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178C0"/>
    <a:srgbClr val="57B7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854"/>
    <p:restoredTop sz="94580"/>
  </p:normalViewPr>
  <p:slideViewPr>
    <p:cSldViewPr snapToGrid="0" snapToObjects="1">
      <p:cViewPr>
        <p:scale>
          <a:sx n="36" d="100"/>
          <a:sy n="36" d="100"/>
        </p:scale>
        <p:origin x="936" y="-1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8E4D6-07B4-AA43-BFB9-ED07A72C835B}" type="datetimeFigureOut">
              <a:rPr lang="en-US" smtClean="0"/>
              <a:t>4/16/18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74C69-D5C3-D44E-9692-AB0410EE7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22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8E4D6-07B4-AA43-BFB9-ED07A72C835B}" type="datetimeFigureOut">
              <a:rPr lang="en-US" smtClean="0"/>
              <a:t>4/16/18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74C69-D5C3-D44E-9692-AB0410EE7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3499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8E4D6-07B4-AA43-BFB9-ED07A72C835B}" type="datetimeFigureOut">
              <a:rPr lang="en-US" smtClean="0"/>
              <a:t>4/16/18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74C69-D5C3-D44E-9692-AB0410EE7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4958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8E4D6-07B4-AA43-BFB9-ED07A72C835B}" type="datetimeFigureOut">
              <a:rPr lang="en-US" smtClean="0"/>
              <a:t>4/16/18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74C69-D5C3-D44E-9692-AB0410EE7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6454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8E4D6-07B4-AA43-BFB9-ED07A72C835B}" type="datetimeFigureOut">
              <a:rPr lang="en-US" smtClean="0"/>
              <a:t>4/16/18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74C69-D5C3-D44E-9692-AB0410EE7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35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8E4D6-07B4-AA43-BFB9-ED07A72C835B}" type="datetimeFigureOut">
              <a:rPr lang="en-US" smtClean="0"/>
              <a:t>4/16/18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74C69-D5C3-D44E-9692-AB0410EE7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332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8E4D6-07B4-AA43-BFB9-ED07A72C835B}" type="datetimeFigureOut">
              <a:rPr lang="en-US" smtClean="0"/>
              <a:t>4/16/18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74C69-D5C3-D44E-9692-AB0410EE7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595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8E4D6-07B4-AA43-BFB9-ED07A72C835B}" type="datetimeFigureOut">
              <a:rPr lang="en-US" smtClean="0"/>
              <a:t>4/16/18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74C69-D5C3-D44E-9692-AB0410EE7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033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8E4D6-07B4-AA43-BFB9-ED07A72C835B}" type="datetimeFigureOut">
              <a:rPr lang="en-US" smtClean="0"/>
              <a:t>4/16/18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74C69-D5C3-D44E-9692-AB0410EE7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41267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8E4D6-07B4-AA43-BFB9-ED07A72C835B}" type="datetimeFigureOut">
              <a:rPr lang="en-US" smtClean="0"/>
              <a:t>4/16/18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74C69-D5C3-D44E-9692-AB0410EE7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932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8E4D6-07B4-AA43-BFB9-ED07A72C835B}" type="datetimeFigureOut">
              <a:rPr lang="en-US" smtClean="0"/>
              <a:t>4/16/18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F74C69-D5C3-D44E-9692-AB0410EE7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3475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68E4D6-07B4-AA43-BFB9-ED07A72C835B}" type="datetimeFigureOut">
              <a:rPr lang="en-US" smtClean="0"/>
              <a:t>4/16/18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F74C69-D5C3-D44E-9692-AB0410EE76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3548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Relationship Id="rId9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178C0">
                <a:alpha val="58000"/>
              </a:srgbClr>
            </a:gs>
            <a:gs pos="30000">
              <a:srgbClr val="3178C0">
                <a:alpha val="44000"/>
              </a:srgbClr>
            </a:gs>
            <a:gs pos="80000">
              <a:srgbClr val="57B7C0">
                <a:alpha val="40000"/>
              </a:srgbClr>
            </a:gs>
          </a:gsLst>
          <a:lin ang="66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7346ED7-9FB7-2444-B3A8-B8E949B680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065" y="558869"/>
            <a:ext cx="4580167" cy="605042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8DEDEF7-4A97-F54F-A2E4-6A212A2E33C4}"/>
              </a:ext>
            </a:extLst>
          </p:cNvPr>
          <p:cNvSpPr/>
          <p:nvPr/>
        </p:nvSpPr>
        <p:spPr>
          <a:xfrm>
            <a:off x="7924800" y="1251745"/>
            <a:ext cx="342900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8800" b="1" dirty="0">
                <a:latin typeface="Times New Roman" charset="0"/>
                <a:ea typeface="Times New Roman" charset="0"/>
                <a:cs typeface="Times New Roman" charset="0"/>
              </a:rPr>
              <a:t>Exploration of the Synthesis of 1-Methyl-4-Silatranone and the Contest for Nitrogen’s  Lone Pair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8118DAC-6D4B-004E-A8E5-95ECD75C0F5E}"/>
              </a:ext>
            </a:extLst>
          </p:cNvPr>
          <p:cNvSpPr/>
          <p:nvPr/>
        </p:nvSpPr>
        <p:spPr>
          <a:xfrm>
            <a:off x="10216257" y="4331791"/>
            <a:ext cx="291084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u="sng" dirty="0">
                <a:latin typeface="Times New Roman" charset="0"/>
                <a:ea typeface="Times New Roman" charset="0"/>
                <a:cs typeface="Times New Roman" charset="0"/>
              </a:rPr>
              <a:t>Kassie Picard</a:t>
            </a:r>
            <a:r>
              <a:rPr lang="en-US" sz="4800" dirty="0">
                <a:latin typeface="Times New Roman" charset="0"/>
                <a:ea typeface="Times New Roman" charset="0"/>
                <a:cs typeface="Times New Roman" charset="0"/>
              </a:rPr>
              <a:t>, Arthur Greenberg</a:t>
            </a:r>
          </a:p>
          <a:p>
            <a:pPr algn="ctr"/>
            <a:r>
              <a:rPr lang="en-US" sz="4800" dirty="0">
                <a:latin typeface="Times New Roman" charset="0"/>
                <a:ea typeface="Times New Roman" charset="0"/>
                <a:cs typeface="Times New Roman" charset="0"/>
              </a:rPr>
              <a:t>Department of Chemistry, University of New Hampshire, Durham, NH </a:t>
            </a:r>
          </a:p>
          <a:p>
            <a:pPr algn="ctr"/>
            <a:r>
              <a:rPr lang="en-US" sz="4800" u="sng" dirty="0">
                <a:latin typeface="Times New Roman" charset="0"/>
                <a:ea typeface="Times New Roman" charset="0"/>
                <a:cs typeface="Times New Roman" charset="0"/>
              </a:rPr>
              <a:t>klp2000@wildcats.unh.edu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31D01F-8C08-0F42-A239-21EEB079E596}"/>
              </a:ext>
            </a:extLst>
          </p:cNvPr>
          <p:cNvSpPr/>
          <p:nvPr/>
        </p:nvSpPr>
        <p:spPr>
          <a:xfrm>
            <a:off x="1209703" y="7001556"/>
            <a:ext cx="398699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u="sng" dirty="0">
                <a:latin typeface="Times New Roman" charset="0"/>
                <a:ea typeface="Times New Roman" charset="0"/>
                <a:cs typeface="Times New Roman" charset="0"/>
              </a:rPr>
              <a:t>Introduction</a:t>
            </a:r>
            <a:endParaRPr lang="en-US" sz="6000" b="1" cap="all" dirty="0">
              <a:ln w="0">
                <a:solidFill>
                  <a:schemeClr val="accent1"/>
                </a:solidFill>
              </a:ln>
              <a:solidFill>
                <a:srgbClr val="00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0EA08A-925D-C443-B918-1EDBC1DAFD22}"/>
              </a:ext>
            </a:extLst>
          </p:cNvPr>
          <p:cNvSpPr/>
          <p:nvPr/>
        </p:nvSpPr>
        <p:spPr>
          <a:xfrm>
            <a:off x="1209703" y="8037058"/>
            <a:ext cx="12665321" cy="9510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err="1">
                <a:latin typeface="Times New Roman" charset="0"/>
                <a:ea typeface="Times New Roman" charset="0"/>
                <a:cs typeface="Times New Roman" charset="0"/>
              </a:rPr>
              <a:t>Silatranes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 are tricyclic molecules with a dative bond between nitrogen and silicon. This weak bond is formed by delocalization of the nitrogen lone pair. The typical N—Si bond is experimentally determined to be 2.45 </a:t>
            </a:r>
            <a:r>
              <a:rPr lang="en-US" sz="3600" dirty="0" err="1">
                <a:latin typeface="Times New Roman" charset="0"/>
                <a:ea typeface="Times New Roman" charset="0"/>
                <a:cs typeface="Times New Roman" charset="0"/>
              </a:rPr>
              <a:t>Å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, (gas phase) in 1-methylsilatrane (</a:t>
            </a:r>
            <a:r>
              <a:rPr lang="en-US" sz="3600" b="1" dirty="0">
                <a:latin typeface="Times New Roman" charset="0"/>
                <a:ea typeface="Times New Roman" charset="0"/>
                <a:cs typeface="Times New Roman" charset="0"/>
              </a:rPr>
              <a:t>1)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.</a:t>
            </a:r>
            <a:r>
              <a:rPr lang="en-US" sz="3600" baseline="30000" dirty="0">
                <a:latin typeface="Times New Roman" charset="0"/>
                <a:ea typeface="Times New Roman" charset="0"/>
                <a:cs typeface="Times New Roman" charset="0"/>
              </a:rPr>
              <a:t>1</a:t>
            </a:r>
            <a:r>
              <a:rPr lang="en-US" sz="3600" b="1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These molecules have important biological functions in wound healing and hair growth and are used in DNA imaging with atomic force microscopy.</a:t>
            </a:r>
            <a:r>
              <a:rPr lang="en-US" sz="3600" baseline="30000" dirty="0">
                <a:latin typeface="Times New Roman" charset="0"/>
                <a:ea typeface="Times New Roman" charset="0"/>
                <a:cs typeface="Times New Roman" charset="0"/>
              </a:rPr>
              <a:t>2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 Much of </a:t>
            </a:r>
            <a:r>
              <a:rPr lang="en-US" sz="3600" dirty="0" err="1">
                <a:latin typeface="Times New Roman" charset="0"/>
                <a:ea typeface="Times New Roman" charset="0"/>
                <a:cs typeface="Times New Roman" charset="0"/>
              </a:rPr>
              <a:t>silatrane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 research involves the length of the dative bond when different groups are bound to silicon.  This project aimed to explore the N—Si bond length when there is a carbonyl group adjacent to nitrogen, creating an amide linkage, competing with silicon for the lone pair. The distance between nitrogen and silicon in 1-methyl-4-silatranone (gas phase) is calculated to be 2.902 </a:t>
            </a:r>
            <a:r>
              <a:rPr lang="en-US" sz="3600" dirty="0" err="1">
                <a:latin typeface="Times New Roman" charset="0"/>
                <a:ea typeface="Times New Roman" charset="0"/>
                <a:cs typeface="Times New Roman" charset="0"/>
              </a:rPr>
              <a:t>Å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 (MP2/6-311+G*).</a:t>
            </a:r>
            <a:r>
              <a:rPr lang="en-US" sz="3600" baseline="30000" dirty="0">
                <a:latin typeface="Times New Roman" charset="0"/>
                <a:ea typeface="Times New Roman" charset="0"/>
                <a:cs typeface="Times New Roman" charset="0"/>
              </a:rPr>
              <a:t>3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 The goal of this project is the synthesis of 1-methyl-4-silatranone (</a:t>
            </a:r>
            <a:r>
              <a:rPr lang="en-US" sz="3600" b="1" dirty="0">
                <a:latin typeface="Times New Roman" charset="0"/>
                <a:ea typeface="Times New Roman" charset="0"/>
                <a:cs typeface="Times New Roman" charset="0"/>
              </a:rPr>
              <a:t>2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), via a four-step reaction via a “pseudosilatrane” intermediate.  The final step in the proposed synthesis is closing the third bridging ring making the amide linkage</a:t>
            </a:r>
            <a:r>
              <a:rPr lang="en-US" sz="3600" baseline="300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(Scheme 2).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3EA8B63-58D5-E340-8956-3E6E87A10F32}"/>
              </a:ext>
            </a:extLst>
          </p:cNvPr>
          <p:cNvSpPr/>
          <p:nvPr/>
        </p:nvSpPr>
        <p:spPr>
          <a:xfrm>
            <a:off x="1230319" y="21745697"/>
            <a:ext cx="12665321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400" b="1" dirty="0">
                <a:latin typeface="Times New Roman" charset="0"/>
                <a:ea typeface="Times New Roman" charset="0"/>
                <a:cs typeface="Times New Roman" charset="0"/>
              </a:rPr>
              <a:t>Figure 1. </a:t>
            </a:r>
            <a:r>
              <a:rPr lang="en-US" sz="3400" dirty="0">
                <a:latin typeface="Times New Roman" charset="0"/>
                <a:ea typeface="Times New Roman" charset="0"/>
                <a:cs typeface="Times New Roman" charset="0"/>
              </a:rPr>
              <a:t>Dative bond between nitrogen and silicon in a </a:t>
            </a:r>
            <a:r>
              <a:rPr lang="en-US" sz="3400" dirty="0" err="1">
                <a:latin typeface="Times New Roman" charset="0"/>
                <a:ea typeface="Times New Roman" charset="0"/>
                <a:cs typeface="Times New Roman" charset="0"/>
              </a:rPr>
              <a:t>silatrane</a:t>
            </a:r>
            <a:r>
              <a:rPr lang="en-US" sz="3400" dirty="0">
                <a:latin typeface="Times New Roman" charset="0"/>
                <a:ea typeface="Times New Roman" charset="0"/>
                <a:cs typeface="Times New Roman" charset="0"/>
              </a:rPr>
              <a:t> and amide planarity in the proposed </a:t>
            </a:r>
            <a:r>
              <a:rPr lang="en-US" sz="3400" dirty="0" err="1">
                <a:latin typeface="Times New Roman" charset="0"/>
                <a:ea typeface="Times New Roman" charset="0"/>
                <a:cs typeface="Times New Roman" charset="0"/>
              </a:rPr>
              <a:t>silatranone</a:t>
            </a:r>
            <a:r>
              <a:rPr lang="en-US" sz="3400" dirty="0">
                <a:latin typeface="Times New Roman" charset="0"/>
                <a:ea typeface="Times New Roman" charset="0"/>
                <a:cs typeface="Times New Roman" charset="0"/>
              </a:rPr>
              <a:t>.</a:t>
            </a:r>
            <a:endParaRPr lang="en-US" sz="3400" b="1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A103365-2477-FA40-A53D-2BA0B5CD74ED}"/>
              </a:ext>
            </a:extLst>
          </p:cNvPr>
          <p:cNvGrpSpPr/>
          <p:nvPr/>
        </p:nvGrpSpPr>
        <p:grpSpPr>
          <a:xfrm>
            <a:off x="1819245" y="17567193"/>
            <a:ext cx="11310664" cy="4395784"/>
            <a:chOff x="1972207" y="16908863"/>
            <a:chExt cx="11310664" cy="4395784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62BD21BF-0F70-5345-BC78-3F7623986D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688122" y="17100940"/>
              <a:ext cx="4594749" cy="4203707"/>
            </a:xfrm>
            <a:prstGeom prst="rect">
              <a:avLst/>
            </a:prstGeom>
          </p:spPr>
        </p:pic>
        <p:pic>
          <p:nvPicPr>
            <p:cNvPr id="12" name="Content Placeholder 3">
              <a:extLst>
                <a:ext uri="{FF2B5EF4-FFF2-40B4-BE49-F238E27FC236}">
                  <a16:creationId xmlns:a16="http://schemas.microsoft.com/office/drawing/2014/main" id="{0D01EDCF-4F61-F34E-865B-B678DB52F9C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972207" y="16908863"/>
              <a:ext cx="4619199" cy="3725161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99863C4-FF49-DF4A-AC9B-5963860178F1}"/>
                </a:ext>
              </a:extLst>
            </p:cNvPr>
            <p:cNvSpPr txBox="1"/>
            <p:nvPr/>
          </p:nvSpPr>
          <p:spPr>
            <a:xfrm>
              <a:off x="4201148" y="20566826"/>
              <a:ext cx="123255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16AD90E9-1504-F846-81A6-B42E4F54D927}"/>
                </a:ext>
              </a:extLst>
            </p:cNvPr>
            <p:cNvSpPr txBox="1"/>
            <p:nvPr/>
          </p:nvSpPr>
          <p:spPr>
            <a:xfrm>
              <a:off x="10369219" y="20566826"/>
              <a:ext cx="123255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57177BD3-589A-ED4E-93A9-AFC0185C6A77}"/>
              </a:ext>
            </a:extLst>
          </p:cNvPr>
          <p:cNvSpPr/>
          <p:nvPr/>
        </p:nvSpPr>
        <p:spPr>
          <a:xfrm>
            <a:off x="1141917" y="24242159"/>
            <a:ext cx="12665321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400" dirty="0">
                <a:latin typeface="Times New Roman" charset="0"/>
                <a:ea typeface="Times New Roman" charset="0"/>
                <a:cs typeface="Times New Roman" charset="0"/>
              </a:rPr>
              <a:t>Currently, the synthesis of 1-methyl-4-silatranone is moving forward in two directions.  First, the synthesis of an eight-membered pseudosilatrane (</a:t>
            </a:r>
            <a:r>
              <a:rPr lang="en-US" sz="3400" b="1" dirty="0">
                <a:latin typeface="Times New Roman" charset="0"/>
                <a:ea typeface="Times New Roman" charset="0"/>
                <a:cs typeface="Times New Roman" charset="0"/>
              </a:rPr>
              <a:t>3</a:t>
            </a:r>
            <a:r>
              <a:rPr lang="en-US" sz="3400" dirty="0">
                <a:latin typeface="Times New Roman" charset="0"/>
                <a:ea typeface="Times New Roman" charset="0"/>
                <a:cs typeface="Times New Roman" charset="0"/>
              </a:rPr>
              <a:t>) precursor using </a:t>
            </a:r>
            <a:r>
              <a:rPr lang="en-US" sz="3400" dirty="0" err="1">
                <a:latin typeface="Times New Roman" charset="0"/>
                <a:ea typeface="Times New Roman" charset="0"/>
                <a:cs typeface="Times New Roman" charset="0"/>
              </a:rPr>
              <a:t>diethanolamine</a:t>
            </a:r>
            <a:r>
              <a:rPr lang="en-US" sz="3400" dirty="0">
                <a:latin typeface="Times New Roman" charset="0"/>
                <a:ea typeface="Times New Roman" charset="0"/>
                <a:cs typeface="Times New Roman" charset="0"/>
              </a:rPr>
              <a:t> and </a:t>
            </a:r>
            <a:r>
              <a:rPr lang="en-US" sz="3400" dirty="0" err="1">
                <a:latin typeface="Times New Roman" charset="0"/>
                <a:ea typeface="Times New Roman" charset="0"/>
                <a:cs typeface="Times New Roman" charset="0"/>
              </a:rPr>
              <a:t>methyltriethoxysilane</a:t>
            </a:r>
            <a:r>
              <a:rPr lang="en-US" sz="3400" dirty="0">
                <a:latin typeface="Times New Roman" charset="0"/>
                <a:ea typeface="Times New Roman" charset="0"/>
                <a:cs typeface="Times New Roman" charset="0"/>
              </a:rPr>
              <a:t> is in progress (Scheme 1).</a:t>
            </a:r>
            <a:r>
              <a:rPr lang="en-US" sz="3400" baseline="30000" dirty="0">
                <a:latin typeface="Times New Roman" charset="0"/>
                <a:ea typeface="Times New Roman" charset="0"/>
                <a:cs typeface="Times New Roman" charset="0"/>
              </a:rPr>
              <a:t>4</a:t>
            </a:r>
            <a:r>
              <a:rPr lang="en-US" sz="3400" dirty="0">
                <a:latin typeface="Times New Roman" charset="0"/>
                <a:ea typeface="Times New Roman" charset="0"/>
                <a:cs typeface="Times New Roman" charset="0"/>
              </a:rPr>
              <a:t> Numerous reaction conditions have been used to drive the reaction, but </a:t>
            </a:r>
            <a:r>
              <a:rPr lang="en-US" sz="3400" baseline="30000" dirty="0">
                <a:latin typeface="Times New Roman" charset="0"/>
                <a:ea typeface="Times New Roman" charset="0"/>
                <a:cs typeface="Times New Roman" charset="0"/>
              </a:rPr>
              <a:t>1</a:t>
            </a:r>
            <a:r>
              <a:rPr lang="en-US" sz="3400" dirty="0">
                <a:latin typeface="Times New Roman" charset="0"/>
                <a:ea typeface="Times New Roman" charset="0"/>
                <a:cs typeface="Times New Roman" charset="0"/>
              </a:rPr>
              <a:t>H NMR data suggests that there is no reaction occurring, or the starting materials are polymerizing.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AD85763-4324-6640-A10A-6CA9C23E0365}"/>
              </a:ext>
            </a:extLst>
          </p:cNvPr>
          <p:cNvSpPr/>
          <p:nvPr/>
        </p:nvSpPr>
        <p:spPr>
          <a:xfrm>
            <a:off x="1186685" y="23057402"/>
            <a:ext cx="1254381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u="sng" dirty="0">
                <a:latin typeface="Times New Roman" charset="0"/>
                <a:ea typeface="Times New Roman" charset="0"/>
                <a:cs typeface="Times New Roman" charset="0"/>
              </a:rPr>
              <a:t>Synthetic Plan – </a:t>
            </a:r>
            <a:r>
              <a:rPr lang="en-US" sz="4800" u="sng" dirty="0">
                <a:latin typeface="Times New Roman" charset="0"/>
                <a:ea typeface="Times New Roman" charset="0"/>
                <a:cs typeface="Times New Roman" charset="0"/>
              </a:rPr>
              <a:t>Pseudosilatrane Intermediate</a:t>
            </a:r>
            <a:endParaRPr lang="en-US" sz="6000" b="1" cap="all" dirty="0">
              <a:ln w="0">
                <a:solidFill>
                  <a:schemeClr val="accent1"/>
                </a:solidFill>
              </a:ln>
              <a:solidFill>
                <a:srgbClr val="00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6848A56-F7D7-324C-BB37-9844909F57A2}"/>
              </a:ext>
            </a:extLst>
          </p:cNvPr>
          <p:cNvSpPr/>
          <p:nvPr/>
        </p:nvSpPr>
        <p:spPr>
          <a:xfrm>
            <a:off x="1020415" y="31059689"/>
            <a:ext cx="12665321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400" b="1" dirty="0">
                <a:latin typeface="Times New Roman" charset="0"/>
                <a:ea typeface="Times New Roman" charset="0"/>
                <a:cs typeface="Times New Roman" charset="0"/>
              </a:rPr>
              <a:t>Scheme 1. </a:t>
            </a:r>
            <a:r>
              <a:rPr lang="en-US" sz="3400" dirty="0">
                <a:latin typeface="Times New Roman" charset="0"/>
                <a:ea typeface="Times New Roman" charset="0"/>
                <a:cs typeface="Times New Roman" charset="0"/>
              </a:rPr>
              <a:t>Reaction of </a:t>
            </a:r>
            <a:r>
              <a:rPr lang="en-US" sz="3400" dirty="0" err="1">
                <a:latin typeface="Times New Roman" charset="0"/>
                <a:ea typeface="Times New Roman" charset="0"/>
                <a:cs typeface="Times New Roman" charset="0"/>
              </a:rPr>
              <a:t>diethanolamine</a:t>
            </a:r>
            <a:r>
              <a:rPr lang="en-US" sz="3400" dirty="0">
                <a:latin typeface="Times New Roman" charset="0"/>
                <a:ea typeface="Times New Roman" charset="0"/>
                <a:cs typeface="Times New Roman" charset="0"/>
              </a:rPr>
              <a:t> and </a:t>
            </a:r>
            <a:r>
              <a:rPr lang="en-US" sz="3400" dirty="0" err="1">
                <a:latin typeface="Times New Roman" charset="0"/>
                <a:ea typeface="Times New Roman" charset="0"/>
                <a:cs typeface="Times New Roman" charset="0"/>
              </a:rPr>
              <a:t>methyltriethoxysilane</a:t>
            </a:r>
            <a:r>
              <a:rPr lang="en-US" sz="3400" dirty="0">
                <a:latin typeface="Times New Roman" charset="0"/>
                <a:ea typeface="Times New Roman" charset="0"/>
                <a:cs typeface="Times New Roman" charset="0"/>
              </a:rPr>
              <a:t> to form the pseudosilatrane precursor.</a:t>
            </a:r>
            <a:endParaRPr lang="en-US" sz="3400" b="1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FE4F694-FDCD-044B-A443-EB980834485A}"/>
              </a:ext>
            </a:extLst>
          </p:cNvPr>
          <p:cNvGrpSpPr/>
          <p:nvPr/>
        </p:nvGrpSpPr>
        <p:grpSpPr>
          <a:xfrm>
            <a:off x="1230319" y="27661171"/>
            <a:ext cx="12624088" cy="3310034"/>
            <a:chOff x="1141917" y="27370766"/>
            <a:chExt cx="12624088" cy="3310034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14868FEC-AA0F-D042-8407-91332B636F8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141917" y="27370766"/>
              <a:ext cx="12624088" cy="3117534"/>
            </a:xfrm>
            <a:prstGeom prst="rect">
              <a:avLst/>
            </a:prstGeom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7FEE8563-825C-D74C-92E3-518A018F841F}"/>
                </a:ext>
              </a:extLst>
            </p:cNvPr>
            <p:cNvSpPr txBox="1"/>
            <p:nvPr/>
          </p:nvSpPr>
          <p:spPr>
            <a:xfrm>
              <a:off x="12145890" y="30034469"/>
              <a:ext cx="123255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3A1CAC94-EAF7-2444-9DC6-529D5E36195A}"/>
              </a:ext>
            </a:extLst>
          </p:cNvPr>
          <p:cNvSpPr/>
          <p:nvPr/>
        </p:nvSpPr>
        <p:spPr>
          <a:xfrm>
            <a:off x="14670523" y="11703624"/>
            <a:ext cx="1230657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u="sng" dirty="0">
                <a:latin typeface="Times New Roman" charset="0"/>
                <a:ea typeface="Times New Roman" charset="0"/>
                <a:cs typeface="Times New Roman" charset="0"/>
              </a:rPr>
              <a:t>Synthetic Plan – </a:t>
            </a:r>
            <a:r>
              <a:rPr lang="en-US" sz="4800" u="sng" dirty="0">
                <a:latin typeface="Times New Roman" charset="0"/>
                <a:ea typeface="Times New Roman" charset="0"/>
                <a:cs typeface="Times New Roman" charset="0"/>
              </a:rPr>
              <a:t>N-</a:t>
            </a:r>
            <a:r>
              <a:rPr lang="en-US" sz="4800" u="sng" dirty="0" err="1">
                <a:latin typeface="Times New Roman" charset="0"/>
                <a:ea typeface="Times New Roman" charset="0"/>
                <a:cs typeface="Times New Roman" charset="0"/>
              </a:rPr>
              <a:t>glycolyl</a:t>
            </a:r>
            <a:r>
              <a:rPr lang="en-US" sz="4800" u="sng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4800" u="sng" dirty="0" err="1">
                <a:latin typeface="Times New Roman" charset="0"/>
                <a:ea typeface="Times New Roman" charset="0"/>
                <a:cs typeface="Times New Roman" charset="0"/>
              </a:rPr>
              <a:t>diethanolamine</a:t>
            </a:r>
            <a:endParaRPr lang="en-US" sz="6000" b="1" cap="all" dirty="0">
              <a:ln w="0">
                <a:solidFill>
                  <a:schemeClr val="accent1"/>
                </a:solidFill>
              </a:ln>
              <a:solidFill>
                <a:srgbClr val="00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89BB27F2-C24D-4444-8CAF-EAEC856D64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55967" y="7146125"/>
            <a:ext cx="12379022" cy="3214678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2B04E829-43DF-A740-A137-B52D2A0EB368}"/>
              </a:ext>
            </a:extLst>
          </p:cNvPr>
          <p:cNvSpPr/>
          <p:nvPr/>
        </p:nvSpPr>
        <p:spPr>
          <a:xfrm>
            <a:off x="15169667" y="10461819"/>
            <a:ext cx="12665321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400" b="1" dirty="0">
                <a:latin typeface="Times New Roman" charset="0"/>
                <a:ea typeface="Times New Roman" charset="0"/>
                <a:cs typeface="Times New Roman" charset="0"/>
              </a:rPr>
              <a:t>Scheme 2. </a:t>
            </a:r>
            <a:r>
              <a:rPr lang="en-US" sz="3400" dirty="0">
                <a:latin typeface="Times New Roman" charset="0"/>
                <a:ea typeface="Times New Roman" charset="0"/>
                <a:cs typeface="Times New Roman" charset="0"/>
              </a:rPr>
              <a:t>Proposed route for the synthesis of 1-methyl-4-silatranone via a pseudosilatrane intermediate.</a:t>
            </a:r>
            <a:endParaRPr lang="en-US" sz="3400" b="1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73A0A37-E8D7-4042-B1D5-1A93106BB8E9}"/>
              </a:ext>
            </a:extLst>
          </p:cNvPr>
          <p:cNvSpPr/>
          <p:nvPr/>
        </p:nvSpPr>
        <p:spPr>
          <a:xfrm>
            <a:off x="14855954" y="20848729"/>
            <a:ext cx="1344260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400" b="1" dirty="0">
                <a:latin typeface="Times New Roman" charset="0"/>
                <a:ea typeface="Times New Roman" charset="0"/>
                <a:cs typeface="Times New Roman" charset="0"/>
              </a:rPr>
              <a:t>Scheme 3. </a:t>
            </a:r>
            <a:r>
              <a:rPr lang="en-US" sz="3400" dirty="0">
                <a:latin typeface="Times New Roman" charset="0"/>
                <a:ea typeface="Times New Roman" charset="0"/>
                <a:cs typeface="Times New Roman" charset="0"/>
              </a:rPr>
              <a:t>Proposed route for the synthesis of 1-methyl-4-silatranone via N-</a:t>
            </a:r>
            <a:r>
              <a:rPr lang="en-US" sz="3400" dirty="0" err="1">
                <a:latin typeface="Times New Roman" charset="0"/>
                <a:ea typeface="Times New Roman" charset="0"/>
                <a:cs typeface="Times New Roman" charset="0"/>
              </a:rPr>
              <a:t>glycolyl</a:t>
            </a:r>
            <a:r>
              <a:rPr lang="en-US" sz="34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400" dirty="0" err="1">
                <a:latin typeface="Times New Roman" charset="0"/>
                <a:ea typeface="Times New Roman" charset="0"/>
                <a:cs typeface="Times New Roman" charset="0"/>
              </a:rPr>
              <a:t>diethanolamine</a:t>
            </a:r>
            <a:r>
              <a:rPr lang="en-US" sz="3400" dirty="0">
                <a:latin typeface="Times New Roman" charset="0"/>
                <a:ea typeface="Times New Roman" charset="0"/>
                <a:cs typeface="Times New Roman" charset="0"/>
              </a:rPr>
              <a:t>.</a:t>
            </a:r>
            <a:endParaRPr lang="en-US" sz="3400" b="1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9D364377-52B8-3741-9B9F-5C2FB9DBBC1D}"/>
              </a:ext>
            </a:extLst>
          </p:cNvPr>
          <p:cNvSpPr/>
          <p:nvPr/>
        </p:nvSpPr>
        <p:spPr>
          <a:xfrm>
            <a:off x="14855954" y="12749197"/>
            <a:ext cx="13755337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Another synthetic route to 1-methyl-4-silatranone involves amide formation before closing up the tricyclic ring system. Attempts to synthesize N-</a:t>
            </a:r>
            <a:r>
              <a:rPr lang="en-US" sz="3800" dirty="0" err="1">
                <a:latin typeface="Times New Roman" charset="0"/>
                <a:ea typeface="Times New Roman" charset="0"/>
                <a:cs typeface="Times New Roman" charset="0"/>
              </a:rPr>
              <a:t>glycolyl</a:t>
            </a:r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800" dirty="0" err="1">
                <a:latin typeface="Times New Roman" charset="0"/>
                <a:ea typeface="Times New Roman" charset="0"/>
                <a:cs typeface="Times New Roman" charset="0"/>
              </a:rPr>
              <a:t>diethanolamine</a:t>
            </a:r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 (</a:t>
            </a:r>
            <a:r>
              <a:rPr lang="en-US" sz="3800" b="1" dirty="0">
                <a:latin typeface="Times New Roman" charset="0"/>
                <a:ea typeface="Times New Roman" charset="0"/>
                <a:cs typeface="Times New Roman" charset="0"/>
              </a:rPr>
              <a:t>4</a:t>
            </a:r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) have appeared successful, but purification is in process.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58C99B0-CD30-0D4D-A2B4-39AF3F44A45A}"/>
              </a:ext>
            </a:extLst>
          </p:cNvPr>
          <p:cNvSpPr txBox="1"/>
          <p:nvPr/>
        </p:nvSpPr>
        <p:spPr>
          <a:xfrm>
            <a:off x="25228940" y="17920582"/>
            <a:ext cx="12325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BE51667-8DEB-9D4D-B4E2-5F106208DA07}"/>
              </a:ext>
            </a:extLst>
          </p:cNvPr>
          <p:cNvSpPr/>
          <p:nvPr/>
        </p:nvSpPr>
        <p:spPr>
          <a:xfrm>
            <a:off x="14855954" y="21856691"/>
            <a:ext cx="66095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5400" u="sng" dirty="0">
                <a:latin typeface="Times New Roman" charset="0"/>
                <a:ea typeface="Times New Roman" charset="0"/>
                <a:cs typeface="Times New Roman" charset="0"/>
              </a:rPr>
              <a:t>Results and Discussion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CA6D5A9-7395-4546-9822-CF069B432E5D}"/>
              </a:ext>
            </a:extLst>
          </p:cNvPr>
          <p:cNvSpPr/>
          <p:nvPr/>
        </p:nvSpPr>
        <p:spPr>
          <a:xfrm>
            <a:off x="14855954" y="22806149"/>
            <a:ext cx="1344260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The synthesis of the pseudosilatrane is still in progress, as spectral data indicates polymerization is occurring or starting material is left unreacted (Fig. 2).  N-</a:t>
            </a:r>
            <a:r>
              <a:rPr lang="en-US" sz="3800" dirty="0" err="1">
                <a:latin typeface="Times New Roman" charset="0"/>
                <a:ea typeface="Times New Roman" charset="0"/>
                <a:cs typeface="Times New Roman" charset="0"/>
              </a:rPr>
              <a:t>glycolyl</a:t>
            </a:r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800" dirty="0" err="1">
                <a:latin typeface="Times New Roman" charset="0"/>
                <a:ea typeface="Times New Roman" charset="0"/>
                <a:cs typeface="Times New Roman" charset="0"/>
              </a:rPr>
              <a:t>diethanolamine</a:t>
            </a:r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 has been successfully synthesized, but needs further purification </a:t>
            </a:r>
            <a:r>
              <a:rPr lang="en-US" sz="4000" dirty="0">
                <a:latin typeface="Times New Roman" charset="0"/>
                <a:ea typeface="Times New Roman" charset="0"/>
                <a:cs typeface="Times New Roman" charset="0"/>
              </a:rPr>
              <a:t>(Fig. 3).</a:t>
            </a:r>
            <a:endParaRPr lang="en-US" sz="38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grpSp>
        <p:nvGrpSpPr>
          <p:cNvPr id="65" name="Group 64">
            <a:extLst>
              <a:ext uri="{FF2B5EF4-FFF2-40B4-BE49-F238E27FC236}">
                <a16:creationId xmlns:a16="http://schemas.microsoft.com/office/drawing/2014/main" id="{1441BAC4-A8C1-F54A-A4B3-E46148DD29EA}"/>
              </a:ext>
            </a:extLst>
          </p:cNvPr>
          <p:cNvGrpSpPr/>
          <p:nvPr/>
        </p:nvGrpSpPr>
        <p:grpSpPr>
          <a:xfrm>
            <a:off x="15455967" y="25360324"/>
            <a:ext cx="11064457" cy="5465919"/>
            <a:chOff x="15633241" y="25312786"/>
            <a:chExt cx="6114898" cy="4696770"/>
          </a:xfrm>
        </p:grpSpPr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BFFDDCAD-CA6C-814D-B42F-1C54B66F2B5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5633241" y="25312786"/>
              <a:ext cx="6114898" cy="469677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CE0EA053-603C-0547-A706-A70C850279AF}"/>
                </a:ext>
              </a:extLst>
            </p:cNvPr>
            <p:cNvGrpSpPr/>
            <p:nvPr/>
          </p:nvGrpSpPr>
          <p:grpSpPr>
            <a:xfrm>
              <a:off x="15818081" y="25788090"/>
              <a:ext cx="3471153" cy="1618332"/>
              <a:chOff x="1141917" y="27370766"/>
              <a:chExt cx="12624088" cy="4434929"/>
            </a:xfrm>
          </p:grpSpPr>
          <p:pic>
            <p:nvPicPr>
              <p:cNvPr id="47" name="Picture 46">
                <a:extLst>
                  <a:ext uri="{FF2B5EF4-FFF2-40B4-BE49-F238E27FC236}">
                    <a16:creationId xmlns:a16="http://schemas.microsoft.com/office/drawing/2014/main" id="{1EFF0DC3-0EAE-B34F-A119-28981D88F15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141917" y="27370766"/>
                <a:ext cx="12624088" cy="3117534"/>
              </a:xfrm>
              <a:prstGeom prst="rect">
                <a:avLst/>
              </a:prstGeom>
            </p:spPr>
          </p:pic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C6F84B25-48F0-BE42-84CB-578BA4286A43}"/>
                  </a:ext>
                </a:extLst>
              </p:cNvPr>
              <p:cNvSpPr txBox="1"/>
              <p:nvPr/>
            </p:nvSpPr>
            <p:spPr>
              <a:xfrm>
                <a:off x="12145891" y="30034469"/>
                <a:ext cx="1232560" cy="17712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sz="36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AA696358-2322-9449-B500-8088AE093F7F}"/>
                </a:ext>
              </a:extLst>
            </p:cNvPr>
            <p:cNvSpPr txBox="1"/>
            <p:nvPr/>
          </p:nvSpPr>
          <p:spPr>
            <a:xfrm>
              <a:off x="17180374" y="26532091"/>
              <a:ext cx="6787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solidFill>
                    <a:schemeClr val="accent6">
                      <a:lumMod val="75000"/>
                    </a:schemeClr>
                  </a:solidFill>
                  <a:latin typeface="Times New Roman" panose="02020603050405020304" pitchFamily="18" charset="0"/>
                  <a:ea typeface="Hoefler Text Ornaments" pitchFamily="2" charset="-128"/>
                  <a:cs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20AB1E3F-E440-504C-8170-8850508BEF8B}"/>
                </a:ext>
              </a:extLst>
            </p:cNvPr>
            <p:cNvSpPr txBox="1"/>
            <p:nvPr/>
          </p:nvSpPr>
          <p:spPr>
            <a:xfrm>
              <a:off x="18598636" y="28417329"/>
              <a:ext cx="6787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solidFill>
                    <a:srgbClr val="C00000"/>
                  </a:solidFill>
                  <a:latin typeface="Times New Roman" panose="02020603050405020304" pitchFamily="18" charset="0"/>
                  <a:ea typeface="Hoefler Text Ornaments" pitchFamily="2" charset="-128"/>
                  <a:cs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96CE77AB-94A1-6540-B6C1-7BD68F970B72}"/>
                </a:ext>
              </a:extLst>
            </p:cNvPr>
            <p:cNvSpPr txBox="1"/>
            <p:nvPr/>
          </p:nvSpPr>
          <p:spPr>
            <a:xfrm>
              <a:off x="20377470" y="28648161"/>
              <a:ext cx="6787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solidFill>
                    <a:srgbClr val="C00000"/>
                  </a:solidFill>
                  <a:latin typeface="Times New Roman" panose="02020603050405020304" pitchFamily="18" charset="0"/>
                  <a:ea typeface="Hoefler Text Ornaments" pitchFamily="2" charset="-128"/>
                  <a:cs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5F1636E3-666E-914C-B53E-9DBED77E23B8}"/>
                </a:ext>
              </a:extLst>
            </p:cNvPr>
            <p:cNvSpPr txBox="1"/>
            <p:nvPr/>
          </p:nvSpPr>
          <p:spPr>
            <a:xfrm>
              <a:off x="16165365" y="26689650"/>
              <a:ext cx="6787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solidFill>
                    <a:srgbClr val="C00000"/>
                  </a:solidFill>
                  <a:latin typeface="Times New Roman" panose="02020603050405020304" pitchFamily="18" charset="0"/>
                  <a:ea typeface="Hoefler Text Ornaments" pitchFamily="2" charset="-128"/>
                  <a:cs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C3405AD1-C613-2140-A7AB-DB8844507C7A}"/>
                </a:ext>
              </a:extLst>
            </p:cNvPr>
            <p:cNvSpPr txBox="1"/>
            <p:nvPr/>
          </p:nvSpPr>
          <p:spPr>
            <a:xfrm>
              <a:off x="19358043" y="27627701"/>
              <a:ext cx="6787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solidFill>
                    <a:schemeClr val="accent6">
                      <a:lumMod val="75000"/>
                    </a:schemeClr>
                  </a:solidFill>
                  <a:latin typeface="Times New Roman" panose="02020603050405020304" pitchFamily="18" charset="0"/>
                  <a:ea typeface="Hoefler Text Ornaments" pitchFamily="2" charset="-128"/>
                  <a:cs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E6D8E04F-C99A-C745-82AB-2551C813FA2F}"/>
                </a:ext>
              </a:extLst>
            </p:cNvPr>
            <p:cNvSpPr txBox="1"/>
            <p:nvPr/>
          </p:nvSpPr>
          <p:spPr>
            <a:xfrm>
              <a:off x="20851770" y="25856149"/>
              <a:ext cx="6787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>
                  <a:solidFill>
                    <a:schemeClr val="accent6">
                      <a:lumMod val="75000"/>
                    </a:schemeClr>
                  </a:solidFill>
                  <a:latin typeface="Times New Roman" panose="02020603050405020304" pitchFamily="18" charset="0"/>
                  <a:ea typeface="Hoefler Text Ornaments" pitchFamily="2" charset="-128"/>
                  <a:cs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53065470-F6A5-A548-8D5B-1E91A1C92731}"/>
                </a:ext>
              </a:extLst>
            </p:cNvPr>
            <p:cNvSpPr txBox="1"/>
            <p:nvPr/>
          </p:nvSpPr>
          <p:spPr>
            <a:xfrm>
              <a:off x="19504816" y="28449944"/>
              <a:ext cx="174530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latin typeface="Times New Roman" panose="02020603050405020304" pitchFamily="18" charset="0"/>
                  <a:ea typeface="Hoefler Text Ornaments" pitchFamily="2" charset="-128"/>
                  <a:cs typeface="Times New Roman" panose="02020603050405020304" pitchFamily="18" charset="0"/>
                </a:rPr>
                <a:t>Unknown</a:t>
              </a:r>
            </a:p>
          </p:txBody>
        </p:sp>
      </p:grpSp>
      <p:sp>
        <p:nvSpPr>
          <p:cNvPr id="56" name="TextBox 55">
            <a:extLst>
              <a:ext uri="{FF2B5EF4-FFF2-40B4-BE49-F238E27FC236}">
                <a16:creationId xmlns:a16="http://schemas.microsoft.com/office/drawing/2014/main" id="{B7447853-BC16-DB41-9C9F-1CDBB7370528}"/>
              </a:ext>
            </a:extLst>
          </p:cNvPr>
          <p:cNvSpPr txBox="1"/>
          <p:nvPr/>
        </p:nvSpPr>
        <p:spPr>
          <a:xfrm>
            <a:off x="14262626" y="30919085"/>
            <a:ext cx="14595306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latin typeface="Times New Roman" charset="0"/>
                <a:ea typeface="Times New Roman" charset="0"/>
                <a:cs typeface="Times New Roman" charset="0"/>
              </a:rPr>
              <a:t>Figure 2. </a:t>
            </a:r>
            <a:r>
              <a:rPr lang="en-US" sz="3400" baseline="30000" dirty="0">
                <a:latin typeface="Times New Roman" charset="0"/>
                <a:ea typeface="Times New Roman" charset="0"/>
                <a:cs typeface="Times New Roman" charset="0"/>
              </a:rPr>
              <a:t>1</a:t>
            </a:r>
            <a:r>
              <a:rPr lang="en-US" sz="3400" dirty="0">
                <a:latin typeface="Times New Roman" charset="0"/>
                <a:ea typeface="Times New Roman" charset="0"/>
                <a:cs typeface="Times New Roman" charset="0"/>
              </a:rPr>
              <a:t>H-NMR for the reaction of </a:t>
            </a:r>
            <a:r>
              <a:rPr lang="en-US" sz="3400" dirty="0" err="1">
                <a:latin typeface="Times New Roman" charset="0"/>
                <a:ea typeface="Times New Roman" charset="0"/>
                <a:cs typeface="Times New Roman" charset="0"/>
              </a:rPr>
              <a:t>diethanolamine</a:t>
            </a:r>
            <a:r>
              <a:rPr lang="en-US" sz="3400" dirty="0">
                <a:latin typeface="Times New Roman" charset="0"/>
                <a:ea typeface="Times New Roman" charset="0"/>
                <a:cs typeface="Times New Roman" charset="0"/>
              </a:rPr>
              <a:t> and </a:t>
            </a:r>
            <a:r>
              <a:rPr lang="en-US" sz="3400" dirty="0" err="1">
                <a:latin typeface="Times New Roman" charset="0"/>
                <a:ea typeface="Times New Roman" charset="0"/>
                <a:cs typeface="Times New Roman" charset="0"/>
              </a:rPr>
              <a:t>methyltriethoxysilane</a:t>
            </a:r>
            <a:r>
              <a:rPr lang="en-US" sz="3400" dirty="0">
                <a:latin typeface="Times New Roman" charset="0"/>
                <a:ea typeface="Times New Roman" charset="0"/>
                <a:cs typeface="Times New Roman" charset="0"/>
              </a:rPr>
              <a:t> neat at 50-60</a:t>
            </a:r>
            <a:r>
              <a:rPr lang="en-US" sz="3400" baseline="30000" dirty="0">
                <a:latin typeface="Times New Roman" charset="0"/>
                <a:ea typeface="Times New Roman" charset="0"/>
                <a:cs typeface="Times New Roman" charset="0"/>
              </a:rPr>
              <a:t>0</a:t>
            </a:r>
            <a:r>
              <a:rPr lang="en-US" sz="3400" dirty="0">
                <a:latin typeface="Times New Roman" charset="0"/>
                <a:ea typeface="Times New Roman" charset="0"/>
                <a:cs typeface="Times New Roman" charset="0"/>
              </a:rPr>
              <a:t>C (in CDCl</a:t>
            </a:r>
            <a:r>
              <a:rPr lang="en-US" sz="3400" baseline="-25000" dirty="0">
                <a:latin typeface="Times New Roman" charset="0"/>
                <a:ea typeface="Times New Roman" charset="0"/>
                <a:cs typeface="Times New Roman" charset="0"/>
              </a:rPr>
              <a:t>3</a:t>
            </a:r>
            <a:r>
              <a:rPr lang="en-US" sz="3400" dirty="0">
                <a:latin typeface="Times New Roman" charset="0"/>
                <a:ea typeface="Times New Roman" charset="0"/>
                <a:cs typeface="Times New Roman" charset="0"/>
              </a:rPr>
              <a:t>).</a:t>
            </a:r>
          </a:p>
          <a:p>
            <a:endParaRPr lang="en-US" sz="3400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62F72FEA-9CFA-1D4F-9969-D6787A3F1E56}"/>
              </a:ext>
            </a:extLst>
          </p:cNvPr>
          <p:cNvSpPr/>
          <p:nvPr/>
        </p:nvSpPr>
        <p:spPr>
          <a:xfrm>
            <a:off x="29549479" y="7001556"/>
            <a:ext cx="36754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5400" u="sng" dirty="0">
                <a:latin typeface="Times New Roman" charset="0"/>
                <a:ea typeface="Times New Roman" charset="0"/>
                <a:cs typeface="Times New Roman" charset="0"/>
              </a:rPr>
              <a:t>Future Work</a:t>
            </a:r>
            <a:endParaRPr lang="en-US" sz="5400" dirty="0"/>
          </a:p>
        </p:txBody>
      </p:sp>
      <p:pic>
        <p:nvPicPr>
          <p:cNvPr id="62" name="Picture 61">
            <a:extLst>
              <a:ext uri="{FF2B5EF4-FFF2-40B4-BE49-F238E27FC236}">
                <a16:creationId xmlns:a16="http://schemas.microsoft.com/office/drawing/2014/main" id="{F26A33F7-7AB0-D94E-9F66-1EA0A135DC5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173224" y="14992825"/>
            <a:ext cx="10803874" cy="5964136"/>
          </a:xfrm>
          <a:prstGeom prst="rect">
            <a:avLst/>
          </a:prstGeom>
        </p:spPr>
      </p:pic>
      <p:sp>
        <p:nvSpPr>
          <p:cNvPr id="63" name="Rectangle 62">
            <a:extLst>
              <a:ext uri="{FF2B5EF4-FFF2-40B4-BE49-F238E27FC236}">
                <a16:creationId xmlns:a16="http://schemas.microsoft.com/office/drawing/2014/main" id="{59608A96-0509-5443-8ED2-65EB580948C3}"/>
              </a:ext>
            </a:extLst>
          </p:cNvPr>
          <p:cNvSpPr/>
          <p:nvPr/>
        </p:nvSpPr>
        <p:spPr>
          <a:xfrm>
            <a:off x="29549479" y="14406282"/>
            <a:ext cx="12841467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400" b="1" dirty="0">
                <a:latin typeface="Times New Roman" charset="0"/>
                <a:ea typeface="Times New Roman" charset="0"/>
                <a:cs typeface="Times New Roman" charset="0"/>
              </a:rPr>
              <a:t>Scheme 4. </a:t>
            </a:r>
            <a:r>
              <a:rPr lang="en-US" sz="3400" dirty="0">
                <a:latin typeface="Times New Roman" charset="0"/>
                <a:ea typeface="Times New Roman" charset="0"/>
                <a:cs typeface="Times New Roman" charset="0"/>
              </a:rPr>
              <a:t>Proposed route for the synthesis of 1-propyl-4-silatranone via a reaction of N-</a:t>
            </a:r>
            <a:r>
              <a:rPr lang="en-US" sz="3400" dirty="0" err="1">
                <a:latin typeface="Times New Roman" charset="0"/>
                <a:ea typeface="Times New Roman" charset="0"/>
                <a:cs typeface="Times New Roman" charset="0"/>
              </a:rPr>
              <a:t>glycolyl</a:t>
            </a:r>
            <a:r>
              <a:rPr lang="en-US" sz="34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400" dirty="0" err="1">
                <a:latin typeface="Times New Roman" charset="0"/>
                <a:ea typeface="Times New Roman" charset="0"/>
                <a:cs typeface="Times New Roman" charset="0"/>
              </a:rPr>
              <a:t>diethanolamine</a:t>
            </a:r>
            <a:r>
              <a:rPr lang="en-US" sz="3400" dirty="0">
                <a:latin typeface="Times New Roman" charset="0"/>
                <a:ea typeface="Times New Roman" charset="0"/>
                <a:cs typeface="Times New Roman" charset="0"/>
              </a:rPr>
              <a:t> and dichlorosilacyclobutane.</a:t>
            </a:r>
            <a:r>
              <a:rPr lang="en-US" sz="3400" baseline="30000" dirty="0">
                <a:latin typeface="Times New Roman" charset="0"/>
                <a:ea typeface="Times New Roman" charset="0"/>
                <a:cs typeface="Times New Roman" charset="0"/>
              </a:rPr>
              <a:t>5</a:t>
            </a:r>
            <a:endParaRPr lang="en-US" sz="3400" b="1" dirty="0"/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9AED32E7-5EEB-D94F-9E5B-532CB2B5BE02}"/>
              </a:ext>
            </a:extLst>
          </p:cNvPr>
          <p:cNvSpPr txBox="1"/>
          <p:nvPr/>
        </p:nvSpPr>
        <p:spPr>
          <a:xfrm rot="10800000" flipV="1">
            <a:off x="29468122" y="7924886"/>
            <a:ext cx="12922825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The original goal for this project was to synthesize a pseudosilatrane, </a:t>
            </a:r>
            <a:r>
              <a:rPr lang="en-US" sz="3800" b="1" dirty="0">
                <a:latin typeface="Times New Roman" charset="0"/>
                <a:ea typeface="Times New Roman" charset="0"/>
                <a:cs typeface="Times New Roman" charset="0"/>
              </a:rPr>
              <a:t>3</a:t>
            </a:r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, which could then be closed into the final product, 1-methyl-4-silatranone, </a:t>
            </a:r>
            <a:r>
              <a:rPr lang="en-US" sz="3800" b="1" dirty="0">
                <a:latin typeface="Times New Roman" charset="0"/>
                <a:ea typeface="Times New Roman" charset="0"/>
                <a:cs typeface="Times New Roman" charset="0"/>
              </a:rPr>
              <a:t>2</a:t>
            </a:r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, which contained a carbonyl group adjacent to the nitrogen creating an amide (Scheme 2). However, literature and recent findings have directed our synthetic plan towards a reaction of a </a:t>
            </a:r>
            <a:r>
              <a:rPr lang="en-US" sz="3800" dirty="0" err="1">
                <a:latin typeface="Times New Roman" charset="0"/>
                <a:ea typeface="Times New Roman" charset="0"/>
                <a:cs typeface="Times New Roman" charset="0"/>
              </a:rPr>
              <a:t>silane</a:t>
            </a:r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 and N-</a:t>
            </a:r>
            <a:r>
              <a:rPr lang="en-US" sz="3800" dirty="0" err="1">
                <a:latin typeface="Times New Roman" charset="0"/>
                <a:ea typeface="Times New Roman" charset="0"/>
                <a:cs typeface="Times New Roman" charset="0"/>
              </a:rPr>
              <a:t>glycolyl</a:t>
            </a:r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800" dirty="0" err="1">
                <a:latin typeface="Times New Roman" charset="0"/>
                <a:ea typeface="Times New Roman" charset="0"/>
                <a:cs typeface="Times New Roman" charset="0"/>
              </a:rPr>
              <a:t>diethanolamine</a:t>
            </a:r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. </a:t>
            </a:r>
            <a:endParaRPr lang="en-US" sz="3800" dirty="0"/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783C8144-03E3-5349-A2FB-8327175B7CC0}"/>
              </a:ext>
            </a:extLst>
          </p:cNvPr>
          <p:cNvGrpSpPr/>
          <p:nvPr/>
        </p:nvGrpSpPr>
        <p:grpSpPr>
          <a:xfrm>
            <a:off x="29943405" y="12134059"/>
            <a:ext cx="11147181" cy="2458096"/>
            <a:chOff x="30754742" y="11140828"/>
            <a:chExt cx="11147181" cy="2458096"/>
          </a:xfrm>
        </p:grpSpPr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505FDAFD-6C0E-7C4B-9DDD-CDA66F025BE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0754742" y="11140828"/>
              <a:ext cx="11147181" cy="2458096"/>
            </a:xfrm>
            <a:prstGeom prst="rect">
              <a:avLst/>
            </a:prstGeom>
          </p:spPr>
        </p:pic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C5242F6F-85EB-8445-812C-04539243A7B1}"/>
                </a:ext>
              </a:extLst>
            </p:cNvPr>
            <p:cNvSpPr txBox="1"/>
            <p:nvPr/>
          </p:nvSpPr>
          <p:spPr>
            <a:xfrm>
              <a:off x="36765008" y="11557317"/>
              <a:ext cx="182880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THF</a:t>
              </a:r>
            </a:p>
            <a:p>
              <a:pPr algn="ctr"/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𝚫</a:t>
              </a:r>
            </a:p>
          </p:txBody>
        </p:sp>
      </p:grpSp>
      <p:sp>
        <p:nvSpPr>
          <p:cNvPr id="68" name="Rectangle 67">
            <a:extLst>
              <a:ext uri="{FF2B5EF4-FFF2-40B4-BE49-F238E27FC236}">
                <a16:creationId xmlns:a16="http://schemas.microsoft.com/office/drawing/2014/main" id="{5701575A-847B-544D-A8D7-D3C58BB8147E}"/>
              </a:ext>
            </a:extLst>
          </p:cNvPr>
          <p:cNvSpPr/>
          <p:nvPr/>
        </p:nvSpPr>
        <p:spPr>
          <a:xfrm>
            <a:off x="29549479" y="15646759"/>
            <a:ext cx="36086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5400" u="sng" dirty="0">
                <a:latin typeface="Times New Roman" charset="0"/>
                <a:ea typeface="Times New Roman" charset="0"/>
                <a:cs typeface="Times New Roman" charset="0"/>
              </a:rPr>
              <a:t>Conclusions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700C1373-B005-0841-9165-FA9FAEBF1154}"/>
              </a:ext>
            </a:extLst>
          </p:cNvPr>
          <p:cNvSpPr txBox="1"/>
          <p:nvPr/>
        </p:nvSpPr>
        <p:spPr>
          <a:xfrm rot="10800000" flipV="1">
            <a:off x="29615830" y="16570089"/>
            <a:ext cx="12922825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The synthesis of the pseudosilatrane, </a:t>
            </a:r>
            <a:r>
              <a:rPr lang="en-US" sz="3800" b="1" dirty="0">
                <a:latin typeface="Times New Roman" charset="0"/>
                <a:ea typeface="Times New Roman" charset="0"/>
                <a:cs typeface="Times New Roman" charset="0"/>
              </a:rPr>
              <a:t>3</a:t>
            </a:r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, is in progress.  Neat and dilute reaction conditions were not enough to drive the production of the pseudosilatrane. The effects of adding a protecting group to </a:t>
            </a:r>
            <a:r>
              <a:rPr lang="en-US" sz="3800" dirty="0" err="1">
                <a:latin typeface="Times New Roman" charset="0"/>
                <a:ea typeface="Times New Roman" charset="0"/>
                <a:cs typeface="Times New Roman" charset="0"/>
              </a:rPr>
              <a:t>diethanolamine</a:t>
            </a:r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 are still being explored.</a:t>
            </a:r>
          </a:p>
          <a:p>
            <a:pPr algn="just"/>
            <a:endParaRPr lang="en-US" sz="38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algn="just"/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N-</a:t>
            </a:r>
            <a:r>
              <a:rPr lang="en-US" sz="3800" dirty="0" err="1">
                <a:latin typeface="Times New Roman" charset="0"/>
                <a:ea typeface="Times New Roman" charset="0"/>
                <a:cs typeface="Times New Roman" charset="0"/>
              </a:rPr>
              <a:t>glycolyl</a:t>
            </a:r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800" dirty="0" err="1">
                <a:latin typeface="Times New Roman" charset="0"/>
                <a:ea typeface="Times New Roman" charset="0"/>
                <a:cs typeface="Times New Roman" charset="0"/>
              </a:rPr>
              <a:t>diethanolamine</a:t>
            </a:r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 was successfully synthesized using reaction conditions described in scheme three.  Once purified, the product will be reacted with </a:t>
            </a:r>
            <a:r>
              <a:rPr lang="en-US" sz="3800" dirty="0" err="1">
                <a:latin typeface="Times New Roman" charset="0"/>
                <a:ea typeface="Times New Roman" charset="0"/>
                <a:cs typeface="Times New Roman" charset="0"/>
              </a:rPr>
              <a:t>dichlorosilacyclobutane</a:t>
            </a:r>
            <a:r>
              <a:rPr lang="en-US" sz="3800" dirty="0">
                <a:latin typeface="Times New Roman" charset="0"/>
                <a:ea typeface="Times New Roman" charset="0"/>
                <a:cs typeface="Times New Roman" charset="0"/>
              </a:rPr>
              <a:t> as suggested in scheme four.</a:t>
            </a:r>
            <a:endParaRPr lang="en-US" sz="3800" dirty="0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82666BEB-00BE-1741-A092-129F630B4051}"/>
              </a:ext>
            </a:extLst>
          </p:cNvPr>
          <p:cNvSpPr/>
          <p:nvPr/>
        </p:nvSpPr>
        <p:spPr>
          <a:xfrm>
            <a:off x="29549479" y="21680536"/>
            <a:ext cx="56861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5400" u="sng" dirty="0">
                <a:latin typeface="Times New Roman" charset="0"/>
                <a:ea typeface="Times New Roman" charset="0"/>
                <a:cs typeface="Times New Roman" charset="0"/>
              </a:rPr>
              <a:t>Acknowledgements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CD28F797-9DC7-B249-B0E8-CE772DACD070}"/>
              </a:ext>
            </a:extLst>
          </p:cNvPr>
          <p:cNvSpPr txBox="1"/>
          <p:nvPr/>
        </p:nvSpPr>
        <p:spPr>
          <a:xfrm rot="10800000" flipV="1">
            <a:off x="29468121" y="22767526"/>
            <a:ext cx="129228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3600" dirty="0">
                <a:solidFill>
                  <a:prstClr val="black"/>
                </a:solidFill>
                <a:latin typeface="Times New Roman" charset="0"/>
                <a:ea typeface="Times New Roman" charset="0"/>
                <a:cs typeface="Times New Roman" charset="0"/>
              </a:rPr>
              <a:t>Thank you to the UNH Department of Chemistry for their efforts and support during this research project.</a:t>
            </a:r>
            <a:endParaRPr lang="en-US" sz="3600" b="1" dirty="0">
              <a:solidFill>
                <a:prstClr val="black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844126AC-BC4D-F243-A2A9-11760F87EED3}"/>
              </a:ext>
            </a:extLst>
          </p:cNvPr>
          <p:cNvSpPr/>
          <p:nvPr/>
        </p:nvSpPr>
        <p:spPr>
          <a:xfrm>
            <a:off x="29549479" y="24263871"/>
            <a:ext cx="32624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u="sng" dirty="0">
                <a:latin typeface="Times New Roman" charset="0"/>
                <a:ea typeface="Times New Roman" charset="0"/>
                <a:cs typeface="Times New Roman" charset="0"/>
              </a:rPr>
              <a:t>References</a:t>
            </a:r>
            <a:endParaRPr lang="en-US" sz="5400" dirty="0">
              <a:ln w="18415" cmpd="sng">
                <a:solidFill>
                  <a:srgbClr val="4E67C8"/>
                </a:solidFill>
                <a:prstDash val="solid"/>
              </a:ln>
              <a:solidFill>
                <a:srgbClr val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04AD9281-BDBA-A24B-A138-A13D1A0EB8A4}"/>
              </a:ext>
            </a:extLst>
          </p:cNvPr>
          <p:cNvSpPr/>
          <p:nvPr/>
        </p:nvSpPr>
        <p:spPr>
          <a:xfrm>
            <a:off x="29434823" y="25350861"/>
            <a:ext cx="12894632" cy="7879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400" dirty="0" err="1">
                <a:latin typeface="Times New Roman" charset="0"/>
                <a:ea typeface="Calibri" charset="0"/>
                <a:cs typeface="Times New Roman" charset="0"/>
              </a:rPr>
              <a:t>Lyssenko</a:t>
            </a:r>
            <a:r>
              <a:rPr lang="en-US" sz="3400" dirty="0">
                <a:latin typeface="Times New Roman" charset="0"/>
                <a:ea typeface="Calibri" charset="0"/>
                <a:cs typeface="Times New Roman" charset="0"/>
              </a:rPr>
              <a:t>, KA.; </a:t>
            </a:r>
            <a:r>
              <a:rPr lang="en-US" sz="3400" dirty="0" err="1">
                <a:latin typeface="Times New Roman" charset="0"/>
                <a:ea typeface="Calibri" charset="0"/>
                <a:cs typeface="Times New Roman" charset="0"/>
              </a:rPr>
              <a:t>Korlyukov</a:t>
            </a:r>
            <a:r>
              <a:rPr lang="en-US" sz="3400" dirty="0">
                <a:latin typeface="Times New Roman" charset="0"/>
                <a:ea typeface="Calibri" charset="0"/>
                <a:cs typeface="Times New Roman" charset="0"/>
              </a:rPr>
              <a:t>, AA.; </a:t>
            </a:r>
            <a:r>
              <a:rPr lang="en-US" sz="3400" dirty="0" err="1">
                <a:latin typeface="Times New Roman" charset="0"/>
                <a:ea typeface="Calibri" charset="0"/>
                <a:cs typeface="Times New Roman" charset="0"/>
              </a:rPr>
              <a:t>Antipin</a:t>
            </a:r>
            <a:r>
              <a:rPr lang="en-US" sz="3400" dirty="0">
                <a:latin typeface="Times New Roman" charset="0"/>
                <a:ea typeface="Calibri" charset="0"/>
                <a:cs typeface="Times New Roman" charset="0"/>
              </a:rPr>
              <a:t>, MY.; Knyazev, SP.; Kirin, VN.; </a:t>
            </a:r>
            <a:r>
              <a:rPr lang="en-US" sz="3400" dirty="0" err="1">
                <a:latin typeface="Times New Roman" charset="0"/>
                <a:ea typeface="Calibri" charset="0"/>
                <a:cs typeface="Times New Roman" charset="0"/>
              </a:rPr>
              <a:t>Alexeev</a:t>
            </a:r>
            <a:r>
              <a:rPr lang="en-US" sz="3400" dirty="0">
                <a:latin typeface="Times New Roman" charset="0"/>
                <a:ea typeface="Calibri" charset="0"/>
                <a:cs typeface="Times New Roman" charset="0"/>
              </a:rPr>
              <a:t>, NV.; </a:t>
            </a:r>
            <a:r>
              <a:rPr lang="en-US" sz="3400" dirty="0" err="1">
                <a:latin typeface="Times New Roman" charset="0"/>
                <a:ea typeface="Calibri" charset="0"/>
                <a:cs typeface="Times New Roman" charset="0"/>
              </a:rPr>
              <a:t>Chernyshev</a:t>
            </a:r>
            <a:r>
              <a:rPr lang="en-US" sz="3400" dirty="0">
                <a:latin typeface="Times New Roman" charset="0"/>
                <a:ea typeface="Calibri" charset="0"/>
                <a:cs typeface="Times New Roman" charset="0"/>
              </a:rPr>
              <a:t>, EA. </a:t>
            </a:r>
            <a:r>
              <a:rPr lang="en-US" sz="3400" i="1" dirty="0">
                <a:latin typeface="Times New Roman" charset="0"/>
                <a:ea typeface="Calibri" charset="0"/>
                <a:cs typeface="Times New Roman" charset="0"/>
              </a:rPr>
              <a:t>Mendeleev </a:t>
            </a:r>
            <a:r>
              <a:rPr lang="en-US" sz="3400" i="1" dirty="0" err="1">
                <a:latin typeface="Times New Roman" charset="0"/>
                <a:ea typeface="Calibri" charset="0"/>
                <a:cs typeface="Times New Roman" charset="0"/>
              </a:rPr>
              <a:t>Commun</a:t>
            </a:r>
            <a:r>
              <a:rPr lang="en-US" sz="3400" i="1" dirty="0">
                <a:latin typeface="Times New Roman" charset="0"/>
                <a:ea typeface="Calibri" charset="0"/>
                <a:cs typeface="Times New Roman" charset="0"/>
              </a:rPr>
              <a:t>. </a:t>
            </a:r>
            <a:r>
              <a:rPr lang="en-US" sz="3400" b="1" dirty="0">
                <a:latin typeface="Times New Roman" charset="0"/>
                <a:ea typeface="Calibri" charset="0"/>
                <a:cs typeface="Times New Roman" charset="0"/>
              </a:rPr>
              <a:t>2000. </a:t>
            </a:r>
            <a:r>
              <a:rPr lang="en-US" sz="3400" dirty="0">
                <a:latin typeface="Times New Roman" charset="0"/>
                <a:ea typeface="Calibri" charset="0"/>
                <a:cs typeface="Times New Roman" charset="0"/>
              </a:rPr>
              <a:t>10(3), 88-90.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3400" dirty="0" err="1">
                <a:latin typeface="Times New Roman" charset="0"/>
                <a:ea typeface="Calibri" charset="0"/>
                <a:cs typeface="Times New Roman" charset="0"/>
              </a:rPr>
              <a:t>Shlyakhtenko</a:t>
            </a:r>
            <a:r>
              <a:rPr lang="en-US" sz="3400" dirty="0">
                <a:latin typeface="Times New Roman" charset="0"/>
                <a:ea typeface="Calibri" charset="0"/>
                <a:cs typeface="Times New Roman" charset="0"/>
              </a:rPr>
              <a:t>, L. S.; Gall, A. A.; </a:t>
            </a:r>
            <a:r>
              <a:rPr lang="en-US" sz="3400" dirty="0" err="1">
                <a:latin typeface="Times New Roman" charset="0"/>
                <a:ea typeface="Calibri" charset="0"/>
                <a:cs typeface="Times New Roman" charset="0"/>
              </a:rPr>
              <a:t>Filonov</a:t>
            </a:r>
            <a:r>
              <a:rPr lang="en-US" sz="3400" dirty="0">
                <a:latin typeface="Times New Roman" charset="0"/>
                <a:ea typeface="Calibri" charset="0"/>
                <a:cs typeface="Times New Roman" charset="0"/>
              </a:rPr>
              <a:t>, A.; </a:t>
            </a:r>
            <a:r>
              <a:rPr lang="en-US" sz="3400" dirty="0" err="1">
                <a:latin typeface="Times New Roman" charset="0"/>
                <a:ea typeface="Calibri" charset="0"/>
                <a:cs typeface="Times New Roman" charset="0"/>
              </a:rPr>
              <a:t>Cerovac</a:t>
            </a:r>
            <a:r>
              <a:rPr lang="en-US" sz="3400" dirty="0">
                <a:latin typeface="Times New Roman" charset="0"/>
                <a:ea typeface="Calibri" charset="0"/>
                <a:cs typeface="Times New Roman" charset="0"/>
              </a:rPr>
              <a:t>, Z.; </a:t>
            </a:r>
            <a:r>
              <a:rPr lang="en-US" sz="3400" dirty="0" err="1">
                <a:latin typeface="Times New Roman" charset="0"/>
                <a:ea typeface="Calibri" charset="0"/>
                <a:cs typeface="Times New Roman" charset="0"/>
              </a:rPr>
              <a:t>Lushnikov</a:t>
            </a:r>
            <a:r>
              <a:rPr lang="en-US" sz="3400" dirty="0">
                <a:latin typeface="Times New Roman" charset="0"/>
                <a:ea typeface="Calibri" charset="0"/>
                <a:cs typeface="Times New Roman" charset="0"/>
              </a:rPr>
              <a:t>, A.; </a:t>
            </a:r>
            <a:r>
              <a:rPr lang="en-US" sz="3400" dirty="0" err="1">
                <a:latin typeface="Times New Roman" charset="0"/>
                <a:ea typeface="Calibri" charset="0"/>
                <a:cs typeface="Times New Roman" charset="0"/>
              </a:rPr>
              <a:t>Lyubchenko</a:t>
            </a:r>
            <a:r>
              <a:rPr lang="en-US" sz="3400" dirty="0">
                <a:latin typeface="Times New Roman" charset="0"/>
                <a:ea typeface="Calibri" charset="0"/>
                <a:cs typeface="Times New Roman" charset="0"/>
              </a:rPr>
              <a:t>, Y. L. </a:t>
            </a:r>
            <a:r>
              <a:rPr lang="en-US" sz="3400" i="1" dirty="0">
                <a:latin typeface="Times New Roman" charset="0"/>
                <a:ea typeface="Calibri" charset="0"/>
                <a:cs typeface="Times New Roman" charset="0"/>
              </a:rPr>
              <a:t>Ultramicroscopy. </a:t>
            </a:r>
            <a:r>
              <a:rPr lang="en-US" sz="3400" b="1" dirty="0">
                <a:latin typeface="Times New Roman" charset="0"/>
                <a:ea typeface="Calibri" charset="0"/>
                <a:cs typeface="Times New Roman" charset="0"/>
              </a:rPr>
              <a:t>2003. </a:t>
            </a:r>
            <a:r>
              <a:rPr lang="en-US" sz="3400" dirty="0">
                <a:latin typeface="Times New Roman" charset="0"/>
                <a:ea typeface="Calibri" charset="0"/>
                <a:cs typeface="Times New Roman" charset="0"/>
              </a:rPr>
              <a:t>97, 279-287.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Morgan, J.; Weaver-Guevara, H. M.; Fitzgerald, R. W.; Dunlap-Smith, A.; Greenberg, A. </a:t>
            </a:r>
            <a:r>
              <a:rPr lang="en-US" sz="3600" i="1" dirty="0" err="1">
                <a:latin typeface="Times New Roman" charset="0"/>
                <a:ea typeface="Times New Roman" charset="0"/>
                <a:cs typeface="Times New Roman" charset="0"/>
              </a:rPr>
              <a:t>Struct</a:t>
            </a:r>
            <a:r>
              <a:rPr lang="en-US" sz="3600" i="1" dirty="0">
                <a:latin typeface="Times New Roman" charset="0"/>
                <a:ea typeface="Times New Roman" charset="0"/>
                <a:cs typeface="Times New Roman" charset="0"/>
              </a:rPr>
              <a:t>. Chem. </a:t>
            </a:r>
            <a:r>
              <a:rPr lang="en-US" sz="3600" b="1" dirty="0">
                <a:latin typeface="Times New Roman" charset="0"/>
                <a:ea typeface="Times New Roman" charset="0"/>
                <a:cs typeface="Times New Roman" charset="0"/>
              </a:rPr>
              <a:t>2017.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 28, 327-331.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3600" dirty="0" err="1">
                <a:latin typeface="Times New Roman" charset="0"/>
                <a:ea typeface="Times New Roman" charset="0"/>
                <a:cs typeface="Times New Roman" charset="0"/>
              </a:rPr>
              <a:t>Piekos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, R., </a:t>
            </a:r>
            <a:r>
              <a:rPr lang="en-US" sz="3600" dirty="0" err="1">
                <a:latin typeface="Times New Roman" charset="0"/>
                <a:ea typeface="Times New Roman" charset="0"/>
                <a:cs typeface="Times New Roman" charset="0"/>
              </a:rPr>
              <a:t>Sujecki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, R., </a:t>
            </a:r>
            <a:r>
              <a:rPr lang="en-US" sz="3600" dirty="0" err="1">
                <a:latin typeface="Times New Roman" charset="0"/>
                <a:ea typeface="Times New Roman" charset="0"/>
                <a:cs typeface="Times New Roman" charset="0"/>
              </a:rPr>
              <a:t>Sankowski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, M. </a:t>
            </a:r>
            <a:r>
              <a:rPr lang="en-US" sz="3600" i="1" dirty="0">
                <a:latin typeface="Times New Roman" charset="0"/>
                <a:ea typeface="Times New Roman" charset="0"/>
                <a:cs typeface="Times New Roman" charset="0"/>
              </a:rPr>
              <a:t>Z. </a:t>
            </a:r>
            <a:r>
              <a:rPr lang="en-US" sz="3600" i="1" dirty="0" err="1">
                <a:latin typeface="Times New Roman" charset="0"/>
                <a:ea typeface="Times New Roman" charset="0"/>
                <a:cs typeface="Times New Roman" charset="0"/>
              </a:rPr>
              <a:t>anog</a:t>
            </a:r>
            <a:r>
              <a:rPr lang="en-US" sz="3600" i="1" dirty="0">
                <a:latin typeface="Times New Roman" charset="0"/>
                <a:ea typeface="Times New Roman" charset="0"/>
                <a:cs typeface="Times New Roman" charset="0"/>
              </a:rPr>
              <a:t>. </a:t>
            </a:r>
            <a:r>
              <a:rPr lang="en-US" sz="3600" i="1" dirty="0" err="1">
                <a:latin typeface="Times New Roman" charset="0"/>
                <a:ea typeface="Times New Roman" charset="0"/>
                <a:cs typeface="Times New Roman" charset="0"/>
              </a:rPr>
              <a:t>Allg</a:t>
            </a:r>
            <a:r>
              <a:rPr lang="en-US" sz="3600" i="1" dirty="0">
                <a:latin typeface="Times New Roman" charset="0"/>
                <a:ea typeface="Times New Roman" charset="0"/>
                <a:cs typeface="Times New Roman" charset="0"/>
              </a:rPr>
              <a:t>. Chem. </a:t>
            </a:r>
            <a:r>
              <a:rPr lang="en-US" sz="3600" b="1" dirty="0">
                <a:latin typeface="Times New Roman" charset="0"/>
                <a:ea typeface="Times New Roman" charset="0"/>
                <a:cs typeface="Times New Roman" charset="0"/>
              </a:rPr>
              <a:t>1979.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 454, 187-191.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3600" dirty="0" err="1">
                <a:latin typeface="Times New Roman" charset="0"/>
                <a:ea typeface="Times New Roman" charset="0"/>
                <a:cs typeface="Times New Roman" charset="0"/>
              </a:rPr>
              <a:t>Pestunovich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, V. A.; </a:t>
            </a:r>
            <a:r>
              <a:rPr lang="en-US" sz="3600" dirty="0" err="1">
                <a:latin typeface="Times New Roman" charset="0"/>
                <a:ea typeface="Times New Roman" charset="0"/>
                <a:cs typeface="Times New Roman" charset="0"/>
              </a:rPr>
              <a:t>Lazareva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, N. F.; </a:t>
            </a:r>
            <a:r>
              <a:rPr lang="en-US" sz="3600" dirty="0" err="1">
                <a:latin typeface="Times New Roman" charset="0"/>
                <a:ea typeface="Times New Roman" charset="0"/>
                <a:cs typeface="Times New Roman" charset="0"/>
              </a:rPr>
              <a:t>Albanov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, A. I.; </a:t>
            </a:r>
            <a:r>
              <a:rPr lang="en-US" sz="3600" dirty="0" err="1">
                <a:latin typeface="Times New Roman" charset="0"/>
                <a:ea typeface="Times New Roman" charset="0"/>
                <a:cs typeface="Times New Roman" charset="0"/>
              </a:rPr>
              <a:t>Buravtseva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, E. N.; </a:t>
            </a:r>
            <a:r>
              <a:rPr lang="en-US" sz="3600" dirty="0" err="1">
                <a:latin typeface="Times New Roman" charset="0"/>
                <a:ea typeface="Times New Roman" charset="0"/>
                <a:cs typeface="Times New Roman" charset="0"/>
              </a:rPr>
              <a:t>Gusel’nikok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, L. E. </a:t>
            </a:r>
            <a:r>
              <a:rPr lang="en-US" sz="3600" i="1" dirty="0">
                <a:latin typeface="Times New Roman" charset="0"/>
                <a:ea typeface="Times New Roman" charset="0"/>
                <a:cs typeface="Times New Roman" charset="0"/>
              </a:rPr>
              <a:t>Russian Journal of Chemistry.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600" b="1" dirty="0">
                <a:latin typeface="Times New Roman" charset="0"/>
                <a:ea typeface="Times New Roman" charset="0"/>
                <a:cs typeface="Times New Roman" charset="0"/>
              </a:rPr>
              <a:t>2006. </a:t>
            </a:r>
            <a:r>
              <a:rPr lang="en-US" sz="3600" dirty="0">
                <a:latin typeface="Times New Roman" charset="0"/>
                <a:ea typeface="Times New Roman" charset="0"/>
                <a:cs typeface="Times New Roman" charset="0"/>
              </a:rPr>
              <a:t>76 (6), 931-935.</a:t>
            </a:r>
          </a:p>
          <a:p>
            <a:pPr marL="342900" indent="-342900">
              <a:buFont typeface="+mj-lt"/>
              <a:buAutoNum type="arabicPeriod"/>
            </a:pPr>
            <a:endParaRPr lang="en-US" sz="36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342900" indent="-342900">
              <a:buFont typeface="+mj-lt"/>
              <a:buAutoNum type="arabicPeriod"/>
            </a:pPr>
            <a:endParaRPr lang="en-US" sz="3400" dirty="0">
              <a:latin typeface="Times New Roman" charset="0"/>
              <a:ea typeface="Calibri" charset="0"/>
              <a:cs typeface="Times New Roman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lang="en-US" sz="1400" dirty="0"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70393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9915</TotalTime>
  <Words>843</Words>
  <Application>Microsoft Macintosh PowerPoint</Application>
  <PresentationFormat>Custom</PresentationFormat>
  <Paragraphs>46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Hoefler Text Ornaments</vt:lpstr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16.0011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44</cp:revision>
  <dcterms:created xsi:type="dcterms:W3CDTF">2018-03-30T15:36:34Z</dcterms:created>
  <dcterms:modified xsi:type="dcterms:W3CDTF">2018-04-16T17:30:48Z</dcterms:modified>
</cp:coreProperties>
</file>