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1"/>
  </p:sldMasterIdLst>
  <p:notesMasterIdLst>
    <p:notesMasterId r:id="rId3"/>
  </p:notes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8"/>
    <p:restoredTop sz="94696"/>
  </p:normalViewPr>
  <p:slideViewPr>
    <p:cSldViewPr snapToGrid="0" snapToObjects="1" showGuides="1">
      <p:cViewPr varScale="1">
        <p:scale>
          <a:sx n="19" d="100"/>
          <a:sy n="19" d="100"/>
        </p:scale>
        <p:origin x="1832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992BE-CE3B-9341-B18C-0134CD3CE3C6}" type="datetimeFigureOut">
              <a:rPr lang="en-US" smtClean="0"/>
              <a:t>4/16/18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C007F-40FA-F748-A14F-8B4A047F7E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633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C007F-40FA-F748-A14F-8B4A047F7E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472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EC5B8-D77C-1A42-A196-2980A1F1D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8E9D00-76B5-274F-A975-6A09EC4BE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E42D7-A169-5645-A862-C69A5E466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B737F-9A36-2249-920F-C915297C5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6AE71-31C5-8E44-BFD2-9B2AD967E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689B4-52DF-434F-8E57-94432D19D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65E3-4087-0B48-A288-5BBB001CD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B7946-6789-B74C-B575-69AC82387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38018A-7864-3A45-9F2F-4D739BFB4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543A51-FE67-AF47-94D4-DE8FD47D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39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44C9A-C619-8148-89E5-4FEC31664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AC430-CF2E-DC48-B179-A243772DD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E20DB-0D8F-6844-84E5-41154FF3C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0EA0D-8210-BC41-9FB7-2489F7F49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22707-940B-5A4A-8C5C-CDF942A54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0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6E5DE-8B25-2A4D-ADA2-1FEDEC23E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0E9D7-B004-9849-8753-18613C407E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54A7FC-D844-984D-8376-9FAEBD2C53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FA562-16D1-C841-B3B8-2BD91F014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DF70F-61BD-0744-86F0-5E8E61DC8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380B3D-391C-7343-AB13-A1C167EEA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545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AD7F3-DDF7-2B40-97E1-BCB7CC72A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56CEAC-6DDF-5945-8D36-3273C5279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2D17A-6256-CD4E-AC64-B35DC1CBFB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FC4A6E-DE35-534C-984C-6BD50308F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6CDD6D-BCB8-BB4B-B62C-2241B8AB88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53EA18-37AA-6D46-91C8-00F6B5F90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B05BCF-A831-CB4A-8D81-C6EEA98E2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C756A7-3130-8943-BA24-02ECEB1FD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28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14FAC-C920-F44D-9800-C6937A37C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49C092-0427-BE43-85C2-47EC9934D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4FAF77-BA4C-B943-A878-282C920FE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B416CD-448F-A443-BDD1-29E4EE0C5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98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F0C9A1-8C7B-B541-9700-09C73320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F6A2DD-89B5-2743-AD4A-3C262CA81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3D6200-3022-9349-AA54-DC71350EF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31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D72A1-83A8-2045-8A38-2ECE4127E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DF7B1-66CE-5B4E-A80D-B38AEE73D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19BA4-BDE7-FE4B-B1C9-21C7173C5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F8FA5-7CFE-8147-AAE6-09E1F82CE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98F4E-0C00-704E-9CBF-78F272575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889795-FC07-5F40-A656-3CC8D779D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7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BAD31-E517-274C-9441-96D0FB0FE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B9CB2B-2923-604E-B034-EA8BA2950A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25600E-4E5F-FC4A-A664-D6FD0ABDD5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B699A-E798-9C45-9AD0-566052BD0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BCF5D8-6339-C14A-A1EA-8578CCE8C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E8C28D-030C-2F40-89BF-64BFFF2A3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452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9EA47-683A-3645-8074-DC125FE77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04BE25-A36D-7242-8C94-11068D028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27091D-F3DB-944D-8D49-FC7ADB938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75949-4378-954B-B507-59EB95520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FB961-1A0F-354A-A429-44E2BA2AC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985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690A93-ABF6-944F-8432-197D0E63E3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770B91-4068-3A41-A699-76FB726183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328A6-94FF-8542-9FBB-D1A9110FE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B9FA5-05AE-8741-82C3-4BDA4DF87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AE5F91-8718-D546-95A9-F21834008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3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57B544-14C8-B946-ADAE-155530C90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8ACE99-2723-E14D-B4D6-94FF8A124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75666-D7F6-3246-BD58-8E1B8F1BA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DAB97-A703-334B-8BB4-4C0EA97E79F8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FB08B-9525-9846-AE87-B01987B9D8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41963-C3AD-2D46-AF8C-10ABB93D17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0E64A-849D-7C49-ADC0-9BB19D974D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80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84B4E0">
                <a:lumMod val="97000"/>
                <a:lumOff val="3000"/>
              </a:srgbClr>
            </a:gs>
            <a:gs pos="0">
              <a:srgbClr val="ADCDEA"/>
            </a:gs>
            <a:gs pos="39000">
              <a:schemeClr val="accent5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CB981E3-0EA5-494C-A923-3D928BE8427F}"/>
              </a:ext>
            </a:extLst>
          </p:cNvPr>
          <p:cNvSpPr txBox="1"/>
          <p:nvPr/>
        </p:nvSpPr>
        <p:spPr>
          <a:xfrm>
            <a:off x="908409" y="861846"/>
            <a:ext cx="42062401" cy="63555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35000">
                <a:schemeClr val="accent5">
                  <a:lumMod val="75000"/>
                  <a:shade val="67500"/>
                  <a:satMod val="115000"/>
                </a:schemeClr>
              </a:gs>
              <a:gs pos="15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chemeClr val="bg1"/>
                </a:solidFill>
              </a:rPr>
              <a:t>  Public Response to the Increase and Decrease </a:t>
            </a:r>
            <a:r>
              <a:rPr lang="en-US" sz="8800">
                <a:solidFill>
                  <a:schemeClr val="bg1"/>
                </a:solidFill>
              </a:rPr>
              <a:t>of the Federal </a:t>
            </a:r>
            <a:r>
              <a:rPr lang="en-US" sz="8800" dirty="0">
                <a:solidFill>
                  <a:schemeClr val="bg1"/>
                </a:solidFill>
              </a:rPr>
              <a:t>Budget </a:t>
            </a:r>
          </a:p>
          <a:p>
            <a:pPr algn="ctr"/>
            <a:r>
              <a:rPr lang="en-US" sz="8800" dirty="0">
                <a:solidFill>
                  <a:schemeClr val="bg1"/>
                </a:solidFill>
              </a:rPr>
              <a:t> in Homeland Security and Defense Programs</a:t>
            </a:r>
            <a:r>
              <a:rPr lang="en-US" sz="11500" dirty="0">
                <a:solidFill>
                  <a:schemeClr val="bg1"/>
                </a:solidFill>
                <a:effectLst/>
              </a:rPr>
              <a:t> </a:t>
            </a:r>
          </a:p>
          <a:p>
            <a:pPr algn="ctr"/>
            <a:r>
              <a:rPr lang="en-US" sz="7200" dirty="0">
                <a:solidFill>
                  <a:schemeClr val="bg1"/>
                </a:solidFill>
              </a:rPr>
              <a:t>Chiara Vercellone</a:t>
            </a:r>
          </a:p>
          <a:p>
            <a:pPr algn="ctr"/>
            <a:r>
              <a:rPr lang="en-US" sz="6600" dirty="0">
                <a:solidFill>
                  <a:schemeClr val="bg1"/>
                </a:solidFill>
              </a:rPr>
              <a:t>Dante Scala, Faculty Advisor</a:t>
            </a:r>
          </a:p>
          <a:p>
            <a:pPr algn="ctr"/>
            <a:r>
              <a:rPr lang="en-US" sz="6600" dirty="0">
                <a:solidFill>
                  <a:schemeClr val="bg1"/>
                </a:solidFill>
              </a:rPr>
              <a:t>Department of Political Science, University of New Hampshire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FCAA03-5152-6544-BA9E-6242B84E2E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3690" b="30769"/>
          <a:stretch/>
        </p:blipFill>
        <p:spPr>
          <a:xfrm>
            <a:off x="1257300" y="1852412"/>
            <a:ext cx="6980623" cy="4533805"/>
          </a:xfrm>
          <a:prstGeom prst="rect">
            <a:avLst/>
          </a:prstGeom>
          <a:noFill/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355AC76-6CDC-4C41-857A-D5EAA311FBB9}"/>
              </a:ext>
            </a:extLst>
          </p:cNvPr>
          <p:cNvSpPr txBox="1"/>
          <p:nvPr/>
        </p:nvSpPr>
        <p:spPr>
          <a:xfrm>
            <a:off x="908411" y="12552714"/>
            <a:ext cx="9744213" cy="13879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 panose="020B0604020202020204" pitchFamily="34" charset="0"/>
                <a:cs typeface="Arial" panose="020B0604020202020204" pitchFamily="34" charset="0"/>
              </a:rPr>
              <a:t>Background Information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85BF04-92DE-4942-904A-1B437F4AE238}"/>
              </a:ext>
            </a:extLst>
          </p:cNvPr>
          <p:cNvSpPr txBox="1"/>
          <p:nvPr/>
        </p:nvSpPr>
        <p:spPr>
          <a:xfrm>
            <a:off x="921075" y="26314625"/>
            <a:ext cx="9730653" cy="165640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64FD0B-DC5C-D443-8DAB-FD6B0F221708}"/>
              </a:ext>
            </a:extLst>
          </p:cNvPr>
          <p:cNvSpPr txBox="1"/>
          <p:nvPr/>
        </p:nvSpPr>
        <p:spPr>
          <a:xfrm>
            <a:off x="908410" y="12552715"/>
            <a:ext cx="9734466" cy="19915632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00" dirty="0"/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 </a:t>
            </a:r>
          </a:p>
          <a:p>
            <a:pPr algn="just"/>
            <a:endParaRPr lang="en-US" sz="3200" dirty="0">
              <a:solidFill>
                <a:schemeClr val="bg1"/>
              </a:solidFill>
            </a:endParaRP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</a:t>
            </a:r>
          </a:p>
          <a:p>
            <a:pPr algn="just"/>
            <a:r>
              <a:rPr lang="en-US" sz="3300" dirty="0">
                <a:solidFill>
                  <a:schemeClr val="bg1"/>
                </a:solidFill>
              </a:rPr>
              <a:t>    U.S. Government financing of defense programs: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Raising taxes during active war time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Budget Trade-Offs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Deficit Spending</a:t>
            </a:r>
          </a:p>
          <a:p>
            <a:pPr algn="just">
              <a:buSzPct val="60000"/>
            </a:pPr>
            <a:r>
              <a:rPr lang="en-US" sz="3300" dirty="0">
                <a:solidFill>
                  <a:schemeClr val="bg1"/>
                </a:solidFill>
              </a:rPr>
              <a:t>    In 2001, the funding for defense and homeland security expenses was </a:t>
            </a:r>
            <a:r>
              <a:rPr lang="en-US" sz="3300" b="1" dirty="0">
                <a:solidFill>
                  <a:schemeClr val="bg1"/>
                </a:solidFill>
              </a:rPr>
              <a:t>$16.9 billion</a:t>
            </a:r>
            <a:r>
              <a:rPr lang="en-US" sz="3300" dirty="0">
                <a:solidFill>
                  <a:schemeClr val="bg1"/>
                </a:solidFill>
              </a:rPr>
              <a:t>, but within one year there was an increase of $12.4 billion (Figure 1).</a:t>
            </a:r>
          </a:p>
          <a:p>
            <a:pPr algn="just">
              <a:buSzPct val="60000"/>
            </a:pPr>
            <a:r>
              <a:rPr lang="en-US" sz="3300" dirty="0">
                <a:solidFill>
                  <a:schemeClr val="bg1"/>
                </a:solidFill>
              </a:rPr>
              <a:t>    Since the 9/11 attacks in 2001, defense expenditures have </a:t>
            </a:r>
            <a:r>
              <a:rPr lang="en-US" sz="3300" b="1" dirty="0">
                <a:solidFill>
                  <a:schemeClr val="bg1"/>
                </a:solidFill>
              </a:rPr>
              <a:t>increased by 58%</a:t>
            </a:r>
            <a:r>
              <a:rPr lang="en-US" sz="3300" baseline="30000" dirty="0">
                <a:solidFill>
                  <a:schemeClr val="bg1"/>
                </a:solidFill>
              </a:rPr>
              <a:t>5</a:t>
            </a:r>
            <a:r>
              <a:rPr lang="en-US" sz="3300" dirty="0">
                <a:solidFill>
                  <a:schemeClr val="bg1"/>
                </a:solidFill>
              </a:rPr>
              <a:t>. In former Secretary of State Donald Rumsfeld’s words: 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“</a:t>
            </a:r>
            <a:r>
              <a:rPr lang="en-US" sz="3300" i="1" dirty="0">
                <a:solidFill>
                  <a:schemeClr val="bg1"/>
                </a:solidFill>
              </a:rPr>
              <a:t>this dramatic increase in defense spending has been necessary because when the Cold War ended, a defense drawdown took place that went too far and overshot the mark</a:t>
            </a:r>
            <a:r>
              <a:rPr lang="en-US" sz="3300" dirty="0">
                <a:solidFill>
                  <a:schemeClr val="bg1"/>
                </a:solidFill>
              </a:rPr>
              <a:t>.”</a:t>
            </a:r>
          </a:p>
          <a:p>
            <a:pPr algn="just"/>
            <a:r>
              <a:rPr lang="en-US" sz="3300" dirty="0">
                <a:solidFill>
                  <a:schemeClr val="bg1"/>
                </a:solidFill>
              </a:rPr>
              <a:t>    In </a:t>
            </a:r>
            <a:r>
              <a:rPr lang="en-US" sz="3300" u="sng" dirty="0">
                <a:solidFill>
                  <a:schemeClr val="bg1"/>
                </a:solidFill>
              </a:rPr>
              <a:t>2017</a:t>
            </a:r>
            <a:r>
              <a:rPr lang="en-US" sz="3300" dirty="0">
                <a:solidFill>
                  <a:schemeClr val="bg1"/>
                </a:solidFill>
              </a:rPr>
              <a:t>, the Department of  Homeland Security had received $40.6 billion in funding – almost </a:t>
            </a:r>
            <a:r>
              <a:rPr lang="en-US" sz="3300" b="1" dirty="0">
                <a:solidFill>
                  <a:schemeClr val="bg1"/>
                </a:solidFill>
              </a:rPr>
              <a:t>$28 billion less</a:t>
            </a:r>
            <a:r>
              <a:rPr lang="en-US" sz="3300" dirty="0">
                <a:solidFill>
                  <a:schemeClr val="bg1"/>
                </a:solidFill>
              </a:rPr>
              <a:t> than what was received in 2009</a:t>
            </a:r>
            <a:r>
              <a:rPr lang="en-US" sz="3300" baseline="30000" dirty="0">
                <a:solidFill>
                  <a:schemeClr val="bg1"/>
                </a:solidFill>
              </a:rPr>
              <a:t>3</a:t>
            </a:r>
            <a:r>
              <a:rPr lang="en-US" sz="33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3300" dirty="0">
                <a:solidFill>
                  <a:schemeClr val="bg1"/>
                </a:solidFill>
              </a:rPr>
              <a:t>    In 2018, the budget for Homeland Security and Defense Programs was re-evaluated after President Donald Trump’s demands</a:t>
            </a:r>
            <a:r>
              <a:rPr lang="en-US" sz="3300" baseline="30000" dirty="0">
                <a:solidFill>
                  <a:schemeClr val="bg1"/>
                </a:solidFill>
              </a:rPr>
              <a:t>5</a:t>
            </a:r>
            <a:r>
              <a:rPr lang="en-US" sz="33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3300" dirty="0">
                <a:solidFill>
                  <a:schemeClr val="bg1"/>
                </a:solidFill>
              </a:rPr>
              <a:t>    Currently, it has been requested to Congress that the </a:t>
            </a:r>
            <a:r>
              <a:rPr lang="en-US" sz="3300" u="sng" dirty="0">
                <a:solidFill>
                  <a:schemeClr val="bg1"/>
                </a:solidFill>
              </a:rPr>
              <a:t>2019 Federal Budget</a:t>
            </a:r>
            <a:r>
              <a:rPr lang="en-US" sz="3300" dirty="0">
                <a:solidFill>
                  <a:schemeClr val="bg1"/>
                </a:solidFill>
              </a:rPr>
              <a:t> grants </a:t>
            </a:r>
            <a:r>
              <a:rPr lang="en-US" sz="3300" b="1" dirty="0">
                <a:solidFill>
                  <a:schemeClr val="bg1"/>
                </a:solidFill>
              </a:rPr>
              <a:t>$47.5 billion </a:t>
            </a:r>
            <a:r>
              <a:rPr lang="en-US" sz="3300" dirty="0">
                <a:solidFill>
                  <a:schemeClr val="bg1"/>
                </a:solidFill>
              </a:rPr>
              <a:t>to the Department of Homeland Security– showing an increase of $6.9 billion since 2017</a:t>
            </a:r>
            <a:r>
              <a:rPr lang="en-US" sz="3300" baseline="30000" dirty="0">
                <a:solidFill>
                  <a:schemeClr val="bg1"/>
                </a:solidFill>
              </a:rPr>
              <a:t>3</a:t>
            </a:r>
            <a:r>
              <a:rPr lang="en-US" sz="3300" dirty="0">
                <a:solidFill>
                  <a:schemeClr val="bg1"/>
                </a:solidFill>
              </a:rPr>
              <a:t>.</a:t>
            </a:r>
          </a:p>
          <a:p>
            <a:pPr algn="just"/>
            <a:endParaRPr lang="en-US" sz="3200" dirty="0">
              <a:solidFill>
                <a:schemeClr val="bg1"/>
              </a:solidFill>
            </a:endParaRPr>
          </a:p>
          <a:p>
            <a:pPr algn="just"/>
            <a:endParaRPr lang="en-US" sz="3200" dirty="0">
              <a:solidFill>
                <a:schemeClr val="bg1"/>
              </a:solidFill>
            </a:endParaRPr>
          </a:p>
          <a:p>
            <a:pPr algn="just">
              <a:buSzPct val="60000"/>
            </a:pPr>
            <a:endParaRPr lang="en-US" sz="3200" dirty="0">
              <a:solidFill>
                <a:schemeClr val="bg1"/>
              </a:solidFill>
            </a:endParaRPr>
          </a:p>
          <a:p>
            <a:pPr algn="just">
              <a:buSzPct val="60000"/>
            </a:pPr>
            <a:endParaRPr lang="en-US" sz="3200" dirty="0">
              <a:solidFill>
                <a:schemeClr val="bg1"/>
              </a:solidFill>
            </a:endParaRPr>
          </a:p>
          <a:p>
            <a:pPr algn="just">
              <a:buSzPct val="60000"/>
            </a:pPr>
            <a:r>
              <a:rPr lang="en-US" sz="3200" dirty="0">
                <a:solidFill>
                  <a:schemeClr val="bg1"/>
                </a:solidFill>
              </a:rPr>
              <a:t>        To analyze the possible existence of political party ID </a:t>
            </a:r>
          </a:p>
          <a:p>
            <a:pPr algn="just">
              <a:buSzPct val="60000"/>
            </a:pPr>
            <a:r>
              <a:rPr lang="en-US" sz="3200" dirty="0">
                <a:solidFill>
                  <a:schemeClr val="bg1"/>
                </a:solidFill>
              </a:rPr>
              <a:t>        bias toward support of the federal budget designated </a:t>
            </a:r>
          </a:p>
          <a:p>
            <a:pPr algn="just">
              <a:buSzPct val="60000"/>
            </a:pPr>
            <a:r>
              <a:rPr lang="en-US" sz="3200" dirty="0">
                <a:solidFill>
                  <a:schemeClr val="bg1"/>
                </a:solidFill>
              </a:rPr>
              <a:t>        to Homeland Security and Defense programs across </a:t>
            </a:r>
          </a:p>
          <a:p>
            <a:pPr algn="just">
              <a:buSzPct val="60000"/>
            </a:pPr>
            <a:r>
              <a:rPr lang="en-US" sz="3200" dirty="0">
                <a:solidFill>
                  <a:schemeClr val="bg1"/>
                </a:solidFill>
              </a:rPr>
              <a:t>        the United States. </a:t>
            </a:r>
            <a:endParaRPr lang="en-US" sz="1200" dirty="0">
              <a:solidFill>
                <a:schemeClr val="bg1"/>
              </a:solidFill>
            </a:endParaRPr>
          </a:p>
          <a:p>
            <a:pPr algn="just">
              <a:buSzPct val="60000"/>
            </a:pP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      Hypothesis: In a comparison of individuals,</a:t>
            </a: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      Republicans will be more likely to support federal</a:t>
            </a: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      spending on H.S. and Defense programs more than </a:t>
            </a:r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       Democrats will.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BEC36AA-BAAA-4045-8D9A-39F2C53D197B}"/>
              </a:ext>
            </a:extLst>
          </p:cNvPr>
          <p:cNvSpPr txBox="1"/>
          <p:nvPr/>
        </p:nvSpPr>
        <p:spPr>
          <a:xfrm>
            <a:off x="32426031" y="11816862"/>
            <a:ext cx="184731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1A474F1-69BA-5844-9E51-3BC95E8BA3C7}"/>
              </a:ext>
            </a:extLst>
          </p:cNvPr>
          <p:cNvSpPr txBox="1"/>
          <p:nvPr/>
        </p:nvSpPr>
        <p:spPr>
          <a:xfrm>
            <a:off x="31410809" y="16715126"/>
            <a:ext cx="11578512" cy="115304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 fontScale="92500" lnSpcReduction="10000"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Results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D087CFB-26D5-AA4A-92B8-C0C640809B21}"/>
              </a:ext>
            </a:extLst>
          </p:cNvPr>
          <p:cNvSpPr txBox="1"/>
          <p:nvPr/>
        </p:nvSpPr>
        <p:spPr>
          <a:xfrm>
            <a:off x="11179075" y="28881041"/>
            <a:ext cx="19725624" cy="130858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References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53921E9-420A-AC4E-ADBB-105BE970B4AA}"/>
              </a:ext>
            </a:extLst>
          </p:cNvPr>
          <p:cNvSpPr txBox="1"/>
          <p:nvPr/>
        </p:nvSpPr>
        <p:spPr>
          <a:xfrm>
            <a:off x="31411247" y="16715126"/>
            <a:ext cx="11559562" cy="9956572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r>
              <a:rPr lang="en-US" sz="800" dirty="0">
                <a:solidFill>
                  <a:schemeClr val="bg1"/>
                </a:solidFill>
              </a:rPr>
              <a:t>    </a:t>
            </a: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endParaRPr lang="en-US" sz="800" dirty="0">
              <a:solidFill>
                <a:schemeClr val="bg1"/>
              </a:solidFill>
            </a:endParaRPr>
          </a:p>
          <a:p>
            <a:pPr algn="just"/>
            <a:r>
              <a:rPr lang="en-US" sz="3300" b="1" dirty="0">
                <a:solidFill>
                  <a:schemeClr val="bg1"/>
                </a:solidFill>
              </a:rPr>
              <a:t>    Figure 2 </a:t>
            </a:r>
            <a:r>
              <a:rPr lang="en-US" sz="3300" dirty="0">
                <a:solidFill>
                  <a:schemeClr val="bg1"/>
                </a:solidFill>
              </a:rPr>
              <a:t>shows that, there is indeed, a relationship between party ID and level of support for defense and H.S. programs spending: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14.9% of Republicans were opposed to these programs being undercut from the federal budget while more than half of the republican respondents supported the funding. 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Democrats showed almost 43% of the respondents disagreed with the funding of these programs.</a:t>
            </a:r>
          </a:p>
          <a:p>
            <a:pPr algn="just">
              <a:buSzPct val="80000"/>
            </a:pPr>
            <a:r>
              <a:rPr lang="en-US" sz="3300" dirty="0">
                <a:solidFill>
                  <a:schemeClr val="bg1"/>
                </a:solidFill>
              </a:rPr>
              <a:t>    To further prove the hypothesis, age and education were controlled factors. When controlling for age </a:t>
            </a:r>
            <a:r>
              <a:rPr lang="en-US" sz="3300" b="1" dirty="0">
                <a:solidFill>
                  <a:schemeClr val="bg1"/>
                </a:solidFill>
              </a:rPr>
              <a:t>(Figure 3)</a:t>
            </a:r>
            <a:r>
              <a:rPr lang="en-US" sz="3300" dirty="0">
                <a:solidFill>
                  <a:schemeClr val="bg1"/>
                </a:solidFill>
              </a:rPr>
              <a:t>: </a:t>
            </a: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It was observed that the older Republican respondents were more prone to favor on a scale of 1 to 7 federal spending on H.S. and defense programs (1=opposed and 7=supportive).</a:t>
            </a:r>
          </a:p>
          <a:p>
            <a:pPr algn="just">
              <a:buSzPct val="80000"/>
            </a:pPr>
            <a:r>
              <a:rPr lang="en-US" sz="3300" dirty="0">
                <a:solidFill>
                  <a:schemeClr val="bg1"/>
                </a:solidFill>
              </a:rPr>
              <a:t>    </a:t>
            </a:r>
            <a:r>
              <a:rPr lang="en-US" sz="3300" b="1" dirty="0">
                <a:solidFill>
                  <a:schemeClr val="bg1"/>
                </a:solidFill>
              </a:rPr>
              <a:t>Figure </a:t>
            </a:r>
            <a:r>
              <a:rPr lang="en-US" sz="3300" dirty="0">
                <a:solidFill>
                  <a:schemeClr val="bg1"/>
                </a:solidFill>
              </a:rPr>
              <a:t>4 showed controlled education:</a:t>
            </a:r>
            <a:endParaRPr lang="en-US" sz="3300" b="1" dirty="0">
              <a:solidFill>
                <a:schemeClr val="bg1"/>
              </a:solidFill>
            </a:endParaRPr>
          </a:p>
          <a:p>
            <a:pPr marL="457200" indent="-457200" algn="just">
              <a:buSzPct val="80000"/>
              <a:buFont typeface="Wingdings" pitchFamily="2" charset="2"/>
              <a:buChar char="v"/>
            </a:pPr>
            <a:r>
              <a:rPr lang="en-US" sz="3300" dirty="0">
                <a:solidFill>
                  <a:schemeClr val="bg1"/>
                </a:solidFill>
              </a:rPr>
              <a:t>It was observed that those respondents with a high school degree or less supported more the spending on defense programs than those with higher levels of education.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026DD2-3F19-A649-8CF3-E1F87AEB82D6}"/>
              </a:ext>
            </a:extLst>
          </p:cNvPr>
          <p:cNvSpPr txBox="1"/>
          <p:nvPr/>
        </p:nvSpPr>
        <p:spPr>
          <a:xfrm>
            <a:off x="11179075" y="28884714"/>
            <a:ext cx="19725624" cy="3579121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pPr algn="just"/>
            <a:r>
              <a:rPr lang="en-US" sz="2300" baseline="30000" dirty="0">
                <a:solidFill>
                  <a:schemeClr val="bg1"/>
                </a:solidFill>
              </a:rPr>
              <a:t>1</a:t>
            </a:r>
            <a:r>
              <a:rPr lang="en-US" sz="2300" dirty="0">
                <a:solidFill>
                  <a:schemeClr val="bg1"/>
                </a:solidFill>
              </a:rPr>
              <a:t>Austin, Andrew D. and </a:t>
            </a:r>
            <a:r>
              <a:rPr lang="en-US" sz="2300" dirty="0" err="1">
                <a:solidFill>
                  <a:schemeClr val="bg1"/>
                </a:solidFill>
              </a:rPr>
              <a:t>Levit</a:t>
            </a:r>
            <a:r>
              <a:rPr lang="en-US" sz="2300" dirty="0">
                <a:solidFill>
                  <a:schemeClr val="bg1"/>
                </a:solidFill>
              </a:rPr>
              <a:t>, Mindy R. </a:t>
            </a:r>
            <a:r>
              <a:rPr lang="en-US" sz="2300" i="1" dirty="0">
                <a:solidFill>
                  <a:schemeClr val="bg1"/>
                </a:solidFill>
              </a:rPr>
              <a:t>Trends in Discretionary Spending</a:t>
            </a:r>
            <a:r>
              <a:rPr lang="en-US" sz="2300" dirty="0">
                <a:solidFill>
                  <a:schemeClr val="bg1"/>
                </a:solidFill>
              </a:rPr>
              <a:t>. Congressional Research Service, Washington D.C. 2010</a:t>
            </a:r>
          </a:p>
          <a:p>
            <a:pPr algn="just"/>
            <a:r>
              <a:rPr lang="en-US" sz="2300" baseline="30000" dirty="0">
                <a:solidFill>
                  <a:schemeClr val="bg1"/>
                </a:solidFill>
              </a:rPr>
              <a:t>2 </a:t>
            </a:r>
            <a:r>
              <a:rPr lang="en-US" sz="2300" dirty="0">
                <a:solidFill>
                  <a:schemeClr val="bg1"/>
                </a:solidFill>
              </a:rPr>
              <a:t>De </a:t>
            </a:r>
            <a:r>
              <a:rPr lang="en-US" sz="2300" dirty="0" err="1">
                <a:solidFill>
                  <a:schemeClr val="bg1"/>
                </a:solidFill>
              </a:rPr>
              <a:t>Rugy</a:t>
            </a:r>
            <a:r>
              <a:rPr lang="en-US" sz="2300" dirty="0">
                <a:solidFill>
                  <a:schemeClr val="bg1"/>
                </a:solidFill>
              </a:rPr>
              <a:t>, Veronique. </a:t>
            </a:r>
            <a:r>
              <a:rPr lang="en-US" sz="2300" i="1" dirty="0">
                <a:solidFill>
                  <a:schemeClr val="bg1"/>
                </a:solidFill>
              </a:rPr>
              <a:t>Working Paper: Facts and Figures About Seven Figures of Homeland Security Spending</a:t>
            </a:r>
            <a:r>
              <a:rPr lang="en-US" sz="2300" dirty="0">
                <a:solidFill>
                  <a:schemeClr val="bg1"/>
                </a:solidFill>
              </a:rPr>
              <a:t>. </a:t>
            </a:r>
            <a:r>
              <a:rPr lang="en-US" sz="2300" dirty="0" err="1">
                <a:solidFill>
                  <a:schemeClr val="bg1"/>
                </a:solidFill>
              </a:rPr>
              <a:t>Mercatus</a:t>
            </a:r>
            <a:r>
              <a:rPr lang="en-US" sz="2300" dirty="0">
                <a:solidFill>
                  <a:schemeClr val="bg1"/>
                </a:solidFill>
              </a:rPr>
              <a:t> Center at George  Mason University. 2008</a:t>
            </a:r>
          </a:p>
          <a:p>
            <a:pPr algn="just"/>
            <a:r>
              <a:rPr lang="en-US" sz="2300" baseline="30000" dirty="0">
                <a:solidFill>
                  <a:schemeClr val="bg1"/>
                </a:solidFill>
              </a:rPr>
              <a:t>3</a:t>
            </a:r>
            <a:r>
              <a:rPr lang="en-US" sz="2300" dirty="0">
                <a:solidFill>
                  <a:schemeClr val="bg1"/>
                </a:solidFill>
              </a:rPr>
              <a:t>Department of Homeland Security  </a:t>
            </a:r>
            <a:r>
              <a:rPr lang="en-US" sz="2300" i="1" dirty="0">
                <a:solidFill>
                  <a:schemeClr val="bg1"/>
                </a:solidFill>
              </a:rPr>
              <a:t>Budget in Brief: Fiscal Year 2000-2019</a:t>
            </a:r>
            <a:r>
              <a:rPr lang="en-US" sz="2300" dirty="0">
                <a:solidFill>
                  <a:schemeClr val="bg1"/>
                </a:solidFill>
              </a:rPr>
              <a:t>. U.S. Department of Homeland Security</a:t>
            </a:r>
          </a:p>
          <a:p>
            <a:pPr algn="just"/>
            <a:r>
              <a:rPr lang="en-US" sz="2300" baseline="30000" dirty="0">
                <a:solidFill>
                  <a:schemeClr val="bg1"/>
                </a:solidFill>
              </a:rPr>
              <a:t>4</a:t>
            </a:r>
            <a:r>
              <a:rPr lang="en-US" sz="2300" dirty="0">
                <a:solidFill>
                  <a:schemeClr val="bg1"/>
                </a:solidFill>
              </a:rPr>
              <a:t>Homeland Security Digital Library. </a:t>
            </a:r>
            <a:r>
              <a:rPr lang="en-US" sz="2300" i="1" dirty="0">
                <a:solidFill>
                  <a:schemeClr val="bg1"/>
                </a:solidFill>
              </a:rPr>
              <a:t>Security After 9/11: Strategy Choices and Budget Tradeoffs (A Briefing Book).</a:t>
            </a:r>
            <a:r>
              <a:rPr lang="en-US" sz="2300" dirty="0">
                <a:solidFill>
                  <a:schemeClr val="bg1"/>
                </a:solidFill>
              </a:rPr>
              <a:t> Center for Defense Information, Washington D.C. </a:t>
            </a:r>
          </a:p>
          <a:p>
            <a:pPr algn="just"/>
            <a:r>
              <a:rPr lang="en-US" sz="2300" baseline="30000" dirty="0">
                <a:solidFill>
                  <a:schemeClr val="bg1"/>
                </a:solidFill>
              </a:rPr>
              <a:t>5</a:t>
            </a:r>
            <a:r>
              <a:rPr lang="en-US" sz="2300" dirty="0">
                <a:solidFill>
                  <a:schemeClr val="bg1"/>
                </a:solidFill>
              </a:rPr>
              <a:t>Heo, UK and </a:t>
            </a:r>
            <a:r>
              <a:rPr lang="en-US" sz="2300" dirty="0" err="1">
                <a:solidFill>
                  <a:schemeClr val="bg1"/>
                </a:solidFill>
              </a:rPr>
              <a:t>Bohte</a:t>
            </a:r>
            <a:r>
              <a:rPr lang="en-US" sz="2300" dirty="0">
                <a:solidFill>
                  <a:schemeClr val="bg1"/>
                </a:solidFill>
              </a:rPr>
              <a:t>, John. </a:t>
            </a:r>
            <a:r>
              <a:rPr lang="en-US" sz="2300" i="1" dirty="0">
                <a:solidFill>
                  <a:schemeClr val="bg1"/>
                </a:solidFill>
              </a:rPr>
              <a:t>Who Pays for National Defense? Financing Defense Programs in the United States 1947-2007</a:t>
            </a:r>
            <a:r>
              <a:rPr lang="en-US" sz="2300" dirty="0">
                <a:solidFill>
                  <a:schemeClr val="bg1"/>
                </a:solidFill>
              </a:rPr>
              <a:t>. Journal of Conflict Resolution. Vol. 56, No.   </a:t>
            </a:r>
          </a:p>
          <a:p>
            <a:pPr algn="just"/>
            <a:r>
              <a:rPr lang="en-US" sz="2300" dirty="0">
                <a:solidFill>
                  <a:schemeClr val="bg1"/>
                </a:solidFill>
              </a:rPr>
              <a:t>    3: 413-438. Sage Publications, 2012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61A6FD-98AD-7243-8F79-672D3F2D3E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30260" y="16715127"/>
            <a:ext cx="9374439" cy="99565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CB5BF7-12B0-4548-BD85-181212A897C0}"/>
              </a:ext>
            </a:extLst>
          </p:cNvPr>
          <p:cNvSpPr txBox="1"/>
          <p:nvPr/>
        </p:nvSpPr>
        <p:spPr>
          <a:xfrm>
            <a:off x="22227453" y="17013839"/>
            <a:ext cx="828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FIGURE 2: RELATION BETWEEN POLITICAL PARTY ID </a:t>
            </a:r>
          </a:p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AND SUPPORT FOR DEFENSE PROGRAMS SPENDING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EB126D-6BED-E042-9539-C1B29977E90F}"/>
              </a:ext>
            </a:extLst>
          </p:cNvPr>
          <p:cNvSpPr txBox="1"/>
          <p:nvPr/>
        </p:nvSpPr>
        <p:spPr>
          <a:xfrm>
            <a:off x="28469579" y="18904997"/>
            <a:ext cx="1145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14.9%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3DA531-73A3-6E43-88D3-0C58F9CEB2CF}"/>
              </a:ext>
            </a:extLst>
          </p:cNvPr>
          <p:cNvSpPr txBox="1"/>
          <p:nvPr/>
        </p:nvSpPr>
        <p:spPr>
          <a:xfrm>
            <a:off x="28545779" y="23000479"/>
            <a:ext cx="1068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53.1%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562D85-86FA-4544-AF7A-9CF6275FAB8B}"/>
              </a:ext>
            </a:extLst>
          </p:cNvPr>
          <p:cNvSpPr txBox="1"/>
          <p:nvPr/>
        </p:nvSpPr>
        <p:spPr>
          <a:xfrm>
            <a:off x="23934229" y="19449904"/>
            <a:ext cx="132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42.2%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F02203-2849-EE42-BCE8-4D419C06A374}"/>
              </a:ext>
            </a:extLst>
          </p:cNvPr>
          <p:cNvSpPr txBox="1"/>
          <p:nvPr/>
        </p:nvSpPr>
        <p:spPr>
          <a:xfrm>
            <a:off x="23934229" y="23866128"/>
            <a:ext cx="88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27.1%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08B6A3-A366-ED4C-B76B-588B8EF250B5}"/>
              </a:ext>
            </a:extLst>
          </p:cNvPr>
          <p:cNvSpPr txBox="1"/>
          <p:nvPr/>
        </p:nvSpPr>
        <p:spPr>
          <a:xfrm>
            <a:off x="23934229" y="21859302"/>
            <a:ext cx="88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30.7%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166E7C-2463-4847-8CC8-D4F98CB94CB1}"/>
              </a:ext>
            </a:extLst>
          </p:cNvPr>
          <p:cNvSpPr txBox="1"/>
          <p:nvPr/>
        </p:nvSpPr>
        <p:spPr>
          <a:xfrm>
            <a:off x="28634679" y="20369208"/>
            <a:ext cx="891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32%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0649CC-12B8-9945-A146-DB740B1C0BA5}"/>
              </a:ext>
            </a:extLst>
          </p:cNvPr>
          <p:cNvSpPr txBox="1"/>
          <p:nvPr/>
        </p:nvSpPr>
        <p:spPr>
          <a:xfrm>
            <a:off x="26204357" y="19372054"/>
            <a:ext cx="119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31.3%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5AB1D6-E67D-9448-8C06-48A0F562BF6D}"/>
              </a:ext>
            </a:extLst>
          </p:cNvPr>
          <p:cNvSpPr txBox="1"/>
          <p:nvPr/>
        </p:nvSpPr>
        <p:spPr>
          <a:xfrm>
            <a:off x="26276698" y="21493357"/>
            <a:ext cx="1098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33.4%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6FACF0-BA8A-7249-AF8E-2B9EF2E241D3}"/>
              </a:ext>
            </a:extLst>
          </p:cNvPr>
          <p:cNvSpPr txBox="1"/>
          <p:nvPr/>
        </p:nvSpPr>
        <p:spPr>
          <a:xfrm>
            <a:off x="26228860" y="23497630"/>
            <a:ext cx="1098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35.4%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547B39CF-056F-BF4F-8CBA-E201590EAA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77869" y="23284475"/>
            <a:ext cx="4671664" cy="478217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05035A73-3F71-B148-AC87-C936360C8510}"/>
              </a:ext>
            </a:extLst>
          </p:cNvPr>
          <p:cNvSpPr txBox="1"/>
          <p:nvPr/>
        </p:nvSpPr>
        <p:spPr>
          <a:xfrm>
            <a:off x="908409" y="8015508"/>
            <a:ext cx="9744215" cy="10968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 fontScale="92500" lnSpcReduction="20000"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Research Question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51B1E6-3CDA-EB43-808F-80DECBA94E5E}"/>
              </a:ext>
            </a:extLst>
          </p:cNvPr>
          <p:cNvSpPr txBox="1"/>
          <p:nvPr/>
        </p:nvSpPr>
        <p:spPr>
          <a:xfrm>
            <a:off x="908410" y="8015509"/>
            <a:ext cx="9734466" cy="3970318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en-US" sz="7200" dirty="0">
              <a:solidFill>
                <a:schemeClr val="bg1"/>
              </a:solidFill>
            </a:endParaRPr>
          </a:p>
          <a:p>
            <a:pPr algn="just"/>
            <a:r>
              <a:rPr lang="en-US" sz="3600" dirty="0">
                <a:solidFill>
                  <a:schemeClr val="bg1"/>
                </a:solidFill>
              </a:rPr>
              <a:t>    How is the constantly changing federal spending budget on homeland security and national defense programs perceived by the population depending on an individual’s political values and party identification?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BDAF410-E37C-C74A-A885-2327D0FC0B7E}"/>
              </a:ext>
            </a:extLst>
          </p:cNvPr>
          <p:cNvSpPr txBox="1"/>
          <p:nvPr/>
        </p:nvSpPr>
        <p:spPr>
          <a:xfrm>
            <a:off x="11238806" y="16715126"/>
            <a:ext cx="9671591" cy="14022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Methods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CF07048-6650-8A45-B214-B6072B82ED66}"/>
              </a:ext>
            </a:extLst>
          </p:cNvPr>
          <p:cNvSpPr txBox="1"/>
          <p:nvPr/>
        </p:nvSpPr>
        <p:spPr>
          <a:xfrm>
            <a:off x="11238806" y="16715126"/>
            <a:ext cx="9671591" cy="6494085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pPr algn="just"/>
            <a:r>
              <a:rPr lang="en-US" sz="3200" dirty="0">
                <a:solidFill>
                  <a:schemeClr val="bg1"/>
                </a:solidFill>
              </a:rPr>
              <a:t> As previously stated, the facts from the past seventeen years show that there is a correlation between political party ID and support for Homeland Security and Defense programs. </a:t>
            </a:r>
          </a:p>
          <a:p>
            <a:pPr marL="457200" indent="-457200" algn="just">
              <a:buSzPct val="60000"/>
              <a:buFont typeface="Wingdings" pitchFamily="2" charset="2"/>
              <a:buChar char="v"/>
            </a:pPr>
            <a:r>
              <a:rPr lang="en-US" sz="3200" dirty="0">
                <a:solidFill>
                  <a:schemeClr val="bg1"/>
                </a:solidFill>
              </a:rPr>
              <a:t>The data was obtained through the NES (2012 National Election Study) dataset  which randomly sampled 5,916 citizens of voting age.</a:t>
            </a:r>
          </a:p>
          <a:p>
            <a:pPr marL="457200" indent="-457200" algn="just">
              <a:buSzPct val="60000"/>
              <a:buFont typeface="Wingdings" pitchFamily="2" charset="2"/>
              <a:buChar char="v"/>
            </a:pPr>
            <a:r>
              <a:rPr lang="en-US" sz="3200" dirty="0">
                <a:solidFill>
                  <a:schemeClr val="bg1"/>
                </a:solidFill>
              </a:rPr>
              <a:t>Participants in the study were divided between Democrats, Republicans and Independents.</a:t>
            </a:r>
          </a:p>
          <a:p>
            <a:pPr marL="457200" indent="-457200" algn="just">
              <a:buSzPct val="60000"/>
              <a:buFont typeface="Wingdings" pitchFamily="2" charset="2"/>
              <a:buChar char="v"/>
            </a:pPr>
            <a:r>
              <a:rPr lang="en-US" sz="3200" dirty="0">
                <a:solidFill>
                  <a:schemeClr val="bg1"/>
                </a:solidFill>
              </a:rPr>
              <a:t>Analysis of data was used through R Software.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AAAFEFA-EA81-F64D-BA8C-5E751D7C3A24}"/>
              </a:ext>
            </a:extLst>
          </p:cNvPr>
          <p:cNvSpPr/>
          <p:nvPr/>
        </p:nvSpPr>
        <p:spPr>
          <a:xfrm>
            <a:off x="938322" y="28640515"/>
            <a:ext cx="637956" cy="110799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07FD089-83E1-2B4F-A954-22CF8935A10F}"/>
              </a:ext>
            </a:extLst>
          </p:cNvPr>
          <p:cNvSpPr/>
          <p:nvPr/>
        </p:nvSpPr>
        <p:spPr>
          <a:xfrm>
            <a:off x="938322" y="30523073"/>
            <a:ext cx="63795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endParaRPr lang="en-U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B56C2A64-1B41-5A45-89C4-829D00516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0564" y="8007505"/>
            <a:ext cx="7490421" cy="7960096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5B1893CE-1826-CE4E-85CA-CC59C5CECD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81115" y="8007504"/>
            <a:ext cx="7989693" cy="796009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6BDC4C9-E3C9-AC48-8352-A2DF4A87B6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75465" y="23412352"/>
            <a:ext cx="4662066" cy="4654296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B2F7148F-2961-3C49-ADCA-7D6E887D0A5D}"/>
              </a:ext>
            </a:extLst>
          </p:cNvPr>
          <p:cNvSpPr txBox="1"/>
          <p:nvPr/>
        </p:nvSpPr>
        <p:spPr>
          <a:xfrm>
            <a:off x="31410809" y="26877928"/>
            <a:ext cx="11578513" cy="118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 lnSpcReduction="10000"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Analysis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CF05F5A-5DA6-4F4D-A10A-915A8B704A8E}"/>
              </a:ext>
            </a:extLst>
          </p:cNvPr>
          <p:cNvSpPr txBox="1"/>
          <p:nvPr/>
        </p:nvSpPr>
        <p:spPr>
          <a:xfrm>
            <a:off x="31410808" y="26877927"/>
            <a:ext cx="11578514" cy="558698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endParaRPr lang="en-US" sz="800" dirty="0">
              <a:solidFill>
                <a:schemeClr val="bg1"/>
              </a:solidFill>
            </a:endParaRPr>
          </a:p>
          <a:p>
            <a:r>
              <a:rPr lang="en-US" sz="800" dirty="0">
                <a:solidFill>
                  <a:schemeClr val="bg1"/>
                </a:solidFill>
              </a:rPr>
              <a:t>   </a:t>
            </a:r>
            <a:r>
              <a:rPr lang="en-US" sz="3000" dirty="0">
                <a:solidFill>
                  <a:schemeClr val="bg1"/>
                </a:solidFill>
              </a:rPr>
              <a:t>A chi-square test was applied to prove the accuracy of the hypothesis.</a:t>
            </a:r>
          </a:p>
          <a:p>
            <a:pPr marL="457200" indent="-457200">
              <a:buSzPct val="80000"/>
              <a:buFont typeface="Wingdings" pitchFamily="2" charset="2"/>
              <a:buChar char="v"/>
            </a:pPr>
            <a:r>
              <a:rPr lang="en-US" sz="3000" dirty="0">
                <a:solidFill>
                  <a:schemeClr val="bg1"/>
                </a:solidFill>
              </a:rPr>
              <a:t>A high chi-square value was obtained with a low p-value of &lt;2e-16 – which proved the null hypothesis wrong.</a:t>
            </a:r>
          </a:p>
          <a:p>
            <a:pPr marL="2300630" lvl="1" indent="-457200">
              <a:buSzPct val="80000"/>
              <a:buFont typeface="Wingdings" pitchFamily="2" charset="2"/>
              <a:buChar char="v"/>
            </a:pPr>
            <a:r>
              <a:rPr lang="en-US" sz="3000" dirty="0">
                <a:solidFill>
                  <a:schemeClr val="bg1"/>
                </a:solidFill>
              </a:rPr>
              <a:t>Null hypothesis: any possible correlation between party ID and support for defense and H.S. programs doesn’t exist.</a:t>
            </a:r>
          </a:p>
          <a:p>
            <a:pPr marL="457200" indent="-457200">
              <a:buSzPct val="80000"/>
              <a:buFont typeface="Wingdings" pitchFamily="2" charset="2"/>
              <a:buChar char="v"/>
            </a:pPr>
            <a:r>
              <a:rPr lang="en-US" sz="3000" dirty="0">
                <a:solidFill>
                  <a:schemeClr val="bg1"/>
                </a:solidFill>
              </a:rPr>
              <a:t>A </a:t>
            </a:r>
            <a:r>
              <a:rPr lang="en-US" sz="3000" dirty="0" err="1">
                <a:solidFill>
                  <a:schemeClr val="bg1"/>
                </a:solidFill>
              </a:rPr>
              <a:t>SomersD</a:t>
            </a:r>
            <a:r>
              <a:rPr lang="en-US" sz="3000" dirty="0">
                <a:solidFill>
                  <a:schemeClr val="bg1"/>
                </a:solidFill>
              </a:rPr>
              <a:t> test proved the relationship between both variables is of moderate strength.</a:t>
            </a:r>
          </a:p>
          <a:p>
            <a:pPr marL="457200" indent="-457200">
              <a:buSzPct val="80000"/>
              <a:buFont typeface="Wingdings" pitchFamily="2" charset="2"/>
              <a:buChar char="v"/>
            </a:pPr>
            <a:r>
              <a:rPr lang="en-US" sz="3000" dirty="0">
                <a:solidFill>
                  <a:schemeClr val="bg1"/>
                </a:solidFill>
              </a:rPr>
              <a:t>By knowing our respondent’s party ID we can improve our prediction of what they will support by 25%.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122602D-BA43-1543-9B53-8A43A4C39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38806" y="8011375"/>
            <a:ext cx="15731629" cy="795622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E6C1245-DA57-B94C-97D5-70BDA9EE1C5E}"/>
              </a:ext>
            </a:extLst>
          </p:cNvPr>
          <p:cNvSpPr txBox="1"/>
          <p:nvPr/>
        </p:nvSpPr>
        <p:spPr>
          <a:xfrm>
            <a:off x="21530259" y="26741994"/>
            <a:ext cx="93744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chemeClr val="bg1"/>
                </a:solidFill>
              </a:rPr>
              <a:t>NOTE: Support for Welfare programs’ spending by party ID was also analyzed and it showed Republicans opposed to it by almost 70% while a 73% of Democrats thought it should increase or stay the same.</a:t>
            </a:r>
          </a:p>
        </p:txBody>
      </p:sp>
    </p:spTree>
    <p:extLst>
      <p:ext uri="{BB962C8B-B14F-4D97-AF65-F5344CB8AC3E}">
        <p14:creationId xmlns:p14="http://schemas.microsoft.com/office/powerpoint/2010/main" val="2328836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1966</TotalTime>
  <Words>891</Words>
  <Application>Microsoft Macintosh PowerPoint</Application>
  <PresentationFormat>Custom</PresentationFormat>
  <Paragraphs>104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Vercellone, Chiara</dc:creator>
  <cp:lastModifiedBy>Vercellone, Chiara</cp:lastModifiedBy>
  <cp:revision>211</cp:revision>
  <dcterms:created xsi:type="dcterms:W3CDTF">2018-04-06T20:59:39Z</dcterms:created>
  <dcterms:modified xsi:type="dcterms:W3CDTF">2018-04-16T17:34:45Z</dcterms:modified>
</cp:coreProperties>
</file>