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tiff" ContentType="image/tiff"/>
  <Default Extension="rels" ContentType="application/vnd.openxmlformats-package.relationships+xml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3"/>
  </p:notesMasterIdLst>
  <p:sldIdLst>
    <p:sldId id="256" r:id="rId2"/>
  </p:sldIdLst>
  <p:sldSz cx="43891200" cy="32918400"/>
  <p:notesSz cx="9601200" cy="7315200"/>
  <p:defaultTextStyle>
    <a:defPPr>
      <a:defRPr lang="en-US"/>
    </a:defPPr>
    <a:lvl1pPr algn="l" defTabSz="2192841" rtl="0" fontAlgn="base">
      <a:spcBef>
        <a:spcPct val="0"/>
      </a:spcBef>
      <a:spcAft>
        <a:spcPct val="0"/>
      </a:spcAft>
      <a:defRPr sz="862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2192841" indent="-1735865" algn="l" defTabSz="2192841" rtl="0" fontAlgn="base">
      <a:spcBef>
        <a:spcPct val="0"/>
      </a:spcBef>
      <a:spcAft>
        <a:spcPct val="0"/>
      </a:spcAft>
      <a:defRPr sz="862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4385677" indent="-3471730" algn="l" defTabSz="2192841" rtl="0" fontAlgn="base">
      <a:spcBef>
        <a:spcPct val="0"/>
      </a:spcBef>
      <a:spcAft>
        <a:spcPct val="0"/>
      </a:spcAft>
      <a:defRPr sz="862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6580102" indent="-5209184" algn="l" defTabSz="2192841" rtl="0" fontAlgn="base">
      <a:spcBef>
        <a:spcPct val="0"/>
      </a:spcBef>
      <a:spcAft>
        <a:spcPct val="0"/>
      </a:spcAft>
      <a:defRPr sz="862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8772938" indent="-6945045" algn="l" defTabSz="2192841" rtl="0" fontAlgn="base">
      <a:spcBef>
        <a:spcPct val="0"/>
      </a:spcBef>
      <a:spcAft>
        <a:spcPct val="0"/>
      </a:spcAft>
      <a:defRPr sz="862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4865" algn="l" defTabSz="456971" rtl="0" eaLnBrk="1" latinLnBrk="0" hangingPunct="1">
      <a:defRPr sz="862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1841" algn="l" defTabSz="456971" rtl="0" eaLnBrk="1" latinLnBrk="0" hangingPunct="1">
      <a:defRPr sz="862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198817" algn="l" defTabSz="456971" rtl="0" eaLnBrk="1" latinLnBrk="0" hangingPunct="1">
      <a:defRPr sz="862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5788" algn="l" defTabSz="456971" rtl="0" eaLnBrk="1" latinLnBrk="0" hangingPunct="1">
      <a:defRPr sz="862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304">
          <p15:clr>
            <a:srgbClr val="A4A3A4"/>
          </p15:clr>
        </p15:guide>
        <p15:guide id="2" pos="302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0103"/>
    <a:srgbClr val="C68983"/>
    <a:srgbClr val="FFCE00"/>
    <a:srgbClr val="FFB100"/>
    <a:srgbClr val="46B0FF"/>
    <a:srgbClr val="0059FF"/>
    <a:srgbClr val="0584FF"/>
    <a:srgbClr val="FFFB00"/>
    <a:srgbClr val="33FB00"/>
    <a:srgbClr val="FFD6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4706" autoAdjust="0"/>
    <p:restoredTop sz="95513" autoAdjust="0"/>
  </p:normalViewPr>
  <p:slideViewPr>
    <p:cSldViewPr snapToObjects="1">
      <p:cViewPr>
        <p:scale>
          <a:sx n="30" d="100"/>
          <a:sy n="30" d="100"/>
        </p:scale>
        <p:origin x="1064" y="-704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30" d="100"/>
          <a:sy n="130" d="100"/>
        </p:scale>
        <p:origin x="-1768" y="-104"/>
      </p:cViewPr>
      <p:guideLst>
        <p:guide orient="horz" pos="2304"/>
        <p:guide pos="302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4160520" cy="365760"/>
          </a:xfrm>
          <a:prstGeom prst="rect">
            <a:avLst/>
          </a:prstGeom>
        </p:spPr>
        <p:txBody>
          <a:bodyPr vert="horz" lIns="96621" tIns="48311" rIns="96621" bIns="48311" rtlCol="0"/>
          <a:lstStyle>
            <a:lvl1pPr algn="l" defTabSz="2318926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438461" y="2"/>
            <a:ext cx="4160520" cy="365760"/>
          </a:xfrm>
          <a:prstGeom prst="rect">
            <a:avLst/>
          </a:prstGeom>
        </p:spPr>
        <p:txBody>
          <a:bodyPr vert="horz" lIns="96621" tIns="48311" rIns="96621" bIns="48311" rtlCol="0"/>
          <a:lstStyle>
            <a:lvl1pPr algn="r" defTabSz="2318926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055E99C-6FD9-2640-9293-B4203B5D2BE6}" type="datetime1">
              <a:rPr lang="en-US"/>
              <a:pPr>
                <a:defRPr/>
              </a:pPr>
              <a:t>4/16/18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71800" y="549275"/>
            <a:ext cx="3657600" cy="2743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21" tIns="48311" rIns="96621" bIns="48311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60120" y="3474721"/>
            <a:ext cx="7680960" cy="3291840"/>
          </a:xfrm>
          <a:prstGeom prst="rect">
            <a:avLst/>
          </a:prstGeom>
        </p:spPr>
        <p:txBody>
          <a:bodyPr vert="horz" lIns="96621" tIns="48311" rIns="96621" bIns="48311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6948171"/>
            <a:ext cx="4160520" cy="365760"/>
          </a:xfrm>
          <a:prstGeom prst="rect">
            <a:avLst/>
          </a:prstGeom>
        </p:spPr>
        <p:txBody>
          <a:bodyPr vert="horz" lIns="96621" tIns="48311" rIns="96621" bIns="48311" rtlCol="0" anchor="b"/>
          <a:lstStyle>
            <a:lvl1pPr algn="l" defTabSz="2318926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438461" y="6948171"/>
            <a:ext cx="4160520" cy="365760"/>
          </a:xfrm>
          <a:prstGeom prst="rect">
            <a:avLst/>
          </a:prstGeom>
        </p:spPr>
        <p:txBody>
          <a:bodyPr vert="horz" lIns="96621" tIns="48311" rIns="96621" bIns="48311" rtlCol="0" anchor="b"/>
          <a:lstStyle>
            <a:lvl1pPr algn="r" defTabSz="2318926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B019361-41C5-444F-A51E-629F429A49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4157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2192841" rtl="0" fontAlgn="base">
      <a:spcBef>
        <a:spcPct val="30000"/>
      </a:spcBef>
      <a:spcAft>
        <a:spcPct val="0"/>
      </a:spcAft>
      <a:defRPr sz="5747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2192841" algn="l" defTabSz="2192841" rtl="0" fontAlgn="base">
      <a:spcBef>
        <a:spcPct val="30000"/>
      </a:spcBef>
      <a:spcAft>
        <a:spcPct val="0"/>
      </a:spcAft>
      <a:defRPr sz="5747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4385677" algn="l" defTabSz="2192841" rtl="0" fontAlgn="base">
      <a:spcBef>
        <a:spcPct val="30000"/>
      </a:spcBef>
      <a:spcAft>
        <a:spcPct val="0"/>
      </a:spcAft>
      <a:defRPr sz="5747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6580102" algn="l" defTabSz="2192841" rtl="0" fontAlgn="base">
      <a:spcBef>
        <a:spcPct val="30000"/>
      </a:spcBef>
      <a:spcAft>
        <a:spcPct val="0"/>
      </a:spcAft>
      <a:defRPr sz="5747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8772938" algn="l" defTabSz="2192841" rtl="0" fontAlgn="base">
      <a:spcBef>
        <a:spcPct val="30000"/>
      </a:spcBef>
      <a:spcAft>
        <a:spcPct val="0"/>
      </a:spcAft>
      <a:defRPr sz="5747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10967364" algn="l" defTabSz="2193475" rtl="0" eaLnBrk="1" latinLnBrk="0" hangingPunct="1">
      <a:defRPr sz="5747" kern="1200">
        <a:solidFill>
          <a:schemeClr val="tx1"/>
        </a:solidFill>
        <a:latin typeface="+mn-lt"/>
        <a:ea typeface="+mn-ea"/>
        <a:cs typeface="+mn-cs"/>
      </a:defRPr>
    </a:lvl6pPr>
    <a:lvl7pPr marL="13160838" algn="l" defTabSz="2193475" rtl="0" eaLnBrk="1" latinLnBrk="0" hangingPunct="1">
      <a:defRPr sz="5747" kern="1200">
        <a:solidFill>
          <a:schemeClr val="tx1"/>
        </a:solidFill>
        <a:latin typeface="+mn-lt"/>
        <a:ea typeface="+mn-ea"/>
        <a:cs typeface="+mn-cs"/>
      </a:defRPr>
    </a:lvl7pPr>
    <a:lvl8pPr marL="15354313" algn="l" defTabSz="2193475" rtl="0" eaLnBrk="1" latinLnBrk="0" hangingPunct="1">
      <a:defRPr sz="5747" kern="1200">
        <a:solidFill>
          <a:schemeClr val="tx1"/>
        </a:solidFill>
        <a:latin typeface="+mn-lt"/>
        <a:ea typeface="+mn-ea"/>
        <a:cs typeface="+mn-cs"/>
      </a:defRPr>
    </a:lvl8pPr>
    <a:lvl9pPr marL="17547782" algn="l" defTabSz="2193475" rtl="0" eaLnBrk="1" latinLnBrk="0" hangingPunct="1">
      <a:defRPr sz="574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71800" y="549275"/>
            <a:ext cx="3657600" cy="2743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019361-41C5-444F-A51E-629F429A490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526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168374-A040-0C4E-9E0C-5048BC470C4B}" type="datetime1">
              <a:rPr lang="en-US" smtClean="0"/>
              <a:pPr>
                <a:defRPr/>
              </a:pPr>
              <a:t>4/16/18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D41A2-E6E3-B145-B878-864797D5CC3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7F311B-35E2-D940-8029-56672A0FB54D}" type="datetime1">
              <a:rPr lang="en-US" smtClean="0"/>
              <a:pPr>
                <a:defRPr/>
              </a:pPr>
              <a:t>4/16/18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330917-DE1C-9548-BB35-55143C62436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805BDA-E397-224C-AD12-B8ACD9297065}" type="datetime1">
              <a:rPr lang="en-US" smtClean="0"/>
              <a:pPr>
                <a:defRPr/>
              </a:pPr>
              <a:t>4/16/18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D2234B-D84F-324B-867B-3875B247D0C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CF91E7-8F23-784B-9608-D5B07A59489F}" type="datetime1">
              <a:rPr lang="en-US" smtClean="0"/>
              <a:pPr>
                <a:defRPr/>
              </a:pPr>
              <a:t>4/16/18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796211-2888-1145-BB96-DF094E47227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07D019-A846-DD47-852F-A6F8B5897D57}" type="datetime1">
              <a:rPr lang="en-US" smtClean="0"/>
              <a:pPr>
                <a:defRPr/>
              </a:pPr>
              <a:t>4/16/18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26ECB8-3A0F-174B-A8DA-466E3CCCEE6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F94736-78FA-0942-8D96-145A14CC2794}" type="datetime1">
              <a:rPr lang="en-US" smtClean="0"/>
              <a:pPr>
                <a:defRPr/>
              </a:pPr>
              <a:t>4/16/18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CACF7D-A932-9142-A09E-F927489D743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A664FD-87A2-934D-9DAF-D2CED7142553}" type="datetime1">
              <a:rPr lang="en-US" smtClean="0"/>
              <a:pPr>
                <a:defRPr/>
              </a:pPr>
              <a:t>4/16/18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638B6B-95AB-7147-A721-A456ADA9656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1EDD80-4EBF-604D-93DD-D1E9962F1AF5}" type="datetime1">
              <a:rPr lang="en-US" smtClean="0"/>
              <a:pPr>
                <a:defRPr/>
              </a:pPr>
              <a:t>4/16/18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69E147-F1ED-584B-AEC4-68D382F8AB4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640C6A-9240-8D4F-B35E-22D6DBC6ABE1}" type="datetime1">
              <a:rPr lang="en-US" smtClean="0"/>
              <a:pPr>
                <a:defRPr/>
              </a:pPr>
              <a:t>4/16/18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7A716F-4D13-984B-AC58-3D9F70F0B32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F0C64B-009A-D84D-9DD4-26078246F43C}" type="datetime1">
              <a:rPr lang="en-US" smtClean="0"/>
              <a:pPr>
                <a:defRPr/>
              </a:pPr>
              <a:t>4/16/18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ACE2E9-987C-DE46-8CE6-E6AE4EB9793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BFDF26-AB4F-C745-8B38-6BFDC7B3F00E}" type="datetime1">
              <a:rPr lang="en-US" smtClean="0"/>
              <a:pPr>
                <a:defRPr/>
              </a:pPr>
              <a:t>4/16/18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D4077B-C4B5-1347-9823-514F2DB23ED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82AFA65-AC44-4E45-A604-97A4ED4522D4}" type="datetime1">
              <a:rPr lang="en-US" smtClean="0"/>
              <a:pPr>
                <a:defRPr/>
              </a:pPr>
              <a:t>4/16/18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FE509B3-B61B-7A40-A76C-1E8E2FB4D6F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14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9.emf"/><Relationship Id="rId12" Type="http://schemas.openxmlformats.org/officeDocument/2006/relationships/image" Target="../media/image10.png"/><Relationship Id="rId13" Type="http://schemas.openxmlformats.org/officeDocument/2006/relationships/image" Target="../media/image11.emf"/><Relationship Id="rId14" Type="http://schemas.openxmlformats.org/officeDocument/2006/relationships/image" Target="../media/image12.jpg"/><Relationship Id="rId15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tiff"/><Relationship Id="rId4" Type="http://schemas.openxmlformats.org/officeDocument/2006/relationships/image" Target="../media/image2.jpeg"/><Relationship Id="rId5" Type="http://schemas.openxmlformats.org/officeDocument/2006/relationships/image" Target="../media/image3.emf"/><Relationship Id="rId6" Type="http://schemas.openxmlformats.org/officeDocument/2006/relationships/image" Target="../media/image4.jpeg"/><Relationship Id="rId7" Type="http://schemas.openxmlformats.org/officeDocument/2006/relationships/image" Target="../media/image5.emf"/><Relationship Id="rId8" Type="http://schemas.openxmlformats.org/officeDocument/2006/relationships/image" Target="../media/image6.jpeg"/><Relationship Id="rId9" Type="http://schemas.openxmlformats.org/officeDocument/2006/relationships/image" Target="../media/image7.emf"/><Relationship Id="rId10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78141" y="5638092"/>
            <a:ext cx="1788428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>
                <a:latin typeface="+mn-lt"/>
              </a:rPr>
              <a:t>Heme proteins are a crucial part of biology that have a multitude of functions including electron transfer, small molecule sensing, and molecular oxygen transport, like in hemoglobin. </a:t>
            </a:r>
            <a:r>
              <a:rPr lang="en-US" sz="3600" dirty="0">
                <a:latin typeface="+mn-lt"/>
              </a:rPr>
              <a:t>Some important characteristics of the heme protein hemoglobin include the porphyrin-based iron heme cofactor which includes the primary coordination sphere of the </a:t>
            </a:r>
            <a:r>
              <a:rPr lang="en-US" sz="3600" dirty="0" smtClean="0">
                <a:latin typeface="+mn-lt"/>
              </a:rPr>
              <a:t>heme iron, </a:t>
            </a:r>
            <a:r>
              <a:rPr lang="en-US" sz="3600" dirty="0">
                <a:latin typeface="+mn-lt"/>
              </a:rPr>
              <a:t>and the folded protein surrounding it which includes the secondary coordination sphere. </a:t>
            </a:r>
            <a:r>
              <a:rPr lang="en-US" sz="3600" dirty="0">
                <a:latin typeface="+mn-lt"/>
              </a:rPr>
              <a:t>The primary coordination sphere denotes the moieties directly bound to the heme iron, and the secondary coordination sphere denotes moieties adjacent to those directly bound. </a:t>
            </a:r>
            <a:r>
              <a:rPr lang="en-US" sz="3600" dirty="0">
                <a:latin typeface="+mn-lt"/>
              </a:rPr>
              <a:t>It is this secondary sphere that this research is concerned with, since it is believed that this is what primarily </a:t>
            </a:r>
            <a:r>
              <a:rPr lang="en-US" sz="3600" dirty="0" smtClean="0">
                <a:latin typeface="+mn-lt"/>
              </a:rPr>
              <a:t>tunes </a:t>
            </a:r>
            <a:r>
              <a:rPr lang="en-US" sz="3600" dirty="0">
                <a:latin typeface="+mn-lt"/>
              </a:rPr>
              <a:t>the reactivity of the </a:t>
            </a:r>
            <a:r>
              <a:rPr lang="en-US" sz="3600" dirty="0" smtClean="0">
                <a:latin typeface="+mn-lt"/>
              </a:rPr>
              <a:t>iron </a:t>
            </a:r>
            <a:r>
              <a:rPr lang="en-US" sz="3600" dirty="0">
                <a:latin typeface="+mn-lt"/>
              </a:rPr>
              <a:t>while the primary sphere mainly dictates function and is not easily changed.</a:t>
            </a:r>
            <a:r>
              <a:rPr lang="en-US" sz="3600" baseline="30000" dirty="0">
                <a:latin typeface="+mn-lt"/>
              </a:rPr>
              <a:t>1</a:t>
            </a:r>
            <a:endParaRPr lang="en-US" sz="3600" dirty="0">
              <a:latin typeface="+mn-lt"/>
            </a:endParaRPr>
          </a:p>
          <a:p>
            <a:pPr algn="just"/>
            <a:endParaRPr lang="en-US" sz="3600" dirty="0">
              <a:latin typeface="+mn-lt"/>
            </a:endParaRPr>
          </a:p>
        </p:txBody>
      </p:sp>
      <p:sp>
        <p:nvSpPr>
          <p:cNvPr id="14338" name="Title 1"/>
          <p:cNvSpPr>
            <a:spLocks noGrp="1"/>
          </p:cNvSpPr>
          <p:nvPr>
            <p:ph type="ctrTitle"/>
          </p:nvPr>
        </p:nvSpPr>
        <p:spPr>
          <a:xfrm>
            <a:off x="6800971" y="793296"/>
            <a:ext cx="30194009" cy="1967090"/>
          </a:xfrm>
        </p:spPr>
        <p:txBody>
          <a:bodyPr>
            <a:noAutofit/>
          </a:bodyPr>
          <a:lstStyle/>
          <a:p>
            <a:r>
              <a:rPr lang="en-US" sz="7000" dirty="0">
                <a:latin typeface="+mn-lt"/>
              </a:rPr>
              <a:t>Synthesis and characterization of porphyrin-cored </a:t>
            </a:r>
            <a:r>
              <a:rPr lang="en-US" sz="7000" dirty="0">
                <a:latin typeface="+mn-lt"/>
              </a:rPr>
              <a:t>p</a:t>
            </a:r>
            <a:r>
              <a:rPr lang="en-US" sz="7000" dirty="0">
                <a:latin typeface="+mn-lt"/>
              </a:rPr>
              <a:t>olymer </a:t>
            </a:r>
            <a:r>
              <a:rPr lang="en-US" sz="7000" dirty="0">
                <a:latin typeface="+mn-lt"/>
              </a:rPr>
              <a:t>n</a:t>
            </a:r>
            <a:r>
              <a:rPr lang="en-US" sz="7000" dirty="0">
                <a:latin typeface="+mn-lt"/>
              </a:rPr>
              <a:t>anoparticles that incorporate </a:t>
            </a:r>
            <a:r>
              <a:rPr lang="en-US" sz="7000" dirty="0">
                <a:latin typeface="+mn-lt"/>
              </a:rPr>
              <a:t>h</a:t>
            </a:r>
            <a:r>
              <a:rPr lang="en-US" sz="7000" dirty="0">
                <a:latin typeface="+mn-lt"/>
              </a:rPr>
              <a:t>ydrogen </a:t>
            </a:r>
            <a:r>
              <a:rPr lang="en-US" sz="7000" dirty="0">
                <a:latin typeface="+mn-lt"/>
              </a:rPr>
              <a:t>b</a:t>
            </a:r>
            <a:r>
              <a:rPr lang="en-US" sz="7000" dirty="0">
                <a:latin typeface="+mn-lt"/>
              </a:rPr>
              <a:t>onding to model </a:t>
            </a:r>
            <a:r>
              <a:rPr lang="en-US" sz="7000" dirty="0">
                <a:latin typeface="+mn-lt"/>
              </a:rPr>
              <a:t>h</a:t>
            </a:r>
            <a:r>
              <a:rPr lang="en-US" sz="7000" dirty="0">
                <a:latin typeface="+mn-lt"/>
              </a:rPr>
              <a:t>emes</a:t>
            </a:r>
            <a:endParaRPr lang="en-US" sz="7000" dirty="0">
              <a:latin typeface="+mn-lt"/>
            </a:endParaRPr>
          </a:p>
        </p:txBody>
      </p:sp>
      <p:sp>
        <p:nvSpPr>
          <p:cNvPr id="14361" name="TextBox 301"/>
          <p:cNvSpPr txBox="1">
            <a:spLocks noChangeArrowheads="1"/>
          </p:cNvSpPr>
          <p:nvPr/>
        </p:nvSpPr>
        <p:spPr bwMode="auto">
          <a:xfrm>
            <a:off x="3360288" y="3083027"/>
            <a:ext cx="37187127" cy="2022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2696" tIns="41348" rIns="82696" bIns="41348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200" b="1" dirty="0">
                <a:latin typeface="+mn-lt"/>
                <a:cs typeface="Calibri"/>
              </a:rPr>
              <a:t>Drew Verrier</a:t>
            </a:r>
            <a:r>
              <a:rPr lang="en-US" sz="4200" dirty="0" smtClean="0">
                <a:latin typeface="+mn-lt"/>
                <a:cs typeface="Calibri"/>
              </a:rPr>
              <a:t>, Brian Patenaude, </a:t>
            </a:r>
            <a:r>
              <a:rPr lang="en-US" sz="4200" dirty="0">
                <a:latin typeface="+mn-lt"/>
                <a:cs typeface="Calibri"/>
              </a:rPr>
              <a:t>Sam Pazicni</a:t>
            </a:r>
          </a:p>
          <a:p>
            <a:pPr algn="ctr"/>
            <a:r>
              <a:rPr lang="en-US" sz="4200" baseline="-25000" dirty="0">
                <a:latin typeface="+mn-lt"/>
                <a:cs typeface="Calibri"/>
              </a:rPr>
              <a:t>University </a:t>
            </a:r>
            <a:r>
              <a:rPr lang="en-US" sz="4200" baseline="-25000" dirty="0">
                <a:latin typeface="+mn-lt"/>
                <a:cs typeface="Calibri"/>
              </a:rPr>
              <a:t>of New Hampshire, Department of Chemistry </a:t>
            </a:r>
          </a:p>
          <a:p>
            <a:pPr algn="ctr"/>
            <a:r>
              <a:rPr lang="en-US" sz="4200" baseline="-25000" dirty="0">
                <a:latin typeface="+mn-lt"/>
                <a:cs typeface="Calibri"/>
              </a:rPr>
              <a:t>drv2000@wildcats.unh.edu</a:t>
            </a:r>
            <a:endParaRPr lang="en-US" sz="4200" baseline="-25000" dirty="0">
              <a:latin typeface="+mn-lt"/>
              <a:cs typeface="Calibri"/>
            </a:endParaRPr>
          </a:p>
          <a:p>
            <a:pPr algn="ctr"/>
            <a:endParaRPr lang="en-US" sz="4200" baseline="-25000" dirty="0">
              <a:latin typeface="+mn-lt"/>
              <a:cs typeface="Calibri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9047912" y="5049495"/>
            <a:ext cx="24157488" cy="21655495"/>
          </a:xfrm>
          <a:prstGeom prst="rect">
            <a:avLst/>
          </a:prstGeom>
          <a:noFill/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2696" tIns="41348" rIns="82696" bIns="41348" anchor="ctr"/>
          <a:lstStyle/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r>
              <a:rPr lang="en-US" sz="3600" dirty="0">
                <a:solidFill>
                  <a:schemeClr val="tx1"/>
                </a:solidFill>
              </a:rPr>
              <a:t> </a:t>
            </a: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 defTabSz="198468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/>
          <a:srcRect l="32927" t="-13560" r="34878" b="32441"/>
          <a:stretch/>
        </p:blipFill>
        <p:spPr>
          <a:xfrm>
            <a:off x="-520203" y="187400"/>
            <a:ext cx="5781186" cy="4192198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19047912" y="4969731"/>
            <a:ext cx="24157488" cy="1027708"/>
            <a:chOff x="17314059" y="4952546"/>
            <a:chExt cx="20490155" cy="901524"/>
          </a:xfrm>
        </p:grpSpPr>
        <p:sp>
          <p:nvSpPr>
            <p:cNvPr id="48" name="TextBox 47"/>
            <p:cNvSpPr txBox="1"/>
            <p:nvPr/>
          </p:nvSpPr>
          <p:spPr>
            <a:xfrm>
              <a:off x="17314059" y="4952546"/>
              <a:ext cx="20490155" cy="696632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</p:spPr>
          <p:txBody>
            <a:bodyPr wrap="square" lIns="75508" tIns="37752" rIns="75508" bIns="37752" rtlCol="0" anchor="ctr">
              <a:spAutoFit/>
            </a:bodyPr>
            <a:lstStyle/>
            <a:p>
              <a:pPr algn="ctr"/>
              <a:endParaRPr lang="en-US" sz="3600" b="1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4494080" y="4984688"/>
              <a:ext cx="6776343" cy="8693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500" b="1" dirty="0">
                  <a:solidFill>
                    <a:schemeClr val="bg1"/>
                  </a:solidFill>
                  <a:latin typeface="+mn-lt"/>
                </a:rPr>
                <a:t>PCSP Synthesis and Modification</a:t>
              </a:r>
              <a:endParaRPr lang="en-US" sz="4500" b="1" dirty="0"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047912" y="20039223"/>
            <a:ext cx="24157488" cy="792638"/>
            <a:chOff x="17314059" y="20069308"/>
            <a:chExt cx="20490155" cy="885692"/>
          </a:xfrm>
        </p:grpSpPr>
        <p:sp>
          <p:nvSpPr>
            <p:cNvPr id="34" name="Rectangle 33"/>
            <p:cNvSpPr/>
            <p:nvPr/>
          </p:nvSpPr>
          <p:spPr>
            <a:xfrm>
              <a:off x="17314059" y="20116800"/>
              <a:ext cx="20490155" cy="838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6718519" y="20069308"/>
              <a:ext cx="3813678" cy="8769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500" b="1" dirty="0">
                  <a:solidFill>
                    <a:schemeClr val="bg1"/>
                  </a:solidFill>
                  <a:latin typeface="+mn-lt"/>
                </a:rPr>
                <a:t>Future Work</a:t>
              </a:r>
              <a:endParaRPr lang="en-US" sz="4500" b="1" dirty="0"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14355" name="Group 14354"/>
          <p:cNvGrpSpPr/>
          <p:nvPr/>
        </p:nvGrpSpPr>
        <p:grpSpPr>
          <a:xfrm>
            <a:off x="19049999" y="26916826"/>
            <a:ext cx="9310907" cy="5395540"/>
            <a:chOff x="617086" y="26003708"/>
            <a:chExt cx="9607050" cy="4598290"/>
          </a:xfrm>
        </p:grpSpPr>
        <p:sp>
          <p:nvSpPr>
            <p:cNvPr id="128" name="Rectangle 127"/>
            <p:cNvSpPr/>
            <p:nvPr/>
          </p:nvSpPr>
          <p:spPr>
            <a:xfrm>
              <a:off x="617087" y="26058937"/>
              <a:ext cx="9597251" cy="4475083"/>
            </a:xfrm>
            <a:prstGeom prst="rect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32" tIns="45717" rIns="91432" bIns="45717" anchor="ctr"/>
            <a:lstStyle/>
            <a:p>
              <a:pPr algn="ctr" defTabSz="198468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600" dirty="0"/>
            </a:p>
          </p:txBody>
        </p:sp>
        <p:sp>
          <p:nvSpPr>
            <p:cNvPr id="129" name="TextBox 128"/>
            <p:cNvSpPr txBox="1"/>
            <p:nvPr/>
          </p:nvSpPr>
          <p:spPr>
            <a:xfrm>
              <a:off x="617087" y="26003708"/>
              <a:ext cx="9607049" cy="66201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</p:spPr>
          <p:txBody>
            <a:bodyPr wrap="square" lIns="83485" tIns="41742" rIns="83485" bIns="41742" rtlCol="0" anchor="ctr">
              <a:spAutoFit/>
            </a:bodyPr>
            <a:lstStyle/>
            <a:p>
              <a:pPr algn="ctr"/>
              <a:r>
                <a:rPr lang="en-US" sz="4500" b="1" dirty="0">
                  <a:solidFill>
                    <a:schemeClr val="bg1"/>
                  </a:solidFill>
                  <a:latin typeface="+mn-lt"/>
                </a:rPr>
                <a:t>Acknowledgements </a:t>
              </a:r>
              <a:endParaRPr lang="en-US" sz="4500" b="1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17086" y="26746200"/>
              <a:ext cx="9607050" cy="3855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685800" indent="-685800">
                <a:buFont typeface="Arial" charset="0"/>
                <a:buChar char="•"/>
              </a:pPr>
              <a:r>
                <a:rPr lang="en-US" sz="3600" dirty="0" smtClean="0">
                  <a:latin typeface="+mn-lt"/>
                </a:rPr>
                <a:t>Kyle </a:t>
              </a:r>
              <a:r>
                <a:rPr lang="en-US" sz="3600" dirty="0">
                  <a:latin typeface="+mn-lt"/>
                </a:rPr>
                <a:t>Rodriguez</a:t>
              </a:r>
            </a:p>
            <a:p>
              <a:pPr marL="685800" indent="-685800">
                <a:buFont typeface="Arial" charset="0"/>
                <a:buChar char="•"/>
              </a:pPr>
              <a:r>
                <a:rPr lang="en-US" sz="3600" dirty="0">
                  <a:latin typeface="+mn-lt"/>
                </a:rPr>
                <a:t>The Hamel Center for Undergraduate Research for the Summer </a:t>
              </a:r>
              <a:r>
                <a:rPr lang="en-US" sz="3600" dirty="0">
                  <a:latin typeface="+mn-lt"/>
                </a:rPr>
                <a:t>Undergraduate Research Fellowship (SURF) </a:t>
              </a:r>
              <a:endParaRPr lang="en-US" sz="3600" dirty="0">
                <a:latin typeface="+mn-lt"/>
              </a:endParaRPr>
            </a:p>
            <a:p>
              <a:pPr marL="685800" indent="-685800">
                <a:buFont typeface="Arial" charset="0"/>
                <a:buChar char="•"/>
              </a:pPr>
              <a:r>
                <a:rPr lang="en-US" sz="3600" dirty="0">
                  <a:latin typeface="+mn-lt"/>
                </a:rPr>
                <a:t>UNH Chemistry Department </a:t>
              </a:r>
            </a:p>
            <a:p>
              <a:pPr marL="685800" indent="-685800">
                <a:buFont typeface="Arial" charset="0"/>
                <a:buChar char="•"/>
              </a:pPr>
              <a:r>
                <a:rPr lang="en-US" sz="3600" dirty="0">
                  <a:latin typeface="+mn-lt"/>
                </a:rPr>
                <a:t>UNH Instrumentation Center</a:t>
              </a:r>
            </a:p>
            <a:p>
              <a:pPr marL="685800" indent="-685800">
                <a:buFont typeface="Arial" charset="0"/>
                <a:buChar char="•"/>
              </a:pPr>
              <a:r>
                <a:rPr lang="en-US" sz="3600" dirty="0">
                  <a:latin typeface="+mn-lt"/>
                </a:rPr>
                <a:t>Graham Beaton, Mathew Currier, Sarah </a:t>
              </a:r>
              <a:r>
                <a:rPr lang="en-US" sz="3600" dirty="0" err="1">
                  <a:latin typeface="+mn-lt"/>
                </a:rPr>
                <a:t>Lachapelle</a:t>
              </a:r>
              <a:endParaRPr lang="en-US" sz="3600" dirty="0">
                <a:latin typeface="+mn-lt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19073735" y="20961489"/>
            <a:ext cx="172985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>
                <a:latin typeface="+mn-lt"/>
              </a:rPr>
              <a:t>Iron will be inserted into the porphyrin core via an Fe(II)Br</a:t>
            </a:r>
            <a:r>
              <a:rPr lang="en-US" sz="3600" baseline="-25000" dirty="0">
                <a:latin typeface="+mn-lt"/>
              </a:rPr>
              <a:t>2</a:t>
            </a:r>
            <a:r>
              <a:rPr lang="en-US" sz="3600" dirty="0">
                <a:latin typeface="+mn-lt"/>
              </a:rPr>
              <a:t> reaction. </a:t>
            </a:r>
            <a:r>
              <a:rPr lang="en-US" sz="3600" dirty="0">
                <a:latin typeface="+mn-lt"/>
              </a:rPr>
              <a:t>Following this, the porphyrin-cored star polymer (PCSP) will be </a:t>
            </a:r>
            <a:r>
              <a:rPr lang="en-US" sz="3600" dirty="0" smtClean="0">
                <a:latin typeface="+mn-lt"/>
              </a:rPr>
              <a:t>collapsed </a:t>
            </a:r>
            <a:r>
              <a:rPr lang="en-US" sz="3600" dirty="0">
                <a:latin typeface="+mn-lt"/>
              </a:rPr>
              <a:t>via a </a:t>
            </a:r>
            <a:r>
              <a:rPr lang="en-US" sz="3600" dirty="0" err="1">
                <a:latin typeface="+mn-lt"/>
              </a:rPr>
              <a:t>photodimerization</a:t>
            </a:r>
            <a:r>
              <a:rPr lang="en-US" sz="3600" dirty="0">
                <a:latin typeface="+mn-lt"/>
              </a:rPr>
              <a:t> of the anthracene monomer units using 350nm light into a porphyrin-cored </a:t>
            </a:r>
            <a:r>
              <a:rPr lang="en-US" sz="3600" dirty="0" smtClean="0">
                <a:latin typeface="+mn-lt"/>
              </a:rPr>
              <a:t>nanoparticle. </a:t>
            </a:r>
            <a:r>
              <a:rPr lang="en-US" sz="3600" dirty="0">
                <a:latin typeface="+mn-lt"/>
              </a:rPr>
              <a:t>After this step, hydrogen bonding studies will be conducted to observe how different hydrogen bonding environments </a:t>
            </a:r>
            <a:r>
              <a:rPr lang="en-US" sz="3600" dirty="0" smtClean="0">
                <a:latin typeface="+mn-lt"/>
              </a:rPr>
              <a:t>affect </a:t>
            </a:r>
            <a:r>
              <a:rPr lang="en-US" sz="3600" dirty="0">
                <a:latin typeface="+mn-lt"/>
              </a:rPr>
              <a:t>the heme iron reactivity. </a:t>
            </a:r>
            <a:r>
              <a:rPr lang="en-US" sz="3600" dirty="0">
                <a:latin typeface="+mn-lt"/>
              </a:rPr>
              <a:t>This will be done through the axially bound ligands on the iron. </a:t>
            </a:r>
            <a:r>
              <a:rPr lang="en-US" sz="3600" dirty="0">
                <a:latin typeface="+mn-lt"/>
              </a:rPr>
              <a:t>Continuing studies would including different incorporations of amine replacement </a:t>
            </a:r>
            <a:r>
              <a:rPr lang="en-US" sz="3600" dirty="0" smtClean="0">
                <a:latin typeface="+mn-lt"/>
              </a:rPr>
              <a:t>to </a:t>
            </a:r>
            <a:r>
              <a:rPr lang="en-US" sz="3600" dirty="0">
                <a:latin typeface="+mn-lt"/>
              </a:rPr>
              <a:t>measure how the concentration of amine dictates hydrogen bonding efficacy. </a:t>
            </a:r>
            <a:r>
              <a:rPr lang="en-US" sz="3600" dirty="0">
                <a:latin typeface="+mn-lt"/>
              </a:rPr>
              <a:t>Along with this, different primary amines will be tested, such as </a:t>
            </a:r>
            <a:r>
              <a:rPr lang="en-US" sz="3600" dirty="0" err="1">
                <a:latin typeface="+mn-lt"/>
              </a:rPr>
              <a:t>hexylamine</a:t>
            </a:r>
            <a:r>
              <a:rPr lang="en-US" sz="3600" dirty="0">
                <a:latin typeface="+mn-lt"/>
              </a:rPr>
              <a:t> and ethylene glycol amine. These different amines offer various hydrogen bonding environments for the heme so that </a:t>
            </a:r>
            <a:r>
              <a:rPr lang="en-US" sz="3600" dirty="0" err="1">
                <a:latin typeface="+mn-lt"/>
              </a:rPr>
              <a:t>reactivites</a:t>
            </a:r>
            <a:r>
              <a:rPr lang="en-US" sz="3600" dirty="0">
                <a:latin typeface="+mn-lt"/>
              </a:rPr>
              <a:t> under different conditions can be observed. </a:t>
            </a:r>
            <a:endParaRPr lang="en-US" sz="3600" dirty="0">
              <a:latin typeface="+mn-lt"/>
            </a:endParaRPr>
          </a:p>
        </p:txBody>
      </p:sp>
      <p:grpSp>
        <p:nvGrpSpPr>
          <p:cNvPr id="14354" name="Group 14353"/>
          <p:cNvGrpSpPr/>
          <p:nvPr/>
        </p:nvGrpSpPr>
        <p:grpSpPr>
          <a:xfrm>
            <a:off x="28498800" y="26912382"/>
            <a:ext cx="14706600" cy="5348733"/>
            <a:chOff x="10439400" y="25985291"/>
            <a:chExt cx="13624560" cy="4594399"/>
          </a:xfrm>
        </p:grpSpPr>
        <p:grpSp>
          <p:nvGrpSpPr>
            <p:cNvPr id="42" name="Group 41"/>
            <p:cNvGrpSpPr/>
            <p:nvPr/>
          </p:nvGrpSpPr>
          <p:grpSpPr>
            <a:xfrm>
              <a:off x="10439400" y="25985291"/>
              <a:ext cx="13624560" cy="4570909"/>
              <a:chOff x="10439400" y="25963112"/>
              <a:chExt cx="13624560" cy="4570909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10439400" y="26016529"/>
                <a:ext cx="13624560" cy="4517492"/>
              </a:xfrm>
              <a:prstGeom prst="rect">
                <a:avLst/>
              </a:prstGeom>
              <a:no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82696" tIns="41348" rIns="82696" bIns="41348" anchor="ctr"/>
              <a:lstStyle/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r>
                  <a:rPr lang="en-US" sz="3600" dirty="0">
                    <a:solidFill>
                      <a:schemeClr val="tx1"/>
                    </a:solidFill>
                  </a:rPr>
                  <a:t> </a:t>
                </a: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/>
                <a:endParaRPr lang="en-US" sz="3600" dirty="0">
                  <a:solidFill>
                    <a:schemeClr val="tx1"/>
                  </a:solidFill>
                </a:endParaRPr>
              </a:p>
              <a:p>
                <a:pPr algn="just" defTabSz="198468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10439400" y="25963112"/>
                <a:ext cx="13624560" cy="660323"/>
              </a:xfrm>
              <a:prstGeom prst="rect">
                <a:avLst/>
              </a:prstGeom>
              <a:solidFill>
                <a:schemeClr val="accent1">
                  <a:lumMod val="50000"/>
                </a:schemeClr>
              </a:solidFill>
            </p:spPr>
            <p:txBody>
              <a:bodyPr wrap="square" lIns="75508" tIns="37752" rIns="75508" bIns="37752" rtlCol="0" anchor="ctr">
                <a:spAutoFit/>
              </a:bodyPr>
              <a:lstStyle/>
              <a:p>
                <a:pPr algn="ctr"/>
                <a:r>
                  <a:rPr lang="en-US" sz="4500" b="1" dirty="0">
                    <a:solidFill>
                      <a:schemeClr val="bg1"/>
                    </a:solidFill>
                    <a:latin typeface="+mn-lt"/>
                  </a:rPr>
                  <a:t>References</a:t>
                </a:r>
                <a:endParaRPr lang="en-US" sz="4500" b="1" dirty="0">
                  <a:solidFill>
                    <a:schemeClr val="bg1"/>
                  </a:solidFill>
                  <a:latin typeface="+mn-lt"/>
                </a:endParaRP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0439400" y="26693441"/>
              <a:ext cx="13624560" cy="3886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742950" indent="-742950" algn="just">
                <a:buAutoNum type="arabicParenBoth"/>
              </a:pPr>
              <a:r>
                <a:rPr lang="en-US" sz="3600" dirty="0" smtClean="0">
                  <a:latin typeface="+mn-lt"/>
                </a:rPr>
                <a:t>Rodriguez, K. J. Dissertation. University of New Hampshire, </a:t>
              </a:r>
              <a:r>
                <a:rPr lang="en-US" sz="3600" b="1" dirty="0" smtClean="0">
                  <a:latin typeface="+mn-lt"/>
                </a:rPr>
                <a:t>2017</a:t>
              </a:r>
              <a:r>
                <a:rPr lang="en-US" sz="3600" dirty="0" smtClean="0">
                  <a:latin typeface="+mn-lt"/>
                </a:rPr>
                <a:t>.</a:t>
              </a:r>
            </a:p>
            <a:p>
              <a:pPr marL="742950" indent="-742950" algn="just">
                <a:buAutoNum type="arabicParenBoth"/>
              </a:pPr>
              <a:r>
                <a:rPr lang="en-US" sz="3600" dirty="0" smtClean="0">
                  <a:latin typeface="+mn-lt"/>
                </a:rPr>
                <a:t>Cole, J. P.; Hanlon, A. M.; Rodriguez, K. J.; </a:t>
              </a:r>
              <a:r>
                <a:rPr lang="en-US" sz="3600" dirty="0" err="1" smtClean="0">
                  <a:latin typeface="+mn-lt"/>
                </a:rPr>
                <a:t>Berda</a:t>
              </a:r>
              <a:r>
                <a:rPr lang="en-US" sz="3600" dirty="0" smtClean="0">
                  <a:latin typeface="+mn-lt"/>
                </a:rPr>
                <a:t>, E. B.</a:t>
              </a:r>
              <a:r>
                <a:rPr lang="en-US" sz="3600" dirty="0">
                  <a:latin typeface="+mn-lt"/>
                </a:rPr>
                <a:t> Protein-like Structure and Activity in Synthetic Polymers. </a:t>
              </a:r>
              <a:r>
                <a:rPr lang="en-US" sz="3600" i="1" dirty="0" smtClean="0">
                  <a:latin typeface="+mn-lt"/>
                </a:rPr>
                <a:t>J. </a:t>
              </a:r>
              <a:r>
                <a:rPr lang="en-US" sz="3600" i="1" dirty="0" err="1" smtClean="0">
                  <a:latin typeface="+mn-lt"/>
                </a:rPr>
                <a:t>Polym</a:t>
              </a:r>
              <a:r>
                <a:rPr lang="en-US" sz="3600" i="1" dirty="0" smtClean="0">
                  <a:latin typeface="+mn-lt"/>
                </a:rPr>
                <a:t>. Sci. Part A </a:t>
              </a:r>
              <a:r>
                <a:rPr lang="en-US" sz="3600" i="1" dirty="0" err="1" smtClean="0">
                  <a:latin typeface="+mn-lt"/>
                </a:rPr>
                <a:t>Polym</a:t>
              </a:r>
              <a:r>
                <a:rPr lang="en-US" sz="3600" i="1" dirty="0" smtClean="0">
                  <a:latin typeface="+mn-lt"/>
                </a:rPr>
                <a:t>. Chem.</a:t>
              </a:r>
              <a:r>
                <a:rPr lang="en-US" sz="3600" dirty="0" smtClean="0">
                  <a:latin typeface="+mn-lt"/>
                </a:rPr>
                <a:t> </a:t>
              </a:r>
              <a:r>
                <a:rPr lang="en-US" sz="3600" b="1" dirty="0" smtClean="0">
                  <a:latin typeface="+mn-lt"/>
                </a:rPr>
                <a:t>2017</a:t>
              </a:r>
              <a:r>
                <a:rPr lang="en-US" sz="3600" dirty="0" smtClean="0">
                  <a:latin typeface="+mn-lt"/>
                </a:rPr>
                <a:t>, </a:t>
              </a:r>
              <a:r>
                <a:rPr lang="en-US" sz="3600" i="1" dirty="0" smtClean="0">
                  <a:latin typeface="+mn-lt"/>
                </a:rPr>
                <a:t>55</a:t>
              </a:r>
              <a:r>
                <a:rPr lang="en-US" sz="3600" dirty="0" smtClean="0">
                  <a:latin typeface="+mn-lt"/>
                </a:rPr>
                <a:t> (2), 191–206.</a:t>
              </a:r>
            </a:p>
            <a:p>
              <a:pPr marL="742950" indent="-742950" algn="just">
                <a:buFontTx/>
                <a:buAutoNum type="arabicParenBoth"/>
              </a:pPr>
              <a:r>
                <a:rPr lang="en-US" sz="3600" dirty="0" smtClean="0">
                  <a:latin typeface="+mn-lt"/>
                </a:rPr>
                <a:t>Rodriguez</a:t>
              </a:r>
              <a:r>
                <a:rPr lang="en-US" sz="3600" dirty="0">
                  <a:latin typeface="+mn-lt"/>
                </a:rPr>
                <a:t>, K. J.; Hanlon, A. M.; Lyon, C. K.; Cole, J. P.; </a:t>
              </a:r>
              <a:r>
                <a:rPr lang="en-US" sz="3600" dirty="0" err="1">
                  <a:latin typeface="+mn-lt"/>
                </a:rPr>
                <a:t>Tuten</a:t>
              </a:r>
              <a:r>
                <a:rPr lang="en-US" sz="3600" dirty="0">
                  <a:latin typeface="+mn-lt"/>
                </a:rPr>
                <a:t>, B. T.; </a:t>
              </a:r>
              <a:r>
                <a:rPr lang="en-US" sz="3600" dirty="0" err="1">
                  <a:latin typeface="+mn-lt"/>
                </a:rPr>
                <a:t>Tooley</a:t>
              </a:r>
              <a:r>
                <a:rPr lang="en-US" sz="3600" dirty="0">
                  <a:latin typeface="+mn-lt"/>
                </a:rPr>
                <a:t>, C. A.; </a:t>
              </a:r>
              <a:r>
                <a:rPr lang="en-US" sz="3600" dirty="0" err="1">
                  <a:latin typeface="+mn-lt"/>
                </a:rPr>
                <a:t>Berda</a:t>
              </a:r>
              <a:r>
                <a:rPr lang="en-US" sz="3600" dirty="0">
                  <a:latin typeface="+mn-lt"/>
                </a:rPr>
                <a:t>, E. B.; Pazicni, S. Porphyrin-Cored Polymer Nanoparticles: Macromolecular Models for Heme Iron </a:t>
              </a:r>
              <a:r>
                <a:rPr lang="en-US" sz="3600" dirty="0" smtClean="0">
                  <a:latin typeface="+mn-lt"/>
                </a:rPr>
                <a:t>Coordination. </a:t>
              </a:r>
              <a:r>
                <a:rPr lang="en-US" sz="3600" i="1" dirty="0" err="1" smtClean="0">
                  <a:latin typeface="+mn-lt"/>
                </a:rPr>
                <a:t>Inorg</a:t>
              </a:r>
              <a:r>
                <a:rPr lang="en-US" sz="3600" i="1" dirty="0">
                  <a:latin typeface="+mn-lt"/>
                </a:rPr>
                <a:t>. Chem.</a:t>
              </a:r>
              <a:r>
                <a:rPr lang="en-US" sz="3600" dirty="0">
                  <a:latin typeface="+mn-lt"/>
                </a:rPr>
                <a:t> </a:t>
              </a:r>
              <a:r>
                <a:rPr lang="en-US" sz="3600" b="1" dirty="0">
                  <a:latin typeface="+mn-lt"/>
                </a:rPr>
                <a:t>2016</a:t>
              </a:r>
              <a:r>
                <a:rPr lang="en-US" sz="3600" dirty="0">
                  <a:latin typeface="+mn-lt"/>
                </a:rPr>
                <a:t>, </a:t>
              </a:r>
              <a:r>
                <a:rPr lang="en-US" sz="3600" i="1" dirty="0">
                  <a:latin typeface="+mn-lt"/>
                </a:rPr>
                <a:t>55</a:t>
              </a:r>
              <a:r>
                <a:rPr lang="en-US" sz="3600" dirty="0">
                  <a:latin typeface="+mn-lt"/>
                </a:rPr>
                <a:t> (19), 9493–9496</a:t>
              </a:r>
              <a:r>
                <a:rPr lang="en-US" sz="3600" dirty="0" smtClean="0">
                  <a:latin typeface="+mn-lt"/>
                </a:rPr>
                <a:t>.</a:t>
              </a:r>
            </a:p>
          </p:txBody>
        </p:sp>
      </p:grpSp>
      <p:grpSp>
        <p:nvGrpSpPr>
          <p:cNvPr id="14367" name="Group 14366"/>
          <p:cNvGrpSpPr/>
          <p:nvPr/>
        </p:nvGrpSpPr>
        <p:grpSpPr>
          <a:xfrm>
            <a:off x="9586996" y="16687800"/>
            <a:ext cx="9082004" cy="6897038"/>
            <a:chOff x="14325600" y="6006021"/>
            <a:chExt cx="7426532" cy="5639843"/>
          </a:xfrm>
        </p:grpSpPr>
        <p:grpSp>
          <p:nvGrpSpPr>
            <p:cNvPr id="14360" name="Group 14359"/>
            <p:cNvGrpSpPr/>
            <p:nvPr/>
          </p:nvGrpSpPr>
          <p:grpSpPr>
            <a:xfrm>
              <a:off x="14325600" y="6006021"/>
              <a:ext cx="7426532" cy="5639843"/>
              <a:chOff x="17490868" y="6006021"/>
              <a:chExt cx="7426532" cy="5639843"/>
            </a:xfrm>
          </p:grpSpPr>
          <p:pic>
            <p:nvPicPr>
              <p:cNvPr id="14341" name="Picture 1434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500735" y="6006021"/>
                <a:ext cx="7416664" cy="5172147"/>
              </a:xfrm>
              <a:prstGeom prst="rect">
                <a:avLst/>
              </a:prstGeom>
            </p:spPr>
          </p:pic>
          <p:sp>
            <p:nvSpPr>
              <p:cNvPr id="14350" name="TextBox 14349"/>
              <p:cNvSpPr txBox="1"/>
              <p:nvPr/>
            </p:nvSpPr>
            <p:spPr>
              <a:xfrm>
                <a:off x="17490868" y="11178168"/>
                <a:ext cx="7426532" cy="4676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200" dirty="0">
                    <a:latin typeface="+mn-lt"/>
                  </a:rPr>
                  <a:t>Figure 3: </a:t>
                </a:r>
                <a:r>
                  <a:rPr lang="en-US" sz="3200" baseline="30000" dirty="0">
                    <a:latin typeface="+mn-lt"/>
                  </a:rPr>
                  <a:t>1</a:t>
                </a:r>
                <a:r>
                  <a:rPr lang="en-US" sz="3200" dirty="0">
                    <a:latin typeface="+mn-lt"/>
                  </a:rPr>
                  <a:t>HNMR of AMMA in CDCl</a:t>
                </a:r>
                <a:r>
                  <a:rPr lang="en-US" sz="3200" baseline="-25000" dirty="0">
                    <a:latin typeface="+mn-lt"/>
                  </a:rPr>
                  <a:t>3</a:t>
                </a:r>
                <a:endParaRPr lang="en-US" sz="3200" dirty="0">
                  <a:latin typeface="+mn-lt"/>
                </a:endParaRPr>
              </a:p>
            </p:txBody>
          </p:sp>
        </p:grpSp>
        <p:grpSp>
          <p:nvGrpSpPr>
            <p:cNvPr id="14340" name="Group 14339"/>
            <p:cNvGrpSpPr/>
            <p:nvPr/>
          </p:nvGrpSpPr>
          <p:grpSpPr>
            <a:xfrm>
              <a:off x="14532957" y="6035233"/>
              <a:ext cx="2122208" cy="2267940"/>
              <a:chOff x="20692432" y="9455389"/>
              <a:chExt cx="2122208" cy="2267940"/>
            </a:xfrm>
          </p:grpSpPr>
          <p:grpSp>
            <p:nvGrpSpPr>
              <p:cNvPr id="54" name="Group 53"/>
              <p:cNvGrpSpPr/>
              <p:nvPr/>
            </p:nvGrpSpPr>
            <p:grpSpPr>
              <a:xfrm>
                <a:off x="20702062" y="9455389"/>
                <a:ext cx="1611843" cy="2121774"/>
                <a:chOff x="9733198" y="32414"/>
                <a:chExt cx="2192106" cy="2885613"/>
              </a:xfrm>
            </p:grpSpPr>
            <p:pic>
              <p:nvPicPr>
                <p:cNvPr id="55" name="Content Placeholder 7"/>
                <p:cNvPicPr>
                  <a:picLocks noChangeAspect="1"/>
                </p:cNvPicPr>
                <p:nvPr/>
              </p:nvPicPr>
              <p:blipFill rotWithShape="1">
                <a:blip r:embed="rId5"/>
                <a:srcRect l="82946"/>
                <a:stretch/>
              </p:blipFill>
              <p:spPr>
                <a:xfrm>
                  <a:off x="9867904" y="556693"/>
                  <a:ext cx="2057400" cy="2361334"/>
                </a:xfrm>
                <a:prstGeom prst="rect">
                  <a:avLst/>
                </a:prstGeom>
              </p:spPr>
            </p:pic>
            <p:sp>
              <p:nvSpPr>
                <p:cNvPr id="56" name="TextBox 55"/>
                <p:cNvSpPr txBox="1"/>
                <p:nvPr/>
              </p:nvSpPr>
              <p:spPr>
                <a:xfrm>
                  <a:off x="9733198" y="855085"/>
                  <a:ext cx="1000645" cy="58187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800" dirty="0">
                      <a:latin typeface="+mn-lt"/>
                    </a:rPr>
                    <a:t>A</a:t>
                  </a:r>
                  <a:endParaRPr lang="en-US" sz="2800" dirty="0">
                    <a:latin typeface="+mn-lt"/>
                  </a:endParaRP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10159285" y="32414"/>
                  <a:ext cx="1217566" cy="58187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800" dirty="0">
                      <a:latin typeface="+mn-lt"/>
                    </a:rPr>
                    <a:t>B, C</a:t>
                  </a:r>
                  <a:endParaRPr lang="en-US" sz="2800" dirty="0">
                    <a:latin typeface="+mn-lt"/>
                  </a:endParaRPr>
                </a:p>
              </p:txBody>
            </p:sp>
          </p:grpSp>
          <p:sp>
            <p:nvSpPr>
              <p:cNvPr id="62" name="TextBox 61"/>
              <p:cNvSpPr txBox="1"/>
              <p:nvPr/>
            </p:nvSpPr>
            <p:spPr>
              <a:xfrm>
                <a:off x="21583977" y="10336589"/>
                <a:ext cx="457200" cy="4278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+mn-lt"/>
                  </a:rPr>
                  <a:t>D</a:t>
                </a:r>
                <a:endParaRPr lang="en-US" sz="2800" dirty="0">
                  <a:latin typeface="+mn-lt"/>
                </a:endParaRP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21520131" y="11295482"/>
                <a:ext cx="293884" cy="4278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>
                    <a:latin typeface="+mn-lt"/>
                  </a:rPr>
                  <a:t>E</a:t>
                </a:r>
                <a:endParaRPr lang="en-US" sz="2800" dirty="0">
                  <a:latin typeface="+mn-lt"/>
                </a:endParaRPr>
              </a:p>
            </p:txBody>
          </p:sp>
          <p:sp>
            <p:nvSpPr>
              <p:cNvPr id="14336" name="TextBox 14335"/>
              <p:cNvSpPr txBox="1"/>
              <p:nvPr/>
            </p:nvSpPr>
            <p:spPr>
              <a:xfrm>
                <a:off x="21940102" y="11295482"/>
                <a:ext cx="286019" cy="4278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>
                    <a:latin typeface="+mn-lt"/>
                  </a:rPr>
                  <a:t>F</a:t>
                </a:r>
                <a:endParaRPr lang="en-US" sz="2800" dirty="0">
                  <a:latin typeface="+mn-lt"/>
                </a:endParaRPr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21940102" y="10498531"/>
                <a:ext cx="286019" cy="4278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>
                    <a:latin typeface="+mn-lt"/>
                  </a:rPr>
                  <a:t>F</a:t>
                </a:r>
                <a:endParaRPr lang="en-US" sz="2800" dirty="0">
                  <a:latin typeface="+mn-lt"/>
                </a:endParaRP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21044833" y="11295482"/>
                <a:ext cx="286019" cy="4278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>
                    <a:latin typeface="+mn-lt"/>
                  </a:rPr>
                  <a:t>F</a:t>
                </a:r>
                <a:endParaRPr lang="en-US" sz="2800" dirty="0">
                  <a:latin typeface="+mn-lt"/>
                </a:endParaRPr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21091825" y="10493773"/>
                <a:ext cx="286019" cy="4278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>
                    <a:latin typeface="+mn-lt"/>
                  </a:rPr>
                  <a:t>F</a:t>
                </a:r>
                <a:endParaRPr lang="en-US" sz="2800" dirty="0">
                  <a:latin typeface="+mn-lt"/>
                </a:endParaRPr>
              </a:p>
            </p:txBody>
          </p:sp>
          <p:sp>
            <p:nvSpPr>
              <p:cNvPr id="14337" name="TextBox 14336"/>
              <p:cNvSpPr txBox="1"/>
              <p:nvPr/>
            </p:nvSpPr>
            <p:spPr>
              <a:xfrm>
                <a:off x="22257320" y="10709025"/>
                <a:ext cx="557320" cy="4278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+mn-lt"/>
                  </a:rPr>
                  <a:t>G</a:t>
                </a:r>
                <a:endParaRPr lang="en-US" sz="2800" dirty="0">
                  <a:latin typeface="+mn-lt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20704184" y="10672380"/>
                <a:ext cx="365760" cy="4278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+mn-lt"/>
                  </a:rPr>
                  <a:t>G</a:t>
                </a:r>
                <a:endParaRPr lang="en-US" sz="2800" dirty="0">
                  <a:latin typeface="+mn-lt"/>
                </a:endParaRPr>
              </a:p>
            </p:txBody>
          </p:sp>
          <p:sp>
            <p:nvSpPr>
              <p:cNvPr id="14339" name="TextBox 14338"/>
              <p:cNvSpPr txBox="1"/>
              <p:nvPr/>
            </p:nvSpPr>
            <p:spPr>
              <a:xfrm>
                <a:off x="22270369" y="11054566"/>
                <a:ext cx="334518" cy="4278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>
                    <a:latin typeface="+mn-lt"/>
                  </a:rPr>
                  <a:t>H</a:t>
                </a:r>
                <a:endParaRPr lang="en-US" sz="2800" dirty="0">
                  <a:latin typeface="+mn-lt"/>
                </a:endParaRP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20692432" y="11108551"/>
                <a:ext cx="334518" cy="4278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>
                    <a:latin typeface="+mn-lt"/>
                  </a:rPr>
                  <a:t>H</a:t>
                </a:r>
                <a:endParaRPr lang="en-US" sz="2800" dirty="0">
                  <a:latin typeface="+mn-lt"/>
                </a:endParaRPr>
              </a:p>
            </p:txBody>
          </p:sp>
        </p:grpSp>
      </p:grpSp>
      <p:grpSp>
        <p:nvGrpSpPr>
          <p:cNvPr id="14366" name="Group 14365"/>
          <p:cNvGrpSpPr/>
          <p:nvPr/>
        </p:nvGrpSpPr>
        <p:grpSpPr>
          <a:xfrm>
            <a:off x="609599" y="24511148"/>
            <a:ext cx="10157939" cy="7692961"/>
            <a:chOff x="21730361" y="6006021"/>
            <a:chExt cx="7683203" cy="5638590"/>
          </a:xfrm>
        </p:grpSpPr>
        <p:grpSp>
          <p:nvGrpSpPr>
            <p:cNvPr id="14347" name="Group 14346"/>
            <p:cNvGrpSpPr/>
            <p:nvPr/>
          </p:nvGrpSpPr>
          <p:grpSpPr>
            <a:xfrm>
              <a:off x="21881621" y="6006021"/>
              <a:ext cx="7531943" cy="5172147"/>
              <a:chOff x="25046890" y="6052861"/>
              <a:chExt cx="7463732" cy="5125307"/>
            </a:xfrm>
          </p:grpSpPr>
          <p:pic>
            <p:nvPicPr>
              <p:cNvPr id="14344" name="Picture 1434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161125" y="6052861"/>
                <a:ext cx="7349497" cy="5125307"/>
              </a:xfrm>
              <a:prstGeom prst="rect">
                <a:avLst/>
              </a:prstGeom>
            </p:spPr>
          </p:pic>
          <p:pic>
            <p:nvPicPr>
              <p:cNvPr id="82" name="Content Placeholder 3"/>
              <p:cNvPicPr>
                <a:picLocks noChangeAspect="1"/>
              </p:cNvPicPr>
              <p:nvPr/>
            </p:nvPicPr>
            <p:blipFill rotWithShape="1">
              <a:blip r:embed="rId7"/>
              <a:srcRect l="73379" r="-1401"/>
              <a:stretch/>
            </p:blipFill>
            <p:spPr>
              <a:xfrm>
                <a:off x="25046890" y="6402520"/>
                <a:ext cx="1559475" cy="1786813"/>
              </a:xfrm>
              <a:prstGeom prst="rect">
                <a:avLst/>
              </a:prstGeom>
            </p:spPr>
          </p:pic>
          <p:sp>
            <p:nvSpPr>
              <p:cNvPr id="14345" name="TextBox 14344"/>
              <p:cNvSpPr txBox="1"/>
              <p:nvPr/>
            </p:nvSpPr>
            <p:spPr>
              <a:xfrm>
                <a:off x="25594739" y="6149266"/>
                <a:ext cx="685800" cy="4206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+mn-lt"/>
                  </a:rPr>
                  <a:t>A</a:t>
                </a:r>
                <a:endParaRPr lang="en-US" sz="2800" dirty="0">
                  <a:latin typeface="+mn-lt"/>
                </a:endParaRPr>
              </a:p>
            </p:txBody>
          </p:sp>
          <p:sp>
            <p:nvSpPr>
              <p:cNvPr id="14346" name="TextBox 14345"/>
              <p:cNvSpPr txBox="1"/>
              <p:nvPr/>
            </p:nvSpPr>
            <p:spPr>
              <a:xfrm>
                <a:off x="26530516" y="6087999"/>
                <a:ext cx="593237" cy="4206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>
                    <a:latin typeface="+mn-lt"/>
                  </a:rPr>
                  <a:t>B, C</a:t>
                </a:r>
                <a:endParaRPr lang="en-US" sz="2800" dirty="0">
                  <a:latin typeface="+mn-lt"/>
                </a:endParaRPr>
              </a:p>
            </p:txBody>
          </p:sp>
        </p:grpSp>
        <p:sp>
          <p:nvSpPr>
            <p:cNvPr id="14351" name="TextBox 14350"/>
            <p:cNvSpPr txBox="1"/>
            <p:nvPr/>
          </p:nvSpPr>
          <p:spPr>
            <a:xfrm>
              <a:off x="21730361" y="11183035"/>
              <a:ext cx="7462478" cy="461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dirty="0">
                  <a:latin typeface="+mn-lt"/>
                </a:rPr>
                <a:t>Figure 4: </a:t>
              </a:r>
              <a:r>
                <a:rPr lang="en-US" sz="3200" baseline="30000" dirty="0">
                  <a:latin typeface="+mn-lt"/>
                </a:rPr>
                <a:t>1</a:t>
              </a:r>
              <a:r>
                <a:rPr lang="en-US" sz="3200" dirty="0">
                  <a:latin typeface="+mn-lt"/>
                </a:rPr>
                <a:t>HNMR of PFPMA in CDCl</a:t>
              </a:r>
              <a:r>
                <a:rPr lang="en-US" sz="3200" baseline="-25000" dirty="0">
                  <a:latin typeface="+mn-lt"/>
                </a:rPr>
                <a:t>3</a:t>
              </a:r>
              <a:endParaRPr lang="en-US" sz="3200" dirty="0">
                <a:latin typeface="+mn-lt"/>
              </a:endParaRPr>
            </a:p>
          </p:txBody>
        </p:sp>
      </p:grpSp>
      <p:grpSp>
        <p:nvGrpSpPr>
          <p:cNvPr id="14363" name="Group 14362"/>
          <p:cNvGrpSpPr/>
          <p:nvPr/>
        </p:nvGrpSpPr>
        <p:grpSpPr>
          <a:xfrm>
            <a:off x="19670103" y="11887200"/>
            <a:ext cx="11526708" cy="7620203"/>
            <a:chOff x="17500736" y="11658600"/>
            <a:chExt cx="7416664" cy="5602048"/>
          </a:xfrm>
        </p:grpSpPr>
        <p:pic>
          <p:nvPicPr>
            <p:cNvPr id="14348" name="Picture 1434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00736" y="11658600"/>
              <a:ext cx="7416664" cy="5172146"/>
            </a:xfrm>
            <a:prstGeom prst="rect">
              <a:avLst/>
            </a:prstGeom>
          </p:spPr>
        </p:pic>
        <p:sp>
          <p:nvSpPr>
            <p:cNvPr id="14353" name="TextBox 14352"/>
            <p:cNvSpPr txBox="1"/>
            <p:nvPr/>
          </p:nvSpPr>
          <p:spPr>
            <a:xfrm>
              <a:off x="17500736" y="16830746"/>
              <a:ext cx="7416664" cy="42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dirty="0">
                  <a:latin typeface="+mn-lt"/>
                </a:rPr>
                <a:t>Figure 5: DOSY of </a:t>
              </a:r>
              <a:r>
                <a:rPr lang="en-US" sz="3200" dirty="0" err="1" smtClean="0">
                  <a:latin typeface="+mn-lt"/>
                </a:rPr>
                <a:t>por</a:t>
              </a:r>
              <a:r>
                <a:rPr lang="en-US" sz="3200" dirty="0" smtClean="0">
                  <a:latin typeface="+mn-lt"/>
                </a:rPr>
                <a:t>(</a:t>
              </a:r>
              <a:r>
                <a:rPr lang="en-US" sz="3200" dirty="0" err="1" smtClean="0">
                  <a:latin typeface="+mn-lt"/>
                </a:rPr>
                <a:t>amma</a:t>
              </a:r>
              <a:r>
                <a:rPr lang="en-US" sz="3200" dirty="0" smtClean="0">
                  <a:latin typeface="+mn-lt"/>
                </a:rPr>
                <a:t>-co-IPAMA</a:t>
              </a:r>
              <a:r>
                <a:rPr lang="en-US" sz="3200" dirty="0">
                  <a:latin typeface="+mn-lt"/>
                </a:rPr>
                <a:t>) in </a:t>
              </a:r>
              <a:r>
                <a:rPr lang="en-US" sz="3200" i="1" dirty="0">
                  <a:latin typeface="+mn-lt"/>
                </a:rPr>
                <a:t>d</a:t>
              </a:r>
              <a:r>
                <a:rPr lang="en-US" sz="3200" baseline="-25000" dirty="0" smtClean="0">
                  <a:latin typeface="+mn-lt"/>
                </a:rPr>
                <a:t>6</a:t>
              </a:r>
              <a:r>
                <a:rPr lang="en-US" sz="3200" dirty="0" smtClean="0">
                  <a:latin typeface="+mn-lt"/>
                </a:rPr>
                <a:t>-DMSO</a:t>
              </a:r>
              <a:endParaRPr lang="en-US" sz="3200" dirty="0">
                <a:latin typeface="+mn-lt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1366368" y="24003041"/>
            <a:ext cx="6576898" cy="2603785"/>
            <a:chOff x="13211921" y="24572384"/>
            <a:chExt cx="5240359" cy="2074651"/>
          </a:xfrm>
        </p:grpSpPr>
        <p:sp>
          <p:nvSpPr>
            <p:cNvPr id="15" name="Rounded Rectangle 14"/>
            <p:cNvSpPr/>
            <p:nvPr/>
          </p:nvSpPr>
          <p:spPr>
            <a:xfrm>
              <a:off x="13211921" y="24572384"/>
              <a:ext cx="5240359" cy="207465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/>
            </a:p>
          </p:txBody>
        </p:sp>
        <p:pic>
          <p:nvPicPr>
            <p:cNvPr id="44" name="Content Placeholder 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354812" y="24906162"/>
              <a:ext cx="4834775" cy="1552303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20492249" y="5927686"/>
            <a:ext cx="21268814" cy="5188580"/>
            <a:chOff x="19330129" y="6811576"/>
            <a:chExt cx="20823260" cy="5143931"/>
          </a:xfrm>
        </p:grpSpPr>
        <p:sp>
          <p:nvSpPr>
            <p:cNvPr id="22" name="Rounded Rectangle 21"/>
            <p:cNvSpPr/>
            <p:nvPr/>
          </p:nvSpPr>
          <p:spPr>
            <a:xfrm>
              <a:off x="19330129" y="6811576"/>
              <a:ext cx="20823260" cy="514393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/>
            </a:p>
          </p:txBody>
        </p:sp>
        <p:pic>
          <p:nvPicPr>
            <p:cNvPr id="49" name="Content Placeholder 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9729042" y="7181231"/>
              <a:ext cx="10960102" cy="4250944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10"/>
            <a:srcRect l="42130"/>
            <a:stretch/>
          </p:blipFill>
          <p:spPr>
            <a:xfrm>
              <a:off x="30845396" y="7148595"/>
              <a:ext cx="8412977" cy="4469887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838200" y="4959950"/>
            <a:ext cx="17962198" cy="768739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lIns="75508" tIns="37752" rIns="75508" bIns="37752" rtlCol="0" anchor="ctr">
            <a:spAutoFit/>
          </a:bodyPr>
          <a:lstStyle/>
          <a:p>
            <a:pPr algn="ctr"/>
            <a:r>
              <a:rPr lang="en-US" sz="4500" b="1" dirty="0">
                <a:solidFill>
                  <a:schemeClr val="bg1"/>
                </a:solidFill>
                <a:latin typeface="+mn-lt"/>
              </a:rPr>
              <a:t>Introduction </a:t>
            </a:r>
            <a:endParaRPr lang="en-US" sz="45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64" name="Rectangle 163"/>
          <p:cNvSpPr/>
          <p:nvPr/>
        </p:nvSpPr>
        <p:spPr>
          <a:xfrm>
            <a:off x="838200" y="5029200"/>
            <a:ext cx="17951211" cy="27203400"/>
          </a:xfrm>
          <a:prstGeom prst="rect">
            <a:avLst/>
          </a:prstGeom>
          <a:noFill/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2696" tIns="41348" rIns="82696" bIns="41348" anchor="ctr"/>
          <a:lstStyle/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r>
              <a:rPr lang="en-US" sz="3600" dirty="0">
                <a:solidFill>
                  <a:schemeClr val="tx1"/>
                </a:solidFill>
              </a:rPr>
              <a:t> </a:t>
            </a: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/>
            <a:endParaRPr lang="en-US" sz="3600" dirty="0">
              <a:solidFill>
                <a:schemeClr val="tx1"/>
              </a:solidFill>
            </a:endParaRPr>
          </a:p>
          <a:p>
            <a:pPr algn="just" defTabSz="198468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838200" y="15773400"/>
            <a:ext cx="17951211" cy="714829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/>
          </a:p>
        </p:txBody>
      </p:sp>
      <p:sp>
        <p:nvSpPr>
          <p:cNvPr id="25" name="TextBox 24"/>
          <p:cNvSpPr txBox="1"/>
          <p:nvPr/>
        </p:nvSpPr>
        <p:spPr>
          <a:xfrm>
            <a:off x="7645360" y="15773400"/>
            <a:ext cx="583146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chemeClr val="bg1"/>
                </a:solidFill>
                <a:latin typeface="+mn-lt"/>
              </a:rPr>
              <a:t>Monomer Synthesis</a:t>
            </a:r>
            <a:endParaRPr lang="en-US" sz="4500" b="1" dirty="0">
              <a:solidFill>
                <a:schemeClr val="bg1"/>
              </a:solidFill>
              <a:latin typeface="+mn-lt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423915" y="11277600"/>
            <a:ext cx="8904388" cy="4614119"/>
            <a:chOff x="1906460" y="9769159"/>
            <a:chExt cx="5880220" cy="3047041"/>
          </a:xfrm>
        </p:grpSpPr>
        <p:grpSp>
          <p:nvGrpSpPr>
            <p:cNvPr id="14379" name="Group 14378"/>
            <p:cNvGrpSpPr/>
            <p:nvPr/>
          </p:nvGrpSpPr>
          <p:grpSpPr>
            <a:xfrm>
              <a:off x="1906460" y="9769159"/>
              <a:ext cx="2755591" cy="2651441"/>
              <a:chOff x="1906460" y="9601200"/>
              <a:chExt cx="2755591" cy="2651441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1906460" y="9601200"/>
                <a:ext cx="2755591" cy="2651441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/>
                  <a:t> </a:t>
                </a:r>
                <a:endParaRPr lang="en-US" sz="3600"/>
              </a:p>
            </p:txBody>
          </p:sp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028197" y="9781649"/>
                <a:ext cx="2474719" cy="2288035"/>
              </a:xfrm>
              <a:prstGeom prst="rect">
                <a:avLst/>
              </a:prstGeom>
              <a:solidFill>
                <a:schemeClr val="bg1"/>
              </a:solidFill>
            </p:spPr>
          </p:pic>
        </p:grpSp>
        <p:sp>
          <p:nvSpPr>
            <p:cNvPr id="14356" name="TextBox 14355"/>
            <p:cNvSpPr txBox="1"/>
            <p:nvPr/>
          </p:nvSpPr>
          <p:spPr>
            <a:xfrm>
              <a:off x="4783787" y="10261655"/>
              <a:ext cx="3002893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+mn-lt"/>
                </a:rPr>
                <a:t>Figure 1: Structure of porphyrin-cored star polymer (PCSP) </a:t>
              </a:r>
              <a:endParaRPr lang="en-US" sz="3200" dirty="0">
                <a:latin typeface="+mn-lt"/>
              </a:endParaRPr>
            </a:p>
          </p:txBody>
        </p:sp>
      </p:grpSp>
      <p:pic>
        <p:nvPicPr>
          <p:cNvPr id="61" name="Picture 6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2323" y="21071766"/>
            <a:ext cx="5760788" cy="3896909"/>
          </a:xfrm>
          <a:prstGeom prst="rect">
            <a:avLst/>
          </a:prstGeom>
        </p:spPr>
      </p:pic>
      <p:sp>
        <p:nvSpPr>
          <p:cNvPr id="14357" name="TextBox 14356"/>
          <p:cNvSpPr txBox="1"/>
          <p:nvPr/>
        </p:nvSpPr>
        <p:spPr>
          <a:xfrm>
            <a:off x="37275626" y="24974208"/>
            <a:ext cx="51341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+mn-lt"/>
              </a:rPr>
              <a:t>Figure 7: Collapse of PCSP into a </a:t>
            </a:r>
            <a:r>
              <a:rPr lang="en-US" sz="3200" dirty="0" smtClean="0">
                <a:latin typeface="+mn-lt"/>
              </a:rPr>
              <a:t>nanoparticle</a:t>
            </a:r>
            <a:endParaRPr lang="en-US" sz="3200" dirty="0">
              <a:latin typeface="+mn-lt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482405" y="16763999"/>
            <a:ext cx="7594417" cy="2001629"/>
            <a:chOff x="3420562" y="17467101"/>
            <a:chExt cx="5691550" cy="2175759"/>
          </a:xfrm>
        </p:grpSpPr>
        <p:sp>
          <p:nvSpPr>
            <p:cNvPr id="17" name="Rounded Rectangle 16"/>
            <p:cNvSpPr/>
            <p:nvPr/>
          </p:nvSpPr>
          <p:spPr>
            <a:xfrm>
              <a:off x="3420562" y="17467101"/>
              <a:ext cx="5691550" cy="217575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/>
            </a:p>
          </p:txBody>
        </p:sp>
        <p:pic>
          <p:nvPicPr>
            <p:cNvPr id="14370" name="Picture 14369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581400" y="17712995"/>
              <a:ext cx="5346403" cy="1919114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9982199" y="10972800"/>
            <a:ext cx="8523624" cy="4505749"/>
            <a:chOff x="8608664" y="9738653"/>
            <a:chExt cx="5046401" cy="2667623"/>
          </a:xfrm>
        </p:grpSpPr>
        <p:grpSp>
          <p:nvGrpSpPr>
            <p:cNvPr id="14380" name="Group 14379"/>
            <p:cNvGrpSpPr/>
            <p:nvPr/>
          </p:nvGrpSpPr>
          <p:grpSpPr>
            <a:xfrm>
              <a:off x="8608664" y="9738653"/>
              <a:ext cx="3390446" cy="2667623"/>
              <a:chOff x="8012169" y="9738653"/>
              <a:chExt cx="3390446" cy="2667623"/>
            </a:xfrm>
          </p:grpSpPr>
          <p:sp>
            <p:nvSpPr>
              <p:cNvPr id="14376" name="Rounded Rectangle 14375"/>
              <p:cNvSpPr/>
              <p:nvPr/>
            </p:nvSpPr>
            <p:spPr>
              <a:xfrm>
                <a:off x="8012169" y="9738653"/>
                <a:ext cx="3390446" cy="2667623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600"/>
              </a:p>
            </p:txBody>
          </p:sp>
          <p:pic>
            <p:nvPicPr>
              <p:cNvPr id="112" name="Content Placeholder 3"/>
              <p:cNvPicPr>
                <a:picLocks noChangeAspect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82854" y="9921728"/>
                <a:ext cx="2811149" cy="2260633"/>
              </a:xfrm>
              <a:prstGeom prst="rect">
                <a:avLst/>
              </a:prstGeom>
            </p:spPr>
          </p:pic>
        </p:grpSp>
        <p:sp>
          <p:nvSpPr>
            <p:cNvPr id="14375" name="TextBox 14374"/>
            <p:cNvSpPr txBox="1"/>
            <p:nvPr/>
          </p:nvSpPr>
          <p:spPr>
            <a:xfrm>
              <a:off x="12087083" y="10213007"/>
              <a:ext cx="1567982" cy="18039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+mn-lt"/>
                </a:rPr>
                <a:t>Figure 2: Heme </a:t>
              </a:r>
              <a:r>
                <a:rPr lang="en-US" sz="3200" dirty="0" smtClean="0">
                  <a:latin typeface="+mn-lt"/>
                </a:rPr>
                <a:t>groups </a:t>
              </a:r>
              <a:r>
                <a:rPr lang="en-US" sz="3200" dirty="0">
                  <a:latin typeface="+mn-lt"/>
                </a:rPr>
                <a:t>in </a:t>
              </a:r>
              <a:r>
                <a:rPr lang="en-US" sz="3200" dirty="0" smtClean="0">
                  <a:latin typeface="+mn-lt"/>
                </a:rPr>
                <a:t>hemoglobin (obtained from Wikipedia)</a:t>
              </a:r>
              <a:endParaRPr lang="en-US" sz="3200" dirty="0">
                <a:latin typeface="+mn-lt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1699200" y="11887200"/>
            <a:ext cx="11739807" cy="8174895"/>
            <a:chOff x="30099000" y="12347048"/>
            <a:chExt cx="10858379" cy="8174895"/>
          </a:xfrm>
        </p:grpSpPr>
        <p:grpSp>
          <p:nvGrpSpPr>
            <p:cNvPr id="14362" name="Group 14361"/>
            <p:cNvGrpSpPr/>
            <p:nvPr/>
          </p:nvGrpSpPr>
          <p:grpSpPr>
            <a:xfrm>
              <a:off x="30099000" y="12347048"/>
              <a:ext cx="10177802" cy="8174895"/>
              <a:chOff x="25162168" y="11658600"/>
              <a:chExt cx="7416664" cy="5957125"/>
            </a:xfrm>
          </p:grpSpPr>
          <p:pic>
            <p:nvPicPr>
              <p:cNvPr id="14349" name="Picture 14348"/>
              <p:cNvPicPr>
                <a:picLocks noChangeAspect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162168" y="11658600"/>
                <a:ext cx="7416664" cy="5172146"/>
              </a:xfrm>
              <a:prstGeom prst="rect">
                <a:avLst/>
              </a:prstGeom>
            </p:spPr>
          </p:pic>
          <p:sp>
            <p:nvSpPr>
              <p:cNvPr id="14352" name="TextBox 14351"/>
              <p:cNvSpPr txBox="1"/>
              <p:nvPr/>
            </p:nvSpPr>
            <p:spPr>
              <a:xfrm>
                <a:off x="25162168" y="16830746"/>
                <a:ext cx="7416664" cy="784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200" dirty="0">
                    <a:latin typeface="+mn-lt"/>
                  </a:rPr>
                  <a:t>Figure 6: </a:t>
                </a:r>
                <a:r>
                  <a:rPr lang="en-US" sz="3200" baseline="30000" dirty="0">
                    <a:latin typeface="+mn-lt"/>
                  </a:rPr>
                  <a:t>19</a:t>
                </a:r>
                <a:r>
                  <a:rPr lang="en-US" sz="3200" dirty="0">
                    <a:latin typeface="+mn-lt"/>
                  </a:rPr>
                  <a:t>FNMR showing replacement of PFPMA with isopropyl amine in </a:t>
                </a:r>
                <a:r>
                  <a:rPr lang="en-US" sz="3200" i="1" dirty="0">
                    <a:latin typeface="+mn-lt"/>
                  </a:rPr>
                  <a:t>d</a:t>
                </a:r>
                <a:r>
                  <a:rPr lang="en-US" sz="3200" baseline="-25000" dirty="0" smtClean="0">
                    <a:latin typeface="+mn-lt"/>
                  </a:rPr>
                  <a:t>6</a:t>
                </a:r>
                <a:r>
                  <a:rPr lang="en-US" sz="3200" dirty="0" smtClean="0">
                    <a:latin typeface="+mn-lt"/>
                  </a:rPr>
                  <a:t>-DMSO</a:t>
                </a:r>
                <a:r>
                  <a:rPr lang="en-US" sz="3200" dirty="0">
                    <a:latin typeface="+mn-lt"/>
                  </a:rPr>
                  <a:t>.</a:t>
                </a:r>
                <a:endParaRPr lang="en-US" sz="3200" dirty="0">
                  <a:latin typeface="+mn-lt"/>
                </a:endParaRPr>
              </a:p>
            </p:txBody>
          </p:sp>
        </p:grpSp>
        <p:sp>
          <p:nvSpPr>
            <p:cNvPr id="2" name="TextBox 1"/>
            <p:cNvSpPr txBox="1"/>
            <p:nvPr/>
          </p:nvSpPr>
          <p:spPr>
            <a:xfrm>
              <a:off x="36994979" y="12551879"/>
              <a:ext cx="39624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0" indent="-1143000">
                <a:buFont typeface="Arial" charset="0"/>
                <a:buChar char="•"/>
              </a:pPr>
              <a:r>
                <a:rPr lang="en-US" sz="3600" dirty="0">
                  <a:solidFill>
                    <a:srgbClr val="C68983"/>
                  </a:solidFill>
                  <a:latin typeface="+mn-lt"/>
                </a:rPr>
                <a:t>2 Hours</a:t>
              </a:r>
            </a:p>
            <a:p>
              <a:pPr marL="1143000" indent="-1143000">
                <a:buFont typeface="Arial" charset="0"/>
                <a:buChar char="•"/>
              </a:pPr>
              <a:r>
                <a:rPr lang="en-US" sz="3600" dirty="0">
                  <a:solidFill>
                    <a:srgbClr val="3B0103"/>
                  </a:solidFill>
                  <a:latin typeface="+mn-lt"/>
                </a:rPr>
                <a:t>24 Hours</a:t>
              </a:r>
            </a:p>
          </p:txBody>
        </p:sp>
      </p:grpSp>
      <p:pic>
        <p:nvPicPr>
          <p:cNvPr id="87" name="Picture 86"/>
          <p:cNvPicPr>
            <a:picLocks noChangeAspect="1"/>
          </p:cNvPicPr>
          <p:nvPr/>
        </p:nvPicPr>
        <p:blipFill rotWithShape="1">
          <a:blip r:embed="rId3"/>
          <a:srcRect l="32927" t="-13560" r="34878" b="32441"/>
          <a:stretch/>
        </p:blipFill>
        <p:spPr>
          <a:xfrm>
            <a:off x="38425787" y="185912"/>
            <a:ext cx="5781186" cy="419219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27212" y="18980289"/>
            <a:ext cx="866449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>
                <a:latin typeface="+mn-lt"/>
              </a:rPr>
              <a:t>Porphyrin-cored polymer nanoparticles (PCPNs) offer a  unique approach to replicate the secondary coordination sphere of </a:t>
            </a:r>
            <a:r>
              <a:rPr lang="en-US" sz="3600" dirty="0" smtClean="0">
                <a:latin typeface="+mn-lt"/>
              </a:rPr>
              <a:t>heme iron </a:t>
            </a:r>
            <a:r>
              <a:rPr lang="en-US" sz="3600" dirty="0">
                <a:latin typeface="+mn-lt"/>
              </a:rPr>
              <a:t>to give a more representative </a:t>
            </a:r>
            <a:r>
              <a:rPr lang="en-US" sz="3600" dirty="0" smtClean="0">
                <a:latin typeface="+mn-lt"/>
              </a:rPr>
              <a:t>model.</a:t>
            </a:r>
            <a:r>
              <a:rPr lang="en-US" sz="3600" baseline="30000" dirty="0" smtClean="0">
                <a:latin typeface="+mn-lt"/>
              </a:rPr>
              <a:t>2</a:t>
            </a:r>
            <a:r>
              <a:rPr lang="en-US" sz="3600" dirty="0" smtClean="0">
                <a:latin typeface="+mn-lt"/>
              </a:rPr>
              <a:t> </a:t>
            </a:r>
            <a:r>
              <a:rPr lang="en-US" sz="3600" dirty="0">
                <a:latin typeface="+mn-lt"/>
              </a:rPr>
              <a:t>Using reversible-addition fragmentation chain transfer (RAFT) </a:t>
            </a:r>
            <a:r>
              <a:rPr lang="en-US" sz="3600" dirty="0" smtClean="0">
                <a:latin typeface="+mn-lt"/>
              </a:rPr>
              <a:t>techniques, </a:t>
            </a:r>
            <a:r>
              <a:rPr lang="en-US" sz="3600" dirty="0">
                <a:latin typeface="+mn-lt"/>
              </a:rPr>
              <a:t>a co-polymer of anthracenylmethyl methacrylate and pentafluorophenyl </a:t>
            </a:r>
            <a:r>
              <a:rPr lang="en-US" sz="3600" dirty="0" smtClean="0">
                <a:latin typeface="+mn-lt"/>
              </a:rPr>
              <a:t>methacrylate was synthesized.</a:t>
            </a:r>
            <a:endParaRPr lang="en-US" sz="3600" dirty="0">
              <a:latin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801348" y="27279454"/>
            <a:ext cx="803279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smtClean="0">
                <a:latin typeface="+mn-lt"/>
              </a:rPr>
              <a:t>These were </a:t>
            </a:r>
            <a:r>
              <a:rPr lang="en-US" sz="3600" dirty="0">
                <a:latin typeface="+mn-lt"/>
              </a:rPr>
              <a:t>chosen as functionalizable monomers susceptible to crosslinking and post-polymerization using primary amines, respectively. The goal of this research is to use this synthetic heme model to observe how different hydrogen bonding environments affect the heme iron </a:t>
            </a:r>
            <a:r>
              <a:rPr lang="en-US" sz="3600" dirty="0" smtClean="0">
                <a:latin typeface="+mn-lt"/>
              </a:rPr>
              <a:t>reactivity.</a:t>
            </a:r>
            <a:r>
              <a:rPr lang="en-US" sz="3600" baseline="30000" dirty="0">
                <a:latin typeface="+mn-lt"/>
              </a:rPr>
              <a:t>3</a:t>
            </a:r>
            <a:endParaRPr lang="en-US" sz="3600" dirty="0">
              <a:latin typeface="+mn-lt"/>
            </a:endParaRPr>
          </a:p>
          <a:p>
            <a:pPr algn="just"/>
            <a:endParaRPr lang="en-US" sz="3600" dirty="0"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1639510" y="11072925"/>
            <a:ext cx="2148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+mn-lt"/>
              </a:rPr>
              <a:t>Scheme 1: polymerization of monomer units and subsequent post-polymerization modification using isopropyl amine.</a:t>
            </a:r>
            <a:endParaRPr lang="en-US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26376</TotalTime>
  <Words>680</Words>
  <Application>Microsoft Macintosh PowerPoint</Application>
  <PresentationFormat>Custom</PresentationFormat>
  <Paragraphs>108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ＭＳ Ｐゴシック</vt:lpstr>
      <vt:lpstr>Arial</vt:lpstr>
      <vt:lpstr>Office Theme</vt:lpstr>
      <vt:lpstr>Synthesis and characterization of porphyrin-cored polymer nanoparticles that incorporate hydrogen bonding to model hemes</vt:lpstr>
    </vt:vector>
  </TitlesOfParts>
  <Company>University of Delaware</Company>
  <LinksUpToDate>false</LinksUpToDate>
  <SharedDoc>false</SharedDoc>
  <HyperlinksChanged>false</HyperlinksChanged>
  <AppVersion>15.0031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Characterization of Next Generation Antiandrogens as Potential Prostate Cancer Therapeutics</dc:title>
  <dc:creator>Sikes Lab</dc:creator>
  <cp:lastModifiedBy>Microsoft Office User</cp:lastModifiedBy>
  <cp:revision>588</cp:revision>
  <cp:lastPrinted>2015-06-11T14:43:43Z</cp:lastPrinted>
  <dcterms:created xsi:type="dcterms:W3CDTF">2010-10-29T16:31:11Z</dcterms:created>
  <dcterms:modified xsi:type="dcterms:W3CDTF">2018-04-16T16:51:26Z</dcterms:modified>
</cp:coreProperties>
</file>