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1pPr>
    <a:lvl2pPr marL="1645886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2pPr>
    <a:lvl3pPr marL="3291771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3pPr>
    <a:lvl4pPr marL="4937657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4pPr>
    <a:lvl5pPr marL="6583543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5pPr>
    <a:lvl6pPr marL="8229428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6pPr>
    <a:lvl7pPr marL="9875314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7pPr>
    <a:lvl8pPr marL="11521200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8pPr>
    <a:lvl9pPr marL="13167086" algn="l" defTabSz="3291771" rtl="0" eaLnBrk="1" latinLnBrk="0" hangingPunct="1">
      <a:defRPr sz="647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85" autoAdjust="0"/>
    <p:restoredTop sz="95896" autoAdjust="0"/>
  </p:normalViewPr>
  <p:slideViewPr>
    <p:cSldViewPr>
      <p:cViewPr>
        <p:scale>
          <a:sx n="40" d="100"/>
          <a:sy n="40" d="100"/>
        </p:scale>
        <p:origin x="-480" y="-1278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4E755-96F4-4ED3-87A2-D2F951715912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346F7-69A7-4ED4-8A11-E7BB76BEB01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749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1pPr>
    <a:lvl2pPr marL="4000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2pPr>
    <a:lvl3pPr marL="8001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3pPr>
    <a:lvl4pPr marL="12001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4pPr>
    <a:lvl5pPr marL="16002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5pPr>
    <a:lvl6pPr marL="20002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6pPr>
    <a:lvl7pPr marL="24003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7pPr>
    <a:lvl8pPr marL="280035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8pPr>
    <a:lvl9pPr marL="3200400" algn="l" defTabSz="800100" rtl="0" eaLnBrk="1" latinLnBrk="0" hangingPunct="1">
      <a:defRPr sz="10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346F7-69A7-4ED4-8A11-E7BB76BEB01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12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58"/>
            <a:ext cx="37307520" cy="705612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611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22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8334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444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055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666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278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889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73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033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4" y="21153122"/>
            <a:ext cx="37307520" cy="6537960"/>
          </a:xfrm>
        </p:spPr>
        <p:txBody>
          <a:bodyPr anchor="t"/>
          <a:lstStyle>
            <a:lvl1pPr algn="l">
              <a:defRPr sz="1414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4" y="13952237"/>
            <a:ext cx="37307520" cy="7200898"/>
          </a:xfrm>
        </p:spPr>
        <p:txBody>
          <a:bodyPr anchor="b"/>
          <a:lstStyle>
            <a:lvl1pPr marL="0" indent="0">
              <a:buNone/>
              <a:defRPr sz="7029">
                <a:solidFill>
                  <a:schemeClr val="tx1">
                    <a:tint val="75000"/>
                  </a:schemeClr>
                </a:solidFill>
              </a:defRPr>
            </a:lvl1pPr>
            <a:lvl2pPr marL="1611163" indent="0">
              <a:buNone/>
              <a:defRPr sz="6343">
                <a:solidFill>
                  <a:schemeClr val="tx1">
                    <a:tint val="75000"/>
                  </a:schemeClr>
                </a:solidFill>
              </a:defRPr>
            </a:lvl2pPr>
            <a:lvl3pPr marL="3222326" indent="0">
              <a:buNone/>
              <a:defRPr sz="5657">
                <a:solidFill>
                  <a:schemeClr val="tx1">
                    <a:tint val="75000"/>
                  </a:schemeClr>
                </a:solidFill>
              </a:defRPr>
            </a:lvl3pPr>
            <a:lvl4pPr marL="4833489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4pPr>
            <a:lvl5pPr marL="6444652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5pPr>
            <a:lvl6pPr marL="8055815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6pPr>
            <a:lvl7pPr marL="9666978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7pPr>
            <a:lvl8pPr marL="11278141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8pPr>
            <a:lvl9pPr marL="12889304" indent="0">
              <a:buNone/>
              <a:defRPr sz="49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488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8240" y="32773626"/>
            <a:ext cx="78638400" cy="92689681"/>
          </a:xfrm>
        </p:spPr>
        <p:txBody>
          <a:bodyPr/>
          <a:lstStyle>
            <a:lvl1pPr>
              <a:defRPr sz="9858"/>
            </a:lvl1pPr>
            <a:lvl2pPr>
              <a:defRPr sz="8486"/>
            </a:lvl2pPr>
            <a:lvl3pPr>
              <a:defRPr sz="7029"/>
            </a:lvl3pPr>
            <a:lvl4pPr>
              <a:defRPr sz="6343"/>
            </a:lvl4pPr>
            <a:lvl5pPr>
              <a:defRPr sz="6343"/>
            </a:lvl5pPr>
            <a:lvl6pPr>
              <a:defRPr sz="6343"/>
            </a:lvl6pPr>
            <a:lvl7pPr>
              <a:defRPr sz="6343"/>
            </a:lvl7pPr>
            <a:lvl8pPr>
              <a:defRPr sz="6343"/>
            </a:lvl8pPr>
            <a:lvl9pPr>
              <a:defRPr sz="634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48160" y="32773626"/>
            <a:ext cx="78638400" cy="92689681"/>
          </a:xfrm>
        </p:spPr>
        <p:txBody>
          <a:bodyPr/>
          <a:lstStyle>
            <a:lvl1pPr>
              <a:defRPr sz="9858"/>
            </a:lvl1pPr>
            <a:lvl2pPr>
              <a:defRPr sz="8486"/>
            </a:lvl2pPr>
            <a:lvl3pPr>
              <a:defRPr sz="7029"/>
            </a:lvl3pPr>
            <a:lvl4pPr>
              <a:defRPr sz="6343"/>
            </a:lvl4pPr>
            <a:lvl5pPr>
              <a:defRPr sz="6343"/>
            </a:lvl5pPr>
            <a:lvl6pPr>
              <a:defRPr sz="6343"/>
            </a:lvl6pPr>
            <a:lvl7pPr>
              <a:defRPr sz="6343"/>
            </a:lvl7pPr>
            <a:lvl8pPr>
              <a:defRPr sz="6343"/>
            </a:lvl8pPr>
            <a:lvl9pPr>
              <a:defRPr sz="634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675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547"/>
            <a:ext cx="19392904" cy="3070858"/>
          </a:xfrm>
        </p:spPr>
        <p:txBody>
          <a:bodyPr anchor="b"/>
          <a:lstStyle>
            <a:lvl1pPr marL="0" indent="0">
              <a:buNone/>
              <a:defRPr sz="8486" b="1"/>
            </a:lvl1pPr>
            <a:lvl2pPr marL="1611163" indent="0">
              <a:buNone/>
              <a:defRPr sz="7029" b="1"/>
            </a:lvl2pPr>
            <a:lvl3pPr marL="3222326" indent="0">
              <a:buNone/>
              <a:defRPr sz="6343" b="1"/>
            </a:lvl3pPr>
            <a:lvl4pPr marL="4833489" indent="0">
              <a:buNone/>
              <a:defRPr sz="5657" b="1"/>
            </a:lvl4pPr>
            <a:lvl5pPr marL="6444652" indent="0">
              <a:buNone/>
              <a:defRPr sz="5657" b="1"/>
            </a:lvl5pPr>
            <a:lvl6pPr marL="8055815" indent="0">
              <a:buNone/>
              <a:defRPr sz="5657" b="1"/>
            </a:lvl6pPr>
            <a:lvl7pPr marL="9666978" indent="0">
              <a:buNone/>
              <a:defRPr sz="5657" b="1"/>
            </a:lvl7pPr>
            <a:lvl8pPr marL="11278141" indent="0">
              <a:buNone/>
              <a:defRPr sz="5657" b="1"/>
            </a:lvl8pPr>
            <a:lvl9pPr marL="12889304" indent="0">
              <a:buNone/>
              <a:defRPr sz="56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406"/>
            <a:ext cx="19392904" cy="18966182"/>
          </a:xfrm>
        </p:spPr>
        <p:txBody>
          <a:bodyPr/>
          <a:lstStyle>
            <a:lvl1pPr>
              <a:defRPr sz="8486"/>
            </a:lvl1pPr>
            <a:lvl2pPr>
              <a:defRPr sz="7029"/>
            </a:lvl2pPr>
            <a:lvl3pPr>
              <a:defRPr sz="6343"/>
            </a:lvl3pPr>
            <a:lvl4pPr>
              <a:defRPr sz="5657"/>
            </a:lvl4pPr>
            <a:lvl5pPr>
              <a:defRPr sz="5657"/>
            </a:lvl5pPr>
            <a:lvl6pPr>
              <a:defRPr sz="5657"/>
            </a:lvl6pPr>
            <a:lvl7pPr>
              <a:defRPr sz="5657"/>
            </a:lvl7pPr>
            <a:lvl8pPr>
              <a:defRPr sz="5657"/>
            </a:lvl8pPr>
            <a:lvl9pPr>
              <a:defRPr sz="56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37" y="7368547"/>
            <a:ext cx="19400520" cy="3070858"/>
          </a:xfrm>
        </p:spPr>
        <p:txBody>
          <a:bodyPr anchor="b"/>
          <a:lstStyle>
            <a:lvl1pPr marL="0" indent="0">
              <a:buNone/>
              <a:defRPr sz="8486" b="1"/>
            </a:lvl1pPr>
            <a:lvl2pPr marL="1611163" indent="0">
              <a:buNone/>
              <a:defRPr sz="7029" b="1"/>
            </a:lvl2pPr>
            <a:lvl3pPr marL="3222326" indent="0">
              <a:buNone/>
              <a:defRPr sz="6343" b="1"/>
            </a:lvl3pPr>
            <a:lvl4pPr marL="4833489" indent="0">
              <a:buNone/>
              <a:defRPr sz="5657" b="1"/>
            </a:lvl4pPr>
            <a:lvl5pPr marL="6444652" indent="0">
              <a:buNone/>
              <a:defRPr sz="5657" b="1"/>
            </a:lvl5pPr>
            <a:lvl6pPr marL="8055815" indent="0">
              <a:buNone/>
              <a:defRPr sz="5657" b="1"/>
            </a:lvl6pPr>
            <a:lvl7pPr marL="9666978" indent="0">
              <a:buNone/>
              <a:defRPr sz="5657" b="1"/>
            </a:lvl7pPr>
            <a:lvl8pPr marL="11278141" indent="0">
              <a:buNone/>
              <a:defRPr sz="5657" b="1"/>
            </a:lvl8pPr>
            <a:lvl9pPr marL="12889304" indent="0">
              <a:buNone/>
              <a:defRPr sz="56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37" y="10439406"/>
            <a:ext cx="19400520" cy="18966182"/>
          </a:xfrm>
        </p:spPr>
        <p:txBody>
          <a:bodyPr/>
          <a:lstStyle>
            <a:lvl1pPr>
              <a:defRPr sz="8486"/>
            </a:lvl1pPr>
            <a:lvl2pPr>
              <a:defRPr sz="7029"/>
            </a:lvl2pPr>
            <a:lvl3pPr>
              <a:defRPr sz="6343"/>
            </a:lvl3pPr>
            <a:lvl4pPr>
              <a:defRPr sz="5657"/>
            </a:lvl4pPr>
            <a:lvl5pPr>
              <a:defRPr sz="5657"/>
            </a:lvl5pPr>
            <a:lvl6pPr>
              <a:defRPr sz="5657"/>
            </a:lvl6pPr>
            <a:lvl7pPr>
              <a:defRPr sz="5657"/>
            </a:lvl7pPr>
            <a:lvl8pPr>
              <a:defRPr sz="5657"/>
            </a:lvl8pPr>
            <a:lvl9pPr>
              <a:defRPr sz="56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04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56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616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80" y="1310639"/>
            <a:ext cx="14439904" cy="5577840"/>
          </a:xfrm>
        </p:spPr>
        <p:txBody>
          <a:bodyPr anchor="b"/>
          <a:lstStyle>
            <a:lvl1pPr algn="l">
              <a:defRPr sz="702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55"/>
            <a:ext cx="24536400" cy="28094942"/>
          </a:xfrm>
        </p:spPr>
        <p:txBody>
          <a:bodyPr/>
          <a:lstStyle>
            <a:lvl1pPr>
              <a:defRPr sz="11315"/>
            </a:lvl1pPr>
            <a:lvl2pPr>
              <a:defRPr sz="9858"/>
            </a:lvl2pPr>
            <a:lvl3pPr>
              <a:defRPr sz="8486"/>
            </a:lvl3pPr>
            <a:lvl4pPr>
              <a:defRPr sz="7029"/>
            </a:lvl4pPr>
            <a:lvl5pPr>
              <a:defRPr sz="7029"/>
            </a:lvl5pPr>
            <a:lvl6pPr>
              <a:defRPr sz="7029"/>
            </a:lvl6pPr>
            <a:lvl7pPr>
              <a:defRPr sz="7029"/>
            </a:lvl7pPr>
            <a:lvl8pPr>
              <a:defRPr sz="7029"/>
            </a:lvl8pPr>
            <a:lvl9pPr>
              <a:defRPr sz="702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80" y="6888495"/>
            <a:ext cx="14439904" cy="22517102"/>
          </a:xfrm>
        </p:spPr>
        <p:txBody>
          <a:bodyPr/>
          <a:lstStyle>
            <a:lvl1pPr marL="0" indent="0">
              <a:buNone/>
              <a:defRPr sz="4972"/>
            </a:lvl1pPr>
            <a:lvl2pPr marL="1611163" indent="0">
              <a:buNone/>
              <a:defRPr sz="4200"/>
            </a:lvl2pPr>
            <a:lvl3pPr marL="3222326" indent="0">
              <a:buNone/>
              <a:defRPr sz="3515"/>
            </a:lvl3pPr>
            <a:lvl4pPr marL="4833489" indent="0">
              <a:buNone/>
              <a:defRPr sz="3172"/>
            </a:lvl4pPr>
            <a:lvl5pPr marL="6444652" indent="0">
              <a:buNone/>
              <a:defRPr sz="3172"/>
            </a:lvl5pPr>
            <a:lvl6pPr marL="8055815" indent="0">
              <a:buNone/>
              <a:defRPr sz="3172"/>
            </a:lvl6pPr>
            <a:lvl7pPr marL="9666978" indent="0">
              <a:buNone/>
              <a:defRPr sz="3172"/>
            </a:lvl7pPr>
            <a:lvl8pPr marL="11278141" indent="0">
              <a:buNone/>
              <a:defRPr sz="3172"/>
            </a:lvl8pPr>
            <a:lvl9pPr marL="12889304" indent="0">
              <a:buNone/>
              <a:defRPr sz="317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244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4" y="23042883"/>
            <a:ext cx="26334720" cy="2720342"/>
          </a:xfrm>
        </p:spPr>
        <p:txBody>
          <a:bodyPr anchor="b"/>
          <a:lstStyle>
            <a:lvl1pPr algn="l">
              <a:defRPr sz="702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4" y="2941321"/>
            <a:ext cx="26334720" cy="19751040"/>
          </a:xfrm>
        </p:spPr>
        <p:txBody>
          <a:bodyPr/>
          <a:lstStyle>
            <a:lvl1pPr marL="0" indent="0">
              <a:buNone/>
              <a:defRPr sz="11315"/>
            </a:lvl1pPr>
            <a:lvl2pPr marL="1611163" indent="0">
              <a:buNone/>
              <a:defRPr sz="9858"/>
            </a:lvl2pPr>
            <a:lvl3pPr marL="3222326" indent="0">
              <a:buNone/>
              <a:defRPr sz="8486"/>
            </a:lvl3pPr>
            <a:lvl4pPr marL="4833489" indent="0">
              <a:buNone/>
              <a:defRPr sz="7029"/>
            </a:lvl4pPr>
            <a:lvl5pPr marL="6444652" indent="0">
              <a:buNone/>
              <a:defRPr sz="7029"/>
            </a:lvl5pPr>
            <a:lvl6pPr marL="8055815" indent="0">
              <a:buNone/>
              <a:defRPr sz="7029"/>
            </a:lvl6pPr>
            <a:lvl7pPr marL="9666978" indent="0">
              <a:buNone/>
              <a:defRPr sz="7029"/>
            </a:lvl7pPr>
            <a:lvl8pPr marL="11278141" indent="0">
              <a:buNone/>
              <a:defRPr sz="7029"/>
            </a:lvl8pPr>
            <a:lvl9pPr marL="12889304" indent="0">
              <a:buNone/>
              <a:defRPr sz="702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4" y="25763225"/>
            <a:ext cx="26334720" cy="3863338"/>
          </a:xfrm>
        </p:spPr>
        <p:txBody>
          <a:bodyPr/>
          <a:lstStyle>
            <a:lvl1pPr marL="0" indent="0">
              <a:buNone/>
              <a:defRPr sz="4972"/>
            </a:lvl1pPr>
            <a:lvl2pPr marL="1611163" indent="0">
              <a:buNone/>
              <a:defRPr sz="4200"/>
            </a:lvl2pPr>
            <a:lvl3pPr marL="3222326" indent="0">
              <a:buNone/>
              <a:defRPr sz="3515"/>
            </a:lvl3pPr>
            <a:lvl4pPr marL="4833489" indent="0">
              <a:buNone/>
              <a:defRPr sz="3172"/>
            </a:lvl4pPr>
            <a:lvl5pPr marL="6444652" indent="0">
              <a:buNone/>
              <a:defRPr sz="3172"/>
            </a:lvl5pPr>
            <a:lvl6pPr marL="8055815" indent="0">
              <a:buNone/>
              <a:defRPr sz="3172"/>
            </a:lvl6pPr>
            <a:lvl7pPr marL="9666978" indent="0">
              <a:buNone/>
              <a:defRPr sz="3172"/>
            </a:lvl7pPr>
            <a:lvl8pPr marL="11278141" indent="0">
              <a:buNone/>
              <a:defRPr sz="3172"/>
            </a:lvl8pPr>
            <a:lvl9pPr marL="12889304" indent="0">
              <a:buNone/>
              <a:defRPr sz="317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9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949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84480" y="5623580"/>
            <a:ext cx="39502080" cy="11983974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78240" y="5623580"/>
            <a:ext cx="117774720" cy="11983974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575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375919" tIns="187965" rIns="375919" bIns="187965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80"/>
            <a:ext cx="39502080" cy="21724622"/>
          </a:xfrm>
          <a:prstGeom prst="rect">
            <a:avLst/>
          </a:prstGeom>
        </p:spPr>
        <p:txBody>
          <a:bodyPr vert="horz" lIns="375919" tIns="187965" rIns="375919" bIns="18796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99"/>
            <a:ext cx="10241280" cy="1752601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l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8A127-50F5-4FC7-B66A-B9D9794DAC14}" type="datetimeFigureOut">
              <a:rPr lang="en-US" smtClean="0"/>
              <a:t>4/16/2018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99"/>
            <a:ext cx="13898880" cy="1752601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ctr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99"/>
            <a:ext cx="10241280" cy="1752601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r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B7EA5-2D7A-4F82-B4DA-3301471C3D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9319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3222326" rtl="0" eaLnBrk="1" latinLnBrk="0" hangingPunct="1">
        <a:spcBef>
          <a:spcPct val="0"/>
        </a:spcBef>
        <a:buNone/>
        <a:defRPr sz="1551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8370" indent="-1208370" algn="l" defTabSz="3222326" rtl="0" eaLnBrk="1" latinLnBrk="0" hangingPunct="1">
        <a:spcBef>
          <a:spcPct val="20000"/>
        </a:spcBef>
        <a:buFont typeface="Arial" pitchFamily="34" charset="0"/>
        <a:buChar char="•"/>
        <a:defRPr sz="11315" kern="1200">
          <a:solidFill>
            <a:schemeClr val="tx1"/>
          </a:solidFill>
          <a:latin typeface="+mn-lt"/>
          <a:ea typeface="+mn-ea"/>
          <a:cs typeface="+mn-cs"/>
        </a:defRPr>
      </a:lvl1pPr>
      <a:lvl2pPr marL="2618142" indent="-1006979" algn="l" defTabSz="3222326" rtl="0" eaLnBrk="1" latinLnBrk="0" hangingPunct="1">
        <a:spcBef>
          <a:spcPct val="20000"/>
        </a:spcBef>
        <a:buFont typeface="Arial" pitchFamily="34" charset="0"/>
        <a:buChar char="–"/>
        <a:defRPr sz="9858" kern="1200">
          <a:solidFill>
            <a:schemeClr val="tx1"/>
          </a:solidFill>
          <a:latin typeface="+mn-lt"/>
          <a:ea typeface="+mn-ea"/>
          <a:cs typeface="+mn-cs"/>
        </a:defRPr>
      </a:lvl2pPr>
      <a:lvl3pPr marL="4027907" indent="-805581" algn="l" defTabSz="3222326" rtl="0" eaLnBrk="1" latinLnBrk="0" hangingPunct="1">
        <a:spcBef>
          <a:spcPct val="20000"/>
        </a:spcBef>
        <a:buFont typeface="Arial" pitchFamily="34" charset="0"/>
        <a:buChar char="•"/>
        <a:defRPr sz="8486" kern="1200">
          <a:solidFill>
            <a:schemeClr val="tx1"/>
          </a:solidFill>
          <a:latin typeface="+mn-lt"/>
          <a:ea typeface="+mn-ea"/>
          <a:cs typeface="+mn-cs"/>
        </a:defRPr>
      </a:lvl3pPr>
      <a:lvl4pPr marL="5639071" indent="-805581" algn="l" defTabSz="3222326" rtl="0" eaLnBrk="1" latinLnBrk="0" hangingPunct="1">
        <a:spcBef>
          <a:spcPct val="20000"/>
        </a:spcBef>
        <a:buFont typeface="Arial" pitchFamily="34" charset="0"/>
        <a:buChar char="–"/>
        <a:defRPr sz="7029" kern="1200">
          <a:solidFill>
            <a:schemeClr val="tx1"/>
          </a:solidFill>
          <a:latin typeface="+mn-lt"/>
          <a:ea typeface="+mn-ea"/>
          <a:cs typeface="+mn-cs"/>
        </a:defRPr>
      </a:lvl4pPr>
      <a:lvl5pPr marL="7250234" indent="-805581" algn="l" defTabSz="3222326" rtl="0" eaLnBrk="1" latinLnBrk="0" hangingPunct="1">
        <a:spcBef>
          <a:spcPct val="20000"/>
        </a:spcBef>
        <a:buFont typeface="Arial" pitchFamily="34" charset="0"/>
        <a:buChar char="»"/>
        <a:defRPr sz="7029" kern="1200">
          <a:solidFill>
            <a:schemeClr val="tx1"/>
          </a:solidFill>
          <a:latin typeface="+mn-lt"/>
          <a:ea typeface="+mn-ea"/>
          <a:cs typeface="+mn-cs"/>
        </a:defRPr>
      </a:lvl5pPr>
      <a:lvl6pPr marL="8861397" indent="-805581" algn="l" defTabSz="3222326" rtl="0" eaLnBrk="1" latinLnBrk="0" hangingPunct="1">
        <a:spcBef>
          <a:spcPct val="20000"/>
        </a:spcBef>
        <a:buFont typeface="Arial" pitchFamily="34" charset="0"/>
        <a:buChar char="•"/>
        <a:defRPr sz="7029" kern="1200">
          <a:solidFill>
            <a:schemeClr val="tx1"/>
          </a:solidFill>
          <a:latin typeface="+mn-lt"/>
          <a:ea typeface="+mn-ea"/>
          <a:cs typeface="+mn-cs"/>
        </a:defRPr>
      </a:lvl6pPr>
      <a:lvl7pPr marL="10472559" indent="-805581" algn="l" defTabSz="3222326" rtl="0" eaLnBrk="1" latinLnBrk="0" hangingPunct="1">
        <a:spcBef>
          <a:spcPct val="20000"/>
        </a:spcBef>
        <a:buFont typeface="Arial" pitchFamily="34" charset="0"/>
        <a:buChar char="•"/>
        <a:defRPr sz="7029" kern="1200">
          <a:solidFill>
            <a:schemeClr val="tx1"/>
          </a:solidFill>
          <a:latin typeface="+mn-lt"/>
          <a:ea typeface="+mn-ea"/>
          <a:cs typeface="+mn-cs"/>
        </a:defRPr>
      </a:lvl7pPr>
      <a:lvl8pPr marL="12083722" indent="-805581" algn="l" defTabSz="3222326" rtl="0" eaLnBrk="1" latinLnBrk="0" hangingPunct="1">
        <a:spcBef>
          <a:spcPct val="20000"/>
        </a:spcBef>
        <a:buFont typeface="Arial" pitchFamily="34" charset="0"/>
        <a:buChar char="•"/>
        <a:defRPr sz="7029" kern="1200">
          <a:solidFill>
            <a:schemeClr val="tx1"/>
          </a:solidFill>
          <a:latin typeface="+mn-lt"/>
          <a:ea typeface="+mn-ea"/>
          <a:cs typeface="+mn-cs"/>
        </a:defRPr>
      </a:lvl8pPr>
      <a:lvl9pPr marL="13694885" indent="-805581" algn="l" defTabSz="3222326" rtl="0" eaLnBrk="1" latinLnBrk="0" hangingPunct="1">
        <a:spcBef>
          <a:spcPct val="20000"/>
        </a:spcBef>
        <a:buFont typeface="Arial" pitchFamily="34" charset="0"/>
        <a:buChar char="•"/>
        <a:defRPr sz="702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1pPr>
      <a:lvl2pPr marL="1611163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2pPr>
      <a:lvl3pPr marL="3222326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3pPr>
      <a:lvl4pPr marL="4833489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4pPr>
      <a:lvl5pPr marL="6444652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5pPr>
      <a:lvl6pPr marL="8055815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6pPr>
      <a:lvl7pPr marL="9666978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7pPr>
      <a:lvl8pPr marL="11278141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8pPr>
      <a:lvl9pPr marL="12889304" algn="l" defTabSz="3222326" rtl="0" eaLnBrk="1" latinLnBrk="0" hangingPunct="1">
        <a:defRPr sz="63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4040" y="26659301"/>
            <a:ext cx="8633988" cy="5620237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28829648" y="979715"/>
            <a:ext cx="14666180" cy="30266782"/>
            <a:chOff x="34643817" y="362069"/>
            <a:chExt cx="16059149" cy="16554332"/>
          </a:xfrm>
        </p:grpSpPr>
        <p:grpSp>
          <p:nvGrpSpPr>
            <p:cNvPr id="11" name="Group 10"/>
            <p:cNvGrpSpPr/>
            <p:nvPr/>
          </p:nvGrpSpPr>
          <p:grpSpPr>
            <a:xfrm>
              <a:off x="35226439" y="479769"/>
              <a:ext cx="14017549" cy="6384381"/>
              <a:chOff x="29860720" y="177137"/>
              <a:chExt cx="12015044" cy="5745943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30719273" y="177137"/>
                <a:ext cx="11156491" cy="495127"/>
              </a:xfrm>
              <a:prstGeom prst="rect">
                <a:avLst/>
              </a:prstGeom>
              <a:ln w="12700"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550" dirty="0"/>
                  <a:t>Engine &amp; Drivetrain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29860720" y="976797"/>
                <a:ext cx="8028131" cy="4946283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489879" indent="-489879">
                  <a:buFont typeface="Wingdings" pitchFamily="2" charset="2"/>
                  <a:buChar char="§"/>
                </a:pPr>
                <a:r>
                  <a:rPr lang="en-US" sz="3090" dirty="0"/>
                  <a:t>Engine: </a:t>
                </a:r>
                <a:r>
                  <a:rPr lang="en-US" sz="3090" dirty="0" smtClean="0"/>
                  <a:t>2017 KTM 450 SX-F:</a:t>
                </a:r>
                <a:endParaRPr lang="en-US" sz="3090" dirty="0"/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449.9 cc Displacement</a:t>
                </a:r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Stroke: 63.4mm, Bore: 95mm</a:t>
                </a:r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12.75:1 Compression Ratio</a:t>
                </a:r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AT </a:t>
                </a:r>
                <a:r>
                  <a:rPr lang="en-US" sz="3090" dirty="0"/>
                  <a:t>Power </a:t>
                </a:r>
                <a:r>
                  <a:rPr lang="en-US" sz="3090" dirty="0" smtClean="0"/>
                  <a:t>36mm Throttle Body</a:t>
                </a:r>
              </a:p>
              <a:p>
                <a:pPr marL="2102249" lvl="1" indent="-489879">
                  <a:spcAft>
                    <a:spcPts val="600"/>
                  </a:spcAft>
                  <a:buFont typeface="Arial" pitchFamily="34" charset="0"/>
                  <a:buChar char="•"/>
                </a:pPr>
                <a:r>
                  <a:rPr lang="en-US" sz="3090" dirty="0" err="1" smtClean="0"/>
                  <a:t>Rekluse</a:t>
                </a:r>
                <a:r>
                  <a:rPr lang="en-US" sz="3090" dirty="0" smtClean="0"/>
                  <a:t> CORE</a:t>
                </a:r>
                <a:r>
                  <a:rPr lang="en-US" sz="3090" b="1" dirty="0" smtClean="0"/>
                  <a:t>EXP</a:t>
                </a:r>
                <a:r>
                  <a:rPr lang="en-US" sz="3090" dirty="0" smtClean="0"/>
                  <a:t> 3.0 Auto Clutch</a:t>
                </a:r>
                <a:endParaRPr lang="en-US" sz="3090" dirty="0"/>
              </a:p>
              <a:p>
                <a:pPr marL="489879" indent="-489879">
                  <a:buFont typeface="Wingdings" panose="05000000000000000000" pitchFamily="2" charset="2"/>
                  <a:buChar char="§"/>
                </a:pPr>
                <a:r>
                  <a:rPr lang="en-US" sz="3090" dirty="0" smtClean="0"/>
                  <a:t>Honeywell Garrett MGT1238Z Turbocharger</a:t>
                </a:r>
                <a:endParaRPr lang="en-US" sz="3090" dirty="0"/>
              </a:p>
              <a:p>
                <a:pPr marL="2102249" lvl="1" indent="-489879">
                  <a:buFont typeface="Arial" panose="020B0604020202020204" pitchFamily="34" charset="0"/>
                  <a:buChar char="•"/>
                </a:pPr>
                <a:r>
                  <a:rPr lang="en-US" sz="3090" dirty="0" smtClean="0"/>
                  <a:t>0.38 A/R ratio</a:t>
                </a:r>
              </a:p>
              <a:p>
                <a:pPr marL="2102249" lvl="1" indent="-489879">
                  <a:buFont typeface="Arial" panose="020B0604020202020204" pitchFamily="34" charset="0"/>
                  <a:buChar char="•"/>
                </a:pPr>
                <a:r>
                  <a:rPr lang="en-US" sz="3090" dirty="0" smtClean="0"/>
                  <a:t>Capable of up to 150 HP</a:t>
                </a:r>
              </a:p>
              <a:p>
                <a:pPr marL="2102249" lvl="1" indent="-489879">
                  <a:buFont typeface="Arial" panose="020B0604020202020204" pitchFamily="34" charset="0"/>
                  <a:buChar char="•"/>
                </a:pPr>
                <a:r>
                  <a:rPr lang="en-US" sz="3090" dirty="0" smtClean="0"/>
                  <a:t>Lightweight at 5.58 kg</a:t>
                </a:r>
              </a:p>
              <a:p>
                <a:pPr marL="2102249" lvl="1" indent="-489879">
                  <a:buFont typeface="Arial" panose="020B0604020202020204" pitchFamily="34" charset="0"/>
                  <a:buChar char="•"/>
                </a:pPr>
                <a:r>
                  <a:rPr lang="en-US" sz="3090" dirty="0" smtClean="0"/>
                  <a:t>Dual water/oil cooling system</a:t>
                </a:r>
              </a:p>
              <a:p>
                <a:pPr marL="2102249" lvl="1" indent="-489879">
                  <a:buFont typeface="Arial" panose="020B0604020202020204" pitchFamily="34" charset="0"/>
                  <a:buChar char="•"/>
                </a:pPr>
                <a:r>
                  <a:rPr lang="en-US" sz="3090" dirty="0" smtClean="0"/>
                  <a:t>Integrated </a:t>
                </a:r>
                <a:r>
                  <a:rPr lang="en-US" sz="3090" dirty="0" err="1" smtClean="0"/>
                  <a:t>wastegate</a:t>
                </a:r>
                <a:r>
                  <a:rPr lang="en-US" sz="3090" dirty="0" smtClean="0"/>
                  <a:t> and recirculation valve</a:t>
                </a:r>
                <a:endParaRPr lang="en-US" sz="3090" dirty="0"/>
              </a:p>
              <a:p>
                <a:pPr marL="489879" indent="-489879">
                  <a:buFont typeface="Wingdings" pitchFamily="2" charset="2"/>
                  <a:buChar char="§"/>
                </a:pPr>
                <a:r>
                  <a:rPr lang="en-US" sz="3090" dirty="0"/>
                  <a:t>Drivetrain:</a:t>
                </a:r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Adjustable differential </a:t>
                </a:r>
                <a:r>
                  <a:rPr lang="en-US" sz="3090" dirty="0"/>
                  <a:t>carrier for chain </a:t>
                </a:r>
                <a:r>
                  <a:rPr lang="en-US" sz="3090" dirty="0" smtClean="0"/>
                  <a:t>tensioning </a:t>
                </a:r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Tunable Drexler differential</a:t>
                </a:r>
                <a:endParaRPr lang="en-US" sz="3090" dirty="0"/>
              </a:p>
              <a:p>
                <a:pPr marL="2102249" lvl="1" indent="-489879">
                  <a:buFont typeface="Arial" pitchFamily="34" charset="0"/>
                  <a:buChar char="•"/>
                </a:pPr>
                <a:r>
                  <a:rPr lang="en-US" sz="3090" dirty="0" smtClean="0"/>
                  <a:t>12/36 tooth drive </a:t>
                </a:r>
                <a:r>
                  <a:rPr lang="en-US" sz="3090" dirty="0"/>
                  <a:t>ratio chosen to </a:t>
                </a:r>
                <a:r>
                  <a:rPr lang="en-US" sz="3090" dirty="0" smtClean="0"/>
                  <a:t>optimize usable </a:t>
                </a:r>
                <a:r>
                  <a:rPr lang="en-US" sz="3090" dirty="0" err="1" smtClean="0"/>
                  <a:t>powerband</a:t>
                </a:r>
                <a:r>
                  <a:rPr lang="en-US" sz="3090" dirty="0" smtClean="0"/>
                  <a:t> </a:t>
                </a:r>
                <a:endParaRPr lang="en-US" sz="3090" dirty="0"/>
              </a:p>
              <a:p>
                <a:endParaRPr lang="en-US" sz="2743" dirty="0"/>
              </a:p>
              <a:p>
                <a:endParaRPr lang="en-US" sz="2743" dirty="0"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34643817" y="362069"/>
              <a:ext cx="16059149" cy="16554332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550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5268854" y="18069348"/>
            <a:ext cx="13295085" cy="13179397"/>
            <a:chOff x="34643817" y="17388906"/>
            <a:chExt cx="16059150" cy="18135600"/>
          </a:xfrm>
        </p:grpSpPr>
        <p:sp>
          <p:nvSpPr>
            <p:cNvPr id="61" name="TextBox 60"/>
            <p:cNvSpPr txBox="1"/>
            <p:nvPr/>
          </p:nvSpPr>
          <p:spPr>
            <a:xfrm>
              <a:off x="35009835" y="19141506"/>
              <a:ext cx="15316199" cy="796717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391904" indent="-391904">
                <a:buFont typeface="Wingdings" pitchFamily="2" charset="2"/>
                <a:buChar char="§"/>
              </a:pPr>
              <a:endParaRPr lang="en-US" sz="3086" dirty="0"/>
            </a:p>
            <a:p>
              <a:pPr marL="391904" indent="-391904">
                <a:buFont typeface="Wingdings" pitchFamily="2" charset="2"/>
                <a:buChar char="§"/>
              </a:pPr>
              <a:r>
                <a:rPr lang="en-US" sz="3086" dirty="0"/>
                <a:t>Reduced un-sprung weight to the four suspension corners</a:t>
              </a:r>
            </a:p>
            <a:p>
              <a:pPr marL="2004272" lvl="1" indent="-391904">
                <a:buFont typeface="Arial" pitchFamily="34" charset="0"/>
                <a:buChar char="•"/>
              </a:pPr>
              <a:r>
                <a:rPr lang="en-US" sz="2743" dirty="0"/>
                <a:t>Uprights </a:t>
              </a:r>
              <a:r>
                <a:rPr lang="en-US" sz="2743" dirty="0" smtClean="0"/>
                <a:t>machined  from 7075-T6 </a:t>
              </a:r>
              <a:r>
                <a:rPr lang="en-US" sz="2743" dirty="0"/>
                <a:t>Al. </a:t>
              </a:r>
              <a:r>
                <a:rPr lang="en-US" sz="2743" dirty="0" smtClean="0"/>
                <a:t>to increase ultimate tensile strength by 55% from 6061-T6 Al.</a:t>
              </a:r>
              <a:endParaRPr lang="en-US" sz="2743" dirty="0"/>
            </a:p>
            <a:p>
              <a:pPr marL="2004272" lvl="1" indent="-391904">
                <a:buFont typeface="Arial" pitchFamily="34" charset="0"/>
                <a:buChar char="•"/>
              </a:pPr>
              <a:r>
                <a:rPr lang="en-US" sz="2743" dirty="0" smtClean="0"/>
                <a:t>Redesigned rear </a:t>
              </a:r>
              <a:r>
                <a:rPr lang="en-US" sz="2743" dirty="0"/>
                <a:t>corner suspension, </a:t>
              </a:r>
              <a:r>
                <a:rPr lang="en-US" sz="2743" dirty="0" smtClean="0"/>
                <a:t>eliminating linkage bending and reduced forces on A-Arm members to allow for a lighter design</a:t>
              </a:r>
              <a:endParaRPr lang="en-US" sz="2743" dirty="0"/>
            </a:p>
            <a:p>
              <a:pPr marL="391904" indent="-391904">
                <a:buFont typeface="Wingdings" pitchFamily="2" charset="2"/>
                <a:buChar char="§"/>
              </a:pPr>
              <a:r>
                <a:rPr lang="en-US" sz="3086" dirty="0" smtClean="0"/>
                <a:t>Incorporated Adjustability</a:t>
              </a:r>
            </a:p>
            <a:p>
              <a:pPr marL="2037790" lvl="1" indent="-391904">
                <a:buFont typeface="Wingdings" pitchFamily="2" charset="2"/>
                <a:buChar char="§"/>
              </a:pPr>
              <a:r>
                <a:rPr lang="en-US" sz="2740" dirty="0" smtClean="0"/>
                <a:t>Easy suspension tuning </a:t>
              </a:r>
              <a:r>
                <a:rPr lang="en-US" sz="2740" dirty="0"/>
                <a:t>with </a:t>
              </a:r>
              <a:r>
                <a:rPr lang="en-US" sz="2740" dirty="0" smtClean="0"/>
                <a:t>adjustable ride </a:t>
              </a:r>
              <a:r>
                <a:rPr lang="en-US" sz="2740" dirty="0"/>
                <a:t>height, spring pre-load, tire </a:t>
              </a:r>
              <a:r>
                <a:rPr lang="en-US" sz="2740" dirty="0" smtClean="0"/>
                <a:t>camber, and </a:t>
              </a:r>
              <a:r>
                <a:rPr lang="en-US" sz="2740" dirty="0"/>
                <a:t>toe </a:t>
              </a:r>
              <a:r>
                <a:rPr lang="en-US" sz="2740" dirty="0" smtClean="0"/>
                <a:t>angle   </a:t>
              </a:r>
            </a:p>
            <a:p>
              <a:pPr marL="391904" indent="-391904">
                <a:buFont typeface="Wingdings" pitchFamily="2" charset="2"/>
                <a:buChar char="§"/>
              </a:pPr>
              <a:r>
                <a:rPr lang="en-US" sz="3086" dirty="0" smtClean="0"/>
                <a:t>Improved </a:t>
              </a:r>
              <a:r>
                <a:rPr lang="en-US" sz="3086" dirty="0"/>
                <a:t>cornering </a:t>
              </a:r>
            </a:p>
            <a:p>
              <a:pPr marL="2004272" lvl="1" indent="-391904">
                <a:buFont typeface="Arial" pitchFamily="34" charset="0"/>
                <a:buChar char="•"/>
              </a:pPr>
              <a:r>
                <a:rPr lang="en-US" sz="2743" dirty="0" smtClean="0"/>
                <a:t>Widened front and rear </a:t>
              </a:r>
              <a:r>
                <a:rPr lang="en-US" sz="2743" dirty="0"/>
                <a:t>track width by </a:t>
              </a:r>
              <a:r>
                <a:rPr lang="en-US" sz="2743" dirty="0" smtClean="0"/>
                <a:t>1.5 </a:t>
              </a:r>
              <a:r>
                <a:rPr lang="en-US" sz="2743" dirty="0"/>
                <a:t>inches</a:t>
              </a:r>
            </a:p>
            <a:p>
              <a:pPr marL="2004272" lvl="1" indent="-391904">
                <a:buFont typeface="Arial" pitchFamily="34" charset="0"/>
                <a:buChar char="•"/>
              </a:pPr>
              <a:r>
                <a:rPr lang="en-US" sz="2743" dirty="0" smtClean="0"/>
                <a:t>Improved theoretical front to rear frequency response for increased driver response and handling 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802120" y="17812104"/>
              <a:ext cx="9652100" cy="130231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5550" dirty="0"/>
                <a:t>Suspension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3817" y="17388906"/>
              <a:ext cx="16059150" cy="18135600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550" dirty="0"/>
            </a:p>
          </p:txBody>
        </p:sp>
      </p:grpSp>
      <p:sp>
        <p:nvSpPr>
          <p:cNvPr id="67" name="Rectangle 66"/>
          <p:cNvSpPr/>
          <p:nvPr/>
        </p:nvSpPr>
        <p:spPr>
          <a:xfrm>
            <a:off x="25832042" y="17011780"/>
            <a:ext cx="25288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Car #</a:t>
            </a:r>
            <a:r>
              <a:rPr lang="en-US" sz="2400" dirty="0" smtClean="0">
                <a:solidFill>
                  <a:schemeClr val="bg1"/>
                </a:solidFill>
              </a:rPr>
              <a:t>083 </a:t>
            </a:r>
            <a:r>
              <a:rPr lang="en-US" sz="2400" dirty="0">
                <a:solidFill>
                  <a:schemeClr val="bg1"/>
                </a:solidFill>
              </a:rPr>
              <a:t>Model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90544" y="7959437"/>
            <a:ext cx="14608252" cy="6399491"/>
            <a:chOff x="19936059" y="21350398"/>
            <a:chExt cx="14372843" cy="11006200"/>
          </a:xfrm>
        </p:grpSpPr>
        <p:sp>
          <p:nvSpPr>
            <p:cNvPr id="22" name="TextBox 21"/>
            <p:cNvSpPr txBox="1"/>
            <p:nvPr/>
          </p:nvSpPr>
          <p:spPr>
            <a:xfrm>
              <a:off x="20241298" y="22931595"/>
              <a:ext cx="13986568" cy="9036456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2102249" lvl="1" indent="-489879">
                <a:buFont typeface="Arial" pitchFamily="34" charset="0"/>
                <a:buChar char="•"/>
              </a:pPr>
              <a:endParaRPr lang="en-US" sz="2743" dirty="0"/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/>
                <a:t>Adjustable pedal placements:</a:t>
              </a:r>
            </a:p>
            <a:p>
              <a:pPr marL="2102249" lvl="1" indent="-489879">
                <a:buFont typeface="Arial" pitchFamily="34" charset="0"/>
                <a:buChar char="•"/>
              </a:pPr>
              <a:r>
                <a:rPr lang="en-US" sz="2800" dirty="0"/>
                <a:t>Two pedal system: Throttle and Brake</a:t>
              </a:r>
            </a:p>
            <a:p>
              <a:pPr marL="2102249" lvl="1" indent="-489879">
                <a:buFont typeface="Arial" pitchFamily="34" charset="0"/>
                <a:buChar char="•"/>
              </a:pPr>
              <a:r>
                <a:rPr lang="en-US" sz="2800" dirty="0" smtClean="0"/>
                <a:t>Designed to accommodate the 95</a:t>
              </a:r>
              <a:r>
                <a:rPr lang="en-US" sz="2800" baseline="30000" dirty="0" smtClean="0"/>
                <a:t>th</a:t>
              </a:r>
              <a:r>
                <a:rPr lang="en-US" sz="2800" dirty="0" smtClean="0"/>
                <a:t> percentile male</a:t>
              </a:r>
              <a:endParaRPr lang="en-US" sz="2800" dirty="0"/>
            </a:p>
            <a:p>
              <a:pPr marL="2102249" lvl="1" indent="-489879">
                <a:buFont typeface="Arial" pitchFamily="34" charset="0"/>
                <a:buChar char="•"/>
              </a:pPr>
              <a:r>
                <a:rPr lang="en-US" sz="2800" dirty="0" smtClean="0"/>
                <a:t>Must withstand 2000N force from the driver</a:t>
              </a:r>
              <a:endParaRPr lang="en-US" sz="2800" dirty="0"/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Cast Iron Brake Rotors with GB moto calipers: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Made from cast iron featuring better thermal properties</a:t>
              </a:r>
            </a:p>
            <a:p>
              <a:pPr lvl="1"/>
              <a:r>
                <a:rPr lang="en-US" sz="2800" dirty="0" smtClean="0"/>
                <a:t> than low carbon steel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Brakes feature floating rotor setup with slots for ventilation </a:t>
              </a:r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Installed </a:t>
              </a:r>
              <a:r>
                <a:rPr lang="en-US" sz="2800" dirty="0"/>
                <a:t>clutch on shifter:</a:t>
              </a:r>
            </a:p>
            <a:p>
              <a:pPr marL="2102249" lvl="1" indent="-489879">
                <a:buFont typeface="Arial" pitchFamily="34" charset="0"/>
                <a:buChar char="•"/>
              </a:pPr>
              <a:r>
                <a:rPr lang="en-US" sz="2800" dirty="0" smtClean="0"/>
                <a:t>Implemented hydraulic clutch to reduce risk of stalling</a:t>
              </a:r>
              <a:endParaRPr lang="en-US" sz="2800" dirty="0"/>
            </a:p>
            <a:p>
              <a:pPr marL="2102249" lvl="1" indent="-489879">
                <a:buFont typeface="Arial" pitchFamily="34" charset="0"/>
                <a:buChar char="•"/>
              </a:pPr>
              <a:r>
                <a:rPr lang="en-US" sz="2800" dirty="0" smtClean="0"/>
                <a:t>Installed </a:t>
              </a:r>
              <a:r>
                <a:rPr lang="en-US" sz="2800" dirty="0"/>
                <a:t>push-pull cable to lighten shifting mechanism </a:t>
              </a: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9936059" y="21350398"/>
              <a:ext cx="14372843" cy="11006200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550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4032102" y="8221763"/>
            <a:ext cx="7315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550" dirty="0"/>
              <a:t>Controls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23568" y="1198244"/>
            <a:ext cx="7315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550" dirty="0"/>
              <a:t>Frame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23486" y="2391743"/>
            <a:ext cx="8570808" cy="5738046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marL="489879" indent="-489879">
              <a:buFont typeface="Wingdings" pitchFamily="2" charset="2"/>
              <a:buChar char="§"/>
            </a:pPr>
            <a:r>
              <a:rPr lang="en-US" sz="3086" dirty="0"/>
              <a:t>Redesign of </a:t>
            </a:r>
            <a:r>
              <a:rPr lang="en-US" sz="3086" dirty="0" smtClean="0"/>
              <a:t>frame to reduce engine bay size due to smaller engine </a:t>
            </a:r>
            <a:r>
              <a:rPr lang="en-US" sz="3086" dirty="0"/>
              <a:t>to minimize frame </a:t>
            </a:r>
            <a:r>
              <a:rPr lang="en-US" sz="3086" dirty="0" smtClean="0"/>
              <a:t>weight  </a:t>
            </a:r>
          </a:p>
          <a:p>
            <a:pPr marL="489879" indent="-489879">
              <a:buFont typeface="Wingdings" pitchFamily="2" charset="2"/>
              <a:buChar char="§"/>
            </a:pPr>
            <a:r>
              <a:rPr lang="en-US" sz="3086" dirty="0" smtClean="0"/>
              <a:t>Lowered </a:t>
            </a:r>
            <a:r>
              <a:rPr lang="en-US" sz="3086" dirty="0"/>
              <a:t>the center of gravity </a:t>
            </a:r>
            <a:r>
              <a:rPr lang="en-US" sz="3086" dirty="0" smtClean="0"/>
              <a:t>by .5” lowering </a:t>
            </a:r>
            <a:r>
              <a:rPr lang="en-US" sz="3086" dirty="0"/>
              <a:t>roll hoops resulting in a COG of </a:t>
            </a:r>
            <a:r>
              <a:rPr lang="en-US" sz="3086" dirty="0" smtClean="0"/>
              <a:t>9.73” </a:t>
            </a:r>
            <a:r>
              <a:rPr lang="en-US" sz="3086" dirty="0"/>
              <a:t>vertically </a:t>
            </a:r>
          </a:p>
          <a:p>
            <a:pPr marL="489879" indent="-489879">
              <a:buFont typeface="Wingdings" pitchFamily="2" charset="2"/>
              <a:buChar char="§"/>
            </a:pPr>
            <a:r>
              <a:rPr lang="en-US" sz="3086" dirty="0" smtClean="0"/>
              <a:t>Frame design simulated in SolidWorks for </a:t>
            </a:r>
            <a:r>
              <a:rPr lang="en-US" sz="3086" dirty="0"/>
              <a:t>stress and strain of 1020 cold rolled steel, manufactured and TIG welded by students</a:t>
            </a:r>
          </a:p>
          <a:p>
            <a:pPr marL="489879" indent="-489879">
              <a:buFont typeface="Wingdings" pitchFamily="2" charset="2"/>
              <a:buChar char="§"/>
            </a:pPr>
            <a:r>
              <a:rPr lang="en-US" sz="3086" dirty="0"/>
              <a:t>Total mass of </a:t>
            </a:r>
            <a:r>
              <a:rPr lang="en-US" sz="3086" dirty="0" smtClean="0"/>
              <a:t>68 </a:t>
            </a:r>
            <a:r>
              <a:rPr lang="en-US" sz="3086" dirty="0"/>
              <a:t>pounds with a torsional rigidity of </a:t>
            </a:r>
            <a:r>
              <a:rPr lang="en-US" sz="3086" dirty="0" smtClean="0"/>
              <a:t>1450 N-m/degree</a:t>
            </a:r>
            <a:endParaRPr lang="en-US" sz="3086" dirty="0"/>
          </a:p>
          <a:p>
            <a:endParaRPr lang="en-US" sz="3086" dirty="0"/>
          </a:p>
          <a:p>
            <a:pPr marL="489879" indent="-489879">
              <a:buFont typeface="Wingdings" pitchFamily="2" charset="2"/>
              <a:buChar char="§"/>
            </a:pPr>
            <a:endParaRPr lang="en-US" sz="3086" dirty="0"/>
          </a:p>
          <a:p>
            <a:endParaRPr lang="en-US" sz="2743" dirty="0"/>
          </a:p>
        </p:txBody>
      </p:sp>
      <p:sp>
        <p:nvSpPr>
          <p:cNvPr id="15" name="Rectangle 14"/>
          <p:cNvSpPr/>
          <p:nvPr/>
        </p:nvSpPr>
        <p:spPr>
          <a:xfrm>
            <a:off x="390544" y="979715"/>
            <a:ext cx="14598316" cy="6567805"/>
          </a:xfrm>
          <a:prstGeom prst="rect">
            <a:avLst/>
          </a:prstGeom>
          <a:noFill/>
          <a:ln w="825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550" dirty="0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1" y="513107"/>
            <a:ext cx="158349" cy="933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8377" tIns="39188" rIns="78377" bIns="39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5550" dirty="0"/>
          </a:p>
        </p:txBody>
      </p:sp>
      <p:sp>
        <p:nvSpPr>
          <p:cNvPr id="21" name="TextBox 20"/>
          <p:cNvSpPr txBox="1"/>
          <p:nvPr/>
        </p:nvSpPr>
        <p:spPr>
          <a:xfrm>
            <a:off x="16877350" y="6653092"/>
            <a:ext cx="10109106" cy="2466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86" b="1" dirty="0"/>
              <a:t>Presented </a:t>
            </a:r>
            <a:r>
              <a:rPr lang="en-US" sz="3086" b="1" dirty="0" smtClean="0"/>
              <a:t>By:</a:t>
            </a:r>
          </a:p>
          <a:p>
            <a:r>
              <a:rPr lang="en-US" sz="3086" b="1" dirty="0" smtClean="0"/>
              <a:t>Scott Bednarz	Trevor Bednash	Kyle Carmichael</a:t>
            </a:r>
          </a:p>
          <a:p>
            <a:r>
              <a:rPr lang="en-US" sz="3086" b="1" dirty="0" smtClean="0"/>
              <a:t>Steven Farrell	Erik Garcia	Brendan Grenier</a:t>
            </a:r>
          </a:p>
          <a:p>
            <a:r>
              <a:rPr lang="en-US" sz="3086" b="1" dirty="0" smtClean="0"/>
              <a:t>Yagoub Hashim	Hunter Lamphere	Keith Nason</a:t>
            </a:r>
            <a:endParaRPr lang="en-US" sz="3086" b="1" dirty="0"/>
          </a:p>
          <a:p>
            <a:r>
              <a:rPr lang="en-US" sz="3086" b="1" dirty="0" smtClean="0"/>
              <a:t>Brian Rainville	Jacob Savoie</a:t>
            </a:r>
            <a:r>
              <a:rPr lang="en-US" sz="3086" b="1" dirty="0"/>
              <a:t>	</a:t>
            </a:r>
            <a:r>
              <a:rPr lang="en-US" sz="3086" b="1" dirty="0" smtClean="0"/>
              <a:t>Nathan Soucy</a:t>
            </a:r>
            <a:endParaRPr lang="en-US" sz="3086" b="1" dirty="0"/>
          </a:p>
        </p:txBody>
      </p:sp>
      <p:grpSp>
        <p:nvGrpSpPr>
          <p:cNvPr id="113" name="Group 112"/>
          <p:cNvGrpSpPr/>
          <p:nvPr/>
        </p:nvGrpSpPr>
        <p:grpSpPr>
          <a:xfrm>
            <a:off x="418271" y="14719392"/>
            <a:ext cx="14608252" cy="5283555"/>
            <a:chOff x="421880" y="362069"/>
            <a:chExt cx="16113520" cy="10366837"/>
          </a:xfrm>
        </p:grpSpPr>
        <p:sp>
          <p:nvSpPr>
            <p:cNvPr id="121" name="TextBox 120"/>
            <p:cNvSpPr txBox="1"/>
            <p:nvPr/>
          </p:nvSpPr>
          <p:spPr>
            <a:xfrm>
              <a:off x="804588" y="3117280"/>
              <a:ext cx="15633744" cy="9975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489879" indent="-489879">
                <a:buFont typeface="Wingdings" pitchFamily="2" charset="2"/>
                <a:buChar char="§"/>
              </a:pPr>
              <a:r>
                <a:rPr lang="en-US" sz="3086" dirty="0" smtClean="0"/>
                <a:t>LC0 </a:t>
              </a:r>
              <a:r>
                <a:rPr lang="en-US" sz="3086" dirty="0"/>
                <a:t>Hoosier Tires </a:t>
              </a:r>
              <a:r>
                <a:rPr lang="en-US" sz="3086" dirty="0" smtClean="0"/>
                <a:t>and lightweight </a:t>
              </a:r>
              <a:r>
                <a:rPr lang="en-US" sz="3086" dirty="0"/>
                <a:t>OZ Magnesium </a:t>
              </a:r>
              <a:r>
                <a:rPr lang="en-US" sz="3086" dirty="0" smtClean="0"/>
                <a:t>wheels </a:t>
              </a:r>
              <a:r>
                <a:rPr lang="en-US" sz="3086" dirty="0"/>
                <a:t>weigh 11 </a:t>
              </a:r>
              <a:r>
                <a:rPr lang="en-US" sz="3086" dirty="0" smtClean="0"/>
                <a:t>pounds each</a:t>
              </a:r>
              <a:endParaRPr lang="en-US" sz="3086" dirty="0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421880" y="362069"/>
              <a:ext cx="16113520" cy="10366837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550" dirty="0"/>
            </a:p>
          </p:txBody>
        </p:sp>
      </p:grpSp>
      <p:sp>
        <p:nvSpPr>
          <p:cNvPr id="134" name="TextBox 133"/>
          <p:cNvSpPr txBox="1"/>
          <p:nvPr/>
        </p:nvSpPr>
        <p:spPr>
          <a:xfrm>
            <a:off x="3980576" y="15004715"/>
            <a:ext cx="7315200" cy="914400"/>
          </a:xfrm>
          <a:prstGeom prst="rect">
            <a:avLst/>
          </a:prstGeom>
          <a:ln w="127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550" dirty="0"/>
              <a:t>Wheels &amp; Tires</a:t>
            </a:r>
          </a:p>
        </p:txBody>
      </p:sp>
      <p:pic>
        <p:nvPicPr>
          <p:cNvPr id="43" name="Picture 42"/>
          <p:cNvPicPr/>
          <p:nvPr/>
        </p:nvPicPr>
        <p:blipFill>
          <a:blip r:embed="rId4"/>
          <a:stretch>
            <a:fillRect/>
          </a:stretch>
        </p:blipFill>
        <p:spPr>
          <a:xfrm>
            <a:off x="734372" y="17063387"/>
            <a:ext cx="4508388" cy="2555966"/>
          </a:xfrm>
          <a:prstGeom prst="rect">
            <a:avLst/>
          </a:prstGeom>
        </p:spPr>
      </p:pic>
      <p:pic>
        <p:nvPicPr>
          <p:cNvPr id="44" name="Picture 43"/>
          <p:cNvPicPr/>
          <p:nvPr/>
        </p:nvPicPr>
        <p:blipFill>
          <a:blip r:embed="rId5"/>
          <a:stretch>
            <a:fillRect/>
          </a:stretch>
        </p:blipFill>
        <p:spPr>
          <a:xfrm>
            <a:off x="5484308" y="17049034"/>
            <a:ext cx="4508390" cy="2584672"/>
          </a:xfrm>
          <a:prstGeom prst="rect">
            <a:avLst/>
          </a:prstGeom>
        </p:spPr>
      </p:pic>
      <p:pic>
        <p:nvPicPr>
          <p:cNvPr id="46" name="Picture 45"/>
          <p:cNvPicPr/>
          <p:nvPr/>
        </p:nvPicPr>
        <p:blipFill>
          <a:blip r:embed="rId6"/>
          <a:stretch>
            <a:fillRect/>
          </a:stretch>
        </p:blipFill>
        <p:spPr>
          <a:xfrm>
            <a:off x="10295718" y="17080917"/>
            <a:ext cx="4369574" cy="25209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5751531" y="30015997"/>
            <a:ext cx="5851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Exploded view of suspension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1759654" y="30327563"/>
            <a:ext cx="6458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Rear suspension modeling in Lotus software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1693797" y="27661329"/>
            <a:ext cx="6524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Front suspension modeling in Lotus software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256" y="979715"/>
            <a:ext cx="13337995" cy="5603486"/>
          </a:xfrm>
          <a:prstGeom prst="rect">
            <a:avLst/>
          </a:prstGeom>
        </p:spPr>
      </p:pic>
      <p:sp>
        <p:nvSpPr>
          <p:cNvPr id="20" name="AutoShape 2" descr="EmblemBlueDigital_RGB.png"/>
          <p:cNvSpPr>
            <a:spLocks noChangeAspect="1" noChangeArrowheads="1"/>
          </p:cNvSpPr>
          <p:nvPr/>
        </p:nvSpPr>
        <p:spPr bwMode="auto">
          <a:xfrm>
            <a:off x="133350" y="659947"/>
            <a:ext cx="261257" cy="26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8377" tIns="39188" rIns="78377" bIns="39188" numCol="1" anchor="t" anchorCtr="0" compatLnSpc="1">
            <a:prstTxWarp prst="textNoShape">
              <a:avLst/>
            </a:prstTxWarp>
          </a:bodyPr>
          <a:lstStyle/>
          <a:p>
            <a:endParaRPr lang="en-US" sz="555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0964" y="31339952"/>
            <a:ext cx="4367542" cy="794678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0776858" y="31416173"/>
            <a:ext cx="26191029" cy="8839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572" b="1" u="sng" dirty="0"/>
              <a:t>Special Thanks to: </a:t>
            </a:r>
            <a:r>
              <a:rPr lang="en-US" sz="2572" dirty="0"/>
              <a:t>Sheri </a:t>
            </a:r>
            <a:r>
              <a:rPr lang="en-US" sz="2572" dirty="0" err="1"/>
              <a:t>Millette</a:t>
            </a:r>
            <a:r>
              <a:rPr lang="en-US" sz="2572" dirty="0"/>
              <a:t>, Tracey Harvey, Sheldon Parent, Lauren </a:t>
            </a:r>
            <a:r>
              <a:rPr lang="en-US" sz="2572" dirty="0" err="1">
                <a:solidFill>
                  <a:schemeClr val="bg1"/>
                </a:solidFill>
              </a:rPr>
              <a:t>Foxall</a:t>
            </a:r>
            <a:r>
              <a:rPr lang="en-US" sz="2572" dirty="0" smtClean="0">
                <a:solidFill>
                  <a:schemeClr val="bg1"/>
                </a:solidFill>
              </a:rPr>
              <a:t>, </a:t>
            </a:r>
            <a:r>
              <a:rPr lang="en-US" sz="2572" dirty="0" err="1" smtClean="0">
                <a:solidFill>
                  <a:schemeClr val="bg1"/>
                </a:solidFill>
              </a:rPr>
              <a:t>Hitchiner</a:t>
            </a:r>
            <a:r>
              <a:rPr lang="en-US" sz="2572" dirty="0" smtClean="0">
                <a:solidFill>
                  <a:schemeClr val="bg1"/>
                </a:solidFill>
              </a:rPr>
              <a:t> Manufacturing, Diamond Casting, Service Credit Union, B&amp;B Excavating, UNH Parents Association, </a:t>
            </a:r>
            <a:r>
              <a:rPr lang="en-US" sz="2572" dirty="0"/>
              <a:t>Todd Gross, Scott </a:t>
            </a:r>
            <a:r>
              <a:rPr lang="en-US" sz="2572" dirty="0" smtClean="0"/>
              <a:t>Campbell</a:t>
            </a:r>
            <a:r>
              <a:rPr lang="en-US" sz="2572" dirty="0"/>
              <a:t>, Sheldon Parent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36691" y="26663420"/>
            <a:ext cx="5944115" cy="32677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9494" t="8772" r="6830" b="15889"/>
          <a:stretch/>
        </p:blipFill>
        <p:spPr>
          <a:xfrm>
            <a:off x="22402799" y="25222200"/>
            <a:ext cx="5105401" cy="25146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961506" y="28093071"/>
            <a:ext cx="6099048" cy="2465324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4998983" y="11975812"/>
            <a:ext cx="8254514" cy="8598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9879" indent="-489879">
              <a:buFont typeface="Wingdings" panose="05000000000000000000" pitchFamily="2" charset="2"/>
              <a:buChar char="§"/>
            </a:pPr>
            <a:r>
              <a:rPr lang="en-US" sz="3090" dirty="0"/>
              <a:t>Intake: 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Completely </a:t>
            </a:r>
            <a:r>
              <a:rPr lang="en-US" sz="3090" dirty="0" smtClean="0"/>
              <a:t>redesigned </a:t>
            </a:r>
            <a:r>
              <a:rPr lang="en-US" sz="3090" dirty="0"/>
              <a:t>plenum with uniaxial layup for stiffness.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Different internal volumes tested on dynamometer, 2200cc volume determined to optimal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Improved fuel combustion efficiency by changing injector location and spray pattern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Custom 19mm restrictor to conform to competition rules</a:t>
            </a:r>
          </a:p>
          <a:p>
            <a:pPr marL="489879" indent="-489879">
              <a:buFont typeface="Wingdings" panose="05000000000000000000" pitchFamily="2" charset="2"/>
              <a:buChar char="§"/>
            </a:pPr>
            <a:r>
              <a:rPr lang="en-US" sz="3090" dirty="0"/>
              <a:t>Exhaust: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Larger diameter tubing to increase flow velocity while keeping full system under 10 lbs.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/>
              <a:t>Factory FMF 4.1 RCT muffler to abide by noise </a:t>
            </a:r>
            <a:r>
              <a:rPr lang="en-US" sz="3090" dirty="0" smtClean="0"/>
              <a:t>regulations</a:t>
            </a:r>
            <a:endParaRPr lang="en-US" sz="3090" dirty="0"/>
          </a:p>
          <a:p>
            <a:pPr marL="2102249" lvl="1" indent="-489879">
              <a:buFont typeface="Arial" panose="020B0604020202020204" pitchFamily="34" charset="0"/>
              <a:buChar char="•"/>
            </a:pPr>
            <a:endParaRPr lang="en-US" sz="2743" dirty="0"/>
          </a:p>
        </p:txBody>
      </p:sp>
      <p:grpSp>
        <p:nvGrpSpPr>
          <p:cNvPr id="74" name="Group 73"/>
          <p:cNvGrpSpPr/>
          <p:nvPr/>
        </p:nvGrpSpPr>
        <p:grpSpPr>
          <a:xfrm>
            <a:off x="37884764" y="3962400"/>
            <a:ext cx="5396836" cy="7194098"/>
            <a:chOff x="37772846" y="3027288"/>
            <a:chExt cx="5396836" cy="7194098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" t="4138" r="3162" b="14044"/>
            <a:stretch/>
          </p:blipFill>
          <p:spPr>
            <a:xfrm>
              <a:off x="37772846" y="3027288"/>
              <a:ext cx="5396836" cy="6623390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37980762" y="9759721"/>
              <a:ext cx="51236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MGT12 Compressor Map</a:t>
              </a:r>
              <a:endParaRPr lang="en-US" sz="2400" dirty="0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37772846" y="22710463"/>
            <a:ext cx="5218638" cy="4645337"/>
            <a:chOff x="37910562" y="16911530"/>
            <a:chExt cx="5218638" cy="4645337"/>
          </a:xfrm>
        </p:grpSpPr>
        <p:sp>
          <p:nvSpPr>
            <p:cNvPr id="8" name="TextBox 7"/>
            <p:cNvSpPr txBox="1"/>
            <p:nvPr/>
          </p:nvSpPr>
          <p:spPr>
            <a:xfrm>
              <a:off x="38176200" y="21095202"/>
              <a:ext cx="48306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Flow simulation of  </a:t>
              </a:r>
              <a:r>
                <a:rPr lang="en-US" sz="2400" dirty="0" smtClean="0"/>
                <a:t>2200cc plenum</a:t>
              </a:r>
              <a:endParaRPr lang="en-US" sz="2400" dirty="0"/>
            </a:p>
          </p:txBody>
        </p:sp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13"/>
            <a:srcRect l="6348" t="9276" r="5436" b="7391"/>
            <a:stretch/>
          </p:blipFill>
          <p:spPr>
            <a:xfrm>
              <a:off x="37910562" y="16911530"/>
              <a:ext cx="5218638" cy="4093050"/>
            </a:xfrm>
            <a:prstGeom prst="rect">
              <a:avLst/>
            </a:prstGeom>
          </p:spPr>
        </p:pic>
      </p:grpSp>
      <p:grpSp>
        <p:nvGrpSpPr>
          <p:cNvPr id="68" name="Group 67"/>
          <p:cNvGrpSpPr/>
          <p:nvPr/>
        </p:nvGrpSpPr>
        <p:grpSpPr>
          <a:xfrm>
            <a:off x="32869310" y="27508200"/>
            <a:ext cx="6701281" cy="3656637"/>
            <a:chOff x="36509336" y="22120683"/>
            <a:chExt cx="6701281" cy="3656637"/>
          </a:xfrm>
        </p:grpSpPr>
        <p:pic>
          <p:nvPicPr>
            <p:cNvPr id="69" name="Picture 68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36509336" y="22120683"/>
              <a:ext cx="6701281" cy="3101517"/>
            </a:xfrm>
            <a:prstGeom prst="rect">
              <a:avLst/>
            </a:prstGeom>
          </p:spPr>
        </p:pic>
        <p:sp>
          <p:nvSpPr>
            <p:cNvPr id="72" name="TextBox 71"/>
            <p:cNvSpPr txBox="1"/>
            <p:nvPr/>
          </p:nvSpPr>
          <p:spPr>
            <a:xfrm>
              <a:off x="37202512" y="25315655"/>
              <a:ext cx="53149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Exploded View of Differential Assembly</a:t>
              </a:r>
              <a:endParaRPr lang="en-US" sz="2400" dirty="0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35027086" y="20009093"/>
            <a:ext cx="8254514" cy="246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9879" indent="-489879">
              <a:buFont typeface="Wingdings" panose="05000000000000000000" pitchFamily="2" charset="2"/>
              <a:buChar char="§"/>
            </a:pPr>
            <a:r>
              <a:rPr lang="en-US" sz="3090" dirty="0" smtClean="0"/>
              <a:t>Fuel System:</a:t>
            </a:r>
            <a:endParaRPr lang="en-US" sz="3090" dirty="0"/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 smtClean="0"/>
              <a:t>Converted to run E85</a:t>
            </a:r>
            <a:endParaRPr lang="en-US" sz="3090" dirty="0"/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 smtClean="0"/>
              <a:t>45 </a:t>
            </a:r>
            <a:r>
              <a:rPr lang="en-US" sz="3090" dirty="0" err="1" smtClean="0"/>
              <a:t>lbs</a:t>
            </a:r>
            <a:r>
              <a:rPr lang="en-US" sz="3090" dirty="0" smtClean="0"/>
              <a:t>/</a:t>
            </a:r>
            <a:r>
              <a:rPr lang="en-US" sz="3090" dirty="0" err="1" smtClean="0"/>
              <a:t>hr</a:t>
            </a:r>
            <a:r>
              <a:rPr lang="en-US" sz="3090" dirty="0" smtClean="0"/>
              <a:t> (470cc) injector</a:t>
            </a:r>
          </a:p>
          <a:p>
            <a:pPr marL="2102249" lvl="1" indent="-489879">
              <a:buFont typeface="Arial" panose="020B0604020202020204" pitchFamily="34" charset="0"/>
              <a:buChar char="•"/>
            </a:pPr>
            <a:r>
              <a:rPr lang="en-US" sz="3090" dirty="0" smtClean="0"/>
              <a:t>Completely redesigned from previous iteration</a:t>
            </a:r>
            <a:endParaRPr lang="en-US" sz="3090" dirty="0"/>
          </a:p>
        </p:txBody>
      </p:sp>
      <p:grpSp>
        <p:nvGrpSpPr>
          <p:cNvPr id="77" name="Group 76"/>
          <p:cNvGrpSpPr/>
          <p:nvPr/>
        </p:nvGrpSpPr>
        <p:grpSpPr>
          <a:xfrm>
            <a:off x="29184600" y="20802600"/>
            <a:ext cx="7162800" cy="6544473"/>
            <a:chOff x="29260800" y="20520834"/>
            <a:chExt cx="7162800" cy="6544473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0" r="5153"/>
            <a:stretch/>
          </p:blipFill>
          <p:spPr>
            <a:xfrm>
              <a:off x="29260800" y="20520834"/>
              <a:ext cx="7162800" cy="6005955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30211847" y="26603642"/>
              <a:ext cx="53149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Projected power curve</a:t>
              </a:r>
              <a:endParaRPr lang="en-US" sz="2400" dirty="0"/>
            </a:p>
          </p:txBody>
        </p:sp>
      </p:grpSp>
      <p:pic>
        <p:nvPicPr>
          <p:cNvPr id="78" name="Picture 7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907" y="9557204"/>
            <a:ext cx="3360701" cy="276623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1427077">
            <a:off x="9042522" y="2083395"/>
            <a:ext cx="5777140" cy="4513568"/>
          </a:xfrm>
          <a:prstGeom prst="rect">
            <a:avLst/>
          </a:prstGeom>
        </p:spPr>
      </p:pic>
      <p:grpSp>
        <p:nvGrpSpPr>
          <p:cNvPr id="85" name="Group 84"/>
          <p:cNvGrpSpPr/>
          <p:nvPr/>
        </p:nvGrpSpPr>
        <p:grpSpPr>
          <a:xfrm>
            <a:off x="29204228" y="12035097"/>
            <a:ext cx="5803959" cy="8100912"/>
            <a:chOff x="29299327" y="11908181"/>
            <a:chExt cx="5803959" cy="8100912"/>
          </a:xfrm>
        </p:grpSpPr>
        <p:sp>
          <p:nvSpPr>
            <p:cNvPr id="71" name="TextBox 70"/>
            <p:cNvSpPr txBox="1"/>
            <p:nvPr/>
          </p:nvSpPr>
          <p:spPr>
            <a:xfrm>
              <a:off x="29361735" y="19515503"/>
              <a:ext cx="5156263" cy="49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Packaging Layout</a:t>
              </a:r>
              <a:endParaRPr lang="en-US" sz="2400" dirty="0"/>
            </a:p>
          </p:txBody>
        </p:sp>
        <p:pic>
          <p:nvPicPr>
            <p:cNvPr id="84" name="Picture 83"/>
            <p:cNvPicPr>
              <a:picLocks noChangeAspect="1"/>
            </p:cNvPicPr>
            <p:nvPr/>
          </p:nvPicPr>
          <p:blipFill rotWithShape="1">
            <a:blip r:embed="rId1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-1591" r="4791" b="6133"/>
            <a:stretch/>
          </p:blipFill>
          <p:spPr>
            <a:xfrm>
              <a:off x="29299327" y="11908181"/>
              <a:ext cx="5803959" cy="7673977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419054" y="20207444"/>
            <a:ext cx="14608252" cy="11039054"/>
            <a:chOff x="421880" y="362069"/>
            <a:chExt cx="16113520" cy="10366837"/>
          </a:xfrm>
        </p:grpSpPr>
        <p:sp>
          <p:nvSpPr>
            <p:cNvPr id="73" name="TextBox 72"/>
            <p:cNvSpPr txBox="1"/>
            <p:nvPr/>
          </p:nvSpPr>
          <p:spPr>
            <a:xfrm>
              <a:off x="672973" y="1579360"/>
              <a:ext cx="15619645" cy="6156439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Computerized Dash Box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/>
                <a:t>E</a:t>
              </a:r>
              <a:r>
                <a:rPr lang="en-US" sz="2800" dirty="0" smtClean="0"/>
                <a:t>ngine RPM LED display, single digit gear indicator display, LCD, warning lights, USB plug for downloading data</a:t>
              </a:r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CAN bus communication for reliable communications between modules</a:t>
              </a:r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Engine Control Unit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err="1" smtClean="0"/>
                <a:t>Microsquirt</a:t>
              </a:r>
              <a:r>
                <a:rPr lang="en-US" sz="2800" dirty="0" smtClean="0"/>
                <a:t> ECU, monitors engine conditions and adjusts fuel and ignition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Monitors intake temperature and pressure, coolant temperature, crank position, exhaust gas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Enables RPM limits for launch control and flat shifting using clutch position</a:t>
              </a:r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Printed Circuit Boards designed and made for reliable and well-packaged wiring connections</a:t>
              </a:r>
              <a:endParaRPr lang="en-US" sz="2800" dirty="0"/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Wiring Harness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SAE J1128 wire suited for automotive applications, with sealed connectors</a:t>
              </a:r>
            </a:p>
            <a:p>
              <a:pPr marL="489879" indent="-489879">
                <a:buFont typeface="Wingdings" pitchFamily="2" charset="2"/>
                <a:buChar char="§"/>
              </a:pPr>
              <a:r>
                <a:rPr lang="en-US" sz="2800" dirty="0" smtClean="0"/>
                <a:t>Throttle Controller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Module utilizes pedal positions with throttle position as feedback</a:t>
              </a:r>
            </a:p>
            <a:p>
              <a:pPr marL="2135765" lvl="1" indent="-489879">
                <a:buFont typeface="Wingdings" pitchFamily="2" charset="2"/>
                <a:buChar char="§"/>
              </a:pPr>
              <a:r>
                <a:rPr lang="en-US" sz="2800" dirty="0" smtClean="0"/>
                <a:t>Adjustable parameters for response and idle position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421880" y="362069"/>
              <a:ext cx="16113520" cy="10366837"/>
            </a:xfrm>
            <a:prstGeom prst="rect">
              <a:avLst/>
            </a:pr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550" dirty="0"/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2988566" y="20353370"/>
            <a:ext cx="9144000" cy="946413"/>
          </a:xfrm>
          <a:prstGeom prst="rect">
            <a:avLst/>
          </a:prstGeom>
          <a:ln w="127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550" dirty="0" smtClean="0"/>
              <a:t>Electrical System</a:t>
            </a:r>
            <a:endParaRPr lang="en-US" sz="555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546" y="29284707"/>
            <a:ext cx="7656549" cy="1102794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7917328" y="30472339"/>
            <a:ext cx="5851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Electronic board design of LED RPM display</a:t>
            </a:r>
            <a:endParaRPr lang="en-US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681001" y="30558395"/>
            <a:ext cx="5851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Dash plate with computer box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2" t="27334" r="24065" b="162"/>
          <a:stretch/>
        </p:blipFill>
        <p:spPr>
          <a:xfrm>
            <a:off x="15011399" y="8991600"/>
            <a:ext cx="14325601" cy="909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0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9662</TotalTime>
  <Words>632</Words>
  <Application>Microsoft Office PowerPoint</Application>
  <PresentationFormat>Custom</PresentationFormat>
  <Paragraphs>92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L Black</dc:creator>
  <cp:lastModifiedBy>Waldron, Keller M</cp:lastModifiedBy>
  <cp:revision>356</cp:revision>
  <dcterms:created xsi:type="dcterms:W3CDTF">2012-04-18T16:21:13Z</dcterms:created>
  <dcterms:modified xsi:type="dcterms:W3CDTF">2018-04-16T19:23:11Z</dcterms:modified>
</cp:coreProperties>
</file>