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43891200" cy="32918400"/>
  <p:notesSz cx="7023100" cy="9309100"/>
  <p:defaultTextStyle>
    <a:defPPr>
      <a:defRPr lang="en-US"/>
    </a:defPPr>
    <a:lvl1pPr marL="0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1pPr>
    <a:lvl2pPr marL="1935491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2pPr>
    <a:lvl3pPr marL="3870983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3pPr>
    <a:lvl4pPr marL="5806474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4pPr>
    <a:lvl5pPr marL="7741966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5pPr>
    <a:lvl6pPr marL="9677457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6pPr>
    <a:lvl7pPr marL="11612948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7pPr>
    <a:lvl8pPr marL="13548440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8pPr>
    <a:lvl9pPr marL="15483931" algn="l" defTabSz="3870983" rtl="0" eaLnBrk="1" latinLnBrk="0" hangingPunct="1">
      <a:defRPr sz="7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  <p15:guide id="3" orient="horz" pos="10368">
          <p15:clr>
            <a:srgbClr val="A4A3A4"/>
          </p15:clr>
        </p15:guide>
        <p15:guide id="4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4848"/>
    <a:srgbClr val="2A2A2A"/>
    <a:srgbClr val="1919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471" autoAdjust="0"/>
    <p:restoredTop sz="95285" autoAdjust="0"/>
  </p:normalViewPr>
  <p:slideViewPr>
    <p:cSldViewPr snapToGrid="0">
      <p:cViewPr>
        <p:scale>
          <a:sx n="110" d="100"/>
          <a:sy n="110" d="100"/>
        </p:scale>
        <p:origin x="-12691" y="-15269"/>
      </p:cViewPr>
      <p:guideLst>
        <p:guide orient="horz" pos="9216"/>
        <p:guide pos="11520"/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275" y="0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24345-E69A-4691-8169-60047B796E69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17638" y="1163638"/>
            <a:ext cx="4187825" cy="31416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79925"/>
            <a:ext cx="5619750" cy="36655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275" y="8842375"/>
            <a:ext cx="3043238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B8F29-A49B-460E-9854-B010FFAB94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077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B8F29-A49B-460E-9854-B010FFAB942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269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8"/>
          </a:xfrm>
        </p:spPr>
        <p:txBody>
          <a:bodyPr/>
          <a:lstStyle>
            <a:lvl1pPr marL="0" indent="0" algn="ctr">
              <a:buNone/>
              <a:defRPr sz="11200"/>
            </a:lvl1pPr>
            <a:lvl2pPr marL="2133478" indent="0" algn="ctr">
              <a:buNone/>
              <a:defRPr sz="9300"/>
            </a:lvl2pPr>
            <a:lvl3pPr marL="4266956" indent="0" algn="ctr">
              <a:buNone/>
              <a:defRPr sz="8400"/>
            </a:lvl3pPr>
            <a:lvl4pPr marL="6400434" indent="0" algn="ctr">
              <a:buNone/>
              <a:defRPr sz="7500"/>
            </a:lvl4pPr>
            <a:lvl5pPr marL="8533912" indent="0" algn="ctr">
              <a:buNone/>
              <a:defRPr sz="7500"/>
            </a:lvl5pPr>
            <a:lvl6pPr marL="10667390" indent="0" algn="ctr">
              <a:buNone/>
              <a:defRPr sz="7500"/>
            </a:lvl6pPr>
            <a:lvl7pPr marL="12800868" indent="0" algn="ctr">
              <a:buNone/>
              <a:defRPr sz="7500"/>
            </a:lvl7pPr>
            <a:lvl8pPr marL="14934347" indent="0" algn="ctr">
              <a:buNone/>
              <a:defRPr sz="7500"/>
            </a:lvl8pPr>
            <a:lvl9pPr marL="17067825" indent="0" algn="ctr">
              <a:buNone/>
              <a:defRPr sz="7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581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089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200">
                <a:solidFill>
                  <a:schemeClr val="tx1"/>
                </a:solidFill>
              </a:defRPr>
            </a:lvl1pPr>
            <a:lvl2pPr marL="2133478" indent="0">
              <a:buNone/>
              <a:defRPr sz="9300">
                <a:solidFill>
                  <a:schemeClr val="tx1">
                    <a:tint val="75000"/>
                  </a:schemeClr>
                </a:solidFill>
              </a:defRPr>
            </a:lvl2pPr>
            <a:lvl3pPr marL="4266956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3pPr>
            <a:lvl4pPr marL="6400434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4pPr>
            <a:lvl5pPr marL="8533912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5pPr>
            <a:lvl6pPr marL="10667390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6pPr>
            <a:lvl7pPr marL="12800868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7pPr>
            <a:lvl8pPr marL="14934347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8pPr>
            <a:lvl9pPr marL="17067825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971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84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8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33478" indent="0">
              <a:buNone/>
              <a:defRPr sz="9300" b="1"/>
            </a:lvl2pPr>
            <a:lvl3pPr marL="4266956" indent="0">
              <a:buNone/>
              <a:defRPr sz="8400" b="1"/>
            </a:lvl3pPr>
            <a:lvl4pPr marL="6400434" indent="0">
              <a:buNone/>
              <a:defRPr sz="7500" b="1"/>
            </a:lvl4pPr>
            <a:lvl5pPr marL="8533912" indent="0">
              <a:buNone/>
              <a:defRPr sz="7500" b="1"/>
            </a:lvl5pPr>
            <a:lvl6pPr marL="10667390" indent="0">
              <a:buNone/>
              <a:defRPr sz="7500" b="1"/>
            </a:lvl6pPr>
            <a:lvl7pPr marL="12800868" indent="0">
              <a:buNone/>
              <a:defRPr sz="7500" b="1"/>
            </a:lvl7pPr>
            <a:lvl8pPr marL="14934347" indent="0">
              <a:buNone/>
              <a:defRPr sz="7500" b="1"/>
            </a:lvl8pPr>
            <a:lvl9pPr marL="17067825" indent="0">
              <a:buNone/>
              <a:defRPr sz="7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200" b="1"/>
            </a:lvl1pPr>
            <a:lvl2pPr marL="2133478" indent="0">
              <a:buNone/>
              <a:defRPr sz="9300" b="1"/>
            </a:lvl2pPr>
            <a:lvl3pPr marL="4266956" indent="0">
              <a:buNone/>
              <a:defRPr sz="8400" b="1"/>
            </a:lvl3pPr>
            <a:lvl4pPr marL="6400434" indent="0">
              <a:buNone/>
              <a:defRPr sz="7500" b="1"/>
            </a:lvl4pPr>
            <a:lvl5pPr marL="8533912" indent="0">
              <a:buNone/>
              <a:defRPr sz="7500" b="1"/>
            </a:lvl5pPr>
            <a:lvl6pPr marL="10667390" indent="0">
              <a:buNone/>
              <a:defRPr sz="7500" b="1"/>
            </a:lvl6pPr>
            <a:lvl7pPr marL="12800868" indent="0">
              <a:buNone/>
              <a:defRPr sz="7500" b="1"/>
            </a:lvl7pPr>
            <a:lvl8pPr marL="14934347" indent="0">
              <a:buNone/>
              <a:defRPr sz="7500" b="1"/>
            </a:lvl8pPr>
            <a:lvl9pPr marL="17067825" indent="0">
              <a:buNone/>
              <a:defRPr sz="7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319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58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34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49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4900"/>
            </a:lvl1pPr>
            <a:lvl2pPr>
              <a:defRPr sz="13100"/>
            </a:lvl2pPr>
            <a:lvl3pPr>
              <a:defRPr sz="112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1"/>
            <a:ext cx="14156054" cy="18295622"/>
          </a:xfrm>
        </p:spPr>
        <p:txBody>
          <a:bodyPr/>
          <a:lstStyle>
            <a:lvl1pPr marL="0" indent="0">
              <a:buNone/>
              <a:defRPr sz="7500"/>
            </a:lvl1pPr>
            <a:lvl2pPr marL="2133478" indent="0">
              <a:buNone/>
              <a:defRPr sz="6500"/>
            </a:lvl2pPr>
            <a:lvl3pPr marL="4266956" indent="0">
              <a:buNone/>
              <a:defRPr sz="5600"/>
            </a:lvl3pPr>
            <a:lvl4pPr marL="6400434" indent="0">
              <a:buNone/>
              <a:defRPr sz="4700"/>
            </a:lvl4pPr>
            <a:lvl5pPr marL="8533912" indent="0">
              <a:buNone/>
              <a:defRPr sz="4700"/>
            </a:lvl5pPr>
            <a:lvl6pPr marL="10667390" indent="0">
              <a:buNone/>
              <a:defRPr sz="4700"/>
            </a:lvl6pPr>
            <a:lvl7pPr marL="12800868" indent="0">
              <a:buNone/>
              <a:defRPr sz="4700"/>
            </a:lvl7pPr>
            <a:lvl8pPr marL="14934347" indent="0">
              <a:buNone/>
              <a:defRPr sz="4700"/>
            </a:lvl8pPr>
            <a:lvl9pPr marL="17067825" indent="0">
              <a:buNone/>
              <a:defRPr sz="4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558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49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4900"/>
            </a:lvl1pPr>
            <a:lvl2pPr marL="2133478" indent="0">
              <a:buNone/>
              <a:defRPr sz="13100"/>
            </a:lvl2pPr>
            <a:lvl3pPr marL="4266956" indent="0">
              <a:buNone/>
              <a:defRPr sz="11200"/>
            </a:lvl3pPr>
            <a:lvl4pPr marL="6400434" indent="0">
              <a:buNone/>
              <a:defRPr sz="9300"/>
            </a:lvl4pPr>
            <a:lvl5pPr marL="8533912" indent="0">
              <a:buNone/>
              <a:defRPr sz="9300"/>
            </a:lvl5pPr>
            <a:lvl6pPr marL="10667390" indent="0">
              <a:buNone/>
              <a:defRPr sz="9300"/>
            </a:lvl6pPr>
            <a:lvl7pPr marL="12800868" indent="0">
              <a:buNone/>
              <a:defRPr sz="9300"/>
            </a:lvl7pPr>
            <a:lvl8pPr marL="14934347" indent="0">
              <a:buNone/>
              <a:defRPr sz="9300"/>
            </a:lvl8pPr>
            <a:lvl9pPr marL="17067825" indent="0">
              <a:buNone/>
              <a:defRPr sz="93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1"/>
            <a:ext cx="14156054" cy="18295622"/>
          </a:xfrm>
        </p:spPr>
        <p:txBody>
          <a:bodyPr/>
          <a:lstStyle>
            <a:lvl1pPr marL="0" indent="0">
              <a:buNone/>
              <a:defRPr sz="7500"/>
            </a:lvl1pPr>
            <a:lvl2pPr marL="2133478" indent="0">
              <a:buNone/>
              <a:defRPr sz="6500"/>
            </a:lvl2pPr>
            <a:lvl3pPr marL="4266956" indent="0">
              <a:buNone/>
              <a:defRPr sz="5600"/>
            </a:lvl3pPr>
            <a:lvl4pPr marL="6400434" indent="0">
              <a:buNone/>
              <a:defRPr sz="4700"/>
            </a:lvl4pPr>
            <a:lvl5pPr marL="8533912" indent="0">
              <a:buNone/>
              <a:defRPr sz="4700"/>
            </a:lvl5pPr>
            <a:lvl6pPr marL="10667390" indent="0">
              <a:buNone/>
              <a:defRPr sz="4700"/>
            </a:lvl6pPr>
            <a:lvl7pPr marL="12800868" indent="0">
              <a:buNone/>
              <a:defRPr sz="4700"/>
            </a:lvl7pPr>
            <a:lvl8pPr marL="14934347" indent="0">
              <a:buNone/>
              <a:defRPr sz="4700"/>
            </a:lvl8pPr>
            <a:lvl9pPr marL="17067825" indent="0">
              <a:buNone/>
              <a:defRPr sz="47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360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117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1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1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002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8"/>
            <a:ext cx="37856160" cy="6362702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FB2A3-5D2A-4800-BDD6-A639736406AC}" type="datetimeFigureOut">
              <a:rPr lang="en-US" smtClean="0"/>
              <a:t>4/16/2018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72557-EAF0-449A-8FF7-1E7C79DDB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140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266956" rtl="0" eaLnBrk="1" latinLnBrk="0" hangingPunct="1">
        <a:lnSpc>
          <a:spcPct val="90000"/>
        </a:lnSpc>
        <a:spcBef>
          <a:spcPct val="0"/>
        </a:spcBef>
        <a:buNone/>
        <a:defRPr sz="20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66739" indent="-1066739" algn="l" defTabSz="4266956" rtl="0" eaLnBrk="1" latinLnBrk="0" hangingPunct="1">
        <a:lnSpc>
          <a:spcPct val="90000"/>
        </a:lnSpc>
        <a:spcBef>
          <a:spcPts val="4666"/>
        </a:spcBef>
        <a:buFont typeface="Arial" panose="020B0604020202020204" pitchFamily="34" charset="0"/>
        <a:buChar char="•"/>
        <a:defRPr sz="13100" kern="1200">
          <a:solidFill>
            <a:schemeClr val="tx1"/>
          </a:solidFill>
          <a:latin typeface="+mn-lt"/>
          <a:ea typeface="+mn-ea"/>
          <a:cs typeface="+mn-cs"/>
        </a:defRPr>
      </a:lvl1pPr>
      <a:lvl2pPr marL="3200217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11200" kern="1200">
          <a:solidFill>
            <a:schemeClr val="tx1"/>
          </a:solidFill>
          <a:latin typeface="+mn-lt"/>
          <a:ea typeface="+mn-ea"/>
          <a:cs typeface="+mn-cs"/>
        </a:defRPr>
      </a:lvl2pPr>
      <a:lvl3pPr marL="5333695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9300" kern="1200">
          <a:solidFill>
            <a:schemeClr val="tx1"/>
          </a:solidFill>
          <a:latin typeface="+mn-lt"/>
          <a:ea typeface="+mn-ea"/>
          <a:cs typeface="+mn-cs"/>
        </a:defRPr>
      </a:lvl3pPr>
      <a:lvl4pPr marL="7467173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9600651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1734129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3867608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1086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8134564" indent="-1066739" algn="l" defTabSz="4266956" rtl="0" eaLnBrk="1" latinLnBrk="0" hangingPunct="1">
        <a:lnSpc>
          <a:spcPct val="90000"/>
        </a:lnSpc>
        <a:spcBef>
          <a:spcPts val="2333"/>
        </a:spcBef>
        <a:buFont typeface="Arial" panose="020B0604020202020204" pitchFamily="34" charset="0"/>
        <a:buChar char="•"/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1pPr>
      <a:lvl2pPr marL="2133478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2pPr>
      <a:lvl3pPr marL="4266956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400434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8533912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0667390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2800868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4934347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7067825" algn="l" defTabSz="4266956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hyperlink" Target="mailto:ab2015@wildcats.unh.edu" TargetMode="External"/><Relationship Id="rId18" Type="http://schemas.openxmlformats.org/officeDocument/2006/relationships/image" Target="../media/image15.jpeg"/><Relationship Id="rId3" Type="http://schemas.openxmlformats.org/officeDocument/2006/relationships/image" Target="../media/image1.png"/><Relationship Id="rId21" Type="http://schemas.openxmlformats.org/officeDocument/2006/relationships/image" Target="../media/image18.emf"/><Relationship Id="rId7" Type="http://schemas.openxmlformats.org/officeDocument/2006/relationships/image" Target="../media/image5.jpg"/><Relationship Id="rId12" Type="http://schemas.openxmlformats.org/officeDocument/2006/relationships/image" Target="../media/image10.jpg"/><Relationship Id="rId17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jpeg"/><Relationship Id="rId20" Type="http://schemas.openxmlformats.org/officeDocument/2006/relationships/image" Target="../media/image1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3.png"/><Relationship Id="rId15" Type="http://schemas.openxmlformats.org/officeDocument/2006/relationships/image" Target="../media/image12.jpg"/><Relationship Id="rId10" Type="http://schemas.openxmlformats.org/officeDocument/2006/relationships/image" Target="../media/image8.jpg"/><Relationship Id="rId19" Type="http://schemas.openxmlformats.org/officeDocument/2006/relationships/image" Target="../media/image16.jp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extBox 116">
            <a:extLst>
              <a:ext uri="{FF2B5EF4-FFF2-40B4-BE49-F238E27FC236}">
                <a16:creationId xmlns:a16="http://schemas.microsoft.com/office/drawing/2014/main" id="{71551617-9852-4191-8B83-77BBF0448EC9}"/>
              </a:ext>
            </a:extLst>
          </p:cNvPr>
          <p:cNvSpPr txBox="1"/>
          <p:nvPr/>
        </p:nvSpPr>
        <p:spPr>
          <a:xfrm>
            <a:off x="4542283" y="1091569"/>
            <a:ext cx="34806634" cy="2554539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en-US" sz="8000" dirty="0">
                <a:latin typeface="Book Antiqua" panose="02040602050305030304" pitchFamily="18" charset="0"/>
              </a:rPr>
              <a:t>Deactivation of Carbapenem-Hydrolyzing Class D </a:t>
            </a:r>
            <a:r>
              <a:rPr lang="el-GR" sz="8000" dirty="0">
                <a:latin typeface="Book Antiqua" panose="02040602050305030304" pitchFamily="18" charset="0"/>
                <a:cs typeface="Times New Roman"/>
              </a:rPr>
              <a:t>β</a:t>
            </a:r>
            <a:r>
              <a:rPr lang="en-US" sz="8000" dirty="0">
                <a:latin typeface="Book Antiqua" panose="02040602050305030304" pitchFamily="18" charset="0"/>
                <a:cs typeface="Times New Roman"/>
              </a:rPr>
              <a:t>-Lactamases (CHDLs) Through the Modification of C6-Substituted Penicillin Derivatives</a:t>
            </a:r>
            <a:endParaRPr lang="en-US" sz="8000" b="1" dirty="0">
              <a:latin typeface="Book Antiqua" panose="02040602050305030304" pitchFamily="18" charset="0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E15E0A4D-E9C5-456B-90C1-4DEAB270EE6B}"/>
              </a:ext>
            </a:extLst>
          </p:cNvPr>
          <p:cNvSpPr txBox="1"/>
          <p:nvPr/>
        </p:nvSpPr>
        <p:spPr>
          <a:xfrm>
            <a:off x="958619" y="5360736"/>
            <a:ext cx="13167360" cy="6463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91435" tIns="45717" rIns="91435" bIns="45717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Book Antiqua" panose="02040602050305030304" pitchFamily="18" charset="0"/>
              </a:rPr>
              <a:t>Background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331BEABA-A7A3-4D05-9DCF-4F4963097E1B}"/>
              </a:ext>
            </a:extLst>
          </p:cNvPr>
          <p:cNvSpPr txBox="1"/>
          <p:nvPr/>
        </p:nvSpPr>
        <p:spPr>
          <a:xfrm>
            <a:off x="956105" y="6217428"/>
            <a:ext cx="13167360" cy="5991378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just"/>
            <a:r>
              <a:rPr lang="en-US" sz="2800" dirty="0">
                <a:latin typeface="Book Antiqua" panose="02040602050305030304" pitchFamily="18" charset="0"/>
              </a:rPr>
              <a:t>Gram-negative bacteria, which is responsible for various infectious diseases such as </a:t>
            </a:r>
            <a:r>
              <a:rPr lang="en-US" sz="2800" i="1" dirty="0">
                <a:latin typeface="Book Antiqua" panose="02040602050305030304" pitchFamily="18" charset="0"/>
              </a:rPr>
              <a:t>E. coli</a:t>
            </a:r>
            <a:r>
              <a:rPr lang="en-US" sz="2800" dirty="0">
                <a:latin typeface="Book Antiqua" panose="02040602050305030304" pitchFamily="18" charset="0"/>
              </a:rPr>
              <a:t>, the plague and certain types of pneumonia, has recently begun threatening the global public health.¹ The bacteria excretes an enzyme known as a Penicillin Binding Protein (PBP) which contains an active site capable of promoting bacterial cell wall synthesis (figure 1).</a:t>
            </a:r>
            <a:r>
              <a:rPr lang="en-US" sz="2800" baseline="30000" dirty="0">
                <a:latin typeface="Book Antiqua" panose="02040602050305030304" pitchFamily="18" charset="0"/>
              </a:rPr>
              <a:t>2 </a:t>
            </a:r>
          </a:p>
          <a:p>
            <a:endParaRPr lang="en-US" sz="3400" baseline="30000" dirty="0">
              <a:latin typeface="Book Antiqua" panose="02040602050305030304" pitchFamily="18" charset="0"/>
            </a:endParaRPr>
          </a:p>
          <a:p>
            <a:endParaRPr lang="en-US" sz="3400" baseline="30000" dirty="0">
              <a:latin typeface="Book Antiqua" panose="02040602050305030304" pitchFamily="18" charset="0"/>
            </a:endParaRPr>
          </a:p>
          <a:p>
            <a:endParaRPr lang="en-US" sz="3400" baseline="30000" dirty="0">
              <a:latin typeface="Book Antiqua" panose="02040602050305030304" pitchFamily="18" charset="0"/>
            </a:endParaRPr>
          </a:p>
          <a:p>
            <a:endParaRPr lang="en-US" sz="3400" baseline="30000" dirty="0">
              <a:latin typeface="Book Antiqua" panose="02040602050305030304" pitchFamily="18" charset="0"/>
            </a:endParaRPr>
          </a:p>
          <a:p>
            <a:endParaRPr lang="en-US" sz="3400" baseline="30000" dirty="0">
              <a:latin typeface="Book Antiqua" panose="02040602050305030304" pitchFamily="18" charset="0"/>
            </a:endParaRPr>
          </a:p>
          <a:p>
            <a:endParaRPr lang="en-US" sz="3400" baseline="30000" dirty="0">
              <a:latin typeface="Book Antiqua" panose="02040602050305030304" pitchFamily="18" charset="0"/>
            </a:endParaRPr>
          </a:p>
          <a:p>
            <a:endParaRPr lang="en-US" sz="3400" baseline="30000" dirty="0">
              <a:latin typeface="Book Antiqua" panose="02040602050305030304" pitchFamily="18" charset="0"/>
            </a:endParaRPr>
          </a:p>
          <a:p>
            <a:endParaRPr lang="en-US" sz="3400" baseline="30000" dirty="0">
              <a:latin typeface="Book Antiqua" panose="02040602050305030304" pitchFamily="18" charset="0"/>
            </a:endParaRPr>
          </a:p>
          <a:p>
            <a:endParaRPr lang="en-US" sz="3600" baseline="30000" dirty="0">
              <a:latin typeface="Book Antiqua" panose="02040602050305030304" pitchFamily="18" charset="0"/>
            </a:endParaRPr>
          </a:p>
          <a:p>
            <a:endParaRPr lang="en-US" sz="3400" dirty="0">
              <a:latin typeface="Book Antiqua" panose="02040602050305030304" pitchFamily="18" charset="0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956A4F31-85B9-420C-AE75-468265D1837E}"/>
              </a:ext>
            </a:extLst>
          </p:cNvPr>
          <p:cNvSpPr txBox="1"/>
          <p:nvPr/>
        </p:nvSpPr>
        <p:spPr>
          <a:xfrm>
            <a:off x="898950" y="26182732"/>
            <a:ext cx="13223814" cy="6463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91435" tIns="45717" rIns="91435" bIns="45717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Book Antiqua" panose="02040602050305030304" pitchFamily="18" charset="0"/>
              </a:rPr>
              <a:t>Research Objectives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4AC949C5-1862-4E95-8047-4FB73C98B1C1}"/>
              </a:ext>
            </a:extLst>
          </p:cNvPr>
          <p:cNvSpPr txBox="1"/>
          <p:nvPr/>
        </p:nvSpPr>
        <p:spPr>
          <a:xfrm>
            <a:off x="14579601" y="5360736"/>
            <a:ext cx="14681198" cy="6463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91435" tIns="45717" rIns="91435" bIns="45717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Book Antiqua" panose="02040602050305030304" pitchFamily="18" charset="0"/>
              </a:rPr>
              <a:t>Experimental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FCEE371C-3C00-417A-9AF0-164646803935}"/>
              </a:ext>
            </a:extLst>
          </p:cNvPr>
          <p:cNvSpPr txBox="1"/>
          <p:nvPr/>
        </p:nvSpPr>
        <p:spPr>
          <a:xfrm>
            <a:off x="29695720" y="5360734"/>
            <a:ext cx="13167360" cy="6463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91435" tIns="45717" rIns="91435" bIns="45717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Book Antiqua" panose="02040602050305030304" pitchFamily="18" charset="0"/>
              </a:rPr>
              <a:t>Future Research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8BA7741F-F8EE-4E06-98BC-A6B07AD76EDE}"/>
              </a:ext>
            </a:extLst>
          </p:cNvPr>
          <p:cNvSpPr txBox="1"/>
          <p:nvPr/>
        </p:nvSpPr>
        <p:spPr>
          <a:xfrm>
            <a:off x="29707365" y="21462897"/>
            <a:ext cx="13167360" cy="6463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91435" tIns="45717" rIns="91435" bIns="45717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Book Antiqua" panose="02040602050305030304" pitchFamily="18" charset="0"/>
              </a:rPr>
              <a:t>References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6839255B-65EB-4667-B172-C42F208DBF8E}"/>
              </a:ext>
            </a:extLst>
          </p:cNvPr>
          <p:cNvSpPr txBox="1"/>
          <p:nvPr/>
        </p:nvSpPr>
        <p:spPr>
          <a:xfrm>
            <a:off x="16441534" y="3643007"/>
            <a:ext cx="11008132" cy="707880"/>
          </a:xfrm>
          <a:prstGeom prst="rect">
            <a:avLst/>
          </a:prstGeom>
          <a:noFill/>
        </p:spPr>
        <p:txBody>
          <a:bodyPr wrap="none" lIns="91435" tIns="45717" rIns="91435" bIns="45717" rtlCol="0">
            <a:spAutoFit/>
          </a:bodyPr>
          <a:lstStyle/>
          <a:p>
            <a:r>
              <a:rPr lang="en-US" sz="4000" dirty="0">
                <a:latin typeface="Book Antiqua" panose="02040602050305030304" pitchFamily="18" charset="0"/>
              </a:rPr>
              <a:t>Alyssa Bangrazi, University of New Hampshire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DFB0913C-6285-4FC7-A7AE-C8E5894A48BB}"/>
              </a:ext>
            </a:extLst>
          </p:cNvPr>
          <p:cNvSpPr txBox="1"/>
          <p:nvPr/>
        </p:nvSpPr>
        <p:spPr>
          <a:xfrm>
            <a:off x="15631428" y="4412358"/>
            <a:ext cx="13449506" cy="707880"/>
          </a:xfrm>
          <a:prstGeom prst="rect">
            <a:avLst/>
          </a:prstGeom>
          <a:noFill/>
        </p:spPr>
        <p:txBody>
          <a:bodyPr wrap="none" lIns="91435" tIns="45717" rIns="91435" bIns="45717" rtlCol="0">
            <a:spAutoFit/>
          </a:bodyPr>
          <a:lstStyle/>
          <a:p>
            <a:r>
              <a:rPr lang="en-US" sz="4000" dirty="0" err="1">
                <a:latin typeface="Book Antiqua" panose="02040602050305030304" pitchFamily="18" charset="0"/>
              </a:rPr>
              <a:t>Deisy</a:t>
            </a:r>
            <a:r>
              <a:rPr lang="en-US" sz="4000" dirty="0">
                <a:latin typeface="Book Antiqua" panose="02040602050305030304" pitchFamily="18" charset="0"/>
              </a:rPr>
              <a:t> Pena Romero, Ph. D., University of New Hampshire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6D7FE9BA-575F-4E50-B482-08B3AC833CEE}"/>
              </a:ext>
            </a:extLst>
          </p:cNvPr>
          <p:cNvSpPr txBox="1"/>
          <p:nvPr/>
        </p:nvSpPr>
        <p:spPr>
          <a:xfrm>
            <a:off x="29686357" y="26348041"/>
            <a:ext cx="13188367" cy="6463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lIns="91435" tIns="45717" rIns="91435" bIns="45717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Book Antiqua" panose="02040602050305030304" pitchFamily="18" charset="0"/>
              </a:rPr>
              <a:t>Acknowledgements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2707C867-A5EC-4AE3-A0EC-C6D76B6B8276}"/>
              </a:ext>
            </a:extLst>
          </p:cNvPr>
          <p:cNvSpPr txBox="1"/>
          <p:nvPr/>
        </p:nvSpPr>
        <p:spPr>
          <a:xfrm>
            <a:off x="29695720" y="30659447"/>
            <a:ext cx="13167360" cy="64632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lIns="91435" tIns="45717" rIns="91435" bIns="45717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Book Antiqua" panose="02040602050305030304" pitchFamily="18" charset="0"/>
              </a:rPr>
              <a:t>Contact Information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E97FB18A-9CD4-481A-B44D-E1BF8ACC4E95}"/>
              </a:ext>
            </a:extLst>
          </p:cNvPr>
          <p:cNvSpPr txBox="1"/>
          <p:nvPr/>
        </p:nvSpPr>
        <p:spPr>
          <a:xfrm>
            <a:off x="29709902" y="22379545"/>
            <a:ext cx="13167360" cy="3785646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400" dirty="0">
                <a:latin typeface="Book Antiqua" panose="02040602050305030304" pitchFamily="18" charset="0"/>
              </a:rPr>
              <a:t>National Institute of Allergy and Infection Diseases. </a:t>
            </a:r>
            <a:r>
              <a:rPr lang="en-US" sz="2400" i="1" dirty="0">
                <a:latin typeface="Book Antiqua" panose="02040602050305030304" pitchFamily="18" charset="0"/>
              </a:rPr>
              <a:t>NIH, </a:t>
            </a:r>
            <a:r>
              <a:rPr lang="en-US" sz="2400" b="1" dirty="0">
                <a:latin typeface="Book Antiqua" panose="02040602050305030304" pitchFamily="18" charset="0"/>
              </a:rPr>
              <a:t>2016</a:t>
            </a:r>
            <a:endParaRPr lang="en-US" sz="2400" dirty="0">
              <a:latin typeface="Book Antiqua" panose="02040602050305030304" pitchFamily="18" charset="0"/>
            </a:endParaRPr>
          </a:p>
          <a:p>
            <a:pPr marL="514350" indent="-514350">
              <a:buAutoNum type="arabicPeriod"/>
            </a:pPr>
            <a:r>
              <a:rPr lang="en-US" sz="2400" dirty="0">
                <a:latin typeface="Book Antiqua" panose="02040602050305030304" pitchFamily="18" charset="0"/>
              </a:rPr>
              <a:t>Michigan State University. </a:t>
            </a:r>
            <a:r>
              <a:rPr lang="en-US" sz="2400" i="1" dirty="0">
                <a:latin typeface="Book Antiqua" panose="02040602050305030304" pitchFamily="18" charset="0"/>
              </a:rPr>
              <a:t>MSU,</a:t>
            </a:r>
            <a:r>
              <a:rPr lang="en-US" sz="2400" dirty="0">
                <a:latin typeface="Book Antiqua" panose="02040602050305030304" pitchFamily="18" charset="0"/>
              </a:rPr>
              <a:t> </a:t>
            </a:r>
            <a:r>
              <a:rPr lang="en-US" sz="2400" b="1" dirty="0">
                <a:latin typeface="Book Antiqua" panose="02040602050305030304" pitchFamily="18" charset="0"/>
              </a:rPr>
              <a:t>2011</a:t>
            </a:r>
            <a:endParaRPr lang="en-US" sz="2400" dirty="0">
              <a:latin typeface="Book Antiqua" panose="02040602050305030304" pitchFamily="18" charset="0"/>
            </a:endParaRPr>
          </a:p>
          <a:p>
            <a:pPr marL="514350" indent="-514350">
              <a:buAutoNum type="arabicPeriod"/>
            </a:pPr>
            <a:r>
              <a:rPr lang="en-US" sz="2400" dirty="0">
                <a:latin typeface="Book Antiqua" panose="02040602050305030304" pitchFamily="18" charset="0"/>
              </a:rPr>
              <a:t>Tulane University. </a:t>
            </a:r>
            <a:r>
              <a:rPr lang="en-US" sz="2400" i="1" dirty="0">
                <a:latin typeface="Book Antiqua" panose="02040602050305030304" pitchFamily="18" charset="0"/>
              </a:rPr>
              <a:t>TUSOM,</a:t>
            </a:r>
            <a:r>
              <a:rPr lang="en-US" sz="2400" dirty="0">
                <a:latin typeface="Book Antiqua" panose="02040602050305030304" pitchFamily="18" charset="0"/>
              </a:rPr>
              <a:t> </a:t>
            </a:r>
            <a:r>
              <a:rPr lang="en-US" sz="2400" b="1" dirty="0">
                <a:latin typeface="Book Antiqua" panose="02040602050305030304" pitchFamily="18" charset="0"/>
              </a:rPr>
              <a:t>2016 </a:t>
            </a:r>
            <a:endParaRPr lang="en-US" sz="2400" dirty="0">
              <a:latin typeface="Book Antiqua" panose="02040602050305030304" pitchFamily="18" charset="0"/>
            </a:endParaRPr>
          </a:p>
          <a:p>
            <a:pPr marL="514350" indent="-514350">
              <a:buAutoNum type="arabicPeriod"/>
            </a:pPr>
            <a:r>
              <a:rPr lang="fr-FR" sz="2400" dirty="0">
                <a:latin typeface="Book Antiqua" panose="02040602050305030304" pitchFamily="18" charset="0"/>
              </a:rPr>
              <a:t>Antunes, N.T. </a:t>
            </a:r>
            <a:r>
              <a:rPr lang="fr-FR" sz="2400" i="1" dirty="0">
                <a:latin typeface="Book Antiqua" panose="02040602050305030304" pitchFamily="18" charset="0"/>
              </a:rPr>
              <a:t>et al. </a:t>
            </a:r>
            <a:r>
              <a:rPr lang="fr-FR" sz="2400" i="1" dirty="0" err="1">
                <a:latin typeface="Book Antiqua" panose="02040602050305030304" pitchFamily="18" charset="0"/>
              </a:rPr>
              <a:t>Antimicrob</a:t>
            </a:r>
            <a:r>
              <a:rPr lang="fr-FR" sz="2400" i="1" dirty="0">
                <a:latin typeface="Book Antiqua" panose="02040602050305030304" pitchFamily="18" charset="0"/>
              </a:rPr>
              <a:t>. Agents </a:t>
            </a:r>
            <a:r>
              <a:rPr lang="fr-FR" sz="2400" i="1" dirty="0" err="1">
                <a:latin typeface="Book Antiqua" panose="02040602050305030304" pitchFamily="18" charset="0"/>
              </a:rPr>
              <a:t>Chemother</a:t>
            </a:r>
            <a:r>
              <a:rPr lang="fr-FR" sz="2400" i="1" dirty="0">
                <a:latin typeface="Book Antiqua" panose="02040602050305030304" pitchFamily="18" charset="0"/>
              </a:rPr>
              <a:t>,</a:t>
            </a:r>
            <a:r>
              <a:rPr lang="fr-FR" sz="2400" dirty="0">
                <a:latin typeface="Book Antiqua" panose="02040602050305030304" pitchFamily="18" charset="0"/>
              </a:rPr>
              <a:t> </a:t>
            </a:r>
            <a:r>
              <a:rPr lang="fr-FR" sz="2400" b="1" dirty="0">
                <a:latin typeface="Book Antiqua" panose="02040602050305030304" pitchFamily="18" charset="0"/>
              </a:rPr>
              <a:t>2014</a:t>
            </a:r>
            <a:r>
              <a:rPr lang="fr-FR" sz="2400" dirty="0">
                <a:latin typeface="Book Antiqua" panose="02040602050305030304" pitchFamily="18" charset="0"/>
              </a:rPr>
              <a:t>, </a:t>
            </a:r>
            <a:r>
              <a:rPr lang="fr-FR" sz="2400" i="1" dirty="0">
                <a:latin typeface="Book Antiqua" panose="02040602050305030304" pitchFamily="18" charset="0"/>
              </a:rPr>
              <a:t>10</a:t>
            </a:r>
            <a:r>
              <a:rPr lang="fr-FR" sz="2400" dirty="0">
                <a:latin typeface="Book Antiqua" panose="02040602050305030304" pitchFamily="18" charset="0"/>
              </a:rPr>
              <a:t>, 1128.</a:t>
            </a:r>
          </a:p>
          <a:p>
            <a:pPr marL="514350" indent="-514350">
              <a:buAutoNum type="arabicPeriod"/>
            </a:pPr>
            <a:r>
              <a:rPr lang="fr-FR" sz="2400" dirty="0">
                <a:latin typeface="Book Antiqua" panose="02040602050305030304" pitchFamily="18" charset="0"/>
              </a:rPr>
              <a:t>Leonard, D. A. </a:t>
            </a:r>
            <a:r>
              <a:rPr lang="fr-FR" sz="2400" i="1" dirty="0">
                <a:latin typeface="Book Antiqua" panose="02040602050305030304" pitchFamily="18" charset="0"/>
              </a:rPr>
              <a:t>et al. Acc. </a:t>
            </a:r>
            <a:r>
              <a:rPr lang="fr-FR" sz="2400" i="1" dirty="0" err="1">
                <a:latin typeface="Book Antiqua" panose="02040602050305030304" pitchFamily="18" charset="0"/>
              </a:rPr>
              <a:t>Chem</a:t>
            </a:r>
            <a:r>
              <a:rPr lang="fr-FR" sz="2400" i="1" dirty="0">
                <a:latin typeface="Book Antiqua" panose="02040602050305030304" pitchFamily="18" charset="0"/>
              </a:rPr>
              <a:t>. </a:t>
            </a:r>
            <a:r>
              <a:rPr lang="fr-FR" sz="2400" i="1" dirty="0" err="1">
                <a:latin typeface="Book Antiqua" panose="02040602050305030304" pitchFamily="18" charset="0"/>
              </a:rPr>
              <a:t>Res</a:t>
            </a:r>
            <a:r>
              <a:rPr lang="fr-FR" sz="2400" dirty="0">
                <a:latin typeface="Book Antiqua" panose="02040602050305030304" pitchFamily="18" charset="0"/>
              </a:rPr>
              <a:t>. </a:t>
            </a:r>
            <a:r>
              <a:rPr lang="fr-FR" sz="2400" b="1" dirty="0">
                <a:latin typeface="Book Antiqua" panose="02040602050305030304" pitchFamily="18" charset="0"/>
              </a:rPr>
              <a:t>2013</a:t>
            </a:r>
            <a:r>
              <a:rPr lang="fr-FR" sz="2400" dirty="0">
                <a:latin typeface="Book Antiqua" panose="02040602050305030304" pitchFamily="18" charset="0"/>
              </a:rPr>
              <a:t>, </a:t>
            </a:r>
            <a:r>
              <a:rPr lang="fr-FR" sz="2400" i="1" dirty="0">
                <a:latin typeface="Book Antiqua" panose="02040602050305030304" pitchFamily="18" charset="0"/>
              </a:rPr>
              <a:t>46</a:t>
            </a:r>
            <a:r>
              <a:rPr lang="fr-FR" sz="2400" dirty="0">
                <a:latin typeface="Book Antiqua" panose="02040602050305030304" pitchFamily="18" charset="0"/>
              </a:rPr>
              <a:t>, </a:t>
            </a:r>
            <a:r>
              <a:rPr lang="en-US" sz="2400" dirty="0">
                <a:latin typeface="Book Antiqua" panose="02040602050305030304" pitchFamily="18" charset="0"/>
              </a:rPr>
              <a:t>1021.</a:t>
            </a:r>
          </a:p>
          <a:p>
            <a:pPr marL="514350" indent="-514350">
              <a:buFontTx/>
              <a:buAutoNum type="arabicPeriod"/>
            </a:pPr>
            <a:r>
              <a:rPr lang="en-US" sz="2400" dirty="0">
                <a:latin typeface="Book Antiqua" panose="02040602050305030304" pitchFamily="18" charset="0"/>
              </a:rPr>
              <a:t>Schneider, K. D. </a:t>
            </a:r>
            <a:r>
              <a:rPr lang="en-US" sz="2400" i="1" dirty="0">
                <a:latin typeface="Book Antiqua" panose="02040602050305030304" pitchFamily="18" charset="0"/>
              </a:rPr>
              <a:t>et al. Biochemistry </a:t>
            </a:r>
            <a:r>
              <a:rPr lang="en-US" sz="2400" b="1" dirty="0">
                <a:latin typeface="Book Antiqua" panose="02040602050305030304" pitchFamily="18" charset="0"/>
              </a:rPr>
              <a:t>2009</a:t>
            </a:r>
            <a:r>
              <a:rPr lang="en-US" sz="2400" dirty="0">
                <a:latin typeface="Book Antiqua" panose="02040602050305030304" pitchFamily="18" charset="0"/>
              </a:rPr>
              <a:t>,</a:t>
            </a:r>
            <a:r>
              <a:rPr lang="en-US" sz="2400" b="1" dirty="0">
                <a:latin typeface="Book Antiqua" panose="02040602050305030304" pitchFamily="18" charset="0"/>
              </a:rPr>
              <a:t> </a:t>
            </a:r>
            <a:r>
              <a:rPr lang="en-US" sz="2400" i="1" dirty="0">
                <a:latin typeface="Book Antiqua" panose="02040602050305030304" pitchFamily="18" charset="0"/>
              </a:rPr>
              <a:t>48</a:t>
            </a:r>
            <a:r>
              <a:rPr lang="en-US" sz="2400" dirty="0">
                <a:latin typeface="Book Antiqua" panose="02040602050305030304" pitchFamily="18" charset="0"/>
              </a:rPr>
              <a:t>, 11840-11847.</a:t>
            </a:r>
          </a:p>
          <a:p>
            <a:pPr marL="514350" indent="-514350">
              <a:buAutoNum type="arabicPeriod"/>
            </a:pPr>
            <a:r>
              <a:rPr lang="fr-FR" sz="2400" dirty="0" err="1">
                <a:latin typeface="Book Antiqua" panose="02040602050305030304" pitchFamily="18" charset="0"/>
              </a:rPr>
              <a:t>Docquier</a:t>
            </a:r>
            <a:r>
              <a:rPr lang="fr-FR" sz="2400" dirty="0">
                <a:latin typeface="Book Antiqua" panose="02040602050305030304" pitchFamily="18" charset="0"/>
              </a:rPr>
              <a:t>, J. D. </a:t>
            </a:r>
            <a:r>
              <a:rPr lang="fr-FR" sz="2400" i="1" dirty="0">
                <a:latin typeface="Book Antiqua" panose="02040602050305030304" pitchFamily="18" charset="0"/>
              </a:rPr>
              <a:t>et al. </a:t>
            </a:r>
            <a:r>
              <a:rPr lang="fr-FR" sz="2400" i="1" dirty="0" err="1">
                <a:latin typeface="Book Antiqua" panose="02040602050305030304" pitchFamily="18" charset="0"/>
              </a:rPr>
              <a:t>Antimicrob</a:t>
            </a:r>
            <a:r>
              <a:rPr lang="fr-FR" sz="2400" i="1" dirty="0">
                <a:latin typeface="Book Antiqua" panose="02040602050305030304" pitchFamily="18" charset="0"/>
              </a:rPr>
              <a:t>. Agents </a:t>
            </a:r>
            <a:r>
              <a:rPr lang="fr-FR" sz="2400" i="1" dirty="0" err="1">
                <a:latin typeface="Book Antiqua" panose="02040602050305030304" pitchFamily="18" charset="0"/>
              </a:rPr>
              <a:t>Chemother</a:t>
            </a:r>
            <a:r>
              <a:rPr lang="fr-FR" sz="2400" dirty="0">
                <a:latin typeface="Book Antiqua" panose="02040602050305030304" pitchFamily="18" charset="0"/>
              </a:rPr>
              <a:t>. </a:t>
            </a:r>
            <a:r>
              <a:rPr lang="fr-FR" sz="2400" b="1" dirty="0">
                <a:latin typeface="Book Antiqua" panose="02040602050305030304" pitchFamily="18" charset="0"/>
              </a:rPr>
              <a:t>2010</a:t>
            </a:r>
            <a:r>
              <a:rPr lang="fr-FR" sz="2400" dirty="0">
                <a:latin typeface="Book Antiqua" panose="02040602050305030304" pitchFamily="18" charset="0"/>
              </a:rPr>
              <a:t>, </a:t>
            </a:r>
            <a:r>
              <a:rPr lang="fr-FR" sz="2400" i="1" dirty="0">
                <a:latin typeface="Book Antiqua" panose="02040602050305030304" pitchFamily="18" charset="0"/>
              </a:rPr>
              <a:t>54</a:t>
            </a:r>
            <a:r>
              <a:rPr lang="fr-FR" sz="2400" dirty="0">
                <a:latin typeface="Book Antiqua" panose="02040602050305030304" pitchFamily="18" charset="0"/>
              </a:rPr>
              <a:t>, 2167-2174.</a:t>
            </a:r>
            <a:endParaRPr lang="en-US" sz="2400" dirty="0">
              <a:latin typeface="Book Antiqua" panose="02040602050305030304" pitchFamily="18" charset="0"/>
            </a:endParaRPr>
          </a:p>
          <a:p>
            <a:pPr marL="514350" indent="-514350">
              <a:buAutoNum type="arabicPeriod"/>
            </a:pPr>
            <a:r>
              <a:rPr lang="en-US" sz="2400" dirty="0">
                <a:latin typeface="Book Antiqua" panose="02040602050305030304" pitchFamily="18" charset="0"/>
              </a:rPr>
              <a:t>Volkmann, R. A. </a:t>
            </a:r>
            <a:r>
              <a:rPr lang="en-US" sz="2400" i="1" dirty="0">
                <a:latin typeface="Book Antiqua" panose="02040602050305030304" pitchFamily="18" charset="0"/>
              </a:rPr>
              <a:t>et al. J. Org. Chem. </a:t>
            </a:r>
            <a:r>
              <a:rPr lang="en-US" sz="2400" b="1" dirty="0">
                <a:latin typeface="Book Antiqua" panose="02040602050305030304" pitchFamily="18" charset="0"/>
              </a:rPr>
              <a:t>1982</a:t>
            </a:r>
            <a:r>
              <a:rPr lang="en-US" sz="2400" dirty="0">
                <a:latin typeface="Book Antiqua" panose="02040602050305030304" pitchFamily="18" charset="0"/>
              </a:rPr>
              <a:t>, </a:t>
            </a:r>
            <a:r>
              <a:rPr lang="en-US" sz="2400" i="1" dirty="0">
                <a:latin typeface="Book Antiqua" panose="02040602050305030304" pitchFamily="18" charset="0"/>
              </a:rPr>
              <a:t>47</a:t>
            </a:r>
            <a:r>
              <a:rPr lang="en-US" sz="2400" dirty="0">
                <a:latin typeface="Book Antiqua" panose="02040602050305030304" pitchFamily="18" charset="0"/>
              </a:rPr>
              <a:t>, 3344-3345.</a:t>
            </a:r>
          </a:p>
          <a:p>
            <a:pPr marL="514350" indent="-514350">
              <a:buAutoNum type="arabicPeriod"/>
            </a:pPr>
            <a:r>
              <a:rPr lang="en-US" sz="2400" dirty="0">
                <a:latin typeface="Book Antiqua" panose="02040602050305030304" pitchFamily="18" charset="0"/>
              </a:rPr>
              <a:t>Wei L. X. </a:t>
            </a:r>
            <a:r>
              <a:rPr lang="en-US" sz="2400" i="1" dirty="0">
                <a:latin typeface="Book Antiqua" panose="02040602050305030304" pitchFamily="18" charset="0"/>
              </a:rPr>
              <a:t>et al. Synthesis.</a:t>
            </a:r>
            <a:r>
              <a:rPr lang="en-US" sz="2400" dirty="0">
                <a:latin typeface="Book Antiqua" panose="02040602050305030304" pitchFamily="18" charset="0"/>
              </a:rPr>
              <a:t> </a:t>
            </a:r>
            <a:r>
              <a:rPr lang="en-US" sz="2400" b="1" dirty="0">
                <a:latin typeface="Book Antiqua" panose="02040602050305030304" pitchFamily="18" charset="0"/>
              </a:rPr>
              <a:t>2004</a:t>
            </a:r>
            <a:r>
              <a:rPr lang="en-US" sz="2400" dirty="0">
                <a:latin typeface="Book Antiqua" panose="02040602050305030304" pitchFamily="18" charset="0"/>
              </a:rPr>
              <a:t>, 442-446.</a:t>
            </a:r>
            <a:endParaRPr lang="en-US" sz="2400" dirty="0"/>
          </a:p>
          <a:p>
            <a:pPr marL="514350" indent="-514350">
              <a:buAutoNum type="arabicPeriod"/>
            </a:pPr>
            <a:r>
              <a:rPr lang="en-US" sz="2400" dirty="0" err="1">
                <a:latin typeface="Book Antiqua" panose="02040602050305030304" pitchFamily="18" charset="0"/>
              </a:rPr>
              <a:t>Testero</a:t>
            </a:r>
            <a:r>
              <a:rPr lang="en-US" sz="2400" dirty="0">
                <a:latin typeface="Book Antiqua" panose="02040602050305030304" pitchFamily="18" charset="0"/>
              </a:rPr>
              <a:t>, S. A. </a:t>
            </a:r>
            <a:r>
              <a:rPr lang="en-US" sz="2400" i="1" dirty="0">
                <a:latin typeface="Book Antiqua" panose="02040602050305030304" pitchFamily="18" charset="0"/>
              </a:rPr>
              <a:t>et al. Org. Lett. </a:t>
            </a:r>
            <a:r>
              <a:rPr lang="en-US" sz="2400" b="1" dirty="0">
                <a:latin typeface="Book Antiqua" panose="02040602050305030304" pitchFamily="18" charset="0"/>
              </a:rPr>
              <a:t>2009</a:t>
            </a:r>
            <a:r>
              <a:rPr lang="en-US" sz="2400" dirty="0">
                <a:latin typeface="Book Antiqua" panose="02040602050305030304" pitchFamily="18" charset="0"/>
              </a:rPr>
              <a:t>, </a:t>
            </a:r>
            <a:r>
              <a:rPr lang="en-US" sz="2400" i="1" dirty="0">
                <a:latin typeface="Book Antiqua" panose="02040602050305030304" pitchFamily="18" charset="0"/>
              </a:rPr>
              <a:t>11</a:t>
            </a:r>
            <a:r>
              <a:rPr lang="en-US" sz="2400" dirty="0">
                <a:latin typeface="Book Antiqua" panose="02040602050305030304" pitchFamily="18" charset="0"/>
              </a:rPr>
              <a:t>, 2515.</a:t>
            </a:r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A1CADB1F-4FA7-467E-9752-5AE83CEB0D42}"/>
              </a:ext>
            </a:extLst>
          </p:cNvPr>
          <p:cNvSpPr/>
          <p:nvPr/>
        </p:nvSpPr>
        <p:spPr>
          <a:xfrm>
            <a:off x="897665" y="6206366"/>
            <a:ext cx="13230305" cy="19777059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rtlCol="0" anchor="ctr"/>
          <a:lstStyle/>
          <a:p>
            <a:pPr algn="ctr"/>
            <a:endParaRPr lang="en-US" sz="5849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636F55C9-DDAA-4890-AC29-F258123E4439}"/>
              </a:ext>
            </a:extLst>
          </p:cNvPr>
          <p:cNvSpPr/>
          <p:nvPr/>
        </p:nvSpPr>
        <p:spPr>
          <a:xfrm>
            <a:off x="899650" y="27028363"/>
            <a:ext cx="13223813" cy="5678536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rtlCol="0" anchor="ctr"/>
          <a:lstStyle/>
          <a:p>
            <a:pPr algn="ctr"/>
            <a:endParaRPr lang="en-US" sz="5849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9D0EEF8A-7D16-436D-A7FC-5D38670688BB}"/>
              </a:ext>
            </a:extLst>
          </p:cNvPr>
          <p:cNvSpPr/>
          <p:nvPr/>
        </p:nvSpPr>
        <p:spPr>
          <a:xfrm>
            <a:off x="14579600" y="6204687"/>
            <a:ext cx="14681199" cy="8785292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rtlCol="0" anchor="ctr"/>
          <a:lstStyle/>
          <a:p>
            <a:pPr algn="ctr"/>
            <a:endParaRPr lang="en-US" sz="5849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A4C7C401-B501-47CD-AF0B-FAB320C62307}"/>
              </a:ext>
            </a:extLst>
          </p:cNvPr>
          <p:cNvSpPr/>
          <p:nvPr/>
        </p:nvSpPr>
        <p:spPr>
          <a:xfrm>
            <a:off x="29707365" y="27159673"/>
            <a:ext cx="13167360" cy="328314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rtlCol="0" anchor="ctr"/>
          <a:lstStyle/>
          <a:p>
            <a:pPr algn="ctr"/>
            <a:endParaRPr lang="en-US" sz="5849" dirty="0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7E822AA-E91E-4251-AEF9-5C29C9A59D6A}"/>
              </a:ext>
            </a:extLst>
          </p:cNvPr>
          <p:cNvSpPr/>
          <p:nvPr/>
        </p:nvSpPr>
        <p:spPr>
          <a:xfrm>
            <a:off x="29688617" y="6204686"/>
            <a:ext cx="13167360" cy="15075361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rtlCol="0" anchor="ctr"/>
          <a:lstStyle/>
          <a:p>
            <a:pPr algn="ctr"/>
            <a:endParaRPr lang="en-US" sz="5849"/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23CC524C-B4A2-44CD-9E4A-D183F6DAA4A8}"/>
              </a:ext>
            </a:extLst>
          </p:cNvPr>
          <p:cNvSpPr/>
          <p:nvPr/>
        </p:nvSpPr>
        <p:spPr>
          <a:xfrm>
            <a:off x="29709902" y="22310185"/>
            <a:ext cx="13167360" cy="387254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rtlCol="0" anchor="ctr"/>
          <a:lstStyle/>
          <a:p>
            <a:pPr algn="ctr"/>
            <a:endParaRPr lang="en-US" sz="5849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246C5146-1AC3-4147-8C8E-2AC78C6C783D}"/>
              </a:ext>
            </a:extLst>
          </p:cNvPr>
          <p:cNvSpPr/>
          <p:nvPr/>
        </p:nvSpPr>
        <p:spPr>
          <a:xfrm>
            <a:off x="29695720" y="31505551"/>
            <a:ext cx="13167360" cy="1200324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rtlCol="0" anchor="ctr"/>
          <a:lstStyle/>
          <a:p>
            <a:pPr algn="ctr"/>
            <a:endParaRPr lang="en-US" sz="5849"/>
          </a:p>
        </p:txBody>
      </p:sp>
      <p:pic>
        <p:nvPicPr>
          <p:cNvPr id="136" name="Picture 135">
            <a:extLst>
              <a:ext uri="{FF2B5EF4-FFF2-40B4-BE49-F238E27FC236}">
                <a16:creationId xmlns:a16="http://schemas.microsoft.com/office/drawing/2014/main" id="{AE23B53B-DEBD-48AA-81D9-F2B0587A83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6"/>
          <a:stretch/>
        </p:blipFill>
        <p:spPr>
          <a:xfrm>
            <a:off x="39348917" y="532755"/>
            <a:ext cx="3644618" cy="4252029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09FDEE7E-C3F3-4DE1-871B-4AD1E436D2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6"/>
          <a:stretch/>
        </p:blipFill>
        <p:spPr>
          <a:xfrm>
            <a:off x="897665" y="549893"/>
            <a:ext cx="3644618" cy="4252029"/>
          </a:xfrm>
          <a:prstGeom prst="rect">
            <a:avLst/>
          </a:prstGeom>
        </p:spPr>
      </p:pic>
      <p:pic>
        <p:nvPicPr>
          <p:cNvPr id="138" name="Content Placeholder 3">
            <a:extLst>
              <a:ext uri="{FF2B5EF4-FFF2-40B4-BE49-F238E27FC236}">
                <a16:creationId xmlns:a16="http://schemas.microsoft.com/office/drawing/2014/main" id="{467237D7-B03F-46A3-8145-6F9646CEB3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969" b="50625"/>
          <a:stretch/>
        </p:blipFill>
        <p:spPr>
          <a:xfrm>
            <a:off x="1427800" y="8363630"/>
            <a:ext cx="5354001" cy="3470378"/>
          </a:xfrm>
          <a:prstGeom prst="rect">
            <a:avLst/>
          </a:prstGeom>
        </p:spPr>
      </p:pic>
      <p:sp>
        <p:nvSpPr>
          <p:cNvPr id="139" name="TextBox 138">
            <a:extLst>
              <a:ext uri="{FF2B5EF4-FFF2-40B4-BE49-F238E27FC236}">
                <a16:creationId xmlns:a16="http://schemas.microsoft.com/office/drawing/2014/main" id="{33D4D1EB-154F-4ABB-ABDD-F975427112D4}"/>
              </a:ext>
            </a:extLst>
          </p:cNvPr>
          <p:cNvSpPr txBox="1"/>
          <p:nvPr/>
        </p:nvSpPr>
        <p:spPr>
          <a:xfrm>
            <a:off x="9155181" y="13617310"/>
            <a:ext cx="48163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Book Antiqua" panose="02040602050305030304" pitchFamily="18" charset="0"/>
              </a:rPr>
              <a:t>Figure 2: </a:t>
            </a:r>
            <a:r>
              <a:rPr lang="el-GR" sz="2200" dirty="0">
                <a:latin typeface="Book Antiqua" panose="02040602050305030304" pitchFamily="18" charset="0"/>
              </a:rPr>
              <a:t>β</a:t>
            </a:r>
            <a:r>
              <a:rPr lang="en-US" sz="2200" dirty="0">
                <a:latin typeface="Book Antiqua" panose="02040602050305030304" pitchFamily="18" charset="0"/>
              </a:rPr>
              <a:t>-lactam antibiotics bind to the active site of PBPs, inhibiting their role in bacterial cell wall synthesis.</a:t>
            </a:r>
            <a:r>
              <a:rPr lang="en-US" sz="2200" dirty="0">
                <a:latin typeface="Calibri" panose="020F0502020204030204" pitchFamily="34" charset="0"/>
              </a:rPr>
              <a:t>³</a:t>
            </a:r>
            <a:r>
              <a:rPr lang="en-US" sz="2200" dirty="0">
                <a:latin typeface="Book Antiqua" panose="02040602050305030304" pitchFamily="18" charset="0"/>
              </a:rPr>
              <a:t> </a:t>
            </a:r>
            <a:endParaRPr lang="en-US" sz="2200" b="1" u="sng" dirty="0">
              <a:latin typeface="Book Antiqua" panose="02040602050305030304" pitchFamily="18" charset="0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5BC3C802-D0BF-4B6B-90EA-6762F57DBBD6}"/>
              </a:ext>
            </a:extLst>
          </p:cNvPr>
          <p:cNvSpPr txBox="1"/>
          <p:nvPr/>
        </p:nvSpPr>
        <p:spPr>
          <a:xfrm>
            <a:off x="938422" y="11805913"/>
            <a:ext cx="131712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l-GR" sz="2800" dirty="0">
                <a:latin typeface="Book Antiqua" panose="02040602050305030304" pitchFamily="18" charset="0"/>
              </a:rPr>
              <a:t>β</a:t>
            </a:r>
            <a:r>
              <a:rPr lang="en-US" sz="2800" dirty="0">
                <a:latin typeface="Book Antiqua" panose="02040602050305030304" pitchFamily="18" charset="0"/>
              </a:rPr>
              <a:t>-lactam antibiotics work by binding to the active site of the PBP to inhibit their role in this process (figure 2).²</a:t>
            </a:r>
          </a:p>
          <a:p>
            <a:endParaRPr lang="en-US" sz="3400" dirty="0">
              <a:latin typeface="Book Antiqua" panose="02040602050305030304" pitchFamily="18" charset="0"/>
            </a:endParaRPr>
          </a:p>
        </p:txBody>
      </p:sp>
      <p:pic>
        <p:nvPicPr>
          <p:cNvPr id="141" name="Content Placeholder 3">
            <a:extLst>
              <a:ext uri="{FF2B5EF4-FFF2-40B4-BE49-F238E27FC236}">
                <a16:creationId xmlns:a16="http://schemas.microsoft.com/office/drawing/2014/main" id="{4CFE2D46-A2A3-4B18-82AC-93CCE358D96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9375"/>
          <a:stretch/>
        </p:blipFill>
        <p:spPr>
          <a:xfrm>
            <a:off x="1248926" y="12786051"/>
            <a:ext cx="7906255" cy="3107835"/>
          </a:xfrm>
          <a:prstGeom prst="rect">
            <a:avLst/>
          </a:prstGeom>
        </p:spPr>
      </p:pic>
      <p:sp>
        <p:nvSpPr>
          <p:cNvPr id="142" name="TextBox 141">
            <a:extLst>
              <a:ext uri="{FF2B5EF4-FFF2-40B4-BE49-F238E27FC236}">
                <a16:creationId xmlns:a16="http://schemas.microsoft.com/office/drawing/2014/main" id="{AC7A661B-BD7B-4FD1-9ECB-90BAF792D933}"/>
              </a:ext>
            </a:extLst>
          </p:cNvPr>
          <p:cNvSpPr txBox="1"/>
          <p:nvPr/>
        </p:nvSpPr>
        <p:spPr>
          <a:xfrm>
            <a:off x="6781801" y="9412663"/>
            <a:ext cx="71897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Book Antiqua" panose="02040602050305030304" pitchFamily="18" charset="0"/>
              </a:rPr>
              <a:t>Figure 1: </a:t>
            </a:r>
            <a:r>
              <a:rPr lang="en-US" sz="2200" dirty="0">
                <a:latin typeface="Book Antiqua" panose="02040602050305030304" pitchFamily="18" charset="0"/>
              </a:rPr>
              <a:t>The enzyme, Penicillin Binding Protein, cross links the bacterial cell wall to promote cell wall synthesis.</a:t>
            </a:r>
            <a:r>
              <a:rPr lang="en-US" sz="2200" dirty="0">
                <a:latin typeface="Calibri" panose="020F0502020204030204" pitchFamily="34" charset="0"/>
              </a:rPr>
              <a:t>³</a:t>
            </a:r>
            <a:endParaRPr lang="en-US" sz="2200" b="1" dirty="0">
              <a:latin typeface="Book Antiqua" panose="02040602050305030304" pitchFamily="18" charset="0"/>
            </a:endParaRP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3BAE2767-8BA2-48D2-95C5-B766A595518E}"/>
              </a:ext>
            </a:extLst>
          </p:cNvPr>
          <p:cNvSpPr txBox="1"/>
          <p:nvPr/>
        </p:nvSpPr>
        <p:spPr>
          <a:xfrm>
            <a:off x="936473" y="16138295"/>
            <a:ext cx="131712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Book Antiqua" panose="02040602050305030304" pitchFamily="18" charset="0"/>
              </a:rPr>
              <a:t>To combat this, the bacteria excretes another enzyme known as a </a:t>
            </a:r>
            <a:r>
              <a:rPr lang="el-GR" sz="2800" dirty="0">
                <a:latin typeface="Book Antiqua" panose="02040602050305030304" pitchFamily="18" charset="0"/>
              </a:rPr>
              <a:t>β</a:t>
            </a:r>
            <a:r>
              <a:rPr lang="en-US" sz="2800" dirty="0">
                <a:latin typeface="Book Antiqua" panose="02040602050305030304" pitchFamily="18" charset="0"/>
              </a:rPr>
              <a:t>-lactamase. This enzyme is capable of inactivating three major classes of antibiotics, penicillin, cephalosporin and carbapenem, through a hydrolysis reaction (figure 3). </a:t>
            </a:r>
          </a:p>
        </p:txBody>
      </p:sp>
      <p:pic>
        <p:nvPicPr>
          <p:cNvPr id="144" name="Picture 143">
            <a:extLst>
              <a:ext uri="{FF2B5EF4-FFF2-40B4-BE49-F238E27FC236}">
                <a16:creationId xmlns:a16="http://schemas.microsoft.com/office/drawing/2014/main" id="{B448F493-1DD2-4599-BE02-F68E75B21C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8925" y="17629944"/>
            <a:ext cx="10402775" cy="2629346"/>
          </a:xfrm>
          <a:prstGeom prst="rect">
            <a:avLst/>
          </a:prstGeom>
        </p:spPr>
      </p:pic>
      <p:sp>
        <p:nvSpPr>
          <p:cNvPr id="145" name="TextBox 144">
            <a:extLst>
              <a:ext uri="{FF2B5EF4-FFF2-40B4-BE49-F238E27FC236}">
                <a16:creationId xmlns:a16="http://schemas.microsoft.com/office/drawing/2014/main" id="{73DEB4EC-8C58-4181-A744-8311A6DFB97E}"/>
              </a:ext>
            </a:extLst>
          </p:cNvPr>
          <p:cNvSpPr txBox="1"/>
          <p:nvPr/>
        </p:nvSpPr>
        <p:spPr>
          <a:xfrm>
            <a:off x="958619" y="20295228"/>
            <a:ext cx="131397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Book Antiqua" panose="02040602050305030304" pitchFamily="18" charset="0"/>
              </a:rPr>
              <a:t>Figure 3: </a:t>
            </a:r>
            <a:r>
              <a:rPr lang="en-US" sz="2200" dirty="0">
                <a:latin typeface="Book Antiqua" panose="02040602050305030304" pitchFamily="18" charset="0"/>
              </a:rPr>
              <a:t>The inactivation of penicillin through the hydrolysis of the four-membered </a:t>
            </a:r>
            <a:r>
              <a:rPr lang="el-GR" sz="2200" dirty="0">
                <a:latin typeface="Book Antiqua" panose="02040602050305030304" pitchFamily="18" charset="0"/>
              </a:rPr>
              <a:t>β</a:t>
            </a:r>
            <a:r>
              <a:rPr lang="en-US" sz="2200" dirty="0">
                <a:latin typeface="Book Antiqua" panose="02040602050305030304" pitchFamily="18" charset="0"/>
              </a:rPr>
              <a:t>-lactam ring by a class D </a:t>
            </a:r>
            <a:r>
              <a:rPr lang="el-GR" sz="2200" dirty="0">
                <a:latin typeface="Book Antiqua" panose="02040602050305030304" pitchFamily="18" charset="0"/>
              </a:rPr>
              <a:t>β</a:t>
            </a:r>
            <a:r>
              <a:rPr lang="en-US" sz="2200" dirty="0">
                <a:latin typeface="Book Antiqua" panose="02040602050305030304" pitchFamily="18" charset="0"/>
              </a:rPr>
              <a:t>-lactamase.</a:t>
            </a:r>
            <a:endParaRPr lang="en-US" sz="2200" b="1" u="sng" dirty="0">
              <a:latin typeface="Book Antiqua" panose="02040602050305030304" pitchFamily="18" charset="0"/>
            </a:endParaRP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0479FA17-0D89-4F8D-925F-27C1B65F9CB3}"/>
              </a:ext>
            </a:extLst>
          </p:cNvPr>
          <p:cNvSpPr txBox="1"/>
          <p:nvPr/>
        </p:nvSpPr>
        <p:spPr>
          <a:xfrm>
            <a:off x="925228" y="21140273"/>
            <a:ext cx="1317125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Book Antiqua" panose="02040602050305030304" pitchFamily="18" charset="0"/>
              </a:rPr>
              <a:t>Previous research was conducted at the Grand Valley State University which studied the crystal structure of class D </a:t>
            </a:r>
            <a:r>
              <a:rPr lang="el-GR" sz="2800" dirty="0">
                <a:latin typeface="Book Antiqua" panose="02040602050305030304" pitchFamily="18" charset="0"/>
              </a:rPr>
              <a:t>β-</a:t>
            </a:r>
            <a:r>
              <a:rPr lang="en-US" sz="2800" dirty="0">
                <a:latin typeface="Book Antiqua" panose="02040602050305030304" pitchFamily="18" charset="0"/>
              </a:rPr>
              <a:t>lactamase OXA-1 containing a carboxylysine-70 (KCX-70).</a:t>
            </a:r>
            <a:r>
              <a:rPr lang="en-US" sz="2800" dirty="0">
                <a:latin typeface="Calibri" panose="020F0502020204030204" pitchFamily="34" charset="0"/>
              </a:rPr>
              <a:t>⁶</a:t>
            </a:r>
            <a:r>
              <a:rPr lang="en-US" sz="2800" dirty="0">
                <a:latin typeface="Book Antiqua" panose="02040602050305030304" pitchFamily="18" charset="0"/>
              </a:rPr>
              <a:t> KCX-70 hydrogen bonds with the hydroxyethyl chain at C6 of the carbapenem antibiotic </a:t>
            </a:r>
            <a:r>
              <a:rPr lang="en-US" sz="2800" dirty="0" err="1">
                <a:latin typeface="Book Antiqua" panose="02040602050305030304" pitchFamily="18" charset="0"/>
              </a:rPr>
              <a:t>doripenem</a:t>
            </a:r>
            <a:r>
              <a:rPr lang="en-US" sz="2800" dirty="0">
                <a:latin typeface="Book Antiqua" panose="02040602050305030304" pitchFamily="18" charset="0"/>
              </a:rPr>
              <a:t>, showing that modifications in the C6 position are ideal due to the groups close proximity.</a:t>
            </a:r>
            <a:r>
              <a:rPr lang="en-US" sz="2800" dirty="0">
                <a:latin typeface="Calibri" panose="020F0502020204030204" pitchFamily="34" charset="0"/>
              </a:rPr>
              <a:t>⁶</a:t>
            </a:r>
            <a:r>
              <a:rPr lang="en-US" sz="2800" dirty="0">
                <a:latin typeface="Book Antiqua" panose="02040602050305030304" pitchFamily="18" charset="0"/>
              </a:rPr>
              <a:t> </a:t>
            </a:r>
          </a:p>
          <a:p>
            <a:pPr algn="just"/>
            <a:endParaRPr lang="en-US" sz="2800" dirty="0">
              <a:latin typeface="Book Antiqua" panose="02040602050305030304" pitchFamily="18" charset="0"/>
            </a:endParaRP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Additionally, research was performed at the University of Siena which studied crystal structure of OXA-46 with bound tartrate.</a:t>
            </a:r>
            <a:r>
              <a:rPr lang="en-US" sz="2800" dirty="0">
                <a:latin typeface="Calibri" panose="020F0502020204030204" pitchFamily="34" charset="0"/>
              </a:rPr>
              <a:t>⁷</a:t>
            </a:r>
            <a:r>
              <a:rPr lang="en-US" sz="2800" dirty="0">
                <a:latin typeface="Book Antiqua" panose="02040602050305030304" pitchFamily="18" charset="0"/>
              </a:rPr>
              <a:t> The structure showed that lysine, the group which is responsible for the hydrolysis reaction, exists in its decarboxylated state;</a:t>
            </a:r>
            <a:r>
              <a:rPr lang="en-US" sz="2800" dirty="0">
                <a:latin typeface="Calibri" panose="020F0502020204030204" pitchFamily="34" charset="0"/>
              </a:rPr>
              <a:t>⁷</a:t>
            </a:r>
            <a:r>
              <a:rPr lang="en-US" sz="2800" dirty="0">
                <a:latin typeface="Book Antiqua" panose="02040602050305030304" pitchFamily="18" charset="0"/>
              </a:rPr>
              <a:t> which suggests that electrostatic effects may prevent the negatively charged </a:t>
            </a:r>
            <a:r>
              <a:rPr lang="en-US" sz="2800" dirty="0" err="1">
                <a:latin typeface="Book Antiqua" panose="02040602050305030304" pitchFamily="18" charset="0"/>
              </a:rPr>
              <a:t>carboxylysine</a:t>
            </a:r>
            <a:r>
              <a:rPr lang="en-US" sz="2800" dirty="0">
                <a:latin typeface="Book Antiqua" panose="02040602050305030304" pitchFamily="18" charset="0"/>
              </a:rPr>
              <a:t> from forming when an anion is present.</a:t>
            </a:r>
            <a:r>
              <a:rPr lang="en-US" sz="2800" dirty="0">
                <a:latin typeface="Calibri" panose="020F0502020204030204" pitchFamily="34" charset="0"/>
              </a:rPr>
              <a:t>⁷</a:t>
            </a:r>
            <a:endParaRPr lang="en-US" sz="2800" dirty="0">
              <a:latin typeface="Book Antiqua" panose="02040602050305030304" pitchFamily="18" charset="0"/>
            </a:endParaRPr>
          </a:p>
        </p:txBody>
      </p:sp>
      <p:pic>
        <p:nvPicPr>
          <p:cNvPr id="147" name="Picture 146">
            <a:extLst>
              <a:ext uri="{FF2B5EF4-FFF2-40B4-BE49-F238E27FC236}">
                <a16:creationId xmlns:a16="http://schemas.microsoft.com/office/drawing/2014/main" id="{1B25ADA0-F2B3-4A12-A8A0-C9F1CE4C54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1646" y="27321961"/>
            <a:ext cx="10080054" cy="2866804"/>
          </a:xfrm>
          <a:prstGeom prst="rect">
            <a:avLst/>
          </a:prstGeom>
        </p:spPr>
      </p:pic>
      <p:sp>
        <p:nvSpPr>
          <p:cNvPr id="148" name="TextBox 147">
            <a:extLst>
              <a:ext uri="{FF2B5EF4-FFF2-40B4-BE49-F238E27FC236}">
                <a16:creationId xmlns:a16="http://schemas.microsoft.com/office/drawing/2014/main" id="{AB06071A-3790-4854-B7DB-EF0EF42DB040}"/>
              </a:ext>
            </a:extLst>
          </p:cNvPr>
          <p:cNvSpPr txBox="1"/>
          <p:nvPr/>
        </p:nvSpPr>
        <p:spPr>
          <a:xfrm>
            <a:off x="951998" y="30308923"/>
            <a:ext cx="1309663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Book Antiqua" panose="02040602050305030304" pitchFamily="18" charset="0"/>
              </a:rPr>
              <a:t>To modify C6-substituted penicillin derivatives by synthesizing analogues with anionic functional groups.</a:t>
            </a:r>
            <a:r>
              <a:rPr lang="en-US" sz="2800" b="1" dirty="0">
                <a:latin typeface="Book Antiqua" panose="02040602050305030304" pitchFamily="18" charset="0"/>
              </a:rPr>
              <a:t> </a:t>
            </a:r>
          </a:p>
          <a:p>
            <a:pPr algn="just"/>
            <a:endParaRPr lang="en-US" sz="2800" b="1" dirty="0">
              <a:latin typeface="Book Antiqua" panose="02040602050305030304" pitchFamily="18" charset="0"/>
            </a:endParaRP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To inhibit CHDLs either by preventing the lysine carboxylation or interfere with the enzyme’s role in catalysis of hydrolysis of β-lactam antibiotics. 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58667DFC-9F69-444D-9086-3702CEFF621B}"/>
              </a:ext>
            </a:extLst>
          </p:cNvPr>
          <p:cNvSpPr txBox="1"/>
          <p:nvPr/>
        </p:nvSpPr>
        <p:spPr>
          <a:xfrm>
            <a:off x="14579600" y="15230475"/>
            <a:ext cx="14681199" cy="6463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lIns="91435" tIns="45717" rIns="91435" bIns="45717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Book Antiqua" panose="02040602050305030304" pitchFamily="18" charset="0"/>
              </a:rPr>
              <a:t>Results</a:t>
            </a:r>
          </a:p>
        </p:txBody>
      </p:sp>
      <p:sp>
        <p:nvSpPr>
          <p:cNvPr id="150" name="Rectangle 149">
            <a:extLst>
              <a:ext uri="{FF2B5EF4-FFF2-40B4-BE49-F238E27FC236}">
                <a16:creationId xmlns:a16="http://schemas.microsoft.com/office/drawing/2014/main" id="{7EBACD76-BD4C-4809-9D4F-9507CF2CB12F}"/>
              </a:ext>
            </a:extLst>
          </p:cNvPr>
          <p:cNvSpPr/>
          <p:nvPr/>
        </p:nvSpPr>
        <p:spPr>
          <a:xfrm>
            <a:off x="14579601" y="16169165"/>
            <a:ext cx="14681198" cy="1653671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5" tIns="45717" rIns="91435" bIns="45717" rtlCol="0" anchor="ctr"/>
          <a:lstStyle/>
          <a:p>
            <a:pPr algn="ctr"/>
            <a:endParaRPr lang="en-US" sz="5849"/>
          </a:p>
        </p:txBody>
      </p:sp>
      <p:pic>
        <p:nvPicPr>
          <p:cNvPr id="151" name="Picture 150">
            <a:extLst>
              <a:ext uri="{FF2B5EF4-FFF2-40B4-BE49-F238E27FC236}">
                <a16:creationId xmlns:a16="http://schemas.microsoft.com/office/drawing/2014/main" id="{5B164A48-89C0-44DA-97CD-6B1909ACE8F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05"/>
          <a:stretch/>
        </p:blipFill>
        <p:spPr>
          <a:xfrm>
            <a:off x="18047631" y="6351948"/>
            <a:ext cx="7788401" cy="2081271"/>
          </a:xfrm>
          <a:prstGeom prst="rect">
            <a:avLst/>
          </a:prstGeom>
        </p:spPr>
      </p:pic>
      <p:pic>
        <p:nvPicPr>
          <p:cNvPr id="152" name="Picture 151">
            <a:extLst>
              <a:ext uri="{FF2B5EF4-FFF2-40B4-BE49-F238E27FC236}">
                <a16:creationId xmlns:a16="http://schemas.microsoft.com/office/drawing/2014/main" id="{52EF66D2-516F-49C4-B8A9-29388D2642D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63" b="13987"/>
          <a:stretch/>
        </p:blipFill>
        <p:spPr>
          <a:xfrm>
            <a:off x="20916014" y="9395465"/>
            <a:ext cx="6111073" cy="2627350"/>
          </a:xfrm>
          <a:prstGeom prst="rect">
            <a:avLst/>
          </a:prstGeom>
        </p:spPr>
      </p:pic>
      <p:pic>
        <p:nvPicPr>
          <p:cNvPr id="153" name="Picture 152">
            <a:extLst>
              <a:ext uri="{FF2B5EF4-FFF2-40B4-BE49-F238E27FC236}">
                <a16:creationId xmlns:a16="http://schemas.microsoft.com/office/drawing/2014/main" id="{DD38D78E-ACF4-4581-BBBC-ABD88763A27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27" b="14805"/>
          <a:stretch/>
        </p:blipFill>
        <p:spPr>
          <a:xfrm>
            <a:off x="18215577" y="9871596"/>
            <a:ext cx="2700437" cy="2081272"/>
          </a:xfrm>
          <a:prstGeom prst="rect">
            <a:avLst/>
          </a:prstGeom>
        </p:spPr>
      </p:pic>
      <p:pic>
        <p:nvPicPr>
          <p:cNvPr id="154" name="Content Placeholder 3">
            <a:extLst>
              <a:ext uri="{FF2B5EF4-FFF2-40B4-BE49-F238E27FC236}">
                <a16:creationId xmlns:a16="http://schemas.microsoft.com/office/drawing/2014/main" id="{66C9C716-224D-40D1-9851-06A4443AD41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6711" y="13122594"/>
            <a:ext cx="9347200" cy="1151836"/>
          </a:xfrm>
          <a:prstGeom prst="rect">
            <a:avLst/>
          </a:prstGeom>
        </p:spPr>
      </p:pic>
      <p:sp>
        <p:nvSpPr>
          <p:cNvPr id="155" name="TextBox 154">
            <a:extLst>
              <a:ext uri="{FF2B5EF4-FFF2-40B4-BE49-F238E27FC236}">
                <a16:creationId xmlns:a16="http://schemas.microsoft.com/office/drawing/2014/main" id="{4BFA419D-77CC-46B1-902A-8E422E11AE95}"/>
              </a:ext>
            </a:extLst>
          </p:cNvPr>
          <p:cNvSpPr txBox="1"/>
          <p:nvPr/>
        </p:nvSpPr>
        <p:spPr>
          <a:xfrm>
            <a:off x="18939116" y="8627736"/>
            <a:ext cx="70237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Book Antiqua" panose="02040602050305030304" pitchFamily="18" charset="0"/>
              </a:rPr>
              <a:t>Scheme 1: </a:t>
            </a:r>
            <a:r>
              <a:rPr lang="en-US" sz="2200" dirty="0">
                <a:latin typeface="Book Antiqua" panose="02040602050305030304" pitchFamily="18" charset="0"/>
              </a:rPr>
              <a:t>Synthesis of 6,6-dibromopenicillanic acid.</a:t>
            </a:r>
            <a:r>
              <a:rPr lang="en-US" sz="2200" dirty="0">
                <a:latin typeface="Calibri" panose="020F0502020204030204" pitchFamily="34" charset="0"/>
              </a:rPr>
              <a:t>⁸</a:t>
            </a:r>
            <a:endParaRPr lang="en-US" sz="2200" b="1" dirty="0">
              <a:latin typeface="Book Antiqua" panose="02040602050305030304" pitchFamily="18" charset="0"/>
            </a:endParaRP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87C7A806-86C8-41CA-BA2E-72C20A6F1D7A}"/>
              </a:ext>
            </a:extLst>
          </p:cNvPr>
          <p:cNvSpPr txBox="1"/>
          <p:nvPr/>
        </p:nvSpPr>
        <p:spPr>
          <a:xfrm>
            <a:off x="17777380" y="12312612"/>
            <a:ext cx="934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Book Antiqua" panose="02040602050305030304" pitchFamily="18" charset="0"/>
              </a:rPr>
              <a:t>Scheme 2: </a:t>
            </a:r>
            <a:r>
              <a:rPr lang="en-US" sz="2200" dirty="0">
                <a:latin typeface="Book Antiqua" panose="02040602050305030304" pitchFamily="18" charset="0"/>
              </a:rPr>
              <a:t>Synthesis of diphenylmethyl-6,6-dibromopenicillanic acid.</a:t>
            </a:r>
            <a:r>
              <a:rPr lang="en-US" sz="2200" dirty="0">
                <a:latin typeface="Calibri" panose="020F0502020204030204" pitchFamily="34" charset="0"/>
              </a:rPr>
              <a:t>⁹</a:t>
            </a:r>
            <a:endParaRPr lang="en-US" sz="2200" b="1" dirty="0">
              <a:latin typeface="Book Antiqua" panose="02040602050305030304" pitchFamily="18" charset="0"/>
            </a:endParaRP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9891B6BD-0183-45A3-BAD1-A482DCB51B60}"/>
              </a:ext>
            </a:extLst>
          </p:cNvPr>
          <p:cNvSpPr txBox="1"/>
          <p:nvPr/>
        </p:nvSpPr>
        <p:spPr>
          <a:xfrm>
            <a:off x="17624648" y="14442304"/>
            <a:ext cx="105171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Book Antiqua" panose="02040602050305030304" pitchFamily="18" charset="0"/>
              </a:rPr>
              <a:t>Scheme 3: </a:t>
            </a:r>
            <a:r>
              <a:rPr lang="en-US" sz="2200" dirty="0">
                <a:latin typeface="Book Antiqua" panose="02040602050305030304" pitchFamily="18" charset="0"/>
              </a:rPr>
              <a:t>Oxidation of Tert-butyl 4-hydroxybutanoate to Butanoic acid.</a:t>
            </a:r>
          </a:p>
        </p:txBody>
      </p:sp>
      <p:pic>
        <p:nvPicPr>
          <p:cNvPr id="179" name="Picture 178">
            <a:extLst>
              <a:ext uri="{FF2B5EF4-FFF2-40B4-BE49-F238E27FC236}">
                <a16:creationId xmlns:a16="http://schemas.microsoft.com/office/drawing/2014/main" id="{82B17E10-B27A-4F8E-8E66-20F4278C0D3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578"/>
          <a:stretch/>
        </p:blipFill>
        <p:spPr>
          <a:xfrm>
            <a:off x="29771847" y="6306008"/>
            <a:ext cx="13044621" cy="2143857"/>
          </a:xfrm>
          <a:prstGeom prst="rect">
            <a:avLst/>
          </a:prstGeom>
        </p:spPr>
      </p:pic>
      <p:sp>
        <p:nvSpPr>
          <p:cNvPr id="180" name="TextBox 179">
            <a:extLst>
              <a:ext uri="{FF2B5EF4-FFF2-40B4-BE49-F238E27FC236}">
                <a16:creationId xmlns:a16="http://schemas.microsoft.com/office/drawing/2014/main" id="{79305D9F-D868-4B2E-B7C6-426BE7524B83}"/>
              </a:ext>
            </a:extLst>
          </p:cNvPr>
          <p:cNvSpPr txBox="1"/>
          <p:nvPr/>
        </p:nvSpPr>
        <p:spPr>
          <a:xfrm>
            <a:off x="29813203" y="10050364"/>
            <a:ext cx="1295568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Book Antiqua" panose="02040602050305030304" pitchFamily="18" charset="0"/>
              </a:rPr>
              <a:t>Scheme 4: </a:t>
            </a:r>
            <a:r>
              <a:rPr lang="en-US" sz="2200" dirty="0">
                <a:latin typeface="Book Antiqua" panose="02040602050305030304" pitchFamily="18" charset="0"/>
              </a:rPr>
              <a:t>Grignard reaction of diphenylmethyl-6,6-dibromopenicillinate using Butanoic acid.</a:t>
            </a:r>
          </a:p>
        </p:txBody>
      </p:sp>
      <p:pic>
        <p:nvPicPr>
          <p:cNvPr id="181" name="Content Placeholder 3">
            <a:extLst>
              <a:ext uri="{FF2B5EF4-FFF2-40B4-BE49-F238E27FC236}">
                <a16:creationId xmlns:a16="http://schemas.microsoft.com/office/drawing/2014/main" id="{886BD6BC-373E-4635-819D-3198422704F6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7"/>
          <a:stretch/>
        </p:blipFill>
        <p:spPr>
          <a:xfrm>
            <a:off x="29757089" y="10991116"/>
            <a:ext cx="13044621" cy="3958936"/>
          </a:xfrm>
          <a:prstGeom prst="rect">
            <a:avLst/>
          </a:prstGeom>
        </p:spPr>
      </p:pic>
      <p:sp>
        <p:nvSpPr>
          <p:cNvPr id="182" name="TextBox 181">
            <a:extLst>
              <a:ext uri="{FF2B5EF4-FFF2-40B4-BE49-F238E27FC236}">
                <a16:creationId xmlns:a16="http://schemas.microsoft.com/office/drawing/2014/main" id="{249599B6-A2F1-4A19-8481-2CE57DF0004B}"/>
              </a:ext>
            </a:extLst>
          </p:cNvPr>
          <p:cNvSpPr txBox="1"/>
          <p:nvPr/>
        </p:nvSpPr>
        <p:spPr>
          <a:xfrm>
            <a:off x="29707365" y="15180813"/>
            <a:ext cx="1312534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Book Antiqua" panose="02040602050305030304" pitchFamily="18" charset="0"/>
              </a:rPr>
              <a:t>Scheme 5: </a:t>
            </a:r>
            <a:r>
              <a:rPr lang="en-US" sz="2200" dirty="0">
                <a:latin typeface="Book Antiqua" panose="02040602050305030304" pitchFamily="18" charset="0"/>
              </a:rPr>
              <a:t>Grignard reaction of diphenylmethyl-6,6-dibromopenicillinate with para(methoxycarbonyl) benzaldehyde.</a:t>
            </a:r>
            <a:r>
              <a:rPr lang="en-US" sz="24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endParaRPr lang="en-US" sz="2200" dirty="0">
              <a:latin typeface="Book Antiqua" panose="02040602050305030304" pitchFamily="18" charset="0"/>
            </a:endParaRPr>
          </a:p>
        </p:txBody>
      </p:sp>
      <p:pic>
        <p:nvPicPr>
          <p:cNvPr id="183" name="Content Placeholder 3">
            <a:extLst>
              <a:ext uri="{FF2B5EF4-FFF2-40B4-BE49-F238E27FC236}">
                <a16:creationId xmlns:a16="http://schemas.microsoft.com/office/drawing/2014/main" id="{36C72C7F-1A63-410B-B193-7F6B4ECF7B4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1208" y="15897962"/>
            <a:ext cx="12977660" cy="4461996"/>
          </a:xfrm>
          <a:prstGeom prst="rect">
            <a:avLst/>
          </a:prstGeom>
        </p:spPr>
      </p:pic>
      <p:sp>
        <p:nvSpPr>
          <p:cNvPr id="184" name="TextBox 183">
            <a:extLst>
              <a:ext uri="{FF2B5EF4-FFF2-40B4-BE49-F238E27FC236}">
                <a16:creationId xmlns:a16="http://schemas.microsoft.com/office/drawing/2014/main" id="{6AD05337-082F-46AB-8820-91F35274EC59}"/>
              </a:ext>
            </a:extLst>
          </p:cNvPr>
          <p:cNvSpPr txBox="1"/>
          <p:nvPr/>
        </p:nvSpPr>
        <p:spPr>
          <a:xfrm>
            <a:off x="29740846" y="20403441"/>
            <a:ext cx="1312534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Book Antiqua" panose="02040602050305030304" pitchFamily="18" charset="0"/>
              </a:rPr>
              <a:t>Scheme 6: </a:t>
            </a:r>
            <a:r>
              <a:rPr lang="en-US" sz="2200" dirty="0">
                <a:latin typeface="Book Antiqua" panose="02040602050305030304" pitchFamily="18" charset="0"/>
              </a:rPr>
              <a:t>Grignard reaction of diphenylmethyl-6,6-dibromopenicillinate  with meta(methoxycarbonyl) benzaldehyde.</a:t>
            </a:r>
            <a:r>
              <a:rPr lang="en-US" sz="24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</a:t>
            </a:r>
            <a:endParaRPr lang="en-US" sz="2200" dirty="0">
              <a:latin typeface="Book Antiqua" panose="02040602050305030304" pitchFamily="18" charset="0"/>
            </a:endParaRP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75EE6E63-1374-4E95-A36F-C638644BF835}"/>
              </a:ext>
            </a:extLst>
          </p:cNvPr>
          <p:cNvSpPr txBox="1"/>
          <p:nvPr/>
        </p:nvSpPr>
        <p:spPr>
          <a:xfrm>
            <a:off x="29695720" y="31650943"/>
            <a:ext cx="130966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latin typeface="Book Antiqua" panose="02040602050305030304" pitchFamily="18" charset="0"/>
              </a:rPr>
              <a:t>Email: </a:t>
            </a:r>
            <a:r>
              <a:rPr lang="en-US" sz="2800" dirty="0">
                <a:latin typeface="Book Antiqua" panose="02040602050305030304" pitchFamily="18" charset="0"/>
                <a:hlinkClick r:id="rId13"/>
              </a:rPr>
              <a:t>ab2015@wildcats.unh.edu</a:t>
            </a:r>
            <a:endParaRPr lang="en-US" sz="2800" dirty="0">
              <a:latin typeface="Book Antiqua" panose="02040602050305030304" pitchFamily="18" charset="0"/>
            </a:endParaRPr>
          </a:p>
          <a:p>
            <a:pPr algn="just"/>
            <a:r>
              <a:rPr lang="en-US" sz="2800" b="1" dirty="0">
                <a:latin typeface="Book Antiqua" panose="02040602050305030304" pitchFamily="18" charset="0"/>
              </a:rPr>
              <a:t>Phone: </a:t>
            </a:r>
            <a:r>
              <a:rPr lang="en-US" sz="2800" dirty="0">
                <a:latin typeface="Book Antiqua" panose="02040602050305030304" pitchFamily="18" charset="0"/>
              </a:rPr>
              <a:t>(603) 988-7550</a:t>
            </a:r>
            <a:endParaRPr lang="en-US" sz="2800" b="1" dirty="0">
              <a:latin typeface="Book Antiqua" panose="02040602050305030304" pitchFamily="18" charset="0"/>
            </a:endParaRP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D1F5E81C-9002-4483-8929-1049F0663209}"/>
              </a:ext>
            </a:extLst>
          </p:cNvPr>
          <p:cNvSpPr txBox="1"/>
          <p:nvPr/>
        </p:nvSpPr>
        <p:spPr>
          <a:xfrm>
            <a:off x="29803184" y="27255644"/>
            <a:ext cx="13188366" cy="440120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just"/>
            <a:r>
              <a:rPr lang="en-US" sz="2800" dirty="0">
                <a:latin typeface="Book Antiqua" panose="02040602050305030304" pitchFamily="18" charset="0"/>
              </a:rPr>
              <a:t>Dr. Marc Boudreau</a:t>
            </a: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Dr. Charles </a:t>
            </a:r>
            <a:r>
              <a:rPr lang="en-US" sz="2800" dirty="0" err="1">
                <a:latin typeface="Book Antiqua" panose="02040602050305030304" pitchFamily="18" charset="0"/>
              </a:rPr>
              <a:t>Zercher</a:t>
            </a:r>
            <a:endParaRPr lang="en-US" sz="2800" dirty="0">
              <a:latin typeface="Book Antiqua" panose="02040602050305030304" pitchFamily="18" charset="0"/>
            </a:endParaRP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Dr. </a:t>
            </a:r>
            <a:r>
              <a:rPr lang="en-US" sz="2800" dirty="0" err="1">
                <a:latin typeface="Book Antiqua" panose="02040602050305030304" pitchFamily="18" charset="0"/>
              </a:rPr>
              <a:t>Deisy</a:t>
            </a:r>
            <a:r>
              <a:rPr lang="en-US" sz="2800" dirty="0">
                <a:latin typeface="Book Antiqua" panose="02040602050305030304" pitchFamily="18" charset="0"/>
              </a:rPr>
              <a:t> Pena Romero</a:t>
            </a: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MJ </a:t>
            </a:r>
            <a:r>
              <a:rPr lang="en-US" sz="2800" dirty="0" err="1">
                <a:latin typeface="Book Antiqua" panose="02040602050305030304" pitchFamily="18" charset="0"/>
              </a:rPr>
              <a:t>Ohoueu</a:t>
            </a:r>
            <a:endParaRPr lang="en-US" sz="2800" dirty="0">
              <a:latin typeface="Book Antiqua" panose="02040602050305030304" pitchFamily="18" charset="0"/>
            </a:endParaRP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Jon Fifer</a:t>
            </a: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Bill Butler</a:t>
            </a: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Stacie </a:t>
            </a:r>
            <a:r>
              <a:rPr lang="en-US" sz="2800" dirty="0" err="1">
                <a:latin typeface="Book Antiqua" panose="02040602050305030304" pitchFamily="18" charset="0"/>
              </a:rPr>
              <a:t>Stuut</a:t>
            </a:r>
            <a:endParaRPr lang="en-US" sz="2800" dirty="0">
              <a:latin typeface="Book Antiqua" panose="02040602050305030304" pitchFamily="18" charset="0"/>
            </a:endParaRPr>
          </a:p>
          <a:p>
            <a:pPr algn="just"/>
            <a:endParaRPr lang="en-US" sz="2800" dirty="0">
              <a:latin typeface="Book Antiqua" panose="02040602050305030304" pitchFamily="18" charset="0"/>
            </a:endParaRPr>
          </a:p>
          <a:p>
            <a:pPr algn="just"/>
            <a:endParaRPr lang="en-US" sz="2800" dirty="0">
              <a:latin typeface="Book Antiqua" panose="02040602050305030304" pitchFamily="18" charset="0"/>
            </a:endParaRPr>
          </a:p>
          <a:p>
            <a:pPr algn="just"/>
            <a:endParaRPr lang="en-US" sz="2800" dirty="0">
              <a:latin typeface="Book Antiqua" panose="02040602050305030304" pitchFamily="18" charset="0"/>
            </a:endParaRP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Nick </a:t>
            </a:r>
            <a:r>
              <a:rPr lang="en-US" sz="2800" dirty="0" err="1">
                <a:latin typeface="Book Antiqua" panose="02040602050305030304" pitchFamily="18" charset="0"/>
              </a:rPr>
              <a:t>Arnista</a:t>
            </a:r>
            <a:endParaRPr lang="en-US" sz="2800" dirty="0">
              <a:latin typeface="Book Antiqua" panose="02040602050305030304" pitchFamily="18" charset="0"/>
            </a:endParaRPr>
          </a:p>
          <a:p>
            <a:pPr algn="just"/>
            <a:r>
              <a:rPr lang="en-US" sz="2800" dirty="0" err="1">
                <a:latin typeface="Book Antiqua" panose="02040602050305030304" pitchFamily="18" charset="0"/>
              </a:rPr>
              <a:t>Junfu</a:t>
            </a:r>
            <a:r>
              <a:rPr lang="en-US" sz="2800" dirty="0">
                <a:latin typeface="Book Antiqua" panose="02040602050305030304" pitchFamily="18" charset="0"/>
              </a:rPr>
              <a:t> Chen</a:t>
            </a: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Tim </a:t>
            </a:r>
            <a:r>
              <a:rPr lang="en-US" sz="2800" dirty="0" err="1">
                <a:latin typeface="Book Antiqua" panose="02040602050305030304" pitchFamily="18" charset="0"/>
              </a:rPr>
              <a:t>Tetrault</a:t>
            </a:r>
            <a:endParaRPr lang="en-US" sz="2800" dirty="0">
              <a:latin typeface="Book Antiqua" panose="02040602050305030304" pitchFamily="18" charset="0"/>
            </a:endParaRP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UNH Department of Chemistry</a:t>
            </a: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UNH Instrumentation Center</a:t>
            </a:r>
          </a:p>
          <a:p>
            <a:pPr algn="just"/>
            <a:r>
              <a:rPr lang="en-US" sz="2800" dirty="0">
                <a:latin typeface="Book Antiqua" panose="02040602050305030304" pitchFamily="18" charset="0"/>
              </a:rPr>
              <a:t>My Fellow Chemistry Majors</a:t>
            </a:r>
          </a:p>
          <a:p>
            <a:pPr algn="just"/>
            <a:endParaRPr lang="en-US" sz="3200" dirty="0">
              <a:latin typeface="Book Antiqua" panose="02040602050305030304" pitchFamily="18" charset="0"/>
            </a:endParaRPr>
          </a:p>
          <a:p>
            <a:pPr algn="just"/>
            <a:endParaRPr lang="en-US" sz="3200" dirty="0">
              <a:latin typeface="Book Antiqua" panose="02040602050305030304" pitchFamily="18" charset="0"/>
            </a:endParaRPr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9E35715A-0E7D-4A56-A77B-33F7504E242A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3" t="52423" r="25433" b="-829"/>
          <a:stretch/>
        </p:blipFill>
        <p:spPr>
          <a:xfrm>
            <a:off x="29829220" y="7893275"/>
            <a:ext cx="4834797" cy="197960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FF106FB-2ADC-405B-9965-2EA97AD8ABCB}"/>
              </a:ext>
            </a:extLst>
          </p:cNvPr>
          <p:cNvSpPr/>
          <p:nvPr/>
        </p:nvSpPr>
        <p:spPr>
          <a:xfrm>
            <a:off x="41670513" y="7819191"/>
            <a:ext cx="323785" cy="2634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ED3340-E381-43DC-B5DE-A51536DD95D1}"/>
              </a:ext>
            </a:extLst>
          </p:cNvPr>
          <p:cNvSpPr/>
          <p:nvPr/>
        </p:nvSpPr>
        <p:spPr>
          <a:xfrm>
            <a:off x="29803184" y="8967658"/>
            <a:ext cx="914400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546108-49F7-47BA-80B1-44151CB747A5}"/>
              </a:ext>
            </a:extLst>
          </p:cNvPr>
          <p:cNvSpPr/>
          <p:nvPr/>
        </p:nvSpPr>
        <p:spPr>
          <a:xfrm>
            <a:off x="29868500" y="13547139"/>
            <a:ext cx="881742" cy="53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4B4876AB-7FEC-430E-B399-C72390E6D21B}"/>
              </a:ext>
            </a:extLst>
          </p:cNvPr>
          <p:cNvSpPr/>
          <p:nvPr/>
        </p:nvSpPr>
        <p:spPr>
          <a:xfrm>
            <a:off x="30184265" y="18974924"/>
            <a:ext cx="881742" cy="534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286FB6-1080-4778-AC44-4F21CAF6EB6A}"/>
              </a:ext>
            </a:extLst>
          </p:cNvPr>
          <p:cNvSpPr txBox="1"/>
          <p:nvPr/>
        </p:nvSpPr>
        <p:spPr>
          <a:xfrm>
            <a:off x="30212844" y="13733618"/>
            <a:ext cx="401072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00" dirty="0"/>
              <a:t>H</a:t>
            </a:r>
            <a:r>
              <a:rPr lang="en-US" sz="1700" dirty="0">
                <a:latin typeface="Calibri" panose="020F0502020204030204" pitchFamily="34" charset="0"/>
              </a:rPr>
              <a:t>⁺</a:t>
            </a:r>
            <a:endParaRPr lang="en-US" sz="1700" dirty="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08BA9D8E-128D-4514-8BB3-650F36BFF7D2}"/>
              </a:ext>
            </a:extLst>
          </p:cNvPr>
          <p:cNvSpPr txBox="1"/>
          <p:nvPr/>
        </p:nvSpPr>
        <p:spPr>
          <a:xfrm>
            <a:off x="30517048" y="19242012"/>
            <a:ext cx="401072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00" dirty="0"/>
              <a:t>H</a:t>
            </a:r>
            <a:r>
              <a:rPr lang="en-US" sz="1700" dirty="0">
                <a:latin typeface="Calibri" panose="020F0502020204030204" pitchFamily="34" charset="0"/>
              </a:rPr>
              <a:t>⁺</a:t>
            </a:r>
            <a:endParaRPr lang="en-US" sz="1700" dirty="0"/>
          </a:p>
        </p:txBody>
      </p:sp>
      <p:pic>
        <p:nvPicPr>
          <p:cNvPr id="84" name="Picture 83">
            <a:extLst>
              <a:ext uri="{FF2B5EF4-FFF2-40B4-BE49-F238E27FC236}">
                <a16:creationId xmlns:a16="http://schemas.microsoft.com/office/drawing/2014/main" id="{A4CC9005-853F-47DD-894A-B8DE475E2FD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4222" r="97413" b="76726"/>
          <a:stretch/>
        </p:blipFill>
        <p:spPr>
          <a:xfrm>
            <a:off x="1818463" y="28133181"/>
            <a:ext cx="260798" cy="25949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EEEF592-1AF8-402C-BB21-164D682CB76B}"/>
              </a:ext>
            </a:extLst>
          </p:cNvPr>
          <p:cNvSpPr/>
          <p:nvPr/>
        </p:nvSpPr>
        <p:spPr>
          <a:xfrm>
            <a:off x="2322448" y="27557664"/>
            <a:ext cx="527432" cy="5586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3814E5-205F-48F5-8C48-4345FC0A11E8}"/>
              </a:ext>
            </a:extLst>
          </p:cNvPr>
          <p:cNvSpPr txBox="1"/>
          <p:nvPr/>
        </p:nvSpPr>
        <p:spPr>
          <a:xfrm>
            <a:off x="2583246" y="27654657"/>
            <a:ext cx="3481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C</a:t>
            </a:r>
          </a:p>
        </p:txBody>
      </p:sp>
      <p:pic>
        <p:nvPicPr>
          <p:cNvPr id="89" name="Picture 88">
            <a:extLst>
              <a:ext uri="{FF2B5EF4-FFF2-40B4-BE49-F238E27FC236}">
                <a16:creationId xmlns:a16="http://schemas.microsoft.com/office/drawing/2014/main" id="{378E551D-2517-4BFB-B9CB-66C9423B666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6884" t="28580" r="67439" b="55316"/>
          <a:stretch/>
        </p:blipFill>
        <p:spPr>
          <a:xfrm>
            <a:off x="2084385" y="27801265"/>
            <a:ext cx="572163" cy="461665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9A0DA43E-7818-4A11-85FD-99DEFADDF4E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9240" y="16459200"/>
            <a:ext cx="6909863" cy="5023077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22D10AB9-5AE5-42A5-9679-ED91EF2DFBDE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6" t="64263" r="63623"/>
          <a:stretch/>
        </p:blipFill>
        <p:spPr>
          <a:xfrm>
            <a:off x="25771891" y="16949033"/>
            <a:ext cx="2635246" cy="1827614"/>
          </a:xfrm>
          <a:prstGeom prst="rect">
            <a:avLst/>
          </a:prstGeom>
        </p:spPr>
      </p:pic>
      <p:sp>
        <p:nvSpPr>
          <p:cNvPr id="92" name="TextBox 91">
            <a:extLst>
              <a:ext uri="{FF2B5EF4-FFF2-40B4-BE49-F238E27FC236}">
                <a16:creationId xmlns:a16="http://schemas.microsoft.com/office/drawing/2014/main" id="{A2AA008E-0430-4E66-B20E-38299617AC7B}"/>
              </a:ext>
            </a:extLst>
          </p:cNvPr>
          <p:cNvSpPr txBox="1"/>
          <p:nvPr/>
        </p:nvSpPr>
        <p:spPr>
          <a:xfrm flipH="1">
            <a:off x="23834456" y="19540774"/>
            <a:ext cx="561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775FEF7C-D8D4-4712-A6A2-38FEB266DB33}"/>
              </a:ext>
            </a:extLst>
          </p:cNvPr>
          <p:cNvSpPr txBox="1"/>
          <p:nvPr/>
        </p:nvSpPr>
        <p:spPr>
          <a:xfrm>
            <a:off x="25230426" y="19541229"/>
            <a:ext cx="2753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B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2BD1572B-EDAF-4996-B1F0-EFF5D0C924EF}"/>
              </a:ext>
            </a:extLst>
          </p:cNvPr>
          <p:cNvSpPr txBox="1"/>
          <p:nvPr/>
        </p:nvSpPr>
        <p:spPr>
          <a:xfrm>
            <a:off x="28209816" y="19540774"/>
            <a:ext cx="1726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</a:t>
            </a:r>
          </a:p>
        </p:txBody>
      </p:sp>
      <p:pic>
        <p:nvPicPr>
          <p:cNvPr id="95" name="Content Placeholder 4">
            <a:extLst>
              <a:ext uri="{FF2B5EF4-FFF2-40B4-BE49-F238E27FC236}">
                <a16:creationId xmlns:a16="http://schemas.microsoft.com/office/drawing/2014/main" id="{CB950BC6-6463-453E-86D5-EC9FDAF66DC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1994" y="22463523"/>
            <a:ext cx="12486279" cy="9564656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pic>
        <p:nvPicPr>
          <p:cNvPr id="96" name="Picture 95" descr="A close up of a map&#10;&#10;Description generated with high confidence">
            <a:extLst>
              <a:ext uri="{FF2B5EF4-FFF2-40B4-BE49-F238E27FC236}">
                <a16:creationId xmlns:a16="http://schemas.microsoft.com/office/drawing/2014/main" id="{A93943B6-01E1-42A1-9D1E-95CB04B1BA4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3221" y="23226626"/>
            <a:ext cx="2788330" cy="2580461"/>
          </a:xfrm>
          <a:prstGeom prst="rect">
            <a:avLst/>
          </a:prstGeom>
        </p:spPr>
      </p:pic>
      <p:sp>
        <p:nvSpPr>
          <p:cNvPr id="97" name="TextBox 96">
            <a:extLst>
              <a:ext uri="{FF2B5EF4-FFF2-40B4-BE49-F238E27FC236}">
                <a16:creationId xmlns:a16="http://schemas.microsoft.com/office/drawing/2014/main" id="{EFA89A10-C02A-49BD-8E76-CA86633431E1}"/>
              </a:ext>
            </a:extLst>
          </p:cNvPr>
          <p:cNvSpPr txBox="1"/>
          <p:nvPr/>
        </p:nvSpPr>
        <p:spPr>
          <a:xfrm>
            <a:off x="16252902" y="28393286"/>
            <a:ext cx="39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</a:t>
            </a:r>
            <a:endParaRPr lang="en-US" dirty="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37AE520F-6E0D-4EA9-9267-E5E09175E6CC}"/>
              </a:ext>
            </a:extLst>
          </p:cNvPr>
          <p:cNvSpPr txBox="1"/>
          <p:nvPr/>
        </p:nvSpPr>
        <p:spPr>
          <a:xfrm>
            <a:off x="17657375" y="28393957"/>
            <a:ext cx="39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B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E16CAFAC-7A61-40D4-96F6-46695CD4D112}"/>
              </a:ext>
            </a:extLst>
          </p:cNvPr>
          <p:cNvSpPr txBox="1"/>
          <p:nvPr/>
        </p:nvSpPr>
        <p:spPr>
          <a:xfrm>
            <a:off x="19424971" y="28393286"/>
            <a:ext cx="39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572E4C22-47F2-4DD0-8503-493CD649D6B5}"/>
              </a:ext>
            </a:extLst>
          </p:cNvPr>
          <p:cNvSpPr txBox="1"/>
          <p:nvPr/>
        </p:nvSpPr>
        <p:spPr>
          <a:xfrm flipH="1">
            <a:off x="21322453" y="28393286"/>
            <a:ext cx="5896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FE92AEB5-0342-4F79-835F-7636BEEFCC01}"/>
              </a:ext>
            </a:extLst>
          </p:cNvPr>
          <p:cNvSpPr txBox="1"/>
          <p:nvPr/>
        </p:nvSpPr>
        <p:spPr>
          <a:xfrm>
            <a:off x="26093943" y="27993176"/>
            <a:ext cx="386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</a:t>
            </a:r>
          </a:p>
        </p:txBody>
      </p:sp>
      <p:pic>
        <p:nvPicPr>
          <p:cNvPr id="102" name="Picture 101">
            <a:extLst>
              <a:ext uri="{FF2B5EF4-FFF2-40B4-BE49-F238E27FC236}">
                <a16:creationId xmlns:a16="http://schemas.microsoft.com/office/drawing/2014/main" id="{A3DB508E-3E92-4A49-922F-9C4945BF93D2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15294" y="16463385"/>
            <a:ext cx="6716128" cy="5023077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6B382BDC-3D5F-40CA-9987-C36672189827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531" r="58044"/>
          <a:stretch/>
        </p:blipFill>
        <p:spPr>
          <a:xfrm>
            <a:off x="16969621" y="16707692"/>
            <a:ext cx="2936944" cy="1551111"/>
          </a:xfrm>
          <a:prstGeom prst="rect">
            <a:avLst/>
          </a:prstGeom>
        </p:spPr>
      </p:pic>
      <p:sp>
        <p:nvSpPr>
          <p:cNvPr id="104" name="TextBox 103">
            <a:extLst>
              <a:ext uri="{FF2B5EF4-FFF2-40B4-BE49-F238E27FC236}">
                <a16:creationId xmlns:a16="http://schemas.microsoft.com/office/drawing/2014/main" id="{4DAD6088-575E-46BB-99B8-6B1325B46516}"/>
              </a:ext>
            </a:extLst>
          </p:cNvPr>
          <p:cNvSpPr txBox="1"/>
          <p:nvPr/>
        </p:nvSpPr>
        <p:spPr>
          <a:xfrm>
            <a:off x="15278509" y="20169452"/>
            <a:ext cx="685384" cy="401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A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7582FB0E-0ADB-40D8-B481-505B7D47CAA2}"/>
              </a:ext>
            </a:extLst>
          </p:cNvPr>
          <p:cNvSpPr txBox="1"/>
          <p:nvPr/>
        </p:nvSpPr>
        <p:spPr>
          <a:xfrm>
            <a:off x="19657301" y="20236816"/>
            <a:ext cx="777831" cy="401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B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D681CF25-FD6F-4714-A963-8B5D72776591}"/>
              </a:ext>
            </a:extLst>
          </p:cNvPr>
          <p:cNvSpPr txBox="1"/>
          <p:nvPr/>
        </p:nvSpPr>
        <p:spPr>
          <a:xfrm>
            <a:off x="20113719" y="20236816"/>
            <a:ext cx="777830" cy="401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C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824D9B-8559-455D-8586-51E9438857A6}"/>
              </a:ext>
            </a:extLst>
          </p:cNvPr>
          <p:cNvSpPr txBox="1"/>
          <p:nvPr/>
        </p:nvSpPr>
        <p:spPr>
          <a:xfrm flipH="1">
            <a:off x="20870112" y="20135274"/>
            <a:ext cx="518062" cy="401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D</a:t>
            </a:r>
            <a:endParaRPr lang="en-US" sz="1400" dirty="0"/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446719F7-0A24-4881-8CAD-2F8337CC4456}"/>
              </a:ext>
            </a:extLst>
          </p:cNvPr>
          <p:cNvSpPr txBox="1"/>
          <p:nvPr/>
        </p:nvSpPr>
        <p:spPr>
          <a:xfrm>
            <a:off x="15113196" y="21606508"/>
            <a:ext cx="68900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Book Antiqua" panose="02040602050305030304" pitchFamily="18" charset="0"/>
              </a:rPr>
              <a:t>Figure 4: </a:t>
            </a:r>
            <a:r>
              <a:rPr lang="en-US" sz="2000" dirty="0">
                <a:latin typeface="Book Antiqua" panose="02040602050305030304" pitchFamily="18" charset="0"/>
              </a:rPr>
              <a:t>400 MHz ¹H NMR of Butanoic acid in </a:t>
            </a:r>
            <a:r>
              <a:rPr lang="en-US" sz="2000" dirty="0" err="1">
                <a:latin typeface="Book Antiqua" panose="02040602050305030304" pitchFamily="18" charset="0"/>
              </a:rPr>
              <a:t>CDCl</a:t>
            </a:r>
            <a:r>
              <a:rPr lang="en-US" sz="2000" dirty="0">
                <a:latin typeface="Book Antiqua" panose="02040602050305030304" pitchFamily="18" charset="0"/>
              </a:rPr>
              <a:t>₃.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6A4D0997-D853-45DA-9BF3-B7FC0B2DE7A3}"/>
              </a:ext>
            </a:extLst>
          </p:cNvPr>
          <p:cNvSpPr txBox="1"/>
          <p:nvPr/>
        </p:nvSpPr>
        <p:spPr>
          <a:xfrm>
            <a:off x="22025787" y="21640023"/>
            <a:ext cx="69543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Book Antiqua" panose="02040602050305030304" pitchFamily="18" charset="0"/>
              </a:rPr>
              <a:t>Figure 5: </a:t>
            </a:r>
            <a:r>
              <a:rPr lang="en-US" sz="2000" dirty="0">
                <a:latin typeface="Book Antiqua" panose="02040602050305030304" pitchFamily="18" charset="0"/>
              </a:rPr>
              <a:t>400 MHz ¹H NMR of 6,6-dibromopenicillanic acid in </a:t>
            </a:r>
            <a:r>
              <a:rPr lang="en-US" sz="2000" dirty="0" err="1">
                <a:latin typeface="Book Antiqua" panose="02040602050305030304" pitchFamily="18" charset="0"/>
              </a:rPr>
              <a:t>CDCl</a:t>
            </a:r>
            <a:r>
              <a:rPr lang="en-US" sz="2000" dirty="0">
                <a:latin typeface="Book Antiqua" panose="02040602050305030304" pitchFamily="18" charset="0"/>
              </a:rPr>
              <a:t>₃. 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21E47693-6916-48B3-B28B-9A74935DDEF9}"/>
              </a:ext>
            </a:extLst>
          </p:cNvPr>
          <p:cNvSpPr txBox="1"/>
          <p:nvPr/>
        </p:nvSpPr>
        <p:spPr>
          <a:xfrm>
            <a:off x="17555542" y="32166972"/>
            <a:ext cx="9601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Book Antiqua" panose="02040602050305030304" pitchFamily="18" charset="0"/>
              </a:rPr>
              <a:t>Figure 5: </a:t>
            </a:r>
            <a:r>
              <a:rPr lang="en-US" sz="2000" dirty="0">
                <a:latin typeface="Book Antiqua" panose="02040602050305030304" pitchFamily="18" charset="0"/>
              </a:rPr>
              <a:t>400 MHz ¹H NMR of diphenylmethyl-6,6-dibromopenicillanate in </a:t>
            </a:r>
            <a:r>
              <a:rPr lang="en-US" sz="2000" dirty="0" err="1">
                <a:latin typeface="Book Antiqua" panose="02040602050305030304" pitchFamily="18" charset="0"/>
              </a:rPr>
              <a:t>CDCl</a:t>
            </a:r>
            <a:r>
              <a:rPr lang="en-US" sz="2000" dirty="0">
                <a:latin typeface="Book Antiqua" panose="02040602050305030304" pitchFamily="18" charset="0"/>
              </a:rPr>
              <a:t>₃.</a:t>
            </a:r>
          </a:p>
        </p:txBody>
      </p:sp>
      <p:sp>
        <p:nvSpPr>
          <p:cNvPr id="114" name="Isosceles Triangle 3">
            <a:extLst>
              <a:ext uri="{FF2B5EF4-FFF2-40B4-BE49-F238E27FC236}">
                <a16:creationId xmlns:a16="http://schemas.microsoft.com/office/drawing/2014/main" id="{0393E1D7-BB1B-4C82-92AA-5C733C788AA0}"/>
              </a:ext>
            </a:extLst>
          </p:cNvPr>
          <p:cNvSpPr/>
          <p:nvPr/>
        </p:nvSpPr>
        <p:spPr>
          <a:xfrm>
            <a:off x="23766518" y="23543169"/>
            <a:ext cx="253106" cy="115994"/>
          </a:xfrm>
          <a:custGeom>
            <a:avLst/>
            <a:gdLst>
              <a:gd name="connsiteX0" fmla="*/ 0 w 382678"/>
              <a:gd name="connsiteY0" fmla="*/ 110066 h 110066"/>
              <a:gd name="connsiteX1" fmla="*/ 191339 w 382678"/>
              <a:gd name="connsiteY1" fmla="*/ 0 h 110066"/>
              <a:gd name="connsiteX2" fmla="*/ 382678 w 382678"/>
              <a:gd name="connsiteY2" fmla="*/ 110066 h 110066"/>
              <a:gd name="connsiteX3" fmla="*/ 0 w 382678"/>
              <a:gd name="connsiteY3" fmla="*/ 110066 h 110066"/>
              <a:gd name="connsiteX0" fmla="*/ 0 w 382678"/>
              <a:gd name="connsiteY0" fmla="*/ 203199 h 203199"/>
              <a:gd name="connsiteX1" fmla="*/ 301406 w 382678"/>
              <a:gd name="connsiteY1" fmla="*/ 0 h 203199"/>
              <a:gd name="connsiteX2" fmla="*/ 382678 w 382678"/>
              <a:gd name="connsiteY2" fmla="*/ 203199 h 203199"/>
              <a:gd name="connsiteX3" fmla="*/ 0 w 382678"/>
              <a:gd name="connsiteY3" fmla="*/ 203199 h 203199"/>
              <a:gd name="connsiteX0" fmla="*/ 0 w 301406"/>
              <a:gd name="connsiteY0" fmla="*/ 203199 h 203199"/>
              <a:gd name="connsiteX1" fmla="*/ 301406 w 301406"/>
              <a:gd name="connsiteY1" fmla="*/ 0 h 203199"/>
              <a:gd name="connsiteX2" fmla="*/ 281078 w 301406"/>
              <a:gd name="connsiteY2" fmla="*/ 177799 h 203199"/>
              <a:gd name="connsiteX3" fmla="*/ 0 w 301406"/>
              <a:gd name="connsiteY3" fmla="*/ 203199 h 203199"/>
              <a:gd name="connsiteX0" fmla="*/ 0 w 323411"/>
              <a:gd name="connsiteY0" fmla="*/ 203199 h 203199"/>
              <a:gd name="connsiteX1" fmla="*/ 301406 w 323411"/>
              <a:gd name="connsiteY1" fmla="*/ 0 h 203199"/>
              <a:gd name="connsiteX2" fmla="*/ 323411 w 323411"/>
              <a:gd name="connsiteY2" fmla="*/ 177799 h 203199"/>
              <a:gd name="connsiteX3" fmla="*/ 0 w 323411"/>
              <a:gd name="connsiteY3" fmla="*/ 203199 h 203199"/>
              <a:gd name="connsiteX0" fmla="*/ 0 w 323411"/>
              <a:gd name="connsiteY0" fmla="*/ 141287 h 141287"/>
              <a:gd name="connsiteX1" fmla="*/ 306168 w 323411"/>
              <a:gd name="connsiteY1" fmla="*/ 0 h 141287"/>
              <a:gd name="connsiteX2" fmla="*/ 323411 w 323411"/>
              <a:gd name="connsiteY2" fmla="*/ 115887 h 141287"/>
              <a:gd name="connsiteX3" fmla="*/ 0 w 323411"/>
              <a:gd name="connsiteY3" fmla="*/ 141287 h 141287"/>
              <a:gd name="connsiteX0" fmla="*/ 0 w 332936"/>
              <a:gd name="connsiteY0" fmla="*/ 141287 h 141287"/>
              <a:gd name="connsiteX1" fmla="*/ 306168 w 332936"/>
              <a:gd name="connsiteY1" fmla="*/ 0 h 141287"/>
              <a:gd name="connsiteX2" fmla="*/ 332936 w 332936"/>
              <a:gd name="connsiteY2" fmla="*/ 82549 h 141287"/>
              <a:gd name="connsiteX3" fmla="*/ 0 w 332936"/>
              <a:gd name="connsiteY3" fmla="*/ 141287 h 141287"/>
              <a:gd name="connsiteX0" fmla="*/ 0 w 332936"/>
              <a:gd name="connsiteY0" fmla="*/ 155574 h 155574"/>
              <a:gd name="connsiteX1" fmla="*/ 296643 w 332936"/>
              <a:gd name="connsiteY1" fmla="*/ 0 h 155574"/>
              <a:gd name="connsiteX2" fmla="*/ 332936 w 332936"/>
              <a:gd name="connsiteY2" fmla="*/ 96836 h 155574"/>
              <a:gd name="connsiteX3" fmla="*/ 0 w 332936"/>
              <a:gd name="connsiteY3" fmla="*/ 155574 h 155574"/>
              <a:gd name="connsiteX0" fmla="*/ 0 w 332936"/>
              <a:gd name="connsiteY0" fmla="*/ 155574 h 155574"/>
              <a:gd name="connsiteX1" fmla="*/ 296643 w 332936"/>
              <a:gd name="connsiteY1" fmla="*/ 0 h 155574"/>
              <a:gd name="connsiteX2" fmla="*/ 332936 w 332936"/>
              <a:gd name="connsiteY2" fmla="*/ 71373 h 155574"/>
              <a:gd name="connsiteX3" fmla="*/ 0 w 332936"/>
              <a:gd name="connsiteY3" fmla="*/ 155574 h 155574"/>
              <a:gd name="connsiteX0" fmla="*/ 0 w 398617"/>
              <a:gd name="connsiteY0" fmla="*/ 155574 h 155574"/>
              <a:gd name="connsiteX1" fmla="*/ 296643 w 398617"/>
              <a:gd name="connsiteY1" fmla="*/ 0 h 155574"/>
              <a:gd name="connsiteX2" fmla="*/ 398617 w 398617"/>
              <a:gd name="connsiteY2" fmla="*/ 153735 h 155574"/>
              <a:gd name="connsiteX3" fmla="*/ 0 w 398617"/>
              <a:gd name="connsiteY3" fmla="*/ 155574 h 155574"/>
              <a:gd name="connsiteX0" fmla="*/ 0 w 398617"/>
              <a:gd name="connsiteY0" fmla="*/ 100666 h 100666"/>
              <a:gd name="connsiteX1" fmla="*/ 296644 w 398617"/>
              <a:gd name="connsiteY1" fmla="*/ 0 h 100666"/>
              <a:gd name="connsiteX2" fmla="*/ 398617 w 398617"/>
              <a:gd name="connsiteY2" fmla="*/ 98827 h 100666"/>
              <a:gd name="connsiteX3" fmla="*/ 0 w 398617"/>
              <a:gd name="connsiteY3" fmla="*/ 100666 h 100666"/>
              <a:gd name="connsiteX0" fmla="*/ 0 w 505022"/>
              <a:gd name="connsiteY0" fmla="*/ 100666 h 100666"/>
              <a:gd name="connsiteX1" fmla="*/ 296644 w 505022"/>
              <a:gd name="connsiteY1" fmla="*/ 0 h 100666"/>
              <a:gd name="connsiteX2" fmla="*/ 505022 w 505022"/>
              <a:gd name="connsiteY2" fmla="*/ 53528 h 100666"/>
              <a:gd name="connsiteX3" fmla="*/ 0 w 505022"/>
              <a:gd name="connsiteY3" fmla="*/ 100666 h 100666"/>
              <a:gd name="connsiteX0" fmla="*/ 0 w 505022"/>
              <a:gd name="connsiteY0" fmla="*/ 129493 h 129493"/>
              <a:gd name="connsiteX1" fmla="*/ 414871 w 505022"/>
              <a:gd name="connsiteY1" fmla="*/ 0 h 129493"/>
              <a:gd name="connsiteX2" fmla="*/ 505022 w 505022"/>
              <a:gd name="connsiteY2" fmla="*/ 82355 h 129493"/>
              <a:gd name="connsiteX3" fmla="*/ 0 w 505022"/>
              <a:gd name="connsiteY3" fmla="*/ 129493 h 129493"/>
              <a:gd name="connsiteX0" fmla="*/ 0 w 434086"/>
              <a:gd name="connsiteY0" fmla="*/ 129493 h 129493"/>
              <a:gd name="connsiteX1" fmla="*/ 414871 w 434086"/>
              <a:gd name="connsiteY1" fmla="*/ 0 h 129493"/>
              <a:gd name="connsiteX2" fmla="*/ 434086 w 434086"/>
              <a:gd name="connsiteY2" fmla="*/ 82355 h 129493"/>
              <a:gd name="connsiteX3" fmla="*/ 0 w 434086"/>
              <a:gd name="connsiteY3" fmla="*/ 129493 h 129493"/>
              <a:gd name="connsiteX0" fmla="*/ 0 w 414872"/>
              <a:gd name="connsiteY0" fmla="*/ 129493 h 129493"/>
              <a:gd name="connsiteX1" fmla="*/ 414871 w 414872"/>
              <a:gd name="connsiteY1" fmla="*/ 0 h 129493"/>
              <a:gd name="connsiteX2" fmla="*/ 392706 w 414872"/>
              <a:gd name="connsiteY2" fmla="*/ 86473 h 129493"/>
              <a:gd name="connsiteX3" fmla="*/ 0 w 414872"/>
              <a:gd name="connsiteY3" fmla="*/ 129493 h 129493"/>
              <a:gd name="connsiteX0" fmla="*/ 0 w 392707"/>
              <a:gd name="connsiteY0" fmla="*/ 125375 h 125375"/>
              <a:gd name="connsiteX1" fmla="*/ 379402 w 392707"/>
              <a:gd name="connsiteY1" fmla="*/ 0 h 125375"/>
              <a:gd name="connsiteX2" fmla="*/ 392706 w 392707"/>
              <a:gd name="connsiteY2" fmla="*/ 82355 h 125375"/>
              <a:gd name="connsiteX3" fmla="*/ 0 w 392707"/>
              <a:gd name="connsiteY3" fmla="*/ 125375 h 125375"/>
              <a:gd name="connsiteX0" fmla="*/ 0 w 392705"/>
              <a:gd name="connsiteY0" fmla="*/ 125375 h 125375"/>
              <a:gd name="connsiteX1" fmla="*/ 336411 w 392705"/>
              <a:gd name="connsiteY1" fmla="*/ 0 h 125375"/>
              <a:gd name="connsiteX2" fmla="*/ 392706 w 392705"/>
              <a:gd name="connsiteY2" fmla="*/ 82355 h 125375"/>
              <a:gd name="connsiteX3" fmla="*/ 0 w 392705"/>
              <a:gd name="connsiteY3" fmla="*/ 125375 h 125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2705" h="125375">
                <a:moveTo>
                  <a:pt x="0" y="125375"/>
                </a:moveTo>
                <a:lnTo>
                  <a:pt x="336411" y="0"/>
                </a:lnTo>
                <a:lnTo>
                  <a:pt x="392706" y="82355"/>
                </a:lnTo>
                <a:lnTo>
                  <a:pt x="0" y="125375"/>
                </a:lnTo>
                <a:close/>
              </a:path>
            </a:pathLst>
          </a:custGeom>
          <a:solidFill>
            <a:srgbClr val="19191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E7E92845-CE2B-4B89-95A1-E9F705365BF8}"/>
              </a:ext>
            </a:extLst>
          </p:cNvPr>
          <p:cNvSpPr/>
          <p:nvPr/>
        </p:nvSpPr>
        <p:spPr>
          <a:xfrm>
            <a:off x="14915294" y="16557171"/>
            <a:ext cx="955210" cy="1505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394199-41E4-490E-80D0-B08210021887}"/>
              </a:ext>
            </a:extLst>
          </p:cNvPr>
          <p:cNvSpPr/>
          <p:nvPr/>
        </p:nvSpPr>
        <p:spPr>
          <a:xfrm>
            <a:off x="7696274" y="27557664"/>
            <a:ext cx="4678600" cy="22935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6" name="Picture 115">
            <a:extLst>
              <a:ext uri="{FF2B5EF4-FFF2-40B4-BE49-F238E27FC236}">
                <a16:creationId xmlns:a16="http://schemas.microsoft.com/office/drawing/2014/main" id="{6C2377B6-DC4E-4B55-83FD-2CB19CFC07B0}"/>
              </a:ext>
            </a:extLst>
          </p:cNvPr>
          <p:cNvPicPr/>
          <p:nvPr/>
        </p:nvPicPr>
        <p:blipFill rotWithShape="1">
          <a:blip r:embed="rId20"/>
          <a:srcRect l="48691" b="43711"/>
          <a:stretch/>
        </p:blipFill>
        <p:spPr>
          <a:xfrm>
            <a:off x="9646229" y="27628524"/>
            <a:ext cx="2788949" cy="1572724"/>
          </a:xfrm>
          <a:prstGeom prst="rect">
            <a:avLst/>
          </a:prstGeom>
        </p:spPr>
      </p:pic>
      <p:pic>
        <p:nvPicPr>
          <p:cNvPr id="187" name="Picture 186">
            <a:extLst>
              <a:ext uri="{FF2B5EF4-FFF2-40B4-BE49-F238E27FC236}">
                <a16:creationId xmlns:a16="http://schemas.microsoft.com/office/drawing/2014/main" id="{2AE84863-A3D9-4469-9A9C-D81729A88AC8}"/>
              </a:ext>
            </a:extLst>
          </p:cNvPr>
          <p:cNvPicPr/>
          <p:nvPr/>
        </p:nvPicPr>
        <p:blipFill rotWithShape="1">
          <a:blip r:embed="rId20"/>
          <a:srcRect t="73370"/>
          <a:stretch/>
        </p:blipFill>
        <p:spPr>
          <a:xfrm>
            <a:off x="7358471" y="28968349"/>
            <a:ext cx="5435600" cy="744049"/>
          </a:xfrm>
          <a:prstGeom prst="rect">
            <a:avLst/>
          </a:prstGeom>
        </p:spPr>
      </p:pic>
      <p:pic>
        <p:nvPicPr>
          <p:cNvPr id="188" name="Picture 187">
            <a:extLst>
              <a:ext uri="{FF2B5EF4-FFF2-40B4-BE49-F238E27FC236}">
                <a16:creationId xmlns:a16="http://schemas.microsoft.com/office/drawing/2014/main" id="{2D31DF45-2239-48ED-B956-AB16B072A516}"/>
              </a:ext>
            </a:extLst>
          </p:cNvPr>
          <p:cNvPicPr/>
          <p:nvPr/>
        </p:nvPicPr>
        <p:blipFill rotWithShape="1">
          <a:blip r:embed="rId20"/>
          <a:srcRect r="53336" b="45056"/>
          <a:stretch/>
        </p:blipFill>
        <p:spPr>
          <a:xfrm>
            <a:off x="7539785" y="27571201"/>
            <a:ext cx="2536486" cy="1535134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3120B813-C63B-436F-B4EE-4FB66F4B7368}"/>
              </a:ext>
            </a:extLst>
          </p:cNvPr>
          <p:cNvSpPr/>
          <p:nvPr/>
        </p:nvSpPr>
        <p:spPr>
          <a:xfrm>
            <a:off x="1427800" y="27321961"/>
            <a:ext cx="4768577" cy="29869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9" name="Picture 188">
            <a:extLst>
              <a:ext uri="{FF2B5EF4-FFF2-40B4-BE49-F238E27FC236}">
                <a16:creationId xmlns:a16="http://schemas.microsoft.com/office/drawing/2014/main" id="{0D32D3CC-EC84-4E95-9CCE-1DF0412432B4}"/>
              </a:ext>
            </a:extLst>
          </p:cNvPr>
          <p:cNvPicPr/>
          <p:nvPr/>
        </p:nvPicPr>
        <p:blipFill>
          <a:blip r:embed="rId21"/>
          <a:stretch>
            <a:fillRect/>
          </a:stretch>
        </p:blipFill>
        <p:spPr>
          <a:xfrm>
            <a:off x="2149449" y="27451677"/>
            <a:ext cx="3658881" cy="2727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1670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1078</TotalTime>
  <Words>749</Words>
  <Application>Microsoft Office PowerPoint</Application>
  <PresentationFormat>Custom</PresentationFormat>
  <Paragraphs>85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Book Antiqua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 Taylor-Power</dc:creator>
  <cp:lastModifiedBy>Bangrazi, Alyssa J</cp:lastModifiedBy>
  <cp:revision>94</cp:revision>
  <cp:lastPrinted>2015-11-20T18:54:22Z</cp:lastPrinted>
  <dcterms:created xsi:type="dcterms:W3CDTF">2015-11-17T19:25:36Z</dcterms:created>
  <dcterms:modified xsi:type="dcterms:W3CDTF">2018-04-16T22:33:49Z</dcterms:modified>
</cp:coreProperties>
</file>