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36576000" cy="292608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orient="horz" pos="9216">
          <p15:clr>
            <a:srgbClr val="A4A3A4"/>
          </p15:clr>
        </p15:guide>
        <p15:guide id="4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26A"/>
    <a:srgbClr val="000066"/>
    <a:srgbClr val="CCCCCC"/>
    <a:srgbClr val="999999"/>
    <a:srgbClr val="FF9900"/>
    <a:srgbClr val="990000"/>
    <a:srgbClr val="000050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4386" autoAdjust="0"/>
    <p:restoredTop sz="94575" autoAdjust="0"/>
  </p:normalViewPr>
  <p:slideViewPr>
    <p:cSldViewPr>
      <p:cViewPr>
        <p:scale>
          <a:sx n="30" d="100"/>
          <a:sy n="30" d="100"/>
        </p:scale>
        <p:origin x="1736" y="-1104"/>
      </p:cViewPr>
      <p:guideLst>
        <p:guide orient="horz" pos="10368"/>
        <p:guide pos="15552"/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732" y="9090377"/>
            <a:ext cx="31088541" cy="627097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137" y="16580556"/>
            <a:ext cx="25603729" cy="7478889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3061"/>
            <a:ext cx="31089865" cy="581095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2256"/>
            <a:ext cx="31089865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273" y="6826957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51503" y="6826957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272" y="6550381"/>
            <a:ext cx="16160751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272" y="9279468"/>
            <a:ext cx="16160751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367" y="6550381"/>
            <a:ext cx="16167364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367" y="9279468"/>
            <a:ext cx="16167364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271" y="1165577"/>
            <a:ext cx="12033251" cy="49572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729" y="1165577"/>
            <a:ext cx="20447000" cy="249724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271" y="6122811"/>
            <a:ext cx="12033251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889" y="20482283"/>
            <a:ext cx="21945864" cy="24186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889" y="2614790"/>
            <a:ext cx="21945864" cy="1755563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889" y="22900928"/>
            <a:ext cx="21945864" cy="34332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868" y="1171222"/>
            <a:ext cx="8229864" cy="2496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272" y="1171222"/>
            <a:ext cx="24562594" cy="2496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828273" y="1171222"/>
            <a:ext cx="32919459" cy="487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28273" y="6826957"/>
            <a:ext cx="16396229" cy="95885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51503" y="6826957"/>
            <a:ext cx="16396229" cy="95885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28273" y="16550923"/>
            <a:ext cx="16396229" cy="95884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351503" y="16550923"/>
            <a:ext cx="16396229" cy="95884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567" y="1171222"/>
            <a:ext cx="32918871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567" y="6826957"/>
            <a:ext cx="32918871" cy="1931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ecd.org/gov/trust-in-government.htm" TargetMode="External"/><Relationship Id="rId4" Type="http://schemas.openxmlformats.org/officeDocument/2006/relationships/hyperlink" Target="https://www.wilsoncenter.org/sites/default/files/statefailureandstateweaknessinatimeofterror.pdf" TargetMode="External"/><Relationship Id="rId5" Type="http://schemas.openxmlformats.org/officeDocument/2006/relationships/hyperlink" Target="http://hdr.undp.org/en/content/human-development-index-hdi" TargetMode="External"/><Relationship Id="rId6" Type="http://schemas.openxmlformats.org/officeDocument/2006/relationships/image" Target="../media/image2.tiff"/><Relationship Id="rId7" Type="http://schemas.openxmlformats.org/officeDocument/2006/relationships/image" Target="../media/image3.tiff"/><Relationship Id="rId8" Type="http://schemas.openxmlformats.org/officeDocument/2006/relationships/image" Target="../media/image4.tiff"/><Relationship Id="rId9" Type="http://schemas.openxmlformats.org/officeDocument/2006/relationships/hyperlink" Target="mailto:sew1008@wildcats.unh.edu" TargetMode="External"/><Relationship Id="rId10" Type="http://schemas.openxmlformats.org/officeDocument/2006/relationships/image" Target="../media/image5.tiff"/><Relationship Id="rId11" Type="http://schemas.openxmlformats.org/officeDocument/2006/relationships/image" Target="../media/image6.tif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2"/>
            <a:ext cx="36576000" cy="48767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A Comparison of Confidence in Government Regimes</a:t>
            </a:r>
            <a:r>
              <a:rPr lang="en-US" sz="9600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96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5400" i="1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Shelby White, Political Science and International Affairs Dual Major</a:t>
            </a:r>
            <a: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5400" i="1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Department of Political Science, University </a:t>
            </a:r>
            <a:r>
              <a:rPr lang="en-US" sz="5400" i="1" dirty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of New Hampshire</a:t>
            </a:r>
            <a:endParaRPr lang="en-US" sz="5400" i="1" dirty="0" smtClean="0">
              <a:solidFill>
                <a:srgbClr val="FFFFFF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3210500" y="9134125"/>
            <a:ext cx="2540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2812889" y="5418666"/>
            <a:ext cx="10668000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564444" y="14086620"/>
            <a:ext cx="10423408" cy="1424485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Methods</a:t>
            </a:r>
            <a:endParaRPr lang="en-US" sz="6000" dirty="0">
              <a:solidFill>
                <a:srgbClr val="CCCCCC"/>
              </a:solidFill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669033" y="5418666"/>
            <a:ext cx="10337634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5974322" y="24793185"/>
            <a:ext cx="9755013" cy="90593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200" y="1016004"/>
            <a:ext cx="7882468" cy="2297310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5004891" y="5418666"/>
            <a:ext cx="10724444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5629" y="15641294"/>
            <a:ext cx="1106311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Studio: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data analysis software program that provided all of the data, variables, and the statistical procedures used for this </a:t>
            </a:r>
            <a:r>
              <a:rPr lang="en-US" sz="28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800" b="0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019788" y="25699119"/>
            <a:ext cx="984320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AutoNum type="arabicPeriod"/>
            </a:pP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“Trust in Government.” Organization for Economic Cooperation and Development. </a:t>
            </a:r>
            <a:r>
              <a:rPr lang="en-US" sz="20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Accessed April 14, 2018. </a:t>
            </a:r>
            <a:r>
              <a:rPr lang="en-US" sz="20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3"/>
              </a:rPr>
              <a:t>http://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3"/>
              </a:rPr>
              <a:t>www.oecd.org/gov/trust-in-government.htm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342900" indent="-342900" algn="l">
              <a:buAutoNum type="arabicPeriod"/>
            </a:pPr>
            <a:r>
              <a:rPr lang="en-US" sz="2000" b="0" dirty="0" err="1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Rotberg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Robert, </a:t>
            </a:r>
            <a:r>
              <a:rPr lang="en-US" sz="20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Failed States, Collapsed States, Weak States: Causes and Indicators.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000" b="0" dirty="0" err="1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N.p</a:t>
            </a:r>
            <a:r>
              <a:rPr lang="en-US" sz="20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20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4"/>
              </a:rPr>
              <a:t>https://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4"/>
              </a:rPr>
              <a:t>www.wilsoncenter.org/sites/default/files/statefailureandstateweaknessinatimeofterror.pdf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</a:t>
            </a:r>
            <a:endParaRPr lang="en-US" sz="20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 algn="l">
              <a:buAutoNum type="arabicPeriod"/>
            </a:pP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Edwards, Barry and Phillip Pollock III. </a:t>
            </a:r>
            <a:r>
              <a:rPr lang="en-US" sz="20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An R Companion to Political Analysis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SAGE Publications INC, 2018.</a:t>
            </a:r>
            <a:endParaRPr lang="en-US" sz="20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 algn="l">
              <a:buAutoNum type="arabicPeriod"/>
            </a:pP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“Human Development Index.” United Nations Development </a:t>
            </a:r>
            <a:r>
              <a:rPr lang="en-US" sz="2000" b="0" dirty="0" err="1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Programme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20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Accessed April 14, 2018. </a:t>
            </a:r>
            <a:r>
              <a:rPr lang="en-US" sz="20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5"/>
              </a:rPr>
              <a:t>http://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5"/>
              </a:rPr>
              <a:t>hdr.undp.org/en/content/human-development-index-hdi</a:t>
            </a: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342900" indent="-342900" algn="l">
              <a:buAutoNum type="arabicPeriod"/>
            </a:pPr>
            <a:r>
              <a:rPr lang="en-US" sz="20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Ibid.</a:t>
            </a:r>
          </a:p>
          <a:p>
            <a:pPr marL="342900" indent="-342900" algn="l">
              <a:buAutoNum type="arabicPeriod"/>
            </a:pPr>
            <a:endParaRPr lang="en-US" sz="1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 algn="l">
              <a:buAutoNum type="arabicPeriod"/>
            </a:pPr>
            <a:endParaRPr lang="en-US" sz="1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9033" y="6756041"/>
            <a:ext cx="10226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Why is confidence in government important?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Success in public policies and services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Economic stability</a:t>
            </a:r>
            <a:r>
              <a:rPr lang="en-US" sz="28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1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Regime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stability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2975" y="17149399"/>
            <a:ext cx="10337634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Dataset and Variables: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Dataset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“world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” contains all of the variables within R Studio (dependent, independent, and control) that were used in analysis.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Dependent Variable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”confidence” is the percent confidence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citizens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have in their government institutions on a 0-100% scale (World Values Survey). The dependent variable was used as a numeric variable (0-100%, Figures 1-3) and as a categorical variable (“Low, Med, High”, Figure 4).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Independent Variable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“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regime_type3” is type of regime split into three broad categories: dictatorship, parliamentary democracy, and presidential democracy (</a:t>
            </a:r>
            <a:r>
              <a:rPr lang="en-US" sz="2800" b="0" dirty="0" err="1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Cheibub’s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Democracy Dictatorship dataset).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Control Variable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“</a:t>
            </a:r>
            <a:r>
              <a:rPr lang="en-US" sz="2800" b="0" dirty="0" err="1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hdi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” is Human Development Index scores (2010, United Nations).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08740" y="6978616"/>
            <a:ext cx="66792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360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Controlled Line Chart</a:t>
            </a:r>
            <a:endParaRPr lang="en-US" sz="36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12549" y="9134125"/>
            <a:ext cx="6629400" cy="6629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Box 16"/>
          <p:cNvSpPr txBox="1"/>
          <p:nvPr/>
        </p:nvSpPr>
        <p:spPr>
          <a:xfrm>
            <a:off x="18405242" y="8378924"/>
            <a:ext cx="5192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2: Boxplot</a:t>
            </a:r>
            <a:endParaRPr lang="en-US" sz="36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70864" y="16395346"/>
            <a:ext cx="6776849" cy="6629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11608740" y="15641294"/>
            <a:ext cx="4661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36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Strip Chart</a:t>
            </a:r>
            <a:endParaRPr lang="en-US" sz="36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84670" y="18605866"/>
            <a:ext cx="6629400" cy="6629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5" name="TextBox 24"/>
          <p:cNvSpPr txBox="1"/>
          <p:nvPr/>
        </p:nvSpPr>
        <p:spPr>
          <a:xfrm>
            <a:off x="18365599" y="17715866"/>
            <a:ext cx="4932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4: Mosaic Plot</a:t>
            </a:r>
            <a:endParaRPr lang="en-US" sz="36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5629" y="28274899"/>
            <a:ext cx="7379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Email</a:t>
            </a:r>
            <a:r>
              <a:rPr lang="en-US" sz="2400" b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sz="2400" b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  <a:hlinkClick r:id="rId9"/>
              </a:rPr>
              <a:t>sew1008@wildcats.unh.edu</a:t>
            </a:r>
            <a:endParaRPr lang="en-US" sz="24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306785" y="6720649"/>
            <a:ext cx="1064071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(Figure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2) </a:t>
            </a: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Dictatorships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have the highest </a:t>
            </a: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mean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and </a:t>
            </a: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median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levels of confidence compared to parliamentary democracies and presidential democracies.</a:t>
            </a:r>
          </a:p>
          <a:p>
            <a:pPr marL="457200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(Figure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3)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strip chart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shows the dispersion for each regime on an individual basis, where the majority of dictatorship cases are clumped at a higher percentage range than the other two.</a:t>
            </a:r>
          </a:p>
          <a:p>
            <a:pPr marL="457200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(Figure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4)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mosaic plot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shows that parliamentary democracies have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largest number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of cases (larger box width), dictatorship has the second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largest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and presidential democracies have the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smallest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(Figure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1)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When </a:t>
            </a:r>
            <a:r>
              <a:rPr lang="en-US" sz="28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controlled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with the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HDI variable, countries with high HDI scores had 21.99% lower confidence in their institutions than those with low HDI scores. </a:t>
            </a:r>
          </a:p>
          <a:p>
            <a:pPr marL="457200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Human Development Index is a summary measurement of average achievement in 3 key dimensions of human development</a:t>
            </a:r>
            <a:r>
              <a:rPr lang="en-US" sz="2800" b="0" baseline="300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4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 </a:t>
            </a:r>
          </a:p>
          <a:p>
            <a:pPr marL="1371600" lvl="2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 long and happy life: life expectancy at birth</a:t>
            </a:r>
          </a:p>
          <a:p>
            <a:pPr marL="1371600" lvl="2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Being knowledgeable: expected and mean years of schooling</a:t>
            </a:r>
          </a:p>
          <a:p>
            <a:pPr marL="1371600" lvl="2" indent="-4572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Having a decent standard of living: Gross National Income per capita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664282" y="7692535"/>
            <a:ext cx="6629400" cy="66294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746201" y="14584637"/>
            <a:ext cx="7241823" cy="4440807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565732"/>
              </p:ext>
            </p:extLst>
          </p:nvPr>
        </p:nvGraphicFramePr>
        <p:xfrm>
          <a:off x="669033" y="23920904"/>
          <a:ext cx="10530048" cy="3992988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5265024"/>
                <a:gridCol w="5265024"/>
              </a:tblGrid>
              <a:tr h="665498">
                <a:tc gridSpan="2"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Confidence Variable</a:t>
                      </a:r>
                      <a:r>
                        <a:rPr lang="en-US" sz="3200" b="1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Information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32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5498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Sample</a:t>
                      </a:r>
                      <a:r>
                        <a:rPr lang="en-US" sz="32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Size (n)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68</a:t>
                      </a:r>
                      <a:r>
                        <a:rPr lang="en-US" sz="32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countries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5498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Mean Popular Confidence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48.9%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5498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Median</a:t>
                      </a:r>
                      <a:r>
                        <a:rPr lang="en-US" sz="32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Popular Confidence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49.51%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5498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Lowest Confidence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6.5% (Peru,</a:t>
                      </a:r>
                      <a:r>
                        <a:rPr lang="en-US" sz="32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dictatorship)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5498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Highest Confidence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99.9% (Vietnam, dictatorship)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5306785" y="19080704"/>
            <a:ext cx="11269215" cy="635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HDI is a good control variable because it only includes the basic needs to survive plus education; poverty, human security, and inequalities are not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calculated</a:t>
            </a:r>
            <a:r>
              <a:rPr lang="en-US" sz="28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5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2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Since this is a class project, I was limited to the data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that the R Studio software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provided, which for my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project,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was only 68 out of 167 countries.</a:t>
            </a:r>
          </a:p>
          <a:p>
            <a:pPr marL="457200" indent="-457200" algn="l">
              <a:buFont typeface="Wingdings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Future Research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914400" lvl="1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Use a larger sample size of countries to be able to run more accurate tests of statistical significance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such as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Chi-squared tests.</a:t>
            </a:r>
          </a:p>
          <a:p>
            <a:pPr marL="914400" lvl="1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Use a recent survey of countries to have an accurate representation of confidence levels and updated government regimes.</a:t>
            </a:r>
          </a:p>
          <a:p>
            <a:pPr marL="914400" lvl="1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Ask respondents why they have a certain level of confidence in their particular regime to see what works and what does not.</a:t>
            </a:r>
          </a:p>
          <a:p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69033" y="8695033"/>
            <a:ext cx="10226296" cy="5212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Strong governments provide security, political freedoms, environments conducive to economic growth, rule of law, well maintained infrastructure, efficient healthcare opportunities, and proper education</a:t>
            </a:r>
            <a:r>
              <a:rPr lang="en-US" sz="2800" b="0" baseline="300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lvl="1" indent="-4572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When citizens are made aware of failure or weakness in these categories, usually through education, their confidence in their government institutions will decrease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lvl="1" indent="-457200" algn="l">
              <a:buFont typeface="Wingdings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Research Question: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Does the type of regime a country has affect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popular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confidence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in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government institutions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?</a:t>
            </a:r>
          </a:p>
          <a:p>
            <a:pPr lvl="1" indent="-457200" algn="l">
              <a:buFont typeface="Wingdings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Hypothesis: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In a comparison of countries, those 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citizens with </a:t>
            </a: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more democratic institutions are more likely to be confident in their government than those with less democratic institutions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2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1" indent="-457200" algn="l">
              <a:buFont typeface="Wingdings" charset="2"/>
              <a:buChar char="§"/>
            </a:pPr>
            <a:endParaRPr lang="en-US" sz="2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1" indent="-457200" algn="l">
              <a:buFont typeface="Wingdings" charset="2"/>
              <a:buChar char="§"/>
            </a:pPr>
            <a:endParaRPr lang="en-US" sz="2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l">
              <a:buFont typeface="Wingdings" charset="2"/>
              <a:buChar char="§"/>
            </a:pPr>
            <a:endParaRPr lang="en-US" sz="2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223162" y="25436290"/>
            <a:ext cx="12059542" cy="3383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Conclusion: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</a:t>
            </a: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nalysis led to rejection of the initial hypothesis: dictatorships had the highest levels of popular confidence, not democracies.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Dictatorships had the highest range of popular confidence: 93.4%</a:t>
            </a:r>
          </a:p>
          <a:p>
            <a:pPr marL="1028700" lvl="1" indent="-571500" algn="l">
              <a:buFont typeface="Wingdings" charset="2"/>
              <a:buChar char="§"/>
            </a:pPr>
            <a:r>
              <a:rPr lang="en-US" sz="28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Using the HDI as a control variable supported a later hypothesis that citizens with more education and a better standard of living would be less confident in their government. </a:t>
            </a:r>
          </a:p>
          <a:p>
            <a:pPr marL="1028700" lvl="1" indent="-571500" algn="l">
              <a:buFont typeface="Wingdings" charset="2"/>
              <a:buChar char="§"/>
            </a:pP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endParaRPr lang="en-US" sz="28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1028700" lvl="1" indent="-571500" algn="l">
              <a:buFont typeface="Wingdings" charset="2"/>
              <a:buChar char="§"/>
            </a:pPr>
            <a:endParaRPr lang="en-US" sz="28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8195</TotalTime>
  <Words>811</Words>
  <Application>Microsoft Macintosh PowerPoint</Application>
  <PresentationFormat>Custom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Times New Roman</vt:lpstr>
      <vt:lpstr>Wingdings</vt:lpstr>
      <vt:lpstr>Arial</vt:lpstr>
      <vt:lpstr>Default Design</vt:lpstr>
      <vt:lpstr>A Comparison of Confidence in Government Regimes  Shelby White, Political Science and International Affairs Dual Major Department of Political Science, University of New Hampshire</vt:lpstr>
    </vt:vector>
  </TitlesOfParts>
  <Company>Graphicsland</Company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Shelby White</cp:lastModifiedBy>
  <cp:revision>383</cp:revision>
  <cp:lastPrinted>2014-02-24T14:53:09Z</cp:lastPrinted>
  <dcterms:created xsi:type="dcterms:W3CDTF">2004-07-26T21:45:23Z</dcterms:created>
  <dcterms:modified xsi:type="dcterms:W3CDTF">2018-04-16T20:17:35Z</dcterms:modified>
  <cp:category>science research poster</cp:category>
</cp:coreProperties>
</file>