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8" d="100"/>
          <a:sy n="18" d="100"/>
        </p:scale>
        <p:origin x="113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7526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1496198" y="4765280"/>
            <a:ext cx="40898880" cy="13136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496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4960">
                <a:solidFill>
                  <a:schemeClr val="dk1"/>
                </a:solidFill>
              </a:defRPr>
            </a:lvl2pPr>
            <a:lvl3pPr lvl="2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4960">
                <a:solidFill>
                  <a:schemeClr val="dk1"/>
                </a:solidFill>
              </a:defRPr>
            </a:lvl3pPr>
            <a:lvl4pPr lvl="3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4960">
                <a:solidFill>
                  <a:schemeClr val="dk1"/>
                </a:solidFill>
              </a:defRPr>
            </a:lvl4pPr>
            <a:lvl5pPr lvl="4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4960">
                <a:solidFill>
                  <a:schemeClr val="dk1"/>
                </a:solidFill>
              </a:defRPr>
            </a:lvl5pPr>
            <a:lvl6pPr lvl="5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4960">
                <a:solidFill>
                  <a:schemeClr val="dk1"/>
                </a:solidFill>
              </a:defRPr>
            </a:lvl6pPr>
            <a:lvl7pPr lvl="6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4960">
                <a:solidFill>
                  <a:schemeClr val="dk1"/>
                </a:solidFill>
              </a:defRPr>
            </a:lvl7pPr>
            <a:lvl8pPr lvl="7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4960">
                <a:solidFill>
                  <a:schemeClr val="dk1"/>
                </a:solidFill>
              </a:defRPr>
            </a:lvl8pPr>
            <a:lvl9pPr lvl="8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496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1496160" y="18138400"/>
            <a:ext cx="40898880" cy="5072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219468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8936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58404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778725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0973405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3168085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5362765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7557445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1496160" y="13765440"/>
            <a:ext cx="40898880" cy="5387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728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7280">
                <a:solidFill>
                  <a:schemeClr val="dk1"/>
                </a:solidFill>
              </a:defRPr>
            </a:lvl2pPr>
            <a:lvl3pPr lvl="2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7280">
                <a:solidFill>
                  <a:schemeClr val="dk1"/>
                </a:solidFill>
              </a:defRPr>
            </a:lvl3pPr>
            <a:lvl4pPr lvl="3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7280">
                <a:solidFill>
                  <a:schemeClr val="dk1"/>
                </a:solidFill>
              </a:defRPr>
            </a:lvl4pPr>
            <a:lvl5pPr lvl="4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7280">
                <a:solidFill>
                  <a:schemeClr val="dk1"/>
                </a:solidFill>
              </a:defRPr>
            </a:lvl5pPr>
            <a:lvl6pPr lvl="5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7280">
                <a:solidFill>
                  <a:schemeClr val="dk1"/>
                </a:solidFill>
              </a:defRPr>
            </a:lvl6pPr>
            <a:lvl7pPr lvl="6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7280">
                <a:solidFill>
                  <a:schemeClr val="dk1"/>
                </a:solidFill>
              </a:defRPr>
            </a:lvl7pPr>
            <a:lvl8pPr lvl="7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7280">
                <a:solidFill>
                  <a:schemeClr val="dk1"/>
                </a:solidFill>
              </a:defRPr>
            </a:lvl8pPr>
            <a:lvl9pPr lvl="8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728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1496160" y="2848160"/>
            <a:ext cx="40898880" cy="366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2pPr>
            <a:lvl3pPr lvl="2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3pPr>
            <a:lvl4pPr lvl="3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4pPr>
            <a:lvl5pPr lvl="4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5pPr>
            <a:lvl6pPr lvl="5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6pPr>
            <a:lvl7pPr lvl="6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7pPr>
            <a:lvl8pPr lvl="7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8pPr>
            <a:lvl9pPr lvl="8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1496160" y="7375840"/>
            <a:ext cx="40898880" cy="21864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194680" marR="0" lvl="0" indent="-109734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86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389360" marR="0" lvl="1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6584040" marR="0" lvl="2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8778725" marR="0" lvl="3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0973405" marR="0" lvl="4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3168085" marR="0" lvl="5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5362765" marR="0" lvl="6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7557445" marR="0" lvl="7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9752125" marR="0" lvl="8" indent="-1097342" algn="l" rtl="0">
              <a:lnSpc>
                <a:spcPct val="115000"/>
              </a:lnSpc>
              <a:spcBef>
                <a:spcPts val="7680"/>
              </a:spcBef>
              <a:spcAft>
                <a:spcPts val="768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1496160" y="2848160"/>
            <a:ext cx="40898880" cy="366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2pPr>
            <a:lvl3pPr lvl="2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3pPr>
            <a:lvl4pPr lvl="3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4pPr>
            <a:lvl5pPr lvl="4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5pPr>
            <a:lvl6pPr lvl="5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6pPr>
            <a:lvl7pPr lvl="6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7pPr>
            <a:lvl8pPr lvl="7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8pPr>
            <a:lvl9pPr lvl="8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1496160" y="7375840"/>
            <a:ext cx="19199520" cy="21864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194680" marR="0" lvl="0" indent="-109734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389360" marR="0" lvl="1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6584040" marR="0" lvl="2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8778725" marR="0" lvl="3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0973405" marR="0" lvl="4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3168085" marR="0" lvl="5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5362765" marR="0" lvl="6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7557445" marR="0" lvl="7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9752125" marR="0" lvl="8" indent="-1097342" algn="l" rtl="0">
              <a:lnSpc>
                <a:spcPct val="115000"/>
              </a:lnSpc>
              <a:spcBef>
                <a:spcPts val="7680"/>
              </a:spcBef>
              <a:spcAft>
                <a:spcPts val="768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23195520" y="7375840"/>
            <a:ext cx="19199520" cy="21864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194680" marR="0" lvl="0" indent="-109734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389360" marR="0" lvl="1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6584040" marR="0" lvl="2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8778725" marR="0" lvl="3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0973405" marR="0" lvl="4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3168085" marR="0" lvl="5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5362765" marR="0" lvl="6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7557445" marR="0" lvl="7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9752125" marR="0" lvl="8" indent="-1097342" algn="l" rtl="0">
              <a:lnSpc>
                <a:spcPct val="115000"/>
              </a:lnSpc>
              <a:spcBef>
                <a:spcPts val="7680"/>
              </a:spcBef>
              <a:spcAft>
                <a:spcPts val="768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1496160" y="2848160"/>
            <a:ext cx="40898880" cy="366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2pPr>
            <a:lvl3pPr lvl="2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3pPr>
            <a:lvl4pPr lvl="3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4pPr>
            <a:lvl5pPr lvl="4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5pPr>
            <a:lvl6pPr lvl="5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6pPr>
            <a:lvl7pPr lvl="6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7pPr>
            <a:lvl8pPr lvl="7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8pPr>
            <a:lvl9pPr lvl="8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344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1496160" y="3555840"/>
            <a:ext cx="13478400" cy="4836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152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1520">
                <a:solidFill>
                  <a:schemeClr val="dk1"/>
                </a:solidFill>
              </a:defRPr>
            </a:lvl2pPr>
            <a:lvl3pPr lvl="2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1520">
                <a:solidFill>
                  <a:schemeClr val="dk1"/>
                </a:solidFill>
              </a:defRPr>
            </a:lvl3pPr>
            <a:lvl4pPr lvl="3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1520">
                <a:solidFill>
                  <a:schemeClr val="dk1"/>
                </a:solidFill>
              </a:defRPr>
            </a:lvl4pPr>
            <a:lvl5pPr lvl="4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1520">
                <a:solidFill>
                  <a:schemeClr val="dk1"/>
                </a:solidFill>
              </a:defRPr>
            </a:lvl5pPr>
            <a:lvl6pPr lvl="5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1520">
                <a:solidFill>
                  <a:schemeClr val="dk1"/>
                </a:solidFill>
              </a:defRPr>
            </a:lvl6pPr>
            <a:lvl7pPr lvl="6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1520">
                <a:solidFill>
                  <a:schemeClr val="dk1"/>
                </a:solidFill>
              </a:defRPr>
            </a:lvl7pPr>
            <a:lvl8pPr lvl="7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1520">
                <a:solidFill>
                  <a:schemeClr val="dk1"/>
                </a:solidFill>
              </a:defRPr>
            </a:lvl8pPr>
            <a:lvl9pPr lvl="8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152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496160" y="8893440"/>
            <a:ext cx="13478400" cy="20348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194680" marR="0" lvl="0" indent="-109734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389360" marR="0" lvl="1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6584040" marR="0" lvl="2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8778725" marR="0" lvl="3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0973405" marR="0" lvl="4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3168085" marR="0" lvl="5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5362765" marR="0" lvl="6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7557445" marR="0" lvl="7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9752125" marR="0" lvl="8" indent="-1097342" algn="l" rtl="0">
              <a:lnSpc>
                <a:spcPct val="115000"/>
              </a:lnSpc>
              <a:spcBef>
                <a:spcPts val="7680"/>
              </a:spcBef>
              <a:spcAft>
                <a:spcPts val="7680"/>
              </a:spcAft>
              <a:buClr>
                <a:schemeClr val="dk2"/>
              </a:buClr>
              <a:buSzPts val="1400"/>
              <a:buFont typeface="Arial"/>
              <a:buNone/>
              <a:defRPr sz="576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2353200" y="2880960"/>
            <a:ext cx="30565440" cy="26181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304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3040">
                <a:solidFill>
                  <a:schemeClr val="dk1"/>
                </a:solidFill>
              </a:defRPr>
            </a:lvl2pPr>
            <a:lvl3pPr lvl="2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3040">
                <a:solidFill>
                  <a:schemeClr val="dk1"/>
                </a:solidFill>
              </a:defRPr>
            </a:lvl3pPr>
            <a:lvl4pPr lvl="3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3040">
                <a:solidFill>
                  <a:schemeClr val="dk1"/>
                </a:solidFill>
              </a:defRPr>
            </a:lvl4pPr>
            <a:lvl5pPr lvl="4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3040">
                <a:solidFill>
                  <a:schemeClr val="dk1"/>
                </a:solidFill>
              </a:defRPr>
            </a:lvl5pPr>
            <a:lvl6pPr lvl="5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3040">
                <a:solidFill>
                  <a:schemeClr val="dk1"/>
                </a:solidFill>
              </a:defRPr>
            </a:lvl6pPr>
            <a:lvl7pPr lvl="6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3040">
                <a:solidFill>
                  <a:schemeClr val="dk1"/>
                </a:solidFill>
              </a:defRPr>
            </a:lvl7pPr>
            <a:lvl8pPr lvl="7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3040">
                <a:solidFill>
                  <a:schemeClr val="dk1"/>
                </a:solidFill>
              </a:defRPr>
            </a:lvl8pPr>
            <a:lvl9pPr lvl="8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304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21945600" y="-800"/>
            <a:ext cx="21945600" cy="3291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438840" tIns="438840" rIns="438840" bIns="43884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672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1274400" y="7892320"/>
            <a:ext cx="19416960" cy="9486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016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0160">
                <a:solidFill>
                  <a:schemeClr val="dk1"/>
                </a:solidFill>
              </a:defRPr>
            </a:lvl2pPr>
            <a:lvl3pPr lvl="2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0160">
                <a:solidFill>
                  <a:schemeClr val="dk1"/>
                </a:solidFill>
              </a:defRPr>
            </a:lvl3pPr>
            <a:lvl4pPr lvl="3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0160">
                <a:solidFill>
                  <a:schemeClr val="dk1"/>
                </a:solidFill>
              </a:defRPr>
            </a:lvl4pPr>
            <a:lvl5pPr lvl="4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0160">
                <a:solidFill>
                  <a:schemeClr val="dk1"/>
                </a:solidFill>
              </a:defRPr>
            </a:lvl5pPr>
            <a:lvl6pPr lvl="5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0160">
                <a:solidFill>
                  <a:schemeClr val="dk1"/>
                </a:solidFill>
              </a:defRPr>
            </a:lvl6pPr>
            <a:lvl7pPr lvl="6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0160">
                <a:solidFill>
                  <a:schemeClr val="dk1"/>
                </a:solidFill>
              </a:defRPr>
            </a:lvl7pPr>
            <a:lvl8pPr lvl="7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0160">
                <a:solidFill>
                  <a:schemeClr val="dk1"/>
                </a:solidFill>
              </a:defRPr>
            </a:lvl8pPr>
            <a:lvl9pPr lvl="8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016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1274400" y="17939680"/>
            <a:ext cx="19416960" cy="790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008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219468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008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438936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008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658404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008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8778725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008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0973405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008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3168085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008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5362765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008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7557445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008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23709600" y="4634080"/>
            <a:ext cx="18417600" cy="236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2194680" marR="0" lvl="0" indent="-109734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86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389360" marR="0" lvl="1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6584040" marR="0" lvl="2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8778725" marR="0" lvl="3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0973405" marR="0" lvl="4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3168085" marR="0" lvl="5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5362765" marR="0" lvl="6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7557445" marR="0" lvl="7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9752125" marR="0" lvl="8" indent="-1097342" algn="l" rtl="0">
              <a:lnSpc>
                <a:spcPct val="115000"/>
              </a:lnSpc>
              <a:spcBef>
                <a:spcPts val="7680"/>
              </a:spcBef>
              <a:spcAft>
                <a:spcPts val="768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1496160" y="27075680"/>
            <a:ext cx="28794240" cy="3872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2194680" marR="0" lvl="0" indent="-109734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86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389360" marR="0" lvl="1" indent="-109734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6584040" marR="0" lvl="2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8778725" marR="0" lvl="3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0973405" marR="0" lvl="4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3168085" marR="0" lvl="5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5362765" marR="0" lvl="6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7557445" marR="0" lvl="7" indent="-1097342" algn="l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9752125" marR="0" lvl="8" indent="-1097342" algn="l" rtl="0">
              <a:lnSpc>
                <a:spcPct val="115000"/>
              </a:lnSpc>
              <a:spcBef>
                <a:spcPts val="7680"/>
              </a:spcBef>
              <a:spcAft>
                <a:spcPts val="768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1496160" y="7079200"/>
            <a:ext cx="40898880" cy="125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57605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57605">
                <a:solidFill>
                  <a:schemeClr val="dk1"/>
                </a:solidFill>
              </a:defRPr>
            </a:lvl2pPr>
            <a:lvl3pPr lvl="2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57605">
                <a:solidFill>
                  <a:schemeClr val="dk1"/>
                </a:solidFill>
              </a:defRPr>
            </a:lvl3pPr>
            <a:lvl4pPr lvl="3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57605">
                <a:solidFill>
                  <a:schemeClr val="dk1"/>
                </a:solidFill>
              </a:defRPr>
            </a:lvl4pPr>
            <a:lvl5pPr lvl="4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57605">
                <a:solidFill>
                  <a:schemeClr val="dk1"/>
                </a:solidFill>
              </a:defRPr>
            </a:lvl5pPr>
            <a:lvl6pPr lvl="5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57605">
                <a:solidFill>
                  <a:schemeClr val="dk1"/>
                </a:solidFill>
              </a:defRPr>
            </a:lvl6pPr>
            <a:lvl7pPr lvl="6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57605">
                <a:solidFill>
                  <a:schemeClr val="dk1"/>
                </a:solidFill>
              </a:defRPr>
            </a:lvl7pPr>
            <a:lvl8pPr lvl="7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57605">
                <a:solidFill>
                  <a:schemeClr val="dk1"/>
                </a:solidFill>
              </a:defRPr>
            </a:lvl8pPr>
            <a:lvl9pPr lvl="8" indent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57605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1496160" y="20174240"/>
            <a:ext cx="40898880" cy="8325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194680" marR="0" lvl="0" indent="-1097342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864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389360" marR="0" lvl="1" indent="-1097342" algn="ctr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6584040" marR="0" lvl="2" indent="-1097342" algn="ctr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8778725" marR="0" lvl="3" indent="-1097342" algn="ctr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0973405" marR="0" lvl="4" indent="-1097342" algn="ctr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3168085" marR="0" lvl="5" indent="-1097342" algn="ctr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5362765" marR="0" lvl="6" indent="-1097342" algn="ctr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7557445" marR="0" lvl="7" indent="-1097342" algn="ctr" rtl="0">
              <a:lnSpc>
                <a:spcPct val="115000"/>
              </a:lnSpc>
              <a:spcBef>
                <a:spcPts val="768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9752125" marR="0" lvl="8" indent="-1097342" algn="ctr" rtl="0">
              <a:lnSpc>
                <a:spcPct val="115000"/>
              </a:lnSpc>
              <a:spcBef>
                <a:spcPts val="7680"/>
              </a:spcBef>
              <a:spcAft>
                <a:spcPts val="7680"/>
              </a:spcAft>
              <a:buClr>
                <a:schemeClr val="dk2"/>
              </a:buClr>
              <a:buSzPts val="1400"/>
              <a:buFont typeface="Arial"/>
              <a:buNone/>
              <a:defRPr sz="672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672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1496160" y="2848160"/>
            <a:ext cx="40898880" cy="366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>
                <a:solidFill>
                  <a:schemeClr val="dk1"/>
                </a:solidFill>
              </a:defRPr>
            </a:lvl2pPr>
            <a:lvl3pPr lvl="2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>
                <a:solidFill>
                  <a:schemeClr val="dk1"/>
                </a:solidFill>
              </a:defRPr>
            </a:lvl3pPr>
            <a:lvl4pPr lvl="3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>
                <a:solidFill>
                  <a:schemeClr val="dk1"/>
                </a:solidFill>
              </a:defRPr>
            </a:lvl4pPr>
            <a:lvl5pPr lvl="4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>
                <a:solidFill>
                  <a:schemeClr val="dk1"/>
                </a:solidFill>
              </a:defRPr>
            </a:lvl5pPr>
            <a:lvl6pPr lvl="5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>
                <a:solidFill>
                  <a:schemeClr val="dk1"/>
                </a:solidFill>
              </a:defRPr>
            </a:lvl6pPr>
            <a:lvl7pPr lvl="6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>
                <a:solidFill>
                  <a:schemeClr val="dk1"/>
                </a:solidFill>
              </a:defRPr>
            </a:lvl7pPr>
            <a:lvl8pPr lvl="7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>
                <a:solidFill>
                  <a:schemeClr val="dk1"/>
                </a:solidFill>
              </a:defRPr>
            </a:lvl8pPr>
            <a:lvl9pPr lvl="8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496160" y="7375840"/>
            <a:ext cx="40898880" cy="21864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40667794" y="29844582"/>
            <a:ext cx="2633760" cy="251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  <a:defRPr sz="4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  <a:defRPr sz="4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  <a:defRPr sz="4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  <a:defRPr sz="4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  <a:defRPr sz="4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  <a:defRPr sz="4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  <a:defRPr sz="4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  <a:defRPr sz="4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Font typeface="Arial"/>
              <a:buNone/>
              <a:defRPr sz="4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672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6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/>
          <p:nvPr/>
        </p:nvSpPr>
        <p:spPr>
          <a:xfrm>
            <a:off x="465120" y="3321331"/>
            <a:ext cx="13851360" cy="5842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40" tIns="438840" rIns="438840" bIns="438840" anchor="t" anchorCtr="0">
            <a:noAutofit/>
          </a:bodyPr>
          <a:lstStyle/>
          <a:p>
            <a:r>
              <a:rPr lang="en" sz="4800" b="1" dirty="0"/>
              <a:t>Abstract</a:t>
            </a:r>
            <a:endParaRPr sz="4800" dirty="0"/>
          </a:p>
          <a:p>
            <a:pPr lvl="0"/>
            <a:r>
              <a:rPr lang="en-US" sz="2880" dirty="0"/>
              <a:t>-Measuring the scattering results of a Tensor Polarized Target sample will provide new information about the spin properties of nucleons, specifically information about the ‘Spin Crisis’. </a:t>
            </a:r>
          </a:p>
          <a:p>
            <a:pPr lvl="0"/>
            <a:r>
              <a:rPr lang="en-US" sz="2880" dirty="0"/>
              <a:t>-The Dynamic Nuclear Polarization experiment’s goal is to create this target.</a:t>
            </a:r>
          </a:p>
          <a:p>
            <a:pPr lvl="0"/>
            <a:r>
              <a:rPr lang="en-US" sz="2880" dirty="0"/>
              <a:t>-To ensure the target is polarized, Nuclear Magnetic Resonance (NMR) must be performed on the polarized material to measure the sample’s spin-decay, providing evidence that it was polarized. </a:t>
            </a:r>
          </a:p>
          <a:p>
            <a:pPr lvl="0"/>
            <a:r>
              <a:rPr lang="en-US" sz="2880" dirty="0"/>
              <a:t>-Pulse NMR, a new method, is used for this measurement, versus CW NMR</a:t>
            </a:r>
          </a:p>
          <a:p>
            <a:endParaRPr sz="288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5" name="Shape 65"/>
              <p:cNvSpPr txBox="1"/>
              <p:nvPr/>
            </p:nvSpPr>
            <p:spPr>
              <a:xfrm>
                <a:off x="14864633" y="6501030"/>
                <a:ext cx="15797544" cy="212203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438840" tIns="438840" rIns="438840" bIns="438840" anchor="t" anchorCtr="0">
                <a:noAutofit/>
              </a:bodyPr>
              <a:lstStyle/>
              <a:p>
                <a:r>
                  <a:rPr lang="en-US" sz="6000" b="1" dirty="0"/>
                  <a:t>Nuclear Magnetic Resonance (NMR) </a:t>
                </a:r>
              </a:p>
              <a:p>
                <a:endParaRPr lang="en-US" sz="4000" dirty="0"/>
              </a:p>
              <a:p>
                <a:r>
                  <a:rPr lang="en-US" sz="4400" dirty="0"/>
                  <a:t>The process of inducing a magnetic moment’s spin to flip with a RF signal at the sample’s Lamar frequency is called Nuclear Magnetic Resonance.</a:t>
                </a:r>
              </a:p>
              <a:p>
                <a:r>
                  <a:rPr lang="en-US" sz="4400" u="sng" dirty="0"/>
                  <a:t>Apparatus</a:t>
                </a:r>
              </a:p>
              <a:p>
                <a:r>
                  <a:rPr lang="en-US" sz="4400" dirty="0"/>
                  <a:t>     Consists of a signal generator, </a:t>
                </a:r>
              </a:p>
              <a:p>
                <a:r>
                  <a:rPr lang="en-US" sz="4400" dirty="0"/>
                  <a:t>a calibration circuit, a probe with</a:t>
                </a:r>
              </a:p>
              <a:p>
                <a:r>
                  <a:rPr lang="en-US" sz="4400" dirty="0"/>
                  <a:t>sample placed in a magnetic field, </a:t>
                </a:r>
              </a:p>
              <a:p>
                <a:r>
                  <a:rPr lang="en-US" sz="4400" dirty="0"/>
                  <a:t>a receiving Multichannel Analyzer, </a:t>
                </a:r>
              </a:p>
              <a:p>
                <a:r>
                  <a:rPr lang="en-US" sz="4400" dirty="0"/>
                  <a:t>NMR measuring software</a:t>
                </a:r>
              </a:p>
              <a:p>
                <a:r>
                  <a:rPr lang="en-US" sz="4400" u="sng" dirty="0"/>
                  <a:t>Calibration(Tank) Circuit:</a:t>
                </a:r>
              </a:p>
              <a:p>
                <a:r>
                  <a:rPr lang="en-US" sz="4400" dirty="0"/>
                  <a:t>- Purpose is to have a resonance </a:t>
                </a:r>
              </a:p>
              <a:p>
                <a:r>
                  <a:rPr lang="en-US" sz="4400" dirty="0"/>
                  <a:t>frequency which matches that of the sample.</a:t>
                </a:r>
              </a:p>
              <a:p>
                <a:r>
                  <a:rPr lang="en-US" sz="4400" dirty="0"/>
                  <a:t>- Obtained by maximizing the Quality factor: </a:t>
                </a:r>
                <a14:m>
                  <m:oMath xmlns:m="http://schemas.openxmlformats.org/officeDocument/2006/math">
                    <m:r>
                      <a:rPr lang="en-US" sz="4400" i="1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sz="4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4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𝜋𝜔</m:t>
                        </m:r>
                        <m:r>
                          <a:rPr lang="en-US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US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US" sz="4400" dirty="0"/>
                  <a:t>, while still maintaining a measurable relaxation time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44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  <m:r>
                      <a:rPr lang="en-US" sz="4400" i="1">
                        <a:latin typeface="Cambria Math" panose="02040503050406030204" pitchFamily="18" charset="0"/>
                      </a:rPr>
                      <m:t>~</m:t>
                    </m:r>
                    <m:f>
                      <m:fPr>
                        <m:ctrlPr>
                          <a:rPr lang="en-US" sz="4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400" i="1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en-US" sz="4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den>
                    </m:f>
                    <m:r>
                      <a:rPr lang="en-US" sz="4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~1</m:t>
                    </m:r>
                    <m:r>
                      <a:rPr lang="en-US" sz="4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a:rPr lang="en-US" sz="4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endParaRPr lang="en-US" sz="4400" dirty="0"/>
              </a:p>
              <a:p>
                <a:r>
                  <a:rPr lang="en-US" sz="4400" dirty="0"/>
                  <a:t>- A Vector Network Analyzer is used to find frequencies with large Q </a:t>
                </a:r>
                <a:r>
                  <a:rPr lang="en-US" sz="4400" u="sng" dirty="0"/>
                  <a:t>Probes</a:t>
                </a:r>
                <a:endParaRPr lang="en-US" sz="4400" dirty="0"/>
              </a:p>
              <a:p>
                <a:r>
                  <a:rPr lang="en-US" sz="4400" dirty="0"/>
                  <a:t>    Signal Coil probe – receiving and </a:t>
                </a:r>
                <a:r>
                  <a:rPr lang="en-US" sz="4400" dirty="0" smtClean="0"/>
                  <a:t>transmitting </a:t>
                </a:r>
                <a:r>
                  <a:rPr lang="en-US" sz="4400" dirty="0"/>
                  <a:t>signal run through same </a:t>
                </a:r>
                <a:r>
                  <a:rPr lang="en-US" sz="4400" dirty="0" smtClean="0"/>
                  <a:t>circuit</a:t>
                </a:r>
                <a:endParaRPr lang="en-US" sz="4400" dirty="0"/>
              </a:p>
              <a:p>
                <a:r>
                  <a:rPr lang="en-US" sz="4400" dirty="0"/>
                  <a:t>    Double Coil probe – requires </a:t>
                </a:r>
                <a:endParaRPr lang="en-US" sz="4400" dirty="0" smtClean="0"/>
              </a:p>
              <a:p>
                <a:r>
                  <a:rPr lang="en-US" sz="4400" dirty="0" smtClean="0"/>
                  <a:t>orientation of </a:t>
                </a:r>
                <a:r>
                  <a:rPr lang="en-US" sz="4400" dirty="0"/>
                  <a:t>coils to </a:t>
                </a:r>
                <a:r>
                  <a:rPr lang="en-US" sz="4400" dirty="0" smtClean="0"/>
                  <a:t>be</a:t>
                </a:r>
              </a:p>
              <a:p>
                <a:r>
                  <a:rPr lang="en-US" sz="4400" dirty="0" smtClean="0"/>
                  <a:t> perpendicular to </a:t>
                </a:r>
                <a:r>
                  <a:rPr lang="en-US" sz="4400" dirty="0"/>
                  <a:t>external field</a:t>
                </a:r>
              </a:p>
              <a:p>
                <a:r>
                  <a:rPr lang="en-US" sz="4400" u="sng" dirty="0"/>
                  <a:t>Continuous Wave NMR</a:t>
                </a:r>
              </a:p>
              <a:p>
                <a:r>
                  <a:rPr lang="en-US" sz="4400" dirty="0"/>
                  <a:t>-Range of frequencies near </a:t>
                </a:r>
              </a:p>
              <a:p>
                <a:r>
                  <a:rPr lang="en-US" sz="4400" dirty="0"/>
                  <a:t>Lamar frequency is sent through </a:t>
                </a:r>
              </a:p>
              <a:p>
                <a:r>
                  <a:rPr lang="en-US" sz="4400" dirty="0"/>
                  <a:t>signal path.</a:t>
                </a:r>
              </a:p>
              <a:p>
                <a:r>
                  <a:rPr lang="en-US" sz="4400" u="sng" dirty="0"/>
                  <a:t>Pulse NMR</a:t>
                </a:r>
              </a:p>
              <a:p>
                <a:r>
                  <a:rPr lang="en-US" sz="4400" dirty="0"/>
                  <a:t>-Sends large range of frequencies </a:t>
                </a:r>
              </a:p>
              <a:p>
                <a:r>
                  <a:rPr lang="en-US" sz="4400" dirty="0"/>
                  <a:t>at once to sample</a:t>
                </a:r>
              </a:p>
              <a:p>
                <a:r>
                  <a:rPr lang="en-US" sz="4400" u="sng" dirty="0"/>
                  <a:t>TNMR</a:t>
                </a:r>
              </a:p>
              <a:p>
                <a:r>
                  <a:rPr lang="en-US" sz="4400" dirty="0"/>
                  <a:t>-Program to create </a:t>
                </a:r>
                <a:endParaRPr lang="en-US" sz="4400" dirty="0" smtClean="0"/>
              </a:p>
              <a:p>
                <a:r>
                  <a:rPr lang="en-US" sz="4400" dirty="0" smtClean="0"/>
                  <a:t>customized pulse NMR</a:t>
                </a:r>
              </a:p>
              <a:p>
                <a:r>
                  <a:rPr lang="en-US" sz="4400" dirty="0" smtClean="0"/>
                  <a:t>signal </a:t>
                </a:r>
                <a:r>
                  <a:rPr lang="en-US" sz="4400" dirty="0"/>
                  <a:t>specific to </a:t>
                </a:r>
              </a:p>
              <a:p>
                <a:r>
                  <a:rPr lang="en-US" sz="4400" dirty="0"/>
                  <a:t>apparatus</a:t>
                </a:r>
                <a:endParaRPr sz="4400" u="sng" dirty="0"/>
              </a:p>
            </p:txBody>
          </p:sp>
        </mc:Choice>
        <mc:Fallback>
          <p:sp>
            <p:nvSpPr>
              <p:cNvPr id="65" name="Shape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64633" y="6501030"/>
                <a:ext cx="15797544" cy="21220312"/>
              </a:xfrm>
              <a:prstGeom prst="rect">
                <a:avLst/>
              </a:prstGeom>
              <a:blipFill>
                <a:blip r:embed="rId3"/>
                <a:stretch>
                  <a:fillRect l="-116" b="-1778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Shape 54"/>
          <p:cNvSpPr/>
          <p:nvPr/>
        </p:nvSpPr>
        <p:spPr>
          <a:xfrm>
            <a:off x="30612021" y="20203857"/>
            <a:ext cx="12760440" cy="10043137"/>
          </a:xfrm>
          <a:prstGeom prst="flowChartProcess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38840" tIns="219360" rIns="438840" bIns="219360" anchor="ctr" anchorCtr="0">
            <a:noAutofit/>
          </a:bodyPr>
          <a:lstStyle/>
          <a:p>
            <a:pPr algn="ctr"/>
            <a:endParaRPr sz="36125">
              <a:solidFill>
                <a:schemeClr val="lt1"/>
              </a:solidFill>
            </a:endParaRPr>
          </a:p>
        </p:txBody>
      </p:sp>
      <p:sp>
        <p:nvSpPr>
          <p:cNvPr id="55" name="Shape 55"/>
          <p:cNvSpPr txBox="1"/>
          <p:nvPr/>
        </p:nvSpPr>
        <p:spPr>
          <a:xfrm>
            <a:off x="30624304" y="19960111"/>
            <a:ext cx="12759840" cy="13270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40" tIns="438840" rIns="438840" bIns="438840" anchor="t" anchorCtr="0">
            <a:noAutofit/>
          </a:bodyPr>
          <a:lstStyle/>
          <a:p>
            <a:r>
              <a:rPr lang="en-US" sz="5400" b="1" dirty="0"/>
              <a:t>Pulse</a:t>
            </a:r>
            <a:r>
              <a:rPr lang="en" sz="5400" b="1" dirty="0"/>
              <a:t> NMR </a:t>
            </a:r>
            <a:r>
              <a:rPr lang="en-US" sz="5400" b="1" dirty="0"/>
              <a:t>Improvements</a:t>
            </a:r>
            <a:endParaRPr sz="5400" b="1" dirty="0"/>
          </a:p>
          <a:p>
            <a:r>
              <a:rPr lang="en-US" sz="4000" u="sng" dirty="0"/>
              <a:t>Conclusion:</a:t>
            </a:r>
            <a:r>
              <a:rPr lang="en-US" sz="4000" dirty="0"/>
              <a:t> Though Pulse NMR Proved to be an time effective way to measure NMR different frequencies, the search for a signal continues</a:t>
            </a:r>
          </a:p>
          <a:p>
            <a:r>
              <a:rPr lang="en-US" sz="4000" u="sng" dirty="0"/>
              <a:t>Tank Circuit</a:t>
            </a:r>
          </a:p>
          <a:p>
            <a:r>
              <a:rPr lang="en-US" sz="4000" dirty="0"/>
              <a:t>-Adding a variable capacitors to tune the Quality factor and resonance frequency of circuit.</a:t>
            </a:r>
          </a:p>
          <a:p>
            <a:r>
              <a:rPr lang="en-US" sz="4000" dirty="0"/>
              <a:t>-Higher quality factor at different frequency ranges</a:t>
            </a:r>
          </a:p>
          <a:p>
            <a:r>
              <a:rPr lang="en-US" sz="4000" dirty="0"/>
              <a:t>provides a larger region </a:t>
            </a:r>
          </a:p>
          <a:p>
            <a:r>
              <a:rPr lang="en-US" sz="4000" dirty="0"/>
              <a:t>for measurement </a:t>
            </a:r>
          </a:p>
          <a:p>
            <a:r>
              <a:rPr lang="en-US" sz="4000" dirty="0"/>
              <a:t>Single Coil Probe with </a:t>
            </a:r>
          </a:p>
          <a:p>
            <a:r>
              <a:rPr lang="en-US" sz="4000" dirty="0" err="1"/>
              <a:t>Duplexor</a:t>
            </a:r>
            <a:r>
              <a:rPr lang="en-US" sz="4000" dirty="0"/>
              <a:t>:</a:t>
            </a:r>
          </a:p>
          <a:p>
            <a:r>
              <a:rPr lang="en-US" sz="4000" dirty="0"/>
              <a:t>-Adding Diodes to prevent </a:t>
            </a:r>
          </a:p>
          <a:p>
            <a:r>
              <a:rPr lang="en-US" sz="4000" dirty="0"/>
              <a:t>transmitted signal from </a:t>
            </a:r>
          </a:p>
          <a:p>
            <a:r>
              <a:rPr lang="en-US" sz="4000" dirty="0"/>
              <a:t>entering receiving channel of apparatus</a:t>
            </a:r>
          </a:p>
        </p:txBody>
      </p:sp>
      <p:sp>
        <p:nvSpPr>
          <p:cNvPr id="56" name="Shape 56"/>
          <p:cNvSpPr/>
          <p:nvPr/>
        </p:nvSpPr>
        <p:spPr>
          <a:xfrm>
            <a:off x="313173" y="9290677"/>
            <a:ext cx="13851000" cy="11458340"/>
          </a:xfrm>
          <a:prstGeom prst="flowChartProcess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38840" tIns="219360" rIns="438840" bIns="219360" anchor="ctr" anchorCtr="0">
            <a:noAutofit/>
          </a:bodyPr>
          <a:lstStyle/>
          <a:p>
            <a:pPr algn="ctr"/>
            <a:endParaRPr sz="36125">
              <a:solidFill>
                <a:schemeClr val="dk1"/>
              </a:solidFill>
            </a:endParaRPr>
          </a:p>
        </p:txBody>
      </p:sp>
      <p:sp>
        <p:nvSpPr>
          <p:cNvPr id="57" name="Shape 57"/>
          <p:cNvSpPr/>
          <p:nvPr/>
        </p:nvSpPr>
        <p:spPr>
          <a:xfrm>
            <a:off x="257781" y="21259182"/>
            <a:ext cx="13851000" cy="10959971"/>
          </a:xfrm>
          <a:prstGeom prst="flowChartProcess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38840" tIns="219360" rIns="438840" bIns="219360" anchor="ctr" anchorCtr="0">
            <a:noAutofit/>
          </a:bodyPr>
          <a:lstStyle/>
          <a:p>
            <a:pPr algn="ctr"/>
            <a:endParaRPr sz="36125">
              <a:solidFill>
                <a:schemeClr val="dk1"/>
              </a:solidFill>
            </a:endParaRPr>
          </a:p>
        </p:txBody>
      </p:sp>
      <p:sp>
        <p:nvSpPr>
          <p:cNvPr id="58" name="Shape 58"/>
          <p:cNvSpPr/>
          <p:nvPr/>
        </p:nvSpPr>
        <p:spPr>
          <a:xfrm>
            <a:off x="30650640" y="5705567"/>
            <a:ext cx="12760560" cy="14087825"/>
          </a:xfrm>
          <a:prstGeom prst="flowChartProcess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38840" tIns="219360" rIns="438840" bIns="219360" anchor="ctr" anchorCtr="0">
            <a:noAutofit/>
          </a:bodyPr>
          <a:lstStyle/>
          <a:p>
            <a:pPr algn="ctr"/>
            <a:endParaRPr sz="36125">
              <a:solidFill>
                <a:schemeClr val="lt1"/>
              </a:solidFill>
            </a:endParaRPr>
          </a:p>
        </p:txBody>
      </p:sp>
      <p:sp>
        <p:nvSpPr>
          <p:cNvPr id="59" name="Shape 59"/>
          <p:cNvSpPr txBox="1"/>
          <p:nvPr/>
        </p:nvSpPr>
        <p:spPr>
          <a:xfrm>
            <a:off x="30586430" y="5244437"/>
            <a:ext cx="12759840" cy="10971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40" tIns="438840" rIns="438840" bIns="438840" anchor="t" anchorCtr="0">
            <a:noAutofit/>
          </a:bodyPr>
          <a:lstStyle/>
          <a:p>
            <a:r>
              <a:rPr lang="en-US" sz="5760" b="1" dirty="0"/>
              <a:t>Pulse NMR in the DNP</a:t>
            </a:r>
          </a:p>
          <a:p>
            <a:r>
              <a:rPr lang="en-US" sz="4000" dirty="0"/>
              <a:t>- From</a:t>
            </a:r>
            <a:r>
              <a:rPr lang="en" sz="4000" dirty="0"/>
              <a:t> Wednesday April 11</a:t>
            </a:r>
            <a:r>
              <a:rPr lang="en" sz="4000" baseline="30000" dirty="0"/>
              <a:t>th</a:t>
            </a:r>
            <a:r>
              <a:rPr lang="en" sz="4000" dirty="0"/>
              <a:t> – </a:t>
            </a:r>
            <a:r>
              <a:rPr lang="en-US" sz="4000" dirty="0"/>
              <a:t>Friday April 13</a:t>
            </a:r>
            <a:r>
              <a:rPr lang="en-US" sz="4000" baseline="30000" dirty="0"/>
              <a:t>th</a:t>
            </a:r>
            <a:r>
              <a:rPr lang="en-US" sz="4000" dirty="0"/>
              <a:t> 2018,</a:t>
            </a:r>
          </a:p>
          <a:p>
            <a:r>
              <a:rPr lang="en-US" sz="4000" dirty="0"/>
              <a:t>the DNP lab turned on its 7T magnet and tested equipment for creating it’s Tensor Polarized Target</a:t>
            </a:r>
          </a:p>
          <a:p>
            <a:r>
              <a:rPr lang="en-US" sz="4000" dirty="0"/>
              <a:t>Including NMR.</a:t>
            </a:r>
          </a:p>
          <a:p>
            <a:r>
              <a:rPr lang="en-US" sz="4000" dirty="0"/>
              <a:t>-CW NMR was performed </a:t>
            </a:r>
          </a:p>
          <a:p>
            <a:r>
              <a:rPr lang="en-US" sz="4000" dirty="0"/>
              <a:t>around the frequencies </a:t>
            </a:r>
          </a:p>
          <a:p>
            <a:r>
              <a:rPr lang="en-US" sz="4000" dirty="0"/>
              <a:t>212.31MHz (5 Tesla Field) </a:t>
            </a:r>
          </a:p>
          <a:p>
            <a:r>
              <a:rPr lang="en-US" sz="4000" dirty="0"/>
              <a:t>and 297.99MHz</a:t>
            </a:r>
          </a:p>
          <a:p>
            <a:r>
              <a:rPr lang="en-US" sz="4000" dirty="0"/>
              <a:t>(7 Tesla Field) </a:t>
            </a:r>
          </a:p>
          <a:p>
            <a:r>
              <a:rPr lang="en-US" sz="4000" dirty="0"/>
              <a:t>with 3D printable plastic samples.</a:t>
            </a:r>
          </a:p>
          <a:p>
            <a:r>
              <a:rPr lang="en-US" sz="4000" dirty="0"/>
              <a:t>-Pulse NMR was performed in the frequency ranges of 277.62MHz – 297.99MHz (B-Field 6.42Telsa – 7Tesla</a:t>
            </a:r>
            <a:r>
              <a:rPr lang="en-US" sz="3840" dirty="0"/>
              <a:t>)</a:t>
            </a:r>
          </a:p>
          <a:p>
            <a:endParaRPr sz="36125" dirty="0"/>
          </a:p>
        </p:txBody>
      </p:sp>
      <p:sp>
        <p:nvSpPr>
          <p:cNvPr id="60" name="Shape 60"/>
          <p:cNvSpPr/>
          <p:nvPr/>
        </p:nvSpPr>
        <p:spPr>
          <a:xfrm>
            <a:off x="14849856" y="6501030"/>
            <a:ext cx="15325344" cy="25718123"/>
          </a:xfrm>
          <a:prstGeom prst="flowChartProcess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38840" tIns="219360" rIns="438840" bIns="219360" anchor="ctr" anchorCtr="0">
            <a:noAutofit/>
          </a:bodyPr>
          <a:lstStyle/>
          <a:p>
            <a:pPr algn="ctr"/>
            <a:endParaRPr sz="36125" dirty="0">
              <a:solidFill>
                <a:schemeClr val="lt1"/>
              </a:solidFill>
            </a:endParaRPr>
          </a:p>
          <a:p>
            <a:pPr algn="ctr"/>
            <a:endParaRPr sz="36125" dirty="0">
              <a:solidFill>
                <a:schemeClr val="lt1"/>
              </a:solidFill>
            </a:endParaRPr>
          </a:p>
          <a:p>
            <a:pPr algn="ctr"/>
            <a:endParaRPr sz="36125" dirty="0">
              <a:solidFill>
                <a:schemeClr val="lt1"/>
              </a:solidFill>
            </a:endParaRPr>
          </a:p>
          <a:p>
            <a:pPr algn="ctr"/>
            <a:endParaRPr sz="36125" dirty="0">
              <a:solidFill>
                <a:schemeClr val="lt1"/>
              </a:solidFill>
            </a:endParaRPr>
          </a:p>
          <a:p>
            <a:pPr algn="ctr"/>
            <a:endParaRPr sz="36125" dirty="0">
              <a:solidFill>
                <a:schemeClr val="lt1"/>
              </a:solidFill>
            </a:endParaRPr>
          </a:p>
          <a:p>
            <a:pPr algn="ctr"/>
            <a:endParaRPr sz="36125" dirty="0">
              <a:solidFill>
                <a:schemeClr val="lt1"/>
              </a:solidFill>
            </a:endParaRPr>
          </a:p>
          <a:p>
            <a:pPr algn="ctr"/>
            <a:endParaRPr sz="36125" dirty="0">
              <a:solidFill>
                <a:schemeClr val="lt1"/>
              </a:solidFill>
            </a:endParaRPr>
          </a:p>
          <a:p>
            <a:pPr algn="ctr"/>
            <a:endParaRPr sz="36125" dirty="0">
              <a:solidFill>
                <a:schemeClr val="lt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" name="Shape 61"/>
              <p:cNvSpPr txBox="1"/>
              <p:nvPr/>
            </p:nvSpPr>
            <p:spPr>
              <a:xfrm>
                <a:off x="217356" y="20876022"/>
                <a:ext cx="13515840" cy="96062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438840" tIns="438840" rIns="438840" bIns="438840" anchor="t" anchorCtr="0">
                <a:noAutofit/>
              </a:bodyPr>
              <a:lstStyle/>
              <a:p>
                <a:r>
                  <a:rPr lang="en-US" sz="5760" b="1" dirty="0"/>
                  <a:t>Nuclear Spin and Lamar Frequency</a:t>
                </a:r>
              </a:p>
              <a:p>
                <a:r>
                  <a:rPr lang="en-US" sz="4000" dirty="0"/>
                  <a:t>-Nuclei have an intrinsic angular momentum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ℏ</m:t>
                    </m:r>
                  </m:oMath>
                </a14:m>
                <a:r>
                  <a:rPr lang="en-US" sz="4000" dirty="0"/>
                  <a:t>, which can be approximated as a dipole with magnetic moment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</m:t>
                    </m:r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ℏ</m:t>
                    </m:r>
                  </m:oMath>
                </a14:m>
                <a:r>
                  <a:rPr lang="en-US" sz="4000" dirty="0"/>
                  <a:t>, where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en-US" sz="4000" dirty="0"/>
                  <a:t> is the nucleus’ gyromagnetic ratio</a:t>
                </a:r>
              </a:p>
              <a:p>
                <a:pPr lvl="0"/>
                <a:r>
                  <a:rPr lang="en-US" sz="4000" dirty="0"/>
                  <a:t>-If a magnetic dipole moment is placed in an external magnetic field, it will gains a </a:t>
                </a:r>
              </a:p>
              <a:p>
                <a:pPr lvl="0"/>
                <a:r>
                  <a:rPr lang="en-US" sz="4000" dirty="0"/>
                  <a:t>quantized magnetic </a:t>
                </a:r>
                <a:r>
                  <a:rPr lang="en-US" sz="4000" dirty="0" smtClean="0"/>
                  <a:t>potential</a:t>
                </a:r>
              </a:p>
              <a:p>
                <a:pPr lvl="0"/>
                <a:r>
                  <a:rPr lang="en-US" sz="4000" dirty="0" smtClean="0"/>
                  <a:t> </a:t>
                </a:r>
                <a:r>
                  <a:rPr lang="en-US" sz="4000" dirty="0"/>
                  <a:t>energy</a:t>
                </a:r>
              </a:p>
              <a:p>
                <a:pPr lvl="0"/>
                <a:r>
                  <a:rPr lang="en-US" sz="4000" dirty="0"/>
                  <a:t>-potential energy is related to its</a:t>
                </a:r>
              </a:p>
              <a:p>
                <a:pPr lvl="0"/>
                <a:r>
                  <a:rPr lang="en-US" sz="4000" dirty="0"/>
                  <a:t> orientation in the field</a:t>
                </a:r>
              </a:p>
              <a:p>
                <a:pPr lvl="0"/>
                <a:r>
                  <a:rPr lang="en-US" sz="4000" dirty="0"/>
                  <a:t>-If this energy, in the </a:t>
                </a:r>
                <a:r>
                  <a:rPr lang="en-US" sz="4000" dirty="0" err="1"/>
                  <a:t>rf</a:t>
                </a:r>
                <a:r>
                  <a:rPr lang="en-US" sz="4000" dirty="0"/>
                  <a:t> range,</a:t>
                </a:r>
              </a:p>
              <a:p>
                <a:pPr lvl="0"/>
                <a:r>
                  <a:rPr lang="en-US" sz="4000" dirty="0"/>
                  <a:t> is introduced to the sample, </a:t>
                </a:r>
              </a:p>
              <a:p>
                <a:pPr lvl="0"/>
                <a:r>
                  <a:rPr lang="en-US" sz="4000" dirty="0"/>
                  <a:t>sample’s spin induce alignment </a:t>
                </a:r>
              </a:p>
              <a:p>
                <a:pPr lvl="0"/>
                <a:r>
                  <a:rPr lang="en-US" sz="4000" dirty="0"/>
                  <a:t>with external field</a:t>
                </a:r>
              </a:p>
              <a:p>
                <a:pPr lvl="0"/>
                <a:r>
                  <a:rPr lang="en-US" sz="4000" dirty="0"/>
                  <a:t>-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𝜐</m:t>
                    </m:r>
                  </m:oMath>
                </a14:m>
                <a:r>
                  <a:rPr lang="en-US" sz="4000" dirty="0"/>
                  <a:t>, the frequency associated with the spin aligning energy is called the Lamar Frequency,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  <m:r>
                      <a:rPr lang="en-US" sz="4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sz="4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𝐵</m:t>
                        </m:r>
                        <m:r>
                          <a:rPr lang="en-US" sz="4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num>
                      <m:den>
                        <m:r>
                          <a:rPr lang="en-US" sz="4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ℏ</m:t>
                        </m:r>
                      </m:den>
                    </m:f>
                  </m:oMath>
                </a14:m>
                <a:endParaRPr lang="en-US" sz="4000" dirty="0"/>
              </a:p>
            </p:txBody>
          </p:sp>
        </mc:Choice>
        <mc:Fallback>
          <p:sp>
            <p:nvSpPr>
              <p:cNvPr id="61" name="Shap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356" y="20876022"/>
                <a:ext cx="13515840" cy="9606240"/>
              </a:xfrm>
              <a:prstGeom prst="rect">
                <a:avLst/>
              </a:prstGeom>
              <a:blipFill>
                <a:blip r:embed="rId4"/>
                <a:stretch>
                  <a:fillRect l="-45" b="-1968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Shape 62"/>
          <p:cNvSpPr/>
          <p:nvPr/>
        </p:nvSpPr>
        <p:spPr>
          <a:xfrm>
            <a:off x="350749" y="3696566"/>
            <a:ext cx="13850914" cy="4849300"/>
          </a:xfrm>
          <a:prstGeom prst="flowChartProcess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38840" tIns="219360" rIns="438840" bIns="219360" anchor="ctr" anchorCtr="0">
            <a:noAutofit/>
          </a:bodyPr>
          <a:lstStyle/>
          <a:p>
            <a:pPr algn="ctr"/>
            <a:endParaRPr sz="36125">
              <a:solidFill>
                <a:schemeClr val="dk1"/>
              </a:solidFill>
            </a:endParaRPr>
          </a:p>
        </p:txBody>
      </p:sp>
      <p:sp>
        <p:nvSpPr>
          <p:cNvPr id="64" name="Shape 64"/>
          <p:cNvSpPr txBox="1"/>
          <p:nvPr/>
        </p:nvSpPr>
        <p:spPr>
          <a:xfrm>
            <a:off x="5236423" y="916310"/>
            <a:ext cx="33418353" cy="5289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40" tIns="438840" rIns="438840" bIns="438840" anchor="t" anchorCtr="0">
            <a:noAutofit/>
          </a:bodyPr>
          <a:lstStyle/>
          <a:p>
            <a:pPr algn="ctr"/>
            <a:r>
              <a:rPr lang="en" sz="8800" b="1" dirty="0">
                <a:latin typeface="Cambria"/>
                <a:ea typeface="Cambria"/>
                <a:cs typeface="Cambria"/>
                <a:sym typeface="Cambria"/>
              </a:rPr>
              <a:t>Pulse NMR in the Dynamic Nuclear </a:t>
            </a:r>
            <a:r>
              <a:rPr lang="en-US" sz="8800" b="1" dirty="0">
                <a:latin typeface="Cambria"/>
                <a:ea typeface="Cambria"/>
                <a:cs typeface="Cambria"/>
                <a:sym typeface="Cambria"/>
              </a:rPr>
              <a:t>Polarization</a:t>
            </a:r>
            <a:r>
              <a:rPr lang="en" sz="8800" b="1" dirty="0">
                <a:latin typeface="Cambria"/>
                <a:ea typeface="Cambria"/>
                <a:cs typeface="Cambria"/>
                <a:sym typeface="Cambria"/>
              </a:rPr>
              <a:t> Experiment </a:t>
            </a:r>
            <a:endParaRPr sz="8800" b="1" dirty="0"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6" name="Shape 66"/>
          <p:cNvSpPr txBox="1"/>
          <p:nvPr/>
        </p:nvSpPr>
        <p:spPr>
          <a:xfrm>
            <a:off x="692813" y="9235207"/>
            <a:ext cx="14005867" cy="85620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40" tIns="438840" rIns="438840" bIns="438840" anchor="t" anchorCtr="0">
            <a:noAutofit/>
          </a:bodyPr>
          <a:lstStyle/>
          <a:p>
            <a:pPr lvl="1"/>
            <a:r>
              <a:rPr lang="en-US" sz="5040" b="1" dirty="0"/>
              <a:t>The Dynamic Nuclear Polarization Experiment (DNP)</a:t>
            </a:r>
          </a:p>
          <a:p>
            <a:r>
              <a:rPr lang="en-US" sz="4000" dirty="0"/>
              <a:t>-All information about nuclei, nuclei decays, and their constituents’ properties are found through scattering experiments</a:t>
            </a:r>
          </a:p>
          <a:p>
            <a:r>
              <a:rPr lang="en-US" sz="4000" dirty="0"/>
              <a:t>	                  </a:t>
            </a:r>
            <a:r>
              <a:rPr lang="en-US" sz="4000" dirty="0" smtClean="0"/>
              <a:t>			-</a:t>
            </a:r>
            <a:r>
              <a:rPr lang="en-US" sz="4000" dirty="0"/>
              <a:t>Two types of targets used: </a:t>
            </a:r>
          </a:p>
          <a:p>
            <a:r>
              <a:rPr lang="en-US" sz="4000" dirty="0"/>
              <a:t>	                    </a:t>
            </a:r>
            <a:r>
              <a:rPr lang="en-US" sz="4000" dirty="0" smtClean="0"/>
              <a:t>			 Non- </a:t>
            </a:r>
            <a:r>
              <a:rPr lang="en-US" sz="4000" dirty="0"/>
              <a:t>Polarized Target</a:t>
            </a:r>
          </a:p>
          <a:p>
            <a:r>
              <a:rPr lang="en-US" sz="4000" dirty="0"/>
              <a:t>	                    </a:t>
            </a:r>
            <a:r>
              <a:rPr lang="en-US" sz="4000" dirty="0" smtClean="0"/>
              <a:t>			 Vector </a:t>
            </a:r>
            <a:r>
              <a:rPr lang="en-US" sz="4000" dirty="0"/>
              <a:t>Polarized </a:t>
            </a:r>
            <a:r>
              <a:rPr lang="en-US" sz="4000" dirty="0" smtClean="0"/>
              <a:t>Target</a:t>
            </a:r>
          </a:p>
          <a:p>
            <a:endParaRPr lang="en-US" sz="4000" dirty="0"/>
          </a:p>
          <a:p>
            <a:r>
              <a:rPr lang="en-US" sz="4000" dirty="0"/>
              <a:t>	           </a:t>
            </a:r>
            <a:r>
              <a:rPr lang="en-US" sz="4000" dirty="0" smtClean="0"/>
              <a:t>				- DNP </a:t>
            </a:r>
            <a:r>
              <a:rPr lang="en-US" sz="4000" dirty="0"/>
              <a:t>experiment’s goal is </a:t>
            </a:r>
          </a:p>
          <a:p>
            <a:r>
              <a:rPr lang="en-US" sz="4000" dirty="0"/>
              <a:t>	            </a:t>
            </a:r>
            <a:r>
              <a:rPr lang="en-US" sz="4000" dirty="0" smtClean="0"/>
              <a:t>				 to </a:t>
            </a:r>
            <a:r>
              <a:rPr lang="en-US" sz="4000" dirty="0"/>
              <a:t>create a new type of target:</a:t>
            </a:r>
          </a:p>
          <a:p>
            <a:r>
              <a:rPr lang="en-US" sz="4000" dirty="0"/>
              <a:t>	            </a:t>
            </a:r>
            <a:r>
              <a:rPr lang="en-US" sz="4000" dirty="0" smtClean="0"/>
              <a:t>				 Tensor </a:t>
            </a:r>
            <a:r>
              <a:rPr lang="en-US" sz="4000" dirty="0"/>
              <a:t>Polarized Target (TPT</a:t>
            </a:r>
            <a:r>
              <a:rPr lang="en-US" sz="4000" dirty="0" smtClean="0"/>
              <a:t>)</a:t>
            </a:r>
          </a:p>
          <a:p>
            <a:endParaRPr lang="en-US" sz="4000" dirty="0"/>
          </a:p>
          <a:p>
            <a:r>
              <a:rPr lang="en-US" sz="4000" dirty="0"/>
              <a:t>	           </a:t>
            </a:r>
            <a:r>
              <a:rPr lang="en-US" sz="4000" dirty="0" smtClean="0"/>
              <a:t>				- Using </a:t>
            </a:r>
            <a:r>
              <a:rPr lang="en-US" sz="4000" dirty="0"/>
              <a:t>other experiments, </a:t>
            </a:r>
          </a:p>
          <a:p>
            <a:r>
              <a:rPr lang="en-US" sz="4000" dirty="0"/>
              <a:t>	           </a:t>
            </a:r>
            <a:r>
              <a:rPr lang="en-US" sz="4000" dirty="0" smtClean="0"/>
              <a:t>				 </a:t>
            </a:r>
            <a:r>
              <a:rPr lang="en-US" sz="4000" dirty="0"/>
              <a:t>TPTs will provide new          	            </a:t>
            </a:r>
            <a:r>
              <a:rPr lang="en-US" sz="4000" dirty="0" smtClean="0"/>
              <a:t>						 information </a:t>
            </a:r>
            <a:r>
              <a:rPr lang="en-US" sz="4000" dirty="0"/>
              <a:t>about the </a:t>
            </a:r>
          </a:p>
          <a:p>
            <a:r>
              <a:rPr lang="en-US" sz="4000" dirty="0"/>
              <a:t>                                        </a:t>
            </a:r>
            <a:r>
              <a:rPr lang="en-US" sz="4000" dirty="0" smtClean="0"/>
              <a:t>nuclear </a:t>
            </a:r>
            <a:r>
              <a:rPr lang="en-US" sz="4000" dirty="0"/>
              <a:t>spin of sea quarks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86CA9A-B4F8-42C2-ACBA-CD4F81C356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42281" y="27739917"/>
            <a:ext cx="8603478" cy="30621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BB6E25-84C7-4846-BC9E-8E4403CF970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45321"/>
          <a:stretch/>
        </p:blipFill>
        <p:spPr>
          <a:xfrm>
            <a:off x="23420018" y="20563491"/>
            <a:ext cx="6589660" cy="56519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EFFE7D-3105-4A0E-9E4F-26602FF9B2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3782" y="25690570"/>
            <a:ext cx="4622938" cy="379575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9A78A99-DD1F-4E7B-B7C2-8A4B72CED414}"/>
                  </a:ext>
                </a:extLst>
              </p:cNvPr>
              <p:cNvSpPr txBox="1"/>
              <p:nvPr/>
            </p:nvSpPr>
            <p:spPr>
              <a:xfrm>
                <a:off x="7867618" y="29916815"/>
                <a:ext cx="6831062" cy="4985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40" i="1" dirty="0"/>
                  <a:t>Figure 2: Magnetic Dipole Moment in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64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64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en-US" sz="264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640" i="1" dirty="0"/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9A78A99-DD1F-4E7B-B7C2-8A4B72CED4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7618" y="29916815"/>
                <a:ext cx="6831062" cy="498598"/>
              </a:xfrm>
              <a:prstGeom prst="rect">
                <a:avLst/>
              </a:prstGeom>
              <a:blipFill>
                <a:blip r:embed="rId8"/>
                <a:stretch>
                  <a:fillRect l="-1696" t="-11111" b="-3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257A9A60-FA6C-4CAC-B9E3-F7C0A440F83D}"/>
              </a:ext>
            </a:extLst>
          </p:cNvPr>
          <p:cNvSpPr txBox="1"/>
          <p:nvPr/>
        </p:nvSpPr>
        <p:spPr>
          <a:xfrm>
            <a:off x="707829" y="19948346"/>
            <a:ext cx="15074894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40" i="1" dirty="0"/>
              <a:t>Figure 1: DNP Experiment Apparatus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7B7723-F3BA-4D7A-9E62-047F25668CBE}"/>
              </a:ext>
            </a:extLst>
          </p:cNvPr>
          <p:cNvSpPr txBox="1"/>
          <p:nvPr/>
        </p:nvSpPr>
        <p:spPr>
          <a:xfrm>
            <a:off x="24353115" y="26365150"/>
            <a:ext cx="6831062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40" i="1" dirty="0"/>
              <a:t>Figure 4: TNMR Sequence Editor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AB81F89-0C4C-45D3-B3CE-4A6513C9F5EE}"/>
              </a:ext>
            </a:extLst>
          </p:cNvPr>
          <p:cNvSpPr txBox="1"/>
          <p:nvPr/>
        </p:nvSpPr>
        <p:spPr>
          <a:xfrm>
            <a:off x="20570178" y="31260165"/>
            <a:ext cx="10197634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40" i="1" dirty="0"/>
              <a:t>Figure 5: Pulse NMR Transmission used in DNP Experiment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8E9E056-935C-4F99-AF69-8019A0F6BF8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64767" y="9397973"/>
            <a:ext cx="5804366" cy="258673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63B7678-A3D0-447A-B310-87CB5AA23DFE}"/>
              </a:ext>
            </a:extLst>
          </p:cNvPr>
          <p:cNvSpPr txBox="1"/>
          <p:nvPr/>
        </p:nvSpPr>
        <p:spPr>
          <a:xfrm>
            <a:off x="36677407" y="12080894"/>
            <a:ext cx="7386840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40" i="1" dirty="0"/>
              <a:t>Figure 6: DNP NMR Probe in Target Stick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94D67B-EAA1-4544-8439-A5AA0F2CC1C7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22949"/>
          <a:stretch/>
        </p:blipFill>
        <p:spPr>
          <a:xfrm>
            <a:off x="30890366" y="15553343"/>
            <a:ext cx="5639976" cy="325924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9F825C7-4D26-4AE8-8726-D46BEB50FA1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164767" y="16354609"/>
            <a:ext cx="5980172" cy="3205742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91359A24-222A-4A76-9CF2-A73B46C0E586}"/>
              </a:ext>
            </a:extLst>
          </p:cNvPr>
          <p:cNvSpPr txBox="1"/>
          <p:nvPr/>
        </p:nvSpPr>
        <p:spPr>
          <a:xfrm>
            <a:off x="30749504" y="19073022"/>
            <a:ext cx="8074714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40" i="1" dirty="0"/>
              <a:t>Figure 7: Signal Candidates (285.62MHZ)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0DEF1F6-89D2-49C4-B309-7621D531065E}"/>
              </a:ext>
            </a:extLst>
          </p:cNvPr>
          <p:cNvSpPr txBox="1"/>
          <p:nvPr/>
        </p:nvSpPr>
        <p:spPr>
          <a:xfrm>
            <a:off x="36772439" y="15376147"/>
            <a:ext cx="8074714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40" i="1" dirty="0"/>
              <a:t>Figure 8: Signal Candidates (288.62MHZ)</a:t>
            </a:r>
          </a:p>
        </p:txBody>
      </p:sp>
      <p:sp>
        <p:nvSpPr>
          <p:cNvPr id="36" name="Shape 64">
            <a:extLst>
              <a:ext uri="{FF2B5EF4-FFF2-40B4-BE49-F238E27FC236}">
                <a16:creationId xmlns:a16="http://schemas.microsoft.com/office/drawing/2014/main" id="{E0BDDAEB-F145-44AA-ADB0-4DB61B30CE0C}"/>
              </a:ext>
            </a:extLst>
          </p:cNvPr>
          <p:cNvSpPr txBox="1"/>
          <p:nvPr/>
        </p:nvSpPr>
        <p:spPr>
          <a:xfrm>
            <a:off x="16218032" y="3382321"/>
            <a:ext cx="13825440" cy="2842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40" tIns="438840" rIns="438840" bIns="438840" anchor="t" anchorCtr="0">
            <a:noAutofit/>
          </a:bodyPr>
          <a:lstStyle/>
          <a:p>
            <a:r>
              <a:rPr lang="en-US" sz="4320" b="1" dirty="0">
                <a:latin typeface="Cambria"/>
                <a:ea typeface="Cambria"/>
                <a:cs typeface="Cambria"/>
                <a:sym typeface="Cambria"/>
              </a:rPr>
              <a:t>N. Lajoie	                    Dr. E. Long , Dr. K. </a:t>
            </a:r>
            <a:r>
              <a:rPr lang="en-US" sz="4320" b="1" dirty="0" err="1">
                <a:latin typeface="Cambria"/>
                <a:ea typeface="Cambria"/>
                <a:cs typeface="Cambria"/>
                <a:sym typeface="Cambria"/>
              </a:rPr>
              <a:t>Slifer</a:t>
            </a:r>
            <a:endParaRPr sz="4320" b="1" dirty="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35F6B88-C468-4638-AAC5-3BAA4BE0852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469841" y="25797167"/>
            <a:ext cx="4716408" cy="2042021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4C915873-CB95-45D5-8EF7-A0AA89A28DC4}"/>
              </a:ext>
            </a:extLst>
          </p:cNvPr>
          <p:cNvSpPr txBox="1"/>
          <p:nvPr/>
        </p:nvSpPr>
        <p:spPr>
          <a:xfrm>
            <a:off x="37469841" y="28176329"/>
            <a:ext cx="5426011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40" i="1" dirty="0"/>
              <a:t>Figure 8: Sample Tank circuit</a:t>
            </a:r>
          </a:p>
        </p:txBody>
      </p:sp>
      <p:sp>
        <p:nvSpPr>
          <p:cNvPr id="40" name="Shape 54">
            <a:extLst>
              <a:ext uri="{FF2B5EF4-FFF2-40B4-BE49-F238E27FC236}">
                <a16:creationId xmlns:a16="http://schemas.microsoft.com/office/drawing/2014/main" id="{95A979A2-A137-4F44-8D34-32B19BEFD744}"/>
              </a:ext>
            </a:extLst>
          </p:cNvPr>
          <p:cNvSpPr/>
          <p:nvPr/>
        </p:nvSpPr>
        <p:spPr>
          <a:xfrm>
            <a:off x="30612021" y="30705080"/>
            <a:ext cx="12760440" cy="1467254"/>
          </a:xfrm>
          <a:prstGeom prst="flowChartProcess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438840" tIns="219360" rIns="438840" bIns="219360" anchor="ctr" anchorCtr="0">
            <a:noAutofit/>
          </a:bodyPr>
          <a:lstStyle/>
          <a:p>
            <a:pPr algn="ctr"/>
            <a:endParaRPr sz="36125">
              <a:solidFill>
                <a:schemeClr val="lt1"/>
              </a:solidFill>
            </a:endParaRPr>
          </a:p>
        </p:txBody>
      </p:sp>
      <p:sp>
        <p:nvSpPr>
          <p:cNvPr id="41" name="Shape 55">
            <a:extLst>
              <a:ext uri="{FF2B5EF4-FFF2-40B4-BE49-F238E27FC236}">
                <a16:creationId xmlns:a16="http://schemas.microsoft.com/office/drawing/2014/main" id="{1E77D80E-F014-4A3C-BF76-4DE3C577FDD3}"/>
              </a:ext>
            </a:extLst>
          </p:cNvPr>
          <p:cNvSpPr txBox="1"/>
          <p:nvPr/>
        </p:nvSpPr>
        <p:spPr>
          <a:xfrm>
            <a:off x="31179121" y="30482262"/>
            <a:ext cx="14222976" cy="14111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8840" tIns="438840" rIns="438840" bIns="438840" anchor="t" anchorCtr="0">
            <a:noAutofit/>
          </a:bodyPr>
          <a:lstStyle/>
          <a:p>
            <a:r>
              <a:rPr lang="en-US" sz="3840" dirty="0"/>
              <a:t>References:</a:t>
            </a:r>
          </a:p>
          <a:p>
            <a:r>
              <a:rPr lang="en-US" sz="3840" dirty="0"/>
              <a:t>          Experimental Pulse NMR, E. </a:t>
            </a:r>
            <a:r>
              <a:rPr lang="en-US" sz="3840" dirty="0" err="1"/>
              <a:t>Fukshima</a:t>
            </a:r>
            <a:r>
              <a:rPr lang="en-US" sz="3840" dirty="0"/>
              <a:t> (V.C.)</a:t>
            </a:r>
          </a:p>
        </p:txBody>
      </p:sp>
      <p:sp>
        <p:nvSpPr>
          <p:cNvPr id="19" name="AutoShape 2" descr="data:image/jpeg;base64,/9j/4AAQSkZJRgABAQAAAQABAAD/2wBDABALDA4MChAODQ4SERATGCgaGBYWGDEjJR0oOjM9PDkzODdASFxOQERXRTc4UG1RV19iZ2hnPk1xeXBkeFxlZ2P/2wBDARESEhgVGC8aGi9jQjhCY2NjY2NjY2NjY2NjY2NjY2NjY2NjY2NjY2NjY2NjY2NjY2NjY2NjY2NjY2NjY2NjY2P/wAARCAIcA8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I5ZI4oy8rqiDqzHAFQf2nYf8/wBbf9/V/wAaNS/49k/67w/+jFq3QBU/tOw/5/rb/v6v+NH9p2H/AD/W3/f1f8at0UAVP7TsP+f62/7+r/jR/adh/wA/1t/39X/GrdFAFT+07D/n+tv+/q/40f2nYf8AP9bf9/V/xq3RQBU/tOw/5/rb/v6v+NH9p2H/AD/W3/f1f8at0UAVP7TsP+f62/7+r/jR/adh/wA/1t/39X/GrdFAFT+07D/n+tv+/q/40f2nYf8AP9bf9/V/xq3RQBU/tOw/5/rb/v6v+NH9p2H/AD/W3/f1f8at0UAVP7TsP+f62/7+r/jR/adh/wA/1t/39X/GrdFAFT+07D/n+tv+/q/40f2nYf8AP9bf9/V/xq3RQBU/tOw/5/rb/v6v+NH9p2H/AD/W3/f1f8at0UAVP7TsP+f62/7+r/jR/adh/wA/1t/39X/GrdFAFT+07D/n+tv+/q/40f2nYf8AP9bf9/V/xq3RQBU/tOw/5/rb/v6v+NH9p2H/AD/W3/f1f8at0UAVP7TsP+f62/7+r/jR/adh/wA/1t/39X/GrdFAFT+07D/n+tv+/q/40f2nYf8AP9bf9/V/xq3RQBU/tOw/5/rb/v6v+NH9p2H/AD/W3/f1f8at0UAVP7TsP+f62/7+r/jR/adh/wA/1t/39X/GrdFAFT+07D/n+tv+/q/40f2nYf8AP9bf9/V/xq3RQBU/tOw/5/rb/v6v+NH9p2H/AD/W3/f1f8at0UAVP7TsP+f62/7+r/jR/adh2vrb/v6v+NW6qar/AMgq8/64P/6CaALdFFFABRRRQAUUUUAFFFFABRRRQAUUUUAFFFFABRRRQAUUUUAFFFFABRRRQAUUUUAFFFFABRRRQAUUUUAFFFFABRRRQAUUUUAFFFFABRRRQAUUUUAFFFFABRRRQAUUUUAFFFFABRRRQAUUUUAFFFFABRRRQAUUUUAFFFFABRRRQAUUUUAFFFFABRRRQAUUUUAFFFFABRRRQAUUUUAVNS/49k/67w/+jFq3VTUv+PZP+u8P/oxat0AFFFJQAtFFFABRRRQAUUlFAC0UlLQAUUUUAFFFJQAtFJmigBaKilZ1hcxoHcKdq5xk9hntWDJrurpfxWR0OMTSoXUfbRjAxnnb70AdHRVWC4b7Mr3iR20xGXjMobbzjrxnt+dSyTwxFRJKiFum5gM0AS0VG8iJ991Xgnk44oSRJE3o6up7qcigCSioo54pVJjkRwOpVgcUCaJnCLKhYjcAGGcetAEtFV3uFMEskBSZkB+UOBkgcDPaqq6rELu1tJl8u4nh84jeGVMY4z36/pQBpUVlRauLq2lls4RKY7gwlWlC9GwWz+ZHrV97iGP/AFkqJzj5mA5oAmopjukaF3cKo6knApEkR/uOrcZ4OeKAJKKzNU1J7KW2tra2NzdXJYRxl9gAUZYlucYyKjstUuW1AWOo2X2aZ0Lxskm9HAxnnAweelAGvRVS0uHkslnukS3Y53L5ocLyQPmHHTFTCaIruEiEBd2Q3GPX6UAS0VEs0bSGNZELjqoYEj8KJJ4o3VHlRGboGYAn6UAS0VQa/wButR6f5efMgabzN3TDAYxj39e1X6ACqmq/8gq8/wCuD/8AoJq3VTVf+QVef9cH/wDQTQBbooooAKKKKACiiigAooooAKKKKACiiigAooooAKKKKACiiigAooooAKKKKACiiigAooooAKKKKACiiigAooooAKKKKACiiigAooooAKKKKACiiigAooooAKKKKACiiigAooooAKKKKACiiigAooooAKKKKACiiigAooooAKKKKACiiigAooooAKKKKACiiigAooooAKKKKACiiigCpqX/AB7J/wBd4f8A0YtWqq6l/wAeyf8AXeH/ANGLVugBD0qk13c7iBp85Hrvj/8Aiqu0UDTt0Kf2q6P/AC4SD6un+NH2i8PSxI+sgq5RSsVzrt+ZT8++7Wcf4zY/pSGbUe1nb/jcEf8AslXaKLC5l2/MpeZqJ/5d7Yf9tmP/ALLRu1E/8s7cf8CY/wBKu0UWDm8iljUT/Fbj/gLGgpqJ/wCXi3H/AGxY/wDs1XaKLBzeRSEOo97y3/C3I/8AZ6XyL7veR/hDj+tXKKLBzv8ApIp/Z7w9b78ohR9luj/y/wAg+kaf4VcoosPnf9JGDc6NfS6ktwuouihApbADHBPGAAMc1tRgogVmLkDBYgZP5U+ihRSHOpKaSfQWsS7/AORy0/8A69Zf5rW3UTW8L3KXLRqZkUqr45APUfpTMzCv7G2v/GEEV3Es0a2LOEYZBO8Dkd+pqjPDBeSarLb6bZyRwu0UtxeycqVUAhVAOAPqK6s28P2kXJjXzghTfjnaTnH5gVVk0bTZrs3UllC8xIJYrnJ9frQBzNlBFqA8KpdL56G2mJV+Q2FXAI79KfcWtvEfEdikyWNsfs7LxhFZhyMDoCQAfrXUxafaQ+R5Vui/ZwyxYH3AeoH5UrWVs7Tl4I2NwAsuVzvAGBn160Ac1br9h1IwXem2ttcz2sgjlsmxG6gAkFMZGPU/SqA0yzHhbRJlgUTS3EKvKOHIYkEbuuMHGM111npGn2Rc21pFEXXaxC8kemfT2qX7Da/Z4rfyE8mFg0aY4UjoR9KAOcvLWCx1fUobSGOCN9IZ2SNQqltzAHA74pljZ2suq6E01vC5bTQcugOWGzHXuOa6h7O3lleWSJWd4zEzEclP7v0qOTTbKX7N5lrG32XHk5X/AFeMYx+Q/KgDklt7eDQbswQxIx1UISigcCYAA47AZxWnZ6ZZX3iDXGvLaOfEkaASKDtHljOPQn161r/2Tp/mTSC0i3zOHkO37zA5BPvnmrMcEUUssscaq8xDOQOWIGBn8KAON0sJdQeHIL/ElqY5dqScq8gOFBzwcLnFamhQ2kHibWI7IIsYSHKJjajfNkDHT/EmrWp6W7Wtvb2VtaSWsZO+0nXCNnoQcHBBz27mjQ9KewmuriWK3gacIqwW4+SNVzjnAyeTnigBmuDT7m9s7O9ea3nfc9vcxvsKEYyA2epz0x/SobeW+0zXbTT5NQN/Dcq5IkUCSHaMgkjqD05rau7K2voTDdwRzRn+F1zUVhpNhpu42VpFAW6lV5P40AcppiRT23h63vFVrN2uDsf7jyBjtBz14zj1p17DaQS+Jo7JURFsV3ImNqNhsgY6euPet7UtMdrSC3sra0kto2JktZ1+Vwe4ODggkmotJ0MQm8e7t7WNLlFjFtAMoiDPGcDJOT2oApXWnWmnjQJ7WBI52uo0aVVw7hkbduPfPvVK9jhvLPV7uHTrRoQ8oe6vJN0hIGPlGDgDGAMjtxXYyW0EohEkSsIWDx5H3WAwCPzNVX0XTHuWuHsYGlY5ZinU+uOmfegDH0h2k1XRnclmbRwxJ6kkpXU1VhsbWBo3igRGij8pCB91PQe3Aq1QAVU1X/kFXn/XB/8A0E1bqpqv/IKvP+uD/wDoJoAt0UUUAFFFFABRRRQAUUUUAFFFFABRRRQAUUUUAFFFFABRRRQAUUUUAFFFFABRRRQAUUUUAFFFFABRRRQAUUUUAFFFFABRRRQAUUUUAFFFFABRRRQAUUUUAFFFFABRRRQAUUUUAFFFFABRRRQAUUUUAFFFFABRRRQAUUUUAFFFFABRRRQAUUUUAFFFFABRRRQAUUUUAFFFFABRRRQBU1L/AI9k/wCu8P8A6MWrdVNS/wCPZP8ArvD/AOjFq3QAUlFFABRS0lABRRRQAtFFFABSUtFACUUUUAFFFFABRRRQAUtFFABRRRQAUUUUAFFFFABRRRQAUUUUAFFFFABRRRQAUUUUAFFFFABRRRQAVU1X/kFXn/XB/wD0E1bqpqv/ACCrz/rg/wD6CaALdFFFABTWYKpZiAB1OadWfdn7RcLa/wDLNR5ko9RnCr9CQfy96AA3E91/x7Yih7SsMs3uB6e5/wDr0htN3MlxcufXzSn/AKDgVYooAr/Y4/8Anrc/+BMn+NH2OP8A563P/gTJ/jViigCv9jj/AOetz/4Eyf40fY4/+etz/wCBMn+NWKKAK/2OP/nrc/8AgTJ/jR9jj/563P8A4Eyf41YooAr/AGOP/nrc/wDgTJ/jR9jj/wCetz/4Eyf41YooAr/Y4/8Anrc/+BMn+NH2OP8A563P/gTJ/jViigCv9jj/AOetz/4Eyf40fY4/+etz/wCBMn+NWKKAK/2OP/nrc/8AgTJ/jR9jj/563P8A4Eyf41YooAr/AGOP/nrc/wDgTJ/jR9jj/wCetz/4Eyf41YooAr/Y4/8Anrc/+BMn+NH2OP8A563P/gTJ/jViigCv9jTtLcj/ALeJD/NqXbdQ8xT+aB/BMB+jAcfUg1PRQAW10lwGGCki4Do3Uf8A1verNZt4PKUXSD54eTjqy/xL78cj3ArQBBGRyDQA6iiigAooooAKKKKACiiigAooooAKKKKACiiigAooooAKKKKACiiigAooooAKKKKACiiigAooooAKKKKACiiigAooooAKKKKACiiigAooooAKKKKACiiigAooooAKKKKACiiigCpqX/Hsn/XeH/0YtWqq6l/x7J/13h/9GLVqgApKWq5glJ/4+pfyX/Ck2JuxYoqt9mfvcS/p/hS/ZT3mkP40rvsTeXYscUcetV/sid3l/wC+zR9ii/vS/wDf1v8AGi8uw7y7FjI9aMj1qv8AY4f+mn/fxv8AGl+yQ+jf99Gi8hXl2J8j1oyPWoPscHeMGk+xWx/5Yp+VF5BeXYnyPUUhdB1cfnUIsbYf8sI/++RThaQDpEg/Cj3g94cZ4h1kX86abqAdZo/++hThBEOka/lS+Ug6KKPeD3iq2p2yy7DIOmd3arauHQMpBB7ioWtIXl8xowWAxk1OPpSjzX94Uee75ha5XRjf6lpcd5Nr8sLuz5QRxYXDMO6+1dVXIaR4Ysb/AMNIt3ZiK7cyZlZMSKd7bT78Y49Ks0NDSNb/AOJNPdalOrrBO0InROJwDgMqjPXPQVestXt7u4a32TwThd4jnjKMVz1HqK5+4S+vNCt4pLaaK40y7QzJbptLquRvj4weucD06VNBbx6hqKm2l1K48qCQfaLnKJGWGMAFQSTwfbAoA1I/EdjJIgUT+TJJ5aXBibymbOMBunXvTrnX7OCaaPZcSLAcTSRQsyRHr8xHt6dKzdP1FoNJs9MGnTPfRBIXgeIhBggFy2NuOM5HtVGOL+zzf295LqqStPI8aWyllnDHIwQpGexyaAN+41KKLUInF07RG0efykjDCRRj5geufYetWJdTtY7O3uixaO5ZFi2jJYt93FY+n2T22saWn2eRIo9PZCHO7Ydy/KW6E1HpNhcjWEsZonFnpTPJC5Hyyb/uD32qWHtQBoLrNtZ20811dSSp9teAN5WCjZPycdQMYz3qxZazbXc8kG2aCaNPMKXEZjO3ONwz296wRazmOMGCQ/8AE/aT7p+7uY7vp056Ve1aznvNcnjjVlEulSxLJg4DFhgZoAn/AOEn0/COUuVikcJFK0DBJSTj5T/j2BrWuZHitZpI4zI6IWVP7xA4FclqGoFtBs7FrG5imikt0k3xFUjKsozuIwemBj1rq7vz/skptNn2gIfLD/d3Y4zQBzNhNfajYLeWmvrJflN5tNqbA39wr1HpnPvWyLthqttFPOYXe2aR7cKCuRjJ3+3SsG+m0zULVhd6NcrqpX7sdswk3+ocds9DnpU76ffzXdpDcFvPbSZIZJeSA5x39c0AaDeKNOVBIwuRAzBY5jC3lyHOPlP5/lxU1zr1rBdzWojuZp4cF44YS5UEZB47YNc/qd+f+EVg0+SxuY7iIwRyB4iEjKsozu6HOOME9a3dMidfEWtSNGyq5h2sRw2E5xQBM+uWK2VvdI7ypc8QrEhZpD6Afnmql7riy6Pqb2hmt7u1hLFJYirJkZU4PHasi2a8s9G0iJhPawF5vPmjg3yR/Mdoxg43euPSmNBM668Y0vplmsVEMlwp3S/e6DAx9MfhQB2Vs5e2idjlmQEn3xU1QWgItIQeCEUH8qnoAKKKKACqmq/8gq8/64P/AOgmrdVNV/5BV5/1wf8A9BNAFuiiigArPh5vb0nqJFUfQIp/9mrQrPg/4+77/rsP/RaUAT0UUUAFFFFABRRRQAUUUUAFFFFABRRRQAUUUUAFFFFABRRRQAUUUUAFFFFADXXcjKRncMY+opdObfptqx6tCh/QUtN0r/kFWf8A1wT/ANBFAFuiiigAooooAKKKKACiiigAooooAKKKKACiiigAooooAKKKKACiiigAooooAKKKKACiiigAooooAKKKKACiiigAooooAKKKKACiiigAooooAKKKKACiiigAooooAKKKKACiiigCpqX/AB7J/wBd4f8A0YtW6qal/wAeyf8AXeH/ANGLVugBKKWigBKKWigBKKWigAooooAKKKKACiiigBKKWigBKKWigAooooAKKKKACiiigAooooAKjljSWJ4nAKOCpB7g9akooAxYvD8KNAst5eTwW7BooJXBRSPu9ACccYya2qKKACmOiyRsjgFWGCPUU+igDFi8PQoYUkvLye3gYNHbyOCikfd6DJA7ZPatqiigAooooAKKKKACiiigAqpqv/IKvP8Arg//AKCat1U1X/kFXn/XB/8A0E0AW6KKKACs+D/j7vv+uw/9FpWhWfB/x933/XYf+i0oAnprSIn32C59SBmnVyXjWCO61TQbeZd0cs7Iwz1BKA+44NAHVCaInAkQk8AbhzT655/BOhMuBbOh9RK39ciqvhK7ltv7XsZ5mmg06Q7HPJ2jcCP/AB3p9aAOrorAXxhpL3FvDG0ztOQBtjyFJ6A+/sKtal4isdOuRbN5s9yRnyYE3sPr2H50AatFZ+l61ZasHFs7CSP78Ui7WX8P8K0KACkDqSVVlJHUAgkfWq+o3iafp893J92FC2PU44H4nA/GuH0YT6Nf6ZqlyxK6tuWcnsWbKn2zkH86APQaKhu7mOztZbmbPlxKWbAycY7CsabxhpcSqyC4mUqGZoo8iPIB+Y5GOvP5UAb9FYlx4r0uFI2jeW5LoHxAm7aD3bpjv1q5a6xZ3elvqMEheCNSz8crgZIx9P5j1oAv0hIxknAHU1gt4v00qGhS5uBt3P5MW7ywf73NXXv7bUtBubm0lEkZhcZHb5TwaANDzE2b9w2+uRj86UsoUsWAUDOSeB75rj9L+xf8K4i/tLzBa/Nv8v73+uOP1xUfjTUIU0O1sIDMEkETZ28GPBwM+uQDj2oA7CO6t5hmKeNwDjKuCM+nB61LXJCHw6llZvHb3FvG12ojGGDGQdCck8c10GqatZ6TCsl5Lt3nCKo3M59h/kUAXaKx7HxLYXl0lqyz207/AHEuI9hf6df/AK9T6lrljpcyxXkhjLoXBxkYHb8en1oA0abpX/IKs/8Argn/AKCKo6NrNtrUDzWolVUbaRIuDn8z/Or2lf8AIKs/+uCf+gigC3RRRQAUUUUAFFFFABRRRQAUUUUAFFFFABRRRQAUUUUAFFFFABRRRQAUUUUAFFFFABRRRQAUUUUAFFFFABRRRQAUUUUAFFFFABRRRQAUUUUAFFFFABRRRQAUUUUAFFFFABRRRQBDPClxEY5ASpIPDFSCDkcjnqP0qL+zof8Anpc/+BUv/wAVVuigCp/Z0P8Az0uf/AqX/wCKo/s6H/npc/8AgVL/APFVbooAqf2dD/z0uf8AwKl/+Ko/s6H/AJ6XP/gVL/8AFVbooAqf2dD/AM9Ln/wKl/8AiqP7Oh/56XP/AIFS/wDxVW6KAKn9nQ/89Ln/AMCpf/iqP7Oh/wCelz/4FS//ABVW6KAKn9nQ/wDPS5/8Cpf/AIqj+zof+elz/wCBUv8A8VVuigCp/Z0P/PS5/wDAqX/4qj+zof8Anpc/+BUv/wAVVuigCp/Z0P8Az0uf/AqX/wCKo/s6H/npc/8AgVL/APFVbooAqf2dD/z0uf8AwKl/+Ko/s6H/AJ6XP/gVL/8AFVbooAqf2dD/AM9Ln/wKl/8AiqP7Oh/56XP/AIFS/wDxVW6KAKn9nQ/89Ln/AMCpf/iqP7Oh/wCelz/4FS//ABVW6KAKn9nQ/wDPS5/8Cpf/AIqj+zof+elz/wCBUv8A8VVuigCp/Z0P/PS5/wDAqX/4qj+zof8Anpc/+BUv/wAVVuigCp/Z0P8Az0uf/AqX/wCKo/s6H/npc/8AgVL/APFVbooAqf2dD/z0uf8AwKl/+Ko/s6H/AJ6XP/gVL/8AFVbooAqf2dD/AM9Ln/wKl/8AiqP7Oh/56XP/AIFS/wDxVW6KAKn9nQ/89Ln/AMCpf/iqP7Oh/wCelz/4FS//ABVW6KAKn9nQ/wDPS5/8Cpf/AIqj+zof+elz/wCBUv8A8VVuigCp/Z0P/PS5/wDAqX/4qj+zof8Anpc/+BUv/wAVVuigCp/Z0P8Az0uf/AqX/wCKo/s6H/npc/8AgVL/APFVbooAqf2dD/z0uf8AwKl/+KpraZbupVzcMpBBVrmQg/8Aj1XaKACikooAWs+D/j7vv+uw/wDRaVfqhB/x933/AF2H/otKAJ65HxvHJLqWhRwymGV52CSAZKHKYP4GuurH1rSJdR1HS7mKREWym8xw3flTxx/smgCidA111Kv4llCng7YAD/PNXLfRrfRdBvIYCzs8TvJI/VztPP8A9b+uTW1UV3E1xZzQqQDJGUBPQZB6/nQBieB4I4vC9syqA0hdmPqdxAP5AVh+GbjVg+oXVnp0Ny8ty3mSyTBCMc457DNdZoGnyaXo9vZSsrvFuyV6csT/ACNZsuh6jYajPeaFcwItyd0tvcAlN3qMdOvSgCtb2esz+KbbUriwitVVDHN5cytvGDgnHXt+QqaTW/ECyMq+HmZQeD53Xnip9N0S7/tb+1dYuY5rpU2RJEMJGDnPXk9fT863qAOR8bXU1xDY6TBE0k90fMkiU87VGcfic/8AfNV9em1PU9Ga0Ph2aBY8OjiYNs2+wA7ZFbtto83/AAk9xq11Ijr5flwIOSg49vr09TWzQBzJ1L+1fAVxck5k+zMknruAwfz6/jVrw7BGnhC3QINrwEsMfeyOaq23hq5tbbWLSKaH7LegmFTkeWTxzx6ccegrY0yxez0WCydlLxxbCR0oAx/h/EieHFdVAaSRix9ewqjogC6L4mRcBVknAA/3T/8AWrf8N6XLo+kR2c7o7qzHcmcHJ4681Qi0mbS9G14yyI/2kTSrtzwCp45FAFjwZBFB4ZtDEBmQF2I/iOT/ACwB+FZWmqINS8UW0PEATeFHRWKnOP1/IVH4btNej0G3bTLy18iYFttwpzEdxB2465xnnvW5puhfYNMu4TN511dhjLMwxuYg/oMn/PFAHOf80n/z/wA96ueLP+RT0v8A66w/+gGrv/CO3H/CF/2J50Xnf3+dv+s3fXpxU+taJNqOi2dlHJGjwOjFmzg7VI9PegCt4z/5hH/X/H/WqGpyXrePM2tql1Jb2wMUcj7APVsnqea3te0qXVPsPlSIn2e5WZt2eQOo4FR61ok15eQajp9wLa/gG0MRlXXng/4+/wCQBka5b+IdYto430mCGSOQSRyrcAspH+P9B6VNrEK3PjPQkuFB/dsxXtuUFh+oqabRNX1eWFNburUWkbBzDahv3h9849/88i/d6VLP4j0/UkkRYrVHVk5ycgjjjHcUAaowOQBz196TSv8AkFWf/XBP/QRTqbpX/IKs/wDrgn/oIoAt0UUUAFFJRQAtFJS0AFFJRQAtFJS0AFFFFABRRRQAUUUUAFFFFABRRRQAUUUUAFFFFABRRRQAUUUUAFFFFABRRRQAUUUUAFFFFABRRRQAUUUUAFFFFABRRRQAUUUUAFFFFABRRRQAUUUUAFFFFABRRRQAUUUUAFFFFABRRRQAUUUUAFFFFABRRRQAUUUUAFFFFABRRRQAUUUUAFFFFABRRRQAUUUUAFFFFABRRRQAUUUUAFFJRQAtJRRQAUU0kAc1AbnfxApk/wBrov50m0iXJLcsZAFZkU2Lu8CI0haYEY6Y2IOvbkVb+ztIc3Dlh/cXhf8A69QWqhLm9VQABMOB/wBc0pe8xe8/IsDpzwfSiiiqLCiiigAooooAKKKKACiiigAooooAKjuIEubeWCTJjlRkbBwcEEHB+hqSigCvYWUOn2cdpbhhFECF3HJ5JPJ+pNWKKKACiiigAooooAKKKKACm6V/yCrP/rgn/oIp1N0r/kFWf/XBP/QRQBbpKWkoAKqX101oofyyydyO1Wu1I6K6lWAIPUGpkm1oTJNrRkNtdJcoCvBxnaeoqxmoZYI5QN6AkdD3FMEU8X+qk3j+6/8Aj/8ArpLmW4k5LfUs0fhVb7Vs4mQx+/VfzqdWVxlTke1UmmNST2HUtJRTKFopKKAFopKKAFooooAKKKKACiiigAooooAKKKKACiiigAooooAKKKKACiiigAooooAKKKKACiiigAooooAKKKKACiiigAooooAKKKKACiiigAooooAKKKKACiiigAooooAKKKKACiiigAooooAKKKKACiiigAooooAKKKKACiiigAooooAKKKKACiiigAooooAKKKKACikooAWkoooAKSmSSpGNzsFHvUXmyzf6lNq/334/SpckiXJLQnd1RSzEADuagNw8pxboWH99uB/9ehbZd2+UmRxyC3b6CrGAKNWL3n5FcWwb5pmMp9CPlH4VYAAHApaKaSQ0ktgqhB/x933/AF2H/otKv1Qg/wCPu995gf8AyGn/ANemUT0UUUAFFFFABRRRQAUUUUAFFFFABRRRQAUUUUAFFFFABRRRQAUUUUAFFFFABTdK/wCQVZ/9cE/9BFKx2qWPbJNGmDbploD1EKfyFAFqiiigBKKWigBKKWkoAQjNQNapncmY265Tj9O9WKKTSe4nFPcrZuIvvKJl9V4P5U6O5jdtudr/AN1hg1PUckSSrtdQw96VmtibNbMfmlqt9nePPkSkD+6/zD/Gj7Q6HE0TL/tL8w/xo5u4c1tyzRTI5EkXcjBh6g0+mXe4UtJRTAWikpaACiiigAooooAKKKKACiiigAooooAKKKKACiiigAooooAKKKKACiiigAooooAKKKKACiiigAooooAKKKKACiiigAooooAKaSFBJOAKiuZ1t4jIwJ5wFAyWPYCqgt2uCJL3DntEM7E/Dv8AU/higCY6laZ+WXzMcfu1L/yBo/tK3/u3H/gNJ/8AE08AADAAA4AHaigBn9pW/wDduP8AwGk/+Jo/tK3/ALtx/wCA0n/xNPooAZ/aVv8A3bj/AMBpP/iaP7St/wC7cf8AgNJ/8TT6KAGf2lb/AN24/wDAaT/4mj+0rf8Au3H/AIDSf/E0+igBn9pW/wDduP8AwGk/+Jo/tK3/ALtx/wCA0n/xNPooAZ/aVv8A3bj/AMBpP/iaP7St/wC7cf8AgNJ/8TT6KAGf2lb/AN24/wDAaT/4mj+0rf8Au3H/AIDSf/E0+igBn9pW/wDduP8AwGk/+Jo/tK3/ALtx/wCA0n/xNPooAZ/aVv8A3bj/AMBpP/iaP7St/wC7cf8AgNJ/8TT6KAGf2lb/AN24/wDAaT/4mk/tK37i4H1t5B/7LUlFACw3dvcMVimVmAyVzgj8OtWKpTW8c64kTcR0PQr7g9QfcU2CaSCVYLhy6txHKe5/ut7/AM6AL9FFFABRRRQAUUlFAC0lFFACdqKhkuEjO0ks/ZV5NM/0ibr+5X25b/AVPMS5LZEss0cQ+duT0A6mot1xN91fKT+83LflUkVvHFyq/MepPJP41NRZvcVpPcgS2SNtxy7/AN5uTU9FFNJLYpJLYKKKWmMSilooAKz5P3OpZPC3C4H+8uc/mP5VoVBcwLcwmNsjnKsOqkdCKAG0VWS4MLCK8xG+cB8YST6eh9jz/OrNABRRRQAUUUUAFFFFABRRRQAUUUUAFFFFABRRRQAUUUUAFFFFABRRUM1zFAQrElz91FGWb6CgBt8zeQYUJEk37tcdQSOT+Ayfwq8iqihVGABgCqttA5l+03AAkI2og58seme5Pc/5N2gAooooAKKKKACiiigBKKWigBKKWigBKKWkoAge2jc7tpV/7ynBpuLiLowlX0PBqxjijtU8qJcV0IFukztkBiY8YcYz/jU4IPSkZQwwwBB7GofsuzmB2i9uq/lRqhe8vMsUVV82aL/Wx7x/eT/D/wDXUsc0co+RgSOo7ihNDUk9CWlpKKooWiikoAWikooAWiiigAooooAKKKKACiiigAooooAKKKKACiiigAooooAKKKKACiiigAooooAKKKKACiiigAooooAz5P32onPKW6gAf7RHJ+uP/QjU9QQf8fd9/wBdh/6LSp6ACiiigAooooAKKKKACiiigAooooAKKKKACiiigAooooAKKKKACiiigAqO4iE8DxkkEjhh1U9j9QRmpKKAFspjcWkUrcMw+Yeh7/rViqWl/wDHofaaUf8AkRquUALSUUE0AFJmq7XIY7YVMrd8dB+NHkyS8zucf3E4H59TU83Yjm7DpLlFbYgMj/3V/wA8Uzy55f8AWPsU/wAKdfzqeONIl2ooUegp2aVm9w5W9yOKFIhhFAz196looq7FJJbBRRS0DEpaKKACiiigAooooAKKKKAGOiyIUdQykcgjNVv7Ntc/Ijxj0jlZB+QIq5RQBT/s23/vXH/gTJ/8VR/Ztv8A3rj/AMCZP/iquUUAU/7Nt/71x/4Eyf8AxVH9m2/964/8CZP/AIqrlFAFP+zbf+9cf+BMn/xVH9m2/wDeuP8AwJk/+Kq5RQBT/s23/vXH/gTJ/wDFUf2bb/3rj/wJk/8AiquUUAU/7Nt/71x/4Eyf/FUf2bb/AN64/wDAmT/4qrlFAFP+zbf+9cf+BMn/AMVR/Ztv/euP/AmT/wCKq5RQBT/s23/vXH/gTJ/8VR/Ztv8A3rj/AMCZP/iquUUAU/7Nt/71x/4Eyf8AxVH9m2/964/8CZP/AIqrlFAFP+zbf+9cf+BMn/xVH9m2/wDeuP8AwJk/+Kq5RQBS/s239bgj0NxIf/ZqmgtoLfPkxKhPUgcn6mp6KACiiigAooooAKKKKACiiigAooooAKKKKACiiigBKKWigBKKWkoAKhlgjlOWXkdD3H41NRSauJpPcreXPF/q5A4/uv8A4/8A66PtQTidGiPqeR+dWaQjNK3Ynla2YgYEZBBFOqubRFOYy0Teqn+nSkLXMfVRKPVeD+VHM1uHM1uizRUEdxHIdoOG/ung/lU9NNPYpNPYWikpaYwooooAKKKKACiiigAooooAKKKKACiiigAooooAKKKKACiiigAooooAKKKKACiiigAooooAz4P+Pu+/67D/ANFpU9QQf8fd9/12H/otKnoAiuWZLWVlJDKjEEdsA1x+gWms61paXp1+4h3MRsEYbp75Fdfd/wDHpP8A9c2/ka4nwq3iIaGn9mJYtb7m2+cW3Zz7HFAFzU5Nc8NJFeyan/aFpvCyRyRhT+mfTrnrirnjK+ubfTLOSxuHgaa4Vd6+hUn/AArIgF94m1I6drdzHa/ZnDvZomGkx3B9MH1PrWh8QFI0uxEWARdrt9AdrY/CgCb/AIR/W/8AoZ5//Af/AOyrX0izurK1aO8vmvZC+4SMm0gYAAxk+hP41kfZ/GP/AD+aX+Tf/E1vWS3K2kS3rI9wB87Rj5SfagBNQuxY6fcXTDcIYy+PXA6fjXNafY61rdnHqE+tyWomG6OK3TCqO2ef0rqbmOKW3kjuMGJ1KuGOBg9RmuYXw/rWljGh6sDb5ysFwuQB6ZwR/KgCfSbvVLHXP7I1OT7XG8e+G5CY6dm/I9T1roLi4gto/MuJo4UHG6Rgo/Mmuf0zX7+PVI9L1y0WCeUfupIz8r4/P9D+AzVWxtYvEHifU5tRXzobFxDDC33B1BOPw/X2FAHU29zBdIXtp45lBxujYMM/hThNEZjEJEMijJQEFh747DkfnXKaxaQ+H9a02+05BAk8wgniThWU47fn+NT2X/JRNR/69F/9koA6R5o43RHkRXc/ICwBY+gHfr2psl1bxFhJPGhRdzbmAKr6n0HvXO+J/wDkZPDn/XZ//ZKqahp0Wp+Pvs9zloPsoZ0BI3gHp9M4P4UAdbFcwTw+dDNHJF/fRgy+/OcVHBqNlcyGK3vLeVx1WORWI/CuZ12ygiudK8P2am3tLqVpJlQnLAY4zn6/p6Vo6h4UsJ7ZFsESwuImVo5415XB79z+NAG3JLHFGZJXVEUZLMQAB7mo7a9tbzd9luYJ9vXy5A2PyNcdr97BN4ois9VM0tnaRBmjjQkSSEA5IH1qrq19pkb295oNrPb3kMgJCwFFde4NAHoVFIrbkVhwCM4PvS0AFFFFAEemf8ejf9dpf/RjVPNNHAheRsKKg0z/AI9G/wCu0v8A6MapZ7aK42+au4L0GeKmV7aEy5re7uRx3ZnUGCMtkZy3AFL9nZ+bhzIP7oGF/wDr1PHGkShY1CqOwp9JRf2iVFte8IAFGAAAKWilqzQSilooASilooAKKKKACiiigAooooAKKKKACiiigAooooAKKKKACiiigAooooAKKKKACiiigAooooAKKKKACiiigAooooAKKKKACiiigAooooAKKKKACiiigAooooAKKKKACiiigBkkiRRs8jBVUZJJwBVP7ZPN/wAe0Hyf35jtz9BjJ/HFMH+mzmV+YImIjXszA8t+YOPxPerNAEO6/P8Ay2tl/wC2LH/2YUZv/wDn4tv/AAHb/wCLqaigCHN//wA/Ft/4Dt/8XRm//wCfi2/8B2/+LqaigCHN/wD8/Ft/4Dt/8XRm/wD+fi2/8B2/+LqaigCHN/8A8/Ft/wCA7f8AxdGb/wD5+Lb/AMB2/wDi6mooAqyRXkow81qR725/+LpIob6In/S4iMcAwkgf+PZq3RS5VuS4q9yHN/8A8/Ft/wCA7f8AxdGb/wD5+Lb/AMB2/wDi6moplEOb/wD5+Lb/AMB2/wDi6M3/APz8W3/gO3/xdTUUAQ5v/wDn4tv/AAHb/wCLozf/APPxbf8AgO3/AMXU1FAEOb//AJ+Lb/wHb/4ujN//AM/Ft/4Dt/8AF1NRQBDm/wD+fi2/8B2/+Lo8y/XktbSe21k/XJqaigBkV8vmCO4jaCRjhd3Kt9GH8uDVyqkkayoUkUMrDkHoaZZyNFKbSVi2BujduSy9ME9yOOfce9AF6iiigAooooAKKKKACiiigAooooAKKKKACiiigAooooAz4P8Aj7vv+uw/9FpU9QQf8fd9/wBdh/6LSp6AIrlWe1lVQSzIwAHfINZHg20uLHw/HBdRNFKHY7WHOM8VuUUAc34q0i4me31XS1P9oWrDAXrIv+f0JpniaC81bSNOaKzlE32hHkixynBz+Ge9dPRQAUUUUAUtX09dU0ueydtvmrgN6HqP1rn7LVNd0i2SyvdFmu/JARJrc7tygcZwPTvx9K62igDlrW21LW9cttS1Cz+w21pkxRMcu7H16Y/+sOvWllgv9B127vrSze9sr3DSpF9+NvXHfOT0/wD19RRQByzQ6h4i1ezmuLKSysLN/MAm+/I2QenboPwzzS6jDfaV4obV7aykvbeeHypFi5dTkdv+Aj/OK6iigDkLlNV1bXNKvpNPkt7WCXAVj84BwSzDsOBx7VoLZXI8cteGFvs5tNnmY4znp9a36KAMLxLpt1cSWeoaeoe6sn3CMnG9eMj68fqap3upazq9uLKx0y7sJJCPMuJTsEYyCdpHX/D611NFAHMalp9/pusQavp0TXmIRDcRk4dwP4vc8D8vfhZdQ1rVp4YLCyudNjDgzTzoAcdwAf8AOfSumooAKKKKACiiigBml/8AHo3/AF2l/wDRjVbqppf/AB6N/wBdpf8A0Y1XKAEopaKACiiigAooooAKKKKACiiigAooooAKKKKACiiigAooooAKKKKACiiigAooooAKKKKACiiigAooooAKKKKACiiigAooooAKKKKACiiigAooooAKKKKACiiigAooooAKKKKACiiigAqC8lMFlPMvWONmH4DNT1U1X/kFXn/XB/8A0E0ANt4xDbxxDoigfkKkoooAKKKKACiiigAooooAKKKKACiiigAooooAKKKKACiiigAooooAKKKKACq90dj28o6pMo+u75cf+PfoKsVXvv8AUx/9d4f/AEYtAGjRRRQAUUUUAFFFFABRRRQAUUUUAFFFFABRRRQAUUUUAZ8H/H3ff9dh/wCi0qeoIP8Aj7vv+uw/9FpU9ABWHqPia2tLw2VrBNfXY6xQLnb9T/8AWrT1K4a0026uUALQwu4B7kKSP5Vi+BrRItBS7PzT3bNJI55J+YgDP4fzoAT/AIS020iDVdKu7GJzgSsu5QffgfpmuiR1kRXQhkYblIOQRjIOazNTvtGuIJ7C9vrZQ4KSK0qgr+B7g/rULahY6H4ZE9pN9qt4V2RHfu3HOMZHofyA9qANuiuajh8VS2wu/t9tHKw3raeSNuOu3ceQe39acfEMlz4RuNTt1EVzCNrqeQrgjjn2I/OgDo6K5aBvE2p2Ed9b3lvaq6Bo4PLDbxjgkkHGev0Iq1pniNZvC8mq3aBWhysirxuYYwB6ZyPoaAN+iuYtV8TajarfJf29p5oDx23khgV7ZY8jP49e1T2euzXfh/ULhoxDfWKSLInUB1U4OD2/+v1oA6CiuV0W48Raslpf/aLeGzJUPGVG6QA4ZunGeccipw/iDVbq4MEy6XaxPsjMkG55P9rDdvpQB0dVbfUba5vbm0hfdLbY8zjAUntz9O1Y2j6jqY1m70bUZIpZo4vNjnRQMg4HI6fxenbvWZ4bh1L/AISjVAbyIlJU+0fu/wDW9fu/3aAO2ormF1DVtd1C6i0meOzs7ZzGbhoxI0jewPb+hH0qXT9T1Cz1pdI1ho5mmUvBcINof2I6evT9c0AdFRXItqWu6hrWoabp80MIgfImdQdi9NvQ5J+nQV09ktylnEt46SXAUCRkGFJ78cfy/KgCeiiigAooooAZpf8Ax6N/12l/9GNVyqel/wDHo3/XaX/0Y1XKACiiigAooooAKKKKACiiigAooooAKKKKACiiigAooooAKKKKACiiigAooooAKKKKACiiigAooooAKKKKACiiigAooooAKKKKACiiigAooooAKKKKACiiigAooooAKKKKACiiigAooooAKqar/wAgq8/64P8A+gmrdVNV/wCQVef9cH/9BNADqKKKACiiigAoorF1jxJDpN/FZtaXFxLIm9RCASRkjpnPbP0oA2qK5k+MoogWuNK1KKMdXaEYHvW9Y3tvqFpHc2sgkhccN06cYI68GgCxRRRQAUUVQ0jVYtWgmlhjdBDMYTvxkkYyRgn1oAv0UUUAFFFFABRRRQAUUUUAFFFFABVe+/1Mf/XeH/0YtWKr33+pj/67w/8AoxaANGiiigAooooAKKKKACiiigAooooAKKKKACiiigAooooAz4P+Pu+/67D/ANFpU9QQf8fd9/12H/otKnoAiu7dbuznt3JCzRshI7ZBFct4W1aPS4W0TVnW1uLZmCGQ7VdSSep47/kRjvXXVVv9MstRULe20c2OhYcj8Rz+tAGHrR8MRQz3FyLN55ASNpDuzEcHAP61iSWU8nw1ixG2YpTMVIIJXJ5x6c5+grrLXw1o1pIJIdPiDDoWy+PzNapAIwRkHt2NAHIwaVoM2nrfDU7oQ7dxJuvu+xHr2xUCpZDwHqMunxXMcMpJH2ggliCo3A+nb8K3n8L6I83mtp0W7OcAkL/3yDj9K0ZbS3mtDayQo0BG3y8YXA6DA6dBQBW0H/kAab/16xf+gCuO062ku/h5qEUQ3OJy2AM5AKk/oK72KJIIUiiUJHGoVVHQADj8gKjs7K2sYjFaQrFGTu2r3Pr+lAHJ6VpOiXulQ3X9o3MYCAyA3W3yzjkf57U7TY9P/wCEa12bTUuvLeKRS85B8whG5H58/wD1q25/DGi3E5mk0+IueTglR+QOP0rQFrbi0NoIUW3K7DGBhcY5H45oAzvCvHhmw4/5ZdPxNYOjJJ4ljuLvUdXuYAspX7LBL5aoo6ZH+fr6djb28VrAkECCOJBhVHQD0FZ1z4b0e7uTcT2EbSk5JyVB/AED9OaAOc8OJYxeOLmPTmLwJbEby5beQVyc/X0q9oM0UPi3XY5ZER5JE2KzAFuvT8x+db8Wm2MNxHPFaxxyxp5aMo27VyeMDjGTTJtG0+e+S9ltUa6RgwkGQcjoffHvQBg+Dp47B9Q0q6dYrmO5ZwGIG8EAZGevTP4il1CaPU/GumQ2jCUWas8zpyF9s/gB+NbuoaNp2pkNe2iSsOjcg/mDUlhptnpsZjsrdIVPXaOW+pPP5mgDC8Of8jT4h/66R/8As1dPVeCytre4mnhhVJZzmRx1cjOM/nVigAooooAKKKKAGaX/AMejf9dpf/RjVcqnpf8Ax6N/12l/9GNVygAooooAKKKKACiiigAooooAKKKKACiiigAooooAKKKKACiiigAooooAKKKKACiiigAooooAKKKKACiiigAooooAKKKKACiiigAooooAKKKKACiiigAooooAKKKKACiiigAooooAKKKKACqmq/8AIKvP+uD/APoJq3VTVf8AkFXn/XB//QTQA6iiigAooooAK5DWriG1+IGmTXMqxRJbNl2OAMiQDJ+prr65DWreG6+IGmQ3MSyxPbNlGGQcCQjI+ooA2LnxLokcDs9/BIuOUVtxPtj/ACKwNBkutK8EXt9GvllpDLCrDOF+Uf4100ehaTG25NNtQRz/AKpTiq/i0AeF74cACMfzFAFLR7rX702+oXElrDpzplo8fPtA+90749e9R2d/rmviS606WCxslYrEZI97Se5/zx05rT0+Fp/CNtCnDSWKoPqY8f1qj4Iu4m0GO0LKlxasyyxk4K/MTnH4/mDQBY0TV7qW/uNK1SONL2Abg0f3JUPfB78j8/Y1g+Gf7YnS/t9NeG2iW7d3nkXeSTgbQOnb9a0LOVNR8ez3Fq2+G1thG8i8qWz0z+J/Kk8D3kBTULQyKJ1unk2k4JU4GR64x/L1oAu6Nqt6dUn0jVlj+1xKJEkjyBKvTp6/57VXj1LVtcu7gaRJDa2Vu5j86RN7SMPQen/1voGQyLqPj8zWpDw2dr5cki/d3ZPGR16/oayfC2k2063VjdX15b3kExVoY5ygI4GQPw6/SgDodK1W9TV5NI1dY/tITzIZo+BKv09Rg/kfx3q5TTrTSovFSRW9xfXd5bxkmR5Q8aDBGCevft3Irq6ACiiigAooooAKKKKACq99/qY/+u8P/oxasVXvv9TH/wBd4f8A0YtAGjRRRQAUUUUAFFFFABRRRQAUUUUAFFFFABRRRQAUUUUAZ8Xy314p6syyY9igH81/Sp6ivlMUiXaAkICsgHOU9cex/TNSKQyhlOQeh6j60ALRRRQAUUUUAFFFFABRRRQAUUUUAFFFFABRRRQAUUUUAFFFFABRRRQAUUVXu2ZwLaInzZuOP4F7t+tAEulj/QEftIzSD6MxYfzq5TERY0VEGFUAAe1PoAKKKKACiiigAooooAKKKKACiiigAooooAKKKKACiiigAooooAKKKKACiiigAooooAKKKKACiiigAooooAKKKKACiiigAooooAKKKKACiiigAooooAKKKKACiiigAooooAKKKKACiiigAqpqv/IKvP8Arg//AKCat1U1X/kFXn/XB/8A0E0AOooooAKKKKACq0mn2sl/FfPCGuolKJJk5UYORjPue1WaKACorq2hvLd7e4TzIpBhl5AI69ue1S0UAMhiS3gjhiXbHGoVRkkAAe/oBWdqHhzSdRn866s1eU9WVmQt9cfzrUooAr2Vja6fAIbOBIYx2UdffPX86oT+GdGuIjHJYpguXyGYHcepzmteigCtYWFrp0AgsoFhj64Gcn8Tz+ZqtqWgaXqknmXloskg/jBKsfTJBGfxzWlRQBU07S7LS4mjsbdIVY5OOSfTmrdFFABRRRQAUUUUAFFFFABVe+/1Mf8A13h/9GLViq99/qY/+u8P/oxaANGiiigAooooAKKKKACiiigAooooAKKKKACiiigAooooAKz2tZbdi1mVKE5MLcAf7p7fyrQooAzjdFf9bbXCH2jLj81zR9sj/wCeVz/4DSf4Vo0UAZ32yP8A55XP/gNJ/hR9sj/55XP/AIDSf4Vo0UAZ32yP/nlc/wDgNJ/hR9sj/wCeVz/4DSf4Vo0UAZ32yP8A55XP/gNJ/hR9sj/55XP/AIDSf4Vo0UAZ32yP/nlc/wDgNJ/hR9sj/wCeVz/4DSf4Vo0lAGYNRtzIYwJy4GSv2eTI9O2af9tj/wCedz/4DSf4VPc2q3ADAmOZD8ki9R/iPamW10xk+z3ICTjoB0ceq/4dv1KuVy3V0R/bI/8Anlc/+A0n+FH2yP8A55XP/gNJ/hWhRTJM/wC2R/8APK5/8BpP8KPtkf8Azyuf/AaT/CtGigDO+2R/88rn/wABpP8ACj7ZH/zyuf8AwGk/wrRooAzvtkf/ADyuf/AaT/Cj7bH/AM87k/8AbtIP/Za0aKAM7zLmbiC3KA/xzcAfRRyfpx9asW1qsAZiS8r/AH5G6n/63oKs0UAFFFFABRRRQAUUUUAFFFFABRRRQAUUUUAFFFFABRRRQAUUUUAFFFFABRRRQAUUUUAFFFFABRRRQAUUUUAFFFFABRRRQAUUUUAFFFFABRRRQAUUUUAFFFFABRRRQAUUUUAFFFFABRRRQAUUUUAFVNV/5BV5/wBcH/8AQTVuqmq/8gq8/wCuD/8AoJoAdRRRQAUUUUAFFFFABRRRQAUUUUAFFFFABRRRQAUUUUAFFFFABRRRQAUUUUAFV77/AFMf/XeH/wBGLViq99/qY/8ArvF/6MWgDRooooAKKKKACiiigAooooAKKKKACiiigAooooAKKKKACiiigAooooAKKKKACiiigAooooAKSlpKACoLm2juY9rg9cgjgqfUGp6KATtqijFcyQSLBeHknCS4wH9j6H+fb0q9UcsSTRtHKodGGCDVMSSaeQlw5e2P3Zj1T2b/AB/P1K2LtzbbmhS0gORxRTIFopKKAFooooAKKKKACiiigAooooAKKKKACiiigAooooAKKKKACiiigAooooAKKKKACiiigAooooAKKKKACiiigAooooAKKKKACiiigAooooAKKKKACiiigAooooAKKKKACiiigAooooAKKKKACiiigAooooAKKKKACoriITW8sROBIpX8xipaKAKFpIZbWNmGG24YejDgj8CCKmqCdGtJ2nQF4ZDmRV5Kn+8B6Y696ljkSVA8bh0I4ZTkGgB1FFFABRRRQAUUUUAFFFFABRRRQAUUUUAFFFFABRRRQAUUUUAFFFFABVeb95dW8I/veY3sq/8A18frTp7lIiEGZJW+7GuNze/sPUnipLSBo90sxBnkxux0Hoo9h/PJoAt0UUUAFFFFABRRRQAUUUUAFFFFABRRRQAUUUUAFFFFABRRRQAUUUUAFFFFABRRRQAUUUUAFFFFACUUtFACUhAYYYAg06koAzismncxqZLTug5MX09R7dv5Xo5FljV42DKwyCD1p9UJIJLSRprRdyMcyQ+vuvof50ti78++5foqG3uI54w8bZB/DB9CO1TUyGrbhS0lFAC0UUUAMd0jRndgqKMkngAVSM9zdcwDyIuzuMs3uB2/H8qSf/SrwxHmGDBYdmfqB+AwfxFWKAK5tN3Mlxcuf+upXP4LgflR9jj/AOetz/4Eyf41YooAr/Y4/wDnrc/+BMn+NH2OP/nrc/8AgTJ/jViigCv9jj/563P/AIEyf40fY4/+etz/AOBMn+NWKKAK/wBjj/563P8A4Eyf40fY4/8Anrc/+BMn+NWKKAK/2OP/AJ63P/gTJ/jR9jj/AOetz/4Eyf41YooAr/Y4/wDnrc/+BMn+NH2OP/nrc/8AgTJ/jViigCv9jj/563P/AIEyf40fY4/+etz/AOBMn+NWKKAK/wBjj/563P8A4Eyf40fY4/8Anrc/+BMn+NWKKAK/2OP/AJ63P/gTJ/jR9jj/AOetz/4Eyf41YooAr/Y4/wDnrc/+BMn+NH2NO0tyP+3iQ/zarFFAFcfa7fmOX7Qg/wCWcmA2PZgB+v6VZt7hLiPchOQcMpGCp9CO1JVa4/0aRbtOAvEwHRk9T9M5/OgDSooooAKKKKACiiigAqOWRIY2kkYKijJJqSs+X/Sb4qeYrcjjsXPP6DB+poATzbq55Qm2iPTK5kb3weB9Dn8KDaA8vPcsfXzmX9F4qxRQBX+xx/8APW5/8CZP8aPscf8Az1uf/AmT/GrFFAFf7HH/AM9bn/wJk/xo+xx/89bn/wACZP8AGrFFAFf7HH/z1uf/AAJk/wAaPscf/PW5/wDAmT/GrFFAFf7HH/z1uf8AwJk/xo+xx/8APW5/8CZP8asUUAV/scf/AD1uf/AmT/Gj7HH/AM9bn/wJk/xqxRQBX+xx/wDPW5/8CZP8aPscf/PW5/8AAmT/ABqxRQBX+xx/89bn/wACZP8AGj7HH/z1uf8AwJk/xqxRQBX+xx/89bn/AMCZP8aPscf/AD1uf/AmT/GrFFAFf7HH/wA9bn/wJk/xo+xx/wDPW5/8CZP8asUUAV/saDlZrlT6/aHP6Eml/wBLg5ST7Sv918K34EDH5j8RU9FADre4S4TdGTkHDKeqn0Iqes24/wBGkW7TgLxMB0ZPU/7uc/TNaVABVSWwgdzIoeKQ8lomKk/Xsfxq3RQBS+wyf8/9yPwj/wDiaPsMn/P/AHP5R/8AxFXaKAKX2GT/AJ/7n8o//iKPsMn/AD/3P5R//EVdooApfYZP+f8Aufyj/wDiKPsMn/P/AHP5R/8AxFXaSgCn9hk/5/7n8o//AIik+wyf8/8Ac/lH/wDEVdqvc3UVuoLklm4VV5LH0AoGk3oiB7SRELNqFwAOSSI//iKytOuL3Urx1imuYraP7zyCPLegHy/41qrbS3bCS9wIxysAOQP971P6fzq8AAOKnVmicYJq13+RU+wyf8/9z+Uf/wARR9hk/wCf+5/KP/4irlLVGRS+wyf8/wDc/lH/APEUfYZP+f8Aufyj/wDiKu0UAUvsMn/P/c/lH/8AEUfYZP8An/ufyj/+Iq7RQBS+wyf8/wDc/lH/APEUfYZP+f8Aufyj/wDiKu0UAUvsMn/P/c/lH/8AEUf2eT/rLy5cemVX/wBBANXaKAIILaG2BEMYXdyT1LfU96noooAKKKKACiiigAooooAKKKKACiiigAooooAKKKKACiiigAooooAKKKKACiiigAooooAKKKKACiiigAooooAKKKKAEopaSgClcWzrKbi0IWX+JT92T2Pv7/z6VJa3KXCnGVdTh0bgqasVVubXzHE0LeVOn3XHf2I7ikWmpaMt0VUtbsyuYpV8udfvIe49Qe4q3TJaa0FopKWgRnWXzJM56tPJn8HIH6AVYqvY/wCpk/67zf8AoxqsUAFFFFABRRRQAUUUUAFFFFABRRRQAUUUUAFFFFABRRRQAUUUUAFFFFABTJUEkTRtyGGMevGKfRQAae5k062c8lolP5gVZqppX/IKs/8Argn/AKCKt0AFFFFABRRRQAVnWXKSuerTyZ/ByB+gFaNZ1j/qZP8ArvN/6MagCxRRRQAUUUUAFFFFABRRRQAUUUUAFFFFABRRRQAUUUUAFFFFABRRRQAUUUUANlQSRNGRkMu36ginae5k062c8lolP5gUU3Sv+QVZ/wDXBP8A0EUAW6KKKACiiigApKKKACimOyxqXchVAyST0qlvmvziEtFbf89P4n/3R2Hv+XrSuUo3Hz3bGQwWiiSYfeJ+6n1P9P8A9dPt7MROZHYyzt96Rv5AdhUkEMdvGI4kCKOwqaiwOXRBRRS0yQooooAKKKKACiiigAooooAKKKKACiiigAooooAKKKKACiiigAooooAKKKKACiiigAooooAKKKKACiiigAooooAKKKKACiiigAooooAKKKKACiiigAooooAKKKKAEopaSgCtc2yXCjJKupyjrwVNRwXLrKLe7AWU/dYfdk9x7+38+tXKingjuIjHIu5fyIPqD2pWKUujJh0orPjne0kEN225GOI5vX2b0P8AOr+adxNWKFj/AKmT/rvN/wCjGqxVex/1Mn/XeX/0Y1WKBBQTgc9KKxvFt+bDQZjGf30/7mPHcnr+mfxxQBfsdRs9QV2s7hJghAYqc4z0q1XF6da/8Ix4hsYW4g1C3WN/TzRj+pH/AH0a6XW9TXR9Ne9eMyqhAKg46nFAF+iuZn8VzRw/bItGuJNOHJuS23IzjIXGSPQ/yp8vimWSJrjTdJuLy0QZafdsHvgYJOO/0oA6Oisltftz4dbWYo2eIKCUyAfvAY7iqK+J7qe3N3ZaJcT2ajJl8wKT67VwScUAdBcXEVrA887iOJBlmPQD1NQy6jZwWsNzLcIkM23y3J4YkZGPqOaydY1C31PwZeXVs26N4jweoPHBqG4ubS18J6O97aC5RlgVUJxtbZ978MGgDevr610+AzXkywx5wCx6/wBfXpUFrrem3hhEF2jmckRjBG4gZIwcVzPjC5nfW9MgfT3kijnyoLDFxwuQP5c+tahurRNS0iOfShBcz7zHyAYTjngdcigDoaKx9U15bK8SxtLWS9vWXf5UZACj3bnH5flTLHX2k1BbDUbGTT7mQZjDuGWT2DcUAbdFYOqeJ1sNTfT0spbm4CBo1jOTIT26ccZOeelaWl3c19ZLPcWb2khJHlOckfoP5UAXKKKKACiiigAooooAbpX/ACCrP/rgn/oIq3VTSv8AkFWf/XBP/QRVugAooooAKKKKACs6x/1Mn/Xeb/0Y1aNZ1j/qZP8ArvN/6MagCK91jT9PlWK8u44ZGG4K2ckZI/mDVb/hJ9E/6CUP51dudOsruQSXVnbzuBgNJGrED0BOe+fzrlrLTbF/Huo27WVu0CW6lYjECin5OQMYHU/rQB1FjqVnqIc2VwkwTG7bnjPSrVUnXT9Fs57lYIbaFRukMUYXP4Acnn9ayP8AhJNRkt/tUHh+4ktCNwkMyhiOuQuDn8KAOkorKj163m0CTV4UZo0QsUJAOR27is9fFNzc2y3On6JcXMG0F337cHuFGDuxzzQB0UsqQQvLKwSONSzMegAHP5AUlvcRXUCTwOJInGVYdCPUVjS6pBrHhG+u7fIU20ysrdVIU8fy/MVBpmq2+keDrG4uCSTHtSNeWkYk8CgDpKKr2M81zapLPbtbu3Pls2SB2zx/+qqHirUpNK0K4nhOJmwiH0J7/gMn8KAJ77XdL0+Qx3d7FG46rksw+oGcfjU1hqVlqKFrK5jmC9Qp5H4Hn9KzNB8PWVnp8Tz28c93KoeWSVQ7bjzgZ6Dmm3XhwR6za6jpRitHRv36hcLIv0Hrz+h6igDYa8t1vVs2lUXDJvWM9SvrU9Y81zaL4sgtmtQ121sWW4zyq5b5cf561TuPFhS9ubG102e6uoHK7Iz95e54BxigDpKKxLzxEtpbWm+zma+u1ylovLj68cD8KZb+I5Uv4bTVdNk097g7YmMgkRj6EgD1A/woA3qKzrTVkudYvdOERVrUKS+fvZA/xou9WS21iy04xFmugxD5+7gH/CgC0l5bvePZrMpuI13tGOqg4wT+f61MHQuyhlLKMsuRkDnHHvisZLy2HiO/hhsSbyK3DtIGwZBgYUfp+VYvhS+um13VVNhKRPc5kbcP3HLcH19PwoA7SiiigApulf8AIKs/+uCf+ginU3Sv+QVZ/wDXBP8A0EUAW6KSigBaSiigAqvc3cdso3ZZ24VFGWY+1RS3bNIYLRRJKOGY/dj+vv7D9KdbWiwkyOxkmb70jdfoPQe1K/YvlS1kRrbSXLCW96A5WEfdX3Pqf0/nV76UtJTsS5Ni0UUtAgooooAKKKKACiiigAooooAKKKKACiiigAooooAKKKKACiiigAooooAKKKKACiiigAooooAKKKKACiiigAooooAKKKKACiiigAooooAKKKKACiiigAooooAKKKKACiiigApKWigBKKWkoAZJGkqFJFDKwwQRwax7y/bQyiyh5rZ2wrckx8jqccj68/WtqmuqupVlDKeoNJpvYuElF+8roo6ewa3dgcgzSnP/AG0arNVdORY7ZkQBVWaUAAYxiRh0q1TJdr6BXG6+15q3iq3stOELHT1EzecTs3ZB5x/wH9a7KszStGj025vLnzmmmu33uzDGOvA/P+XpQI5zxHY+I7vTjLdjT9tqfODQF94wO2fz/Kp/EWoLqngEXikZk8vcPRtwz+tdcyqylWGVPBB5BB7VzyeE4U0a40tbuXyJpBIMqCU6fzwKALeqKq+ELlVGAtkcAdgE4o8Nqo8LWSgceR+fX/Grt1ZLc6ZJYs5VZIjFux04xnFGn2S2OnQ2aOXWJNgYjGfegDjLL/kl9z9T/wCjBXY6P5f9j2Xk48vyE24/3RWFq2lx6P4FvLOORpFUbgzADq4pLHw3PJpVukGsXUFpNCrPAAD95ecN2GT0oAzLDB8I+ITH/qDcP5eOmOOn6VZ13/kS9C/37b/0Wa6J9EthoT6TBmKBkK5HLcnk/iajvdBivNIs9PaZ1W1MZDAAltq46e+aAM7xV/yHvDv/AF8t/NKdrn/I4aD/ANtf5VqalpKahe2Fy8rIbOQuqqAQ3I4Pp0pbzSku9Vsr9pWVrTdhAAQ2R3oA5i0j1OTxfrIsbm3hmyufOTJKdsenGP0qxqOnapNe6c+qarYI0c4eEbShY5HA/T9K19V0CO+vEvre5ls71Bjzoudw9GHeo7Pw5s1CO/1G+lv7iL/Vl1Cqnvjn/PPpQBTiVW+I0xI5WyBGfqBXUVnJpMaa8+rCVjI8PlFMcAZHOfwrRoAKKKKACiiigAooooAbpX/IKs/+uCf+girdVNK/5BVn/wBcE/8AQRVqgBaKSloAKKSigBazrH/Uyf8AXeb/ANGNWhWfY/6mT/rvN/6MagCxXLaf/wAlF1P/AK9V/lHXU1mwaPHDr1zqolcvPEIzGQMDheQev8NAB4hv7fTtHmuLmBbhOB5TDIY5GM+3f8KzYl8TXFurvPp+nQlQQqRlmRce/HA/CtnVNPg1SxktLnOx8cjqCD1rKj8N3TQi2vNaup7QDHlBQhYejMDkigDE0T/km+of9tP6V1HhoBfDmn7RgeQp/Pk/qagtfDkNrot1paTuYbhmOSBlAQBj9K0tPtBY2EFqjF1hQICRjOO9AHI+H+PBmvjtvuP/AEWKzbCK70yDSdcvSt1ZL+72bc+QvQN9ep/+ueOxsdAistJvbBZ3ZLwyEsQMruUDp3xirFtpUEOippchM0Ij8sluCRzzx0NAF2ORJY1kjYMjjKkHIII4INYPjm1e68NTGMEmFhIQPQcH+daOjaadJsRafaHnRCShcAFQe3HbOavMqupVgGU5BB5BB6gigCrpV5HqGmW91EwZZIweD0OOQfcHNVtY1uLS5rSAxNNNdSbFjQgMB68+/H41QbwmbeZ30nVLnT0c5MS/Mn5ZH65qxpXhuGxvDfXNzNfXh4Esxzt+g/8Ar/TFAFW5/wCSiWn/AF4H/wBCemeGVB8TeImI5EqAH0BLZrYk0qOTXotVMjCSOEw7AOCMnn9aTTtJSwv7+7SVna9ZWZSBhcZ4H/fVAGQD/wAXH/ff8+X7rP64/wDHq2tUn06BYG1IRkGUCLfHvw56Y4OPr+tRaxokOqtFN5slvdQHMU8R5X2+lVbXw4326G71PUJtQkgOYldQiofXbk88f5wKAK+kHHjfXB3KREf98im6u4PjnREB5EchPsCGx/KrmpeHftWpf2jZX0tjdldrug3Bhx1GRngD8h6Uy18MRwalbahLeTz3URYu8mMyZXGPYCgCCx/5KBqX/Xqn/stN8J/8hnxD/wBfZ/m1a8OlJDrlxqglYvPGIymOBjHI/Kqkfh4wa5JqNrfTRLM4eWAAbXPPU+nJPQ0AbdFFFABTdK/5BVn/ANcE/wDQRTqbpX/IKs/+uCf+gigC1RRVa5u47cKCCztwkajLMf8APfpQNJvRE0kiRIzuwVVGST2qjumvzhN8Nr/f6PJ9PQe/X6daelq9w4lvSCVOUhH3U9z6mrwpblaR23IoYI4IxHEgVR0AFS0UUyNwoopaACiiigAooooAKKKKACiiigAooooAKKKKACiiigAooooAKKKKACiiigAooooAKKKKACiiigAooooAKKKKACiiigAooooAKKKKACiiigAooooAKKKKACiiigAooooAKKKKACiiigAooooAKSlooASilooAzrH/AFMn/Xeb/wBGNViq9j/qZP8ArvN/6MarFABRRRQAUUUUAFFFFAEdxbxXUDQ3EayRPjcrdDzn+Yp0caxRrHGoVEGAoHAAHAH4U6igAooooAKKKKACiiigAooooAKKKKACiiigAooooAj0wE6RaYOD5Cf+gikMOo/8/lt/4DN/8XTtK/5BVn/1wT/0EVboGm0UvJ1L/n8tv/Adv/i6PJ1L/n8tv/Adv/i6u0UrD5mUvJ1H/n8tv/AZv/i6o3tnrMs0LQX8KBM7sIV647ZOa26Sk0VGo4u+n3EVusyxATuryDqyrtB/DJqrY/6mT/rvL/6MatCs+x/1Mn/Xeb/0Y1UjNu5YooooAKKKKACiiigAooooAKKKKACiiigAooooAKKKKACiiigAooooAKKKKACm6V/yCrP/AK4J/wCginVHpoDaRaKc4MCf+gigBst08kjQWSh5Bwzn7kf19T7fyqS2tEgJckyTN96Rup/wHtU0USQxiOJQqDoo7VJSsU5dEFFFLTJEopaKACiiigAooooAKKKKACiiigAooooAKKKKACiiigAooooAKKKKACiiigAooooAKKKKACiiigAooooAKKKKACiiigAooooAKKKKACiiigAooooAKKKKACiiigAooooAKKKKACiiigAooooAKKKKACiiigAooooAzrH/AFMn/Xeb/wBGNViq9jxFIPSeX/0Yx/kasUAFFFFABRRRQAUUUUAFFFFABRRRQAUUUUAFFFFABRRRQAUUUUAFFFFABRRSMdqlj2yTQAmlf8gqz/64J/6CKtVV0xdumWgPUQoP0FW6AEopaKACiiigArOsf9TJ/wBd5v8A0Y1aNZ1jxFIPSeX/ANGN/Q0AWKKKKACiiigAooooAKKKKACiiigAooooAKKKKACiiigAooooAKKKKACiiigApulf8gqz/wCuCf8AoIpWYKpY9BRpi7NMtFPUQoP/AB0UAWaKWigBKWiigAooooAKKKKACiiigAooooAKKKKACiiigAooooAKKKKACiiigAooooAKKKKACiiigAooooAKKKKACiiigAooooAKKKKACiiigAooooAKKKKACiiigAooooAKKKKACiiigAooooAKKKKACiiigAooooAKKKKACiiigDOX9xfzRHhZf3qfyYfnz+NWKW6txcR4yVdTuRx1U/5/Sqq3JjcRXYEUnQH+B/of6Hn+dAFmiiigAooooAKKKKACiiigAooooAKKKKACiiigAooooAKKKKACiiigAqvfM3kGFCRJN+7XHUEjk/gMn8KfNcxQkKxJc/dRRlm+gpbaBzL9puABIRhEB/1Y+vcnv9PzALaIqKFUYAGAKdRRQAUUUUAFFFFABWdH+5vZ4T0kPmp79mH4H+daNVbu389F2tslQ7o3x0Pv7GgBaKrx3I3+VOPJm/useG91PQirFABRRRQAUUUUAFFFFABRRRQAUUUUAFFFFABRRRQAUUUUAFFFFABRRUM11HE2wZklIyI0GWP+A9zgUAMvSWhECHEk58tfbPU/gP6etaCqEUKowoGAKq2lu4c3FxgzMMADpGPQf1P+FXKACiiigAooooAKKKKACiiigAooooAKKKKACiiigAooooAKKKKACiiigAooooAKKKKACiiigAooooAKKKKACiiigAooooAKKKKACiiigAooooAKKKKACiiigAooooAKKKKACiiigAooooAKKKKACiiigAooooAKKKKACiiigAooooAKY6JIpV1DKeoIyKfRQBT/ALNtf4UeMekcrIPyBFH9m2/964/8CZP/AIqrlFAFP+zbf+9cf+BMn/xVH9m2/wDeuP8AwJk/+Kq5RQBT/s23/vXH/gTJ/wDFUf2bb/3rj/wJk/8AiquUUAU/7Nt/71x/4Eyf/FUf2bb/AN64/wDAmT/4qrlFAFP+zbf+9cf+BMn/AMVR/Ztv/euP/AmT/wCKq5RQBT/s23/vXH/gTJ/8VR/Ztv8A3rj/AMCZP/iquUUAU/7Nt/71x/4Eyf8AxVH9m2/964/8CZP/AIqrlFAFP+zbf+9cf+BMn/xVH9m2/wDeuP8AwJk/+Kq5RQBT/s23/vXH/gTJ/wDFUf2bb/3rj/wJk/8AiquUUAU/7Nt/71x/4Eyf/FUn9m2/rcEehuJD/wCzVdooAggtoLfPkxKhPUgcn6mp6KKACiiigAooooAKKKKACiiigCOWKOZNksayKf4WGRVb+zbb+ESp7JM6j8gau0UAU/7Nt/71x/4Eyf8AxVH9m2/964/8CZP/AIqrlFAFP+zbf+9cf+BMn/xVH9m2/wDeuP8AwJk/+Kq5RQBT/s23/vXH/gTJ/wDFUf2bb/3rj/wJk/8AiquUUAU/7Nt/71x/4Eyf/FUf2bb/AN64/wDAmT/4qrlFAFP+zbf+9cf+BMn/AMVR/Ztv/euP/AmT/wCKq5RQBT/s23/vXH/gTJ/8VR/Ztv8A3rj/AMCZP/iquUUAU/7Nt/71x/4Eyf8AxVH9m2/964/8CZP/AIqrlFAFP+zbf+9cf+BMn/xVH9m2/wDeuP8AwJk/+Kq5RQBT/s23/vXH/gTJ/wDFUf2bb/3rj/wJk/8AiquUUAUv7Ntu/nn/AHp5D/M1PDBFAu2GNYweSFUDNT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B/9k=">
            <a:extLst>
              <a:ext uri="{FF2B5EF4-FFF2-40B4-BE49-F238E27FC236}">
                <a16:creationId xmlns:a16="http://schemas.microsoft.com/office/drawing/2014/main" id="{0CA01E40-BDA5-4BC3-BBCA-15954F0E5BF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214080" y="15727680"/>
            <a:ext cx="1463040" cy="146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/>
          <a:p>
            <a:endParaRPr lang="en-US" sz="36125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F009E5D-AFAE-4A90-BE2D-F170B9C67BC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88" r="4564" b="16804"/>
          <a:stretch/>
        </p:blipFill>
        <p:spPr>
          <a:xfrm>
            <a:off x="23373957" y="12127468"/>
            <a:ext cx="6396498" cy="3715531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B676EF6-C15D-4033-94A7-9B643BF1721F}"/>
              </a:ext>
            </a:extLst>
          </p:cNvPr>
          <p:cNvSpPr txBox="1"/>
          <p:nvPr/>
        </p:nvSpPr>
        <p:spPr>
          <a:xfrm>
            <a:off x="24600552" y="15931018"/>
            <a:ext cx="6831062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40" i="1" dirty="0"/>
              <a:t>Figure 3: Signal Pathway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4CF41A8-2039-469E-8F73-EF0FF4AACFD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60359" y="588832"/>
            <a:ext cx="2776064" cy="25975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0E9AEE6-9B22-4895-A539-44FE0251F5A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8297448" y="632307"/>
            <a:ext cx="3735593" cy="373559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9C33761-A258-4DED-BBBC-DE4511DC4263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5926" r="21811"/>
          <a:stretch/>
        </p:blipFill>
        <p:spPr>
          <a:xfrm rot="16200000" flipV="1">
            <a:off x="395422" y="13541472"/>
            <a:ext cx="6096240" cy="5737530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588</Words>
  <Application>Microsoft Office PowerPoint</Application>
  <PresentationFormat>Custom</PresentationFormat>
  <Paragraphs>102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Cambria</vt:lpstr>
      <vt:lpstr>Cambria Math</vt:lpstr>
      <vt:lpstr>simple-light-2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Nicholas Lajoie</dc:creator>
  <cp:lastModifiedBy>Lajoie, Nicholas J</cp:lastModifiedBy>
  <cp:revision>25</cp:revision>
  <dcterms:modified xsi:type="dcterms:W3CDTF">2018-04-17T01:28:55Z</dcterms:modified>
</cp:coreProperties>
</file>