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79" r:id="rId4"/>
  </p:sldMasterIdLst>
  <p:notesMasterIdLst>
    <p:notesMasterId r:id="rId6"/>
  </p:notesMasterIdLst>
  <p:handoutMasterIdLst>
    <p:handoutMasterId r:id="rId7"/>
  </p:handoutMasterIdLst>
  <p:sldIdLst>
    <p:sldId id="256" r:id="rId5"/>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2456" autoAdjust="0"/>
    <p:restoredTop sz="94660"/>
  </p:normalViewPr>
  <p:slideViewPr>
    <p:cSldViewPr snapToGrid="0">
      <p:cViewPr varScale="1">
        <p:scale>
          <a:sx n="14" d="100"/>
          <a:sy n="14" d="100"/>
        </p:scale>
        <p:origin x="1516" y="84"/>
      </p:cViewPr>
      <p:guideLst>
        <p:guide orient="horz" pos="10368"/>
        <p:guide pos="13824"/>
      </p:guideLst>
    </p:cSldViewPr>
  </p:slideViewPr>
  <p:notesTextViewPr>
    <p:cViewPr>
      <p:scale>
        <a:sx n="1" d="1"/>
        <a:sy n="1" d="1"/>
      </p:scale>
      <p:origin x="0" y="0"/>
    </p:cViewPr>
  </p:notesTextViewPr>
  <p:notesViewPr>
    <p:cSldViewPr snapToGrid="0" showGuides="1">
      <p:cViewPr varScale="1">
        <p:scale>
          <a:sx n="69" d="100"/>
          <a:sy n="69" d="100"/>
        </p:scale>
        <p:origin x="2706" y="5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4/16/2018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4/16/2018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0A560-5B82-C246-8D9E-8595E8DAF321}"/>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ED0BC90F-A76E-A144-9EB0-323FE5F32FD0}"/>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DAD8467A-C53B-0348-AC02-51F536D48810}"/>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5" name="Footer Placeholder 4">
            <a:extLst>
              <a:ext uri="{FF2B5EF4-FFF2-40B4-BE49-F238E27FC236}">
                <a16:creationId xmlns:a16="http://schemas.microsoft.com/office/drawing/2014/main" id="{FBEE37E6-F154-6F4E-B294-A862C05DF93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6646456-4CD9-0044-A8FD-D4B8356FB5C5}"/>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2253892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F01F9-3D1C-D141-BA95-503BD31526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0149DE3-5DD6-1E4B-B188-17C2B00DC7D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56EE5A-9D63-EC4C-9BFC-B7333D84B6E9}"/>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5" name="Footer Placeholder 4">
            <a:extLst>
              <a:ext uri="{FF2B5EF4-FFF2-40B4-BE49-F238E27FC236}">
                <a16:creationId xmlns:a16="http://schemas.microsoft.com/office/drawing/2014/main" id="{F88137DC-7E50-B847-88D2-20C8AFB7632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2AA304D-3056-9841-B59C-C01E1E17CB67}"/>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3115139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FB902-F911-054E-9F46-845DD843510E}"/>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12B4EBBB-B369-E546-8A78-805AA8B9A54A}"/>
              </a:ext>
            </a:extLst>
          </p:cNvPr>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19A7076-F251-4741-908D-123B5F19631E}"/>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5" name="Footer Placeholder 4">
            <a:extLst>
              <a:ext uri="{FF2B5EF4-FFF2-40B4-BE49-F238E27FC236}">
                <a16:creationId xmlns:a16="http://schemas.microsoft.com/office/drawing/2014/main" id="{02BD3400-FDEC-DE42-8EB4-DDBFF4F508C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CA4FE1B-A01C-3C46-B42A-25A07D838BE4}"/>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2561246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5B121-83EC-C94D-A47A-9C1B0FC7AF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E952E5-487E-0644-A6B7-96E0C230668A}"/>
              </a:ext>
            </a:extLst>
          </p:cNvPr>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E953FE-45AF-F44C-B313-6D678F6CF746}"/>
              </a:ext>
            </a:extLst>
          </p:cNvPr>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878894A-0D76-1D4A-A6AF-D2C15C81503A}"/>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6" name="Footer Placeholder 5">
            <a:extLst>
              <a:ext uri="{FF2B5EF4-FFF2-40B4-BE49-F238E27FC236}">
                <a16:creationId xmlns:a16="http://schemas.microsoft.com/office/drawing/2014/main" id="{36CC54D3-8314-064A-AE77-5AFED0C3D75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1664B62-30BE-1842-A750-9166FF575CB2}"/>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285510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E8AE5-6B8E-0E48-AC27-06A29720C7E2}"/>
              </a:ext>
            </a:extLst>
          </p:cNvPr>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94BB491-4A23-E740-A3FB-737BC56CDE48}"/>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17E5C73A-C067-1241-A27E-500671371725}"/>
              </a:ext>
            </a:extLst>
          </p:cNvPr>
          <p:cNvSpPr>
            <a:spLocks noGrp="1"/>
          </p:cNvSpPr>
          <p:nvPr>
            <p:ph sz="half" idx="2"/>
          </p:nvPr>
        </p:nvSpPr>
        <p:spPr>
          <a:xfrm>
            <a:off x="3023239" y="12024360"/>
            <a:ext cx="18568033"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D44F4DF-A449-B340-8382-34D76684FD24}"/>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49C7A05A-0DC0-094C-AAD7-41C64B0CB6C3}"/>
              </a:ext>
            </a:extLst>
          </p:cNvPr>
          <p:cNvSpPr>
            <a:spLocks noGrp="1"/>
          </p:cNvSpPr>
          <p:nvPr>
            <p:ph sz="quarter" idx="4"/>
          </p:nvPr>
        </p:nvSpPr>
        <p:spPr>
          <a:xfrm>
            <a:off x="22219920"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5B20FC9-C829-F94E-A6CA-7D0AF32F13E9}"/>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8" name="Footer Placeholder 7">
            <a:extLst>
              <a:ext uri="{FF2B5EF4-FFF2-40B4-BE49-F238E27FC236}">
                <a16:creationId xmlns:a16="http://schemas.microsoft.com/office/drawing/2014/main" id="{49E2C31E-60F7-5348-BA63-894EA224F02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BB98AAE-F598-774B-98BC-787C2CBD3B76}"/>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1054847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5F020-4291-3F4C-B833-C00E49F410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92BA49B-0F1E-4149-B1BE-CB2CE155426D}"/>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4" name="Footer Placeholder 3">
            <a:extLst>
              <a:ext uri="{FF2B5EF4-FFF2-40B4-BE49-F238E27FC236}">
                <a16:creationId xmlns:a16="http://schemas.microsoft.com/office/drawing/2014/main" id="{03F89370-A020-904C-B1C2-EFF574AE7ED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3F1BC11-C616-DF44-B535-96C9E916E191}"/>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3100729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FD3C9A-BD03-5C46-A528-4C4BD1593B7E}"/>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3" name="Footer Placeholder 2">
            <a:extLst>
              <a:ext uri="{FF2B5EF4-FFF2-40B4-BE49-F238E27FC236}">
                <a16:creationId xmlns:a16="http://schemas.microsoft.com/office/drawing/2014/main" id="{928AE51A-FE45-024E-813A-EC03E75C604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FBD0CCED-5F60-7941-AD4C-828007ACD89B}"/>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3739873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BDC8D-45BB-CA4C-869A-84EBE7B3341A}"/>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5D3F27CA-A1A0-E145-9070-24BD400E98F8}"/>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633433F-1E35-5C4C-B8EC-E3F92972BE7A}"/>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2B9C9E07-EC72-4241-82CE-C65FCD1095C1}"/>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6" name="Footer Placeholder 5">
            <a:extLst>
              <a:ext uri="{FF2B5EF4-FFF2-40B4-BE49-F238E27FC236}">
                <a16:creationId xmlns:a16="http://schemas.microsoft.com/office/drawing/2014/main" id="{8ADCBF4A-7302-674E-902D-C9EC9318538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9177C54-57DC-CA4D-96F3-DB6649D4B32B}"/>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3386147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81E5-B61B-8641-AE96-2D3B8EF45B6E}"/>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68FD559B-8F04-2345-BF6B-B27E2F37BB97}"/>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F2AE5AC-50C2-F44A-9937-BC0BD3B86243}"/>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71169714-3E5A-EC48-804D-DB0BBB5A37EF}"/>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6" name="Footer Placeholder 5">
            <a:extLst>
              <a:ext uri="{FF2B5EF4-FFF2-40B4-BE49-F238E27FC236}">
                <a16:creationId xmlns:a16="http://schemas.microsoft.com/office/drawing/2014/main" id="{1261D683-26A4-3D4A-89AE-18720B145C0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84E7091-4E60-9B47-BFF1-46B4076EB472}"/>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2370082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811D9-209F-9143-B137-0C522AD30F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63EB819-303C-184E-82B8-BB252FCE6EA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62501B-443B-7343-A50C-9EF859D1D1D5}"/>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5" name="Footer Placeholder 4">
            <a:extLst>
              <a:ext uri="{FF2B5EF4-FFF2-40B4-BE49-F238E27FC236}">
                <a16:creationId xmlns:a16="http://schemas.microsoft.com/office/drawing/2014/main" id="{9BDEB328-225D-4E40-BB3E-A7900C1856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7EFF267-3704-8B4C-911C-412F865DF40D}"/>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3586960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7A9EB2-EA22-C245-99D3-3433942D4939}"/>
              </a:ext>
            </a:extLst>
          </p:cNvPr>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D9531B-46D0-B543-9331-CC8F27F63AC0}"/>
              </a:ext>
            </a:extLst>
          </p:cNvPr>
          <p:cNvSpPr>
            <a:spLocks noGrp="1"/>
          </p:cNvSpPr>
          <p:nvPr>
            <p:ph type="body" orient="vert" idx="1"/>
          </p:nvPr>
        </p:nvSpPr>
        <p:spPr>
          <a:xfrm>
            <a:off x="3017520"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4E52A7-E94D-D84A-9932-E21CEA661D50}"/>
              </a:ext>
            </a:extLst>
          </p:cNvPr>
          <p:cNvSpPr>
            <a:spLocks noGrp="1"/>
          </p:cNvSpPr>
          <p:nvPr>
            <p:ph type="dt" sz="half" idx="10"/>
          </p:nvPr>
        </p:nvSpPr>
        <p:spPr/>
        <p:txBody>
          <a:bodyPr/>
          <a:lstStyle/>
          <a:p>
            <a:fld id="{ECAA57DF-1C19-4726-AB84-014692BAD8F5}" type="datetimeFigureOut">
              <a:rPr lang="en-US" smtClean="0"/>
              <a:pPr/>
              <a:t>4/16/2018</a:t>
            </a:fld>
            <a:endParaRPr lang="en-US"/>
          </a:p>
        </p:txBody>
      </p:sp>
      <p:sp>
        <p:nvSpPr>
          <p:cNvPr id="5" name="Footer Placeholder 4">
            <a:extLst>
              <a:ext uri="{FF2B5EF4-FFF2-40B4-BE49-F238E27FC236}">
                <a16:creationId xmlns:a16="http://schemas.microsoft.com/office/drawing/2014/main" id="{1862C49B-50AD-AF48-9FAE-797D390AA42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3F243B-769B-AF42-A927-EC046CF3C934}"/>
              </a:ext>
            </a:extLst>
          </p:cNvPr>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838589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oster">
    <p:spTree>
      <p:nvGrpSpPr>
        <p:cNvPr id="1" name=""/>
        <p:cNvGrpSpPr/>
        <p:nvPr/>
      </p:nvGrpSpPr>
      <p:grpSpPr>
        <a:xfrm>
          <a:off x="0" y="0"/>
          <a:ext cx="0" cy="0"/>
          <a:chOff x="0" y="0"/>
          <a:chExt cx="0" cy="0"/>
        </a:xfrm>
      </p:grpSpPr>
      <p:sp>
        <p:nvSpPr>
          <p:cNvPr id="32" name="Instructions"/>
          <p:cNvSpPr/>
          <p:nvPr userDrawn="1"/>
        </p:nvSpPr>
        <p:spPr>
          <a:xfrm>
            <a:off x="44302680"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a:t>
            </a:r>
            <a:r>
              <a:rPr lang="en-US" sz="6600" dirty="0">
                <a:solidFill>
                  <a:prstClr val="white">
                    <a:lumMod val="50000"/>
                  </a:prstClr>
                </a:solidFill>
                <a:latin typeface="Calibri Light" panose="020F0302020204030204" pitchFamily="34" charset="0"/>
                <a:cs typeface="Calibri" panose="020F0502020204030204" pitchFamily="34" charset="0"/>
              </a:rPr>
              <a:t>s</a:t>
            </a:r>
            <a:r>
              <a:rPr sz="6600" dirty="0">
                <a:solidFill>
                  <a:prstClr val="white">
                    <a:lumMod val="50000"/>
                  </a:prstClr>
                </a:solidFill>
                <a:latin typeface="Calibri Light" panose="020F0302020204030204" pitchFamily="34" charset="0"/>
                <a:cs typeface="Calibri" panose="020F0502020204030204" pitchFamily="34" charset="0"/>
              </a:rPr>
              <a:t> instead of ours? No problem!</a:t>
            </a:r>
            <a:r>
              <a:rPr lang="en-US" sz="6600" dirty="0">
                <a:solidFill>
                  <a:prstClr val="white">
                    <a:lumMod val="50000"/>
                  </a:prstClr>
                </a:solidFill>
                <a:latin typeface="Calibri Light" panose="020F0302020204030204" pitchFamily="34" charset="0"/>
                <a:cs typeface="Calibri" panose="020F0502020204030204" pitchFamily="34" charset="0"/>
              </a:rPr>
              <a:t> Just click a picture, press the Delete key, then click the icon to add your picture.</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6" name="Title 5"/>
          <p:cNvSpPr>
            <a:spLocks noGrp="1"/>
          </p:cNvSpPr>
          <p:nvPr>
            <p:ph type="title"/>
          </p:nvPr>
        </p:nvSpPr>
        <p:spPr/>
        <p:txBody>
          <a:bodyPr/>
          <a:lstStyle/>
          <a:p>
            <a:r>
              <a:rPr lang="en-US"/>
              <a:t>Click to edit Master title style</a:t>
            </a:r>
          </a:p>
        </p:txBody>
      </p:sp>
      <p:sp>
        <p:nvSpPr>
          <p:cNvPr id="31" name="Text Placeholder 6"/>
          <p:cNvSpPr>
            <a:spLocks noGrp="1"/>
          </p:cNvSpPr>
          <p:nvPr>
            <p:ph type="body" sz="quarter" idx="36"/>
          </p:nvPr>
        </p:nvSpPr>
        <p:spPr bwMode="auto">
          <a:xfrm>
            <a:off x="1158240" y="4093905"/>
            <a:ext cx="30174412" cy="646331"/>
          </a:xfrm>
        </p:spPr>
        <p:txBody>
          <a:bodyPr anchor="ctr">
            <a:noAutofit/>
          </a:bodyPr>
          <a:lstStyle>
            <a:lvl1pPr marL="0" indent="0">
              <a:spcBef>
                <a:spcPts val="0"/>
              </a:spcBef>
              <a:buNone/>
              <a:defRPr sz="3600">
                <a:solidFill>
                  <a:schemeClr val="bg1">
                    <a:lumMod val="75000"/>
                  </a:schemeClr>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7" name="Text Placeholder 6"/>
          <p:cNvSpPr>
            <a:spLocks noGrp="1"/>
          </p:cNvSpPr>
          <p:nvPr>
            <p:ph type="body" sz="quarter" idx="13" hasCustomPrompt="1"/>
          </p:nvPr>
        </p:nvSpPr>
        <p:spPr>
          <a:xfrm>
            <a:off x="1143000" y="5669280"/>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9" name="Text Placeholder 8"/>
          <p:cNvSpPr>
            <a:spLocks noGrp="1"/>
          </p:cNvSpPr>
          <p:nvPr>
            <p:ph type="body" sz="quarter" idx="39" hasCustomPrompt="1"/>
          </p:nvPr>
        </p:nvSpPr>
        <p:spPr bwMode="ltGray">
          <a:xfrm>
            <a:off x="1143000" y="7114032"/>
            <a:ext cx="12801600" cy="2732574"/>
          </a:xfrm>
          <a:solidFill>
            <a:schemeClr val="tx2">
              <a:lumMod val="10000"/>
              <a:lumOff val="90000"/>
            </a:schemeClr>
          </a:solidFill>
        </p:spPr>
        <p:txBody>
          <a:bodyPr lIns="365760" rIns="365760" anchor="ctr">
            <a:noAutofit/>
          </a:bodyPr>
          <a:lstStyle>
            <a:lvl1pPr marL="0" indent="0">
              <a:spcBef>
                <a:spcPts val="1200"/>
              </a:spcBef>
              <a:buFont typeface="Arial" panose="020B0604020202020204" pitchFamily="34" charset="0"/>
              <a:buNone/>
              <a:defRPr sz="4400" baseline="0"/>
            </a:lvl1pPr>
            <a:lvl2pPr marL="571500" indent="-571500">
              <a:spcBef>
                <a:spcPts val="1200"/>
              </a:spcBef>
              <a:buFont typeface="Arial" panose="020B0604020202020204" pitchFamily="34" charset="0"/>
              <a:buChar char="•"/>
              <a:defRPr sz="4400"/>
            </a:lvl2pPr>
            <a:lvl3pPr marL="571500" indent="-571500">
              <a:spcBef>
                <a:spcPts val="1200"/>
              </a:spcBef>
              <a:buFont typeface="Arial" panose="020B0604020202020204" pitchFamily="34" charset="0"/>
              <a:buChar char="•"/>
              <a:defRPr sz="4400"/>
            </a:lvl3pPr>
            <a:lvl4pPr marL="0" indent="0">
              <a:spcBef>
                <a:spcPts val="1200"/>
              </a:spcBef>
              <a:buNone/>
              <a:defRPr sz="4400"/>
            </a:lvl4pPr>
            <a:lvl5pPr marL="0" indent="0">
              <a:spcBef>
                <a:spcPts val="1200"/>
              </a:spcBef>
              <a:buNone/>
              <a:defRPr sz="4400"/>
            </a:lvl5pPr>
            <a:lvl6pPr marL="0" indent="0">
              <a:spcBef>
                <a:spcPts val="1200"/>
              </a:spcBef>
              <a:buNone/>
              <a:defRPr sz="4400"/>
            </a:lvl6pPr>
            <a:lvl7pPr marL="0" indent="0">
              <a:spcBef>
                <a:spcPts val="1200"/>
              </a:spcBef>
              <a:buNone/>
              <a:defRPr sz="4400"/>
            </a:lvl7pPr>
            <a:lvl8pPr marL="0" indent="0">
              <a:spcBef>
                <a:spcPts val="1200"/>
              </a:spcBef>
              <a:buNone/>
              <a:defRPr sz="4400"/>
            </a:lvl8pPr>
            <a:lvl9pPr marL="0" indent="0">
              <a:spcBef>
                <a:spcPts val="1200"/>
              </a:spcBef>
              <a:buNone/>
              <a:defRPr sz="4400"/>
            </a:lvl9pPr>
          </a:lstStyle>
          <a:p>
            <a:pPr lvl="0"/>
            <a:r>
              <a:rPr lang="en-US" dirty="0"/>
              <a:t>Type your question or a statement of the problem here</a:t>
            </a:r>
          </a:p>
        </p:txBody>
      </p:sp>
      <p:sp>
        <p:nvSpPr>
          <p:cNvPr id="36" name="Text Placeholder 6"/>
          <p:cNvSpPr>
            <a:spLocks noGrp="1"/>
          </p:cNvSpPr>
          <p:nvPr>
            <p:ph type="body" sz="quarter" idx="37" hasCustomPrompt="1"/>
          </p:nvPr>
        </p:nvSpPr>
        <p:spPr>
          <a:xfrm>
            <a:off x="1143000" y="10497312"/>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7" name="Content Placeholder 17"/>
          <p:cNvSpPr>
            <a:spLocks noGrp="1"/>
          </p:cNvSpPr>
          <p:nvPr>
            <p:ph sz="quarter" idx="38" hasCustomPrompt="1"/>
          </p:nvPr>
        </p:nvSpPr>
        <p:spPr>
          <a:xfrm>
            <a:off x="1143000" y="11868912"/>
            <a:ext cx="12801600" cy="280750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11" name="Text Placeholder 6"/>
          <p:cNvSpPr>
            <a:spLocks noGrp="1"/>
          </p:cNvSpPr>
          <p:nvPr>
            <p:ph type="body" sz="quarter" idx="17" hasCustomPrompt="1"/>
          </p:nvPr>
        </p:nvSpPr>
        <p:spPr>
          <a:xfrm>
            <a:off x="1143000" y="1495044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440912"/>
            <a:ext cx="12801600" cy="6027461"/>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114032"/>
            <a:ext cx="12801600" cy="679555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8" name="Text Placeholder 6"/>
          <p:cNvSpPr>
            <a:spLocks noGrp="1"/>
          </p:cNvSpPr>
          <p:nvPr>
            <p:ph type="body" sz="quarter" idx="40" hasCustomPrompt="1"/>
          </p:nvPr>
        </p:nvSpPr>
        <p:spPr>
          <a:xfrm>
            <a:off x="15544800" y="14328648"/>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8" name="Content Placeholder 17"/>
          <p:cNvSpPr>
            <a:spLocks noGrp="1"/>
          </p:cNvSpPr>
          <p:nvPr>
            <p:ph sz="quarter" idx="23" hasCustomPrompt="1"/>
          </p:nvPr>
        </p:nvSpPr>
        <p:spPr>
          <a:xfrm>
            <a:off x="15544800" y="15773399"/>
            <a:ext cx="12801600" cy="6694973"/>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4" name="Text Placeholder 6"/>
          <p:cNvSpPr>
            <a:spLocks noGrp="1"/>
          </p:cNvSpPr>
          <p:nvPr>
            <p:ph type="body" sz="quarter" idx="29" hasCustomPrompt="1"/>
          </p:nvPr>
        </p:nvSpPr>
        <p:spPr>
          <a:xfrm>
            <a:off x="155448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114032"/>
            <a:ext cx="12801600" cy="731520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4914834"/>
            <a:ext cx="12801600" cy="453861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39" name="Text Placeholder 6"/>
          <p:cNvSpPr>
            <a:spLocks noGrp="1"/>
          </p:cNvSpPr>
          <p:nvPr>
            <p:ph type="body" sz="quarter" idx="41" hasCustomPrompt="1"/>
          </p:nvPr>
        </p:nvSpPr>
        <p:spPr>
          <a:xfrm>
            <a:off x="29900880" y="19767596"/>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40" name="Content Placeholder 17"/>
          <p:cNvSpPr>
            <a:spLocks noGrp="1"/>
          </p:cNvSpPr>
          <p:nvPr>
            <p:ph sz="quarter" idx="42" hasCustomPrompt="1"/>
          </p:nvPr>
        </p:nvSpPr>
        <p:spPr>
          <a:xfrm>
            <a:off x="29900880" y="21212348"/>
            <a:ext cx="12801600" cy="434478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29" name="Text Placeholder 6"/>
          <p:cNvSpPr>
            <a:spLocks noGrp="1"/>
          </p:cNvSpPr>
          <p:nvPr>
            <p:ph type="body" sz="quarter" idx="34" hasCustomPrompt="1"/>
          </p:nvPr>
        </p:nvSpPr>
        <p:spPr>
          <a:xfrm>
            <a:off x="29900880" y="2572207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166824"/>
            <a:ext cx="12801600" cy="446227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p:txBody>
      </p:sp>
      <p:sp>
        <p:nvSpPr>
          <p:cNvPr id="3" name="Date Placeholder 2"/>
          <p:cNvSpPr>
            <a:spLocks noGrp="1"/>
          </p:cNvSpPr>
          <p:nvPr>
            <p:ph type="dt" sz="half" idx="10"/>
          </p:nvPr>
        </p:nvSpPr>
        <p:spPr/>
        <p:txBody>
          <a:bodyPr/>
          <a:lstStyle/>
          <a:p>
            <a:fld id="{ECAA57DF-1C19-4726-AB84-014692BAD8F5}" type="datetimeFigureOut">
              <a:rPr lang="en-US" smtClean="0"/>
              <a:t>4/16/2018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8" name="Picture Placeholder 7"/>
          <p:cNvSpPr>
            <a:spLocks noGrp="1"/>
          </p:cNvSpPr>
          <p:nvPr>
            <p:ph type="pic" sz="quarter" idx="43"/>
          </p:nvPr>
        </p:nvSpPr>
        <p:spPr>
          <a:xfrm>
            <a:off x="32270700" y="0"/>
            <a:ext cx="11620500" cy="3842445"/>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218814592"/>
      </p:ext>
    </p:extLst>
  </p:cSld>
  <p:clrMapOvr>
    <a:masterClrMapping/>
  </p:clrMapOvr>
  <p:extLst mod="1">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6407E5-575A-2A4E-A4C8-0859FC6D31F5}"/>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E8B249-812D-C64C-9554-CF3A063481B7}"/>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5EDB5A-9267-7A46-8A38-F76ECD8B251F}"/>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ECAA57DF-1C19-4726-AB84-014692BAD8F5}" type="datetimeFigureOut">
              <a:rPr lang="en-US" smtClean="0"/>
              <a:pPr/>
              <a:t>4/16/2018</a:t>
            </a:fld>
            <a:endParaRPr lang="en-US"/>
          </a:p>
        </p:txBody>
      </p:sp>
      <p:sp>
        <p:nvSpPr>
          <p:cNvPr id="5" name="Footer Placeholder 4">
            <a:extLst>
              <a:ext uri="{FF2B5EF4-FFF2-40B4-BE49-F238E27FC236}">
                <a16:creationId xmlns:a16="http://schemas.microsoft.com/office/drawing/2014/main" id="{2A29603F-3122-C944-A770-252A99CD06CF}"/>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0D33D969-6FEC-1349-9F0A-AF1263CC825B}"/>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91B4C631-C489-4C11-812F-2172FBEAE82B}" type="slidenum">
              <a:rPr lang="en-US" smtClean="0"/>
              <a:pPr/>
              <a:t>‹#›</a:t>
            </a:fld>
            <a:endParaRPr lang="en-US"/>
          </a:p>
        </p:txBody>
      </p:sp>
      <p:sp>
        <p:nvSpPr>
          <p:cNvPr id="7" name="Rectangle 6">
            <a:extLst>
              <a:ext uri="{FF2B5EF4-FFF2-40B4-BE49-F238E27FC236}">
                <a16:creationId xmlns:a16="http://schemas.microsoft.com/office/drawing/2014/main" id="{8745F4E3-75A9-1D4B-A151-1F74D70AC234}"/>
              </a:ext>
            </a:extLst>
          </p:cNvPr>
          <p:cNvSpPr/>
          <p:nvPr userDrawn="1"/>
        </p:nvSpPr>
        <p:spPr bwMode="ltGray">
          <a:xfrm>
            <a:off x="0" y="0"/>
            <a:ext cx="43891200" cy="502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0A682CA-735D-1241-8F7A-9A42153A7C84}"/>
              </a:ext>
            </a:extLst>
          </p:cNvPr>
          <p:cNvSpPr/>
          <p:nvPr userDrawn="1"/>
        </p:nvSpPr>
        <p:spPr bwMode="gray">
          <a:xfrm>
            <a:off x="0" y="3886200"/>
            <a:ext cx="43891200" cy="1143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58F77409-348C-E84C-B15F-0BCEEC72A854}"/>
              </a:ext>
            </a:extLst>
          </p:cNvPr>
          <p:cNvCxnSpPr/>
          <p:nvPr userDrawn="1"/>
        </p:nvCxnSpPr>
        <p:spPr>
          <a:xfrm>
            <a:off x="0" y="3886200"/>
            <a:ext cx="438912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5576760"/>
      </p:ext>
    </p:extLst>
  </p:cSld>
  <p:clrMap bg1="lt1" tx1="dk1" bg2="lt2" tx2="dk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 id="2147483889" r:id="rId10"/>
    <p:sldLayoutId id="2147483890" r:id="rId11"/>
    <p:sldLayoutId id="2147483891" r:id="rId12"/>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tiff"/><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4790" y="114602"/>
            <a:ext cx="40142044" cy="3559760"/>
          </a:xfrm>
        </p:spPr>
        <p:txBody>
          <a:bodyPr>
            <a:normAutofit fontScale="90000"/>
          </a:bodyPr>
          <a:lstStyle/>
          <a:p>
            <a:pPr algn="ctr"/>
            <a:r>
              <a:rPr lang="en-US" dirty="0">
                <a:solidFill>
                  <a:schemeClr val="bg1"/>
                </a:solidFill>
              </a:rPr>
              <a:t>The Effects of Spatial Frequency on </a:t>
            </a:r>
            <a:r>
              <a:rPr lang="en-US" dirty="0" err="1">
                <a:solidFill>
                  <a:schemeClr val="bg1"/>
                </a:solidFill>
              </a:rPr>
              <a:t>Stereoacuity</a:t>
            </a:r>
            <a:r>
              <a:rPr lang="en-US" dirty="0">
                <a:solidFill>
                  <a:schemeClr val="bg1"/>
                </a:solidFill>
              </a:rPr>
              <a:t>: A Replication of </a:t>
            </a:r>
            <a:r>
              <a:rPr lang="en-US" dirty="0" err="1">
                <a:solidFill>
                  <a:schemeClr val="bg1"/>
                </a:solidFill>
              </a:rPr>
              <a:t>Schor</a:t>
            </a:r>
            <a:r>
              <a:rPr lang="en-US" dirty="0">
                <a:solidFill>
                  <a:schemeClr val="bg1"/>
                </a:solidFill>
              </a:rPr>
              <a:t> and Wood</a:t>
            </a:r>
          </a:p>
        </p:txBody>
      </p:sp>
      <p:sp>
        <p:nvSpPr>
          <p:cNvPr id="23" name="Text Placeholder 22"/>
          <p:cNvSpPr>
            <a:spLocks noGrp="1"/>
          </p:cNvSpPr>
          <p:nvPr>
            <p:ph type="body" sz="quarter" idx="36"/>
          </p:nvPr>
        </p:nvSpPr>
        <p:spPr/>
        <p:txBody>
          <a:bodyPr/>
          <a:lstStyle/>
          <a:p>
            <a:r>
              <a:rPr lang="en-US" dirty="0"/>
              <a:t>Abby </a:t>
            </a:r>
            <a:r>
              <a:rPr lang="en-US" dirty="0" err="1"/>
              <a:t>Oostendorp</a:t>
            </a:r>
            <a:r>
              <a:rPr lang="en-US" dirty="0"/>
              <a:t>, Michael </a:t>
            </a:r>
            <a:r>
              <a:rPr lang="en-US" dirty="0" err="1"/>
              <a:t>Palazzolo</a:t>
            </a:r>
            <a:r>
              <a:rPr lang="en-US" dirty="0"/>
              <a:t>, Sophie </a:t>
            </a:r>
            <a:r>
              <a:rPr lang="en-US" dirty="0" err="1"/>
              <a:t>Topouzoglou</a:t>
            </a:r>
            <a:r>
              <a:rPr lang="en-US" dirty="0"/>
              <a:t>,  Joseph </a:t>
            </a:r>
            <a:r>
              <a:rPr lang="en-US" dirty="0" err="1"/>
              <a:t>LaBarre</a:t>
            </a:r>
            <a:r>
              <a:rPr lang="en-US" dirty="0"/>
              <a:t>, Andrew </a:t>
            </a:r>
            <a:r>
              <a:rPr lang="en-US" dirty="0" err="1"/>
              <a:t>Kitt</a:t>
            </a:r>
            <a:r>
              <a:rPr lang="en-US" dirty="0"/>
              <a:t>, and Wm Wren Stine | University of New Hampshire</a:t>
            </a:r>
          </a:p>
        </p:txBody>
      </p:sp>
      <p:sp>
        <p:nvSpPr>
          <p:cNvPr id="67" name="Text Placeholder 66"/>
          <p:cNvSpPr>
            <a:spLocks noGrp="1"/>
          </p:cNvSpPr>
          <p:nvPr>
            <p:ph type="body" sz="quarter" idx="13"/>
          </p:nvPr>
        </p:nvSpPr>
        <p:spPr>
          <a:xfrm>
            <a:off x="1143000" y="5288387"/>
            <a:ext cx="12801600" cy="1280160"/>
          </a:xfrm>
        </p:spPr>
        <p:txBody>
          <a:bodyPr/>
          <a:lstStyle/>
          <a:p>
            <a:r>
              <a:rPr lang="en-US" dirty="0"/>
              <a:t>Problem / Question</a:t>
            </a:r>
          </a:p>
        </p:txBody>
      </p:sp>
      <p:sp>
        <p:nvSpPr>
          <p:cNvPr id="69" name="Text Placeholder 68"/>
          <p:cNvSpPr>
            <a:spLocks noGrp="1"/>
          </p:cNvSpPr>
          <p:nvPr>
            <p:ph type="body" sz="quarter" idx="39"/>
          </p:nvPr>
        </p:nvSpPr>
        <p:spPr>
          <a:xfrm>
            <a:off x="1143000" y="6568547"/>
            <a:ext cx="12801600" cy="12588327"/>
          </a:xfrm>
          <a:solidFill>
            <a:schemeClr val="bg2"/>
          </a:solidFill>
        </p:spPr>
        <p:txBody>
          <a:bodyPr/>
          <a:lstStyle/>
          <a:p>
            <a:pPr marL="457200" lvl="0" indent="-457200">
              <a:lnSpc>
                <a:spcPct val="100000"/>
              </a:lnSpc>
              <a:buFont typeface="Arial" panose="020B0604020202020204" pitchFamily="34" charset="0"/>
              <a:buChar char="•"/>
            </a:pPr>
            <a:r>
              <a:rPr lang="en-US" sz="5400" dirty="0" err="1"/>
              <a:t>Stereoacuity</a:t>
            </a:r>
            <a:r>
              <a:rPr lang="en-US" sz="5400" dirty="0"/>
              <a:t> gets worse when spatial frequency is below 2.7 cycles per degree (</a:t>
            </a:r>
            <a:r>
              <a:rPr lang="en-US" sz="5400" dirty="0" err="1"/>
              <a:t>Schor</a:t>
            </a:r>
            <a:r>
              <a:rPr lang="en-US" sz="5400" dirty="0"/>
              <a:t> &amp;Wood, 1983).</a:t>
            </a:r>
          </a:p>
          <a:p>
            <a:pPr marL="457200" lvl="0" indent="-457200">
              <a:lnSpc>
                <a:spcPct val="100000"/>
              </a:lnSpc>
              <a:buFont typeface="Arial" panose="020B0604020202020204" pitchFamily="34" charset="0"/>
              <a:buChar char="•"/>
            </a:pPr>
            <a:r>
              <a:rPr lang="en-US" sz="5400" dirty="0"/>
              <a:t>Their experiment focused on local stereopsis. We intend to measure </a:t>
            </a:r>
            <a:r>
              <a:rPr lang="en-US" sz="5400" dirty="0" err="1"/>
              <a:t>stereoacuity</a:t>
            </a:r>
            <a:r>
              <a:rPr lang="en-US" sz="5400" dirty="0"/>
              <a:t> across spatial frequencies for global stereopsis.  </a:t>
            </a:r>
          </a:p>
          <a:p>
            <a:pPr marL="457200" lvl="0" indent="-457200">
              <a:lnSpc>
                <a:spcPct val="100000"/>
              </a:lnSpc>
              <a:buFont typeface="Arial" panose="020B0604020202020204" pitchFamily="34" charset="0"/>
              <a:buChar char="•"/>
            </a:pPr>
            <a:r>
              <a:rPr lang="en-US" sz="5400" dirty="0"/>
              <a:t>However, first we need to replicate their work with computer generated stimuli given they used oscilloscopes.</a:t>
            </a:r>
          </a:p>
        </p:txBody>
      </p:sp>
      <p:sp>
        <p:nvSpPr>
          <p:cNvPr id="68" name="Text Placeholder 67"/>
          <p:cNvSpPr>
            <a:spLocks noGrp="1"/>
          </p:cNvSpPr>
          <p:nvPr>
            <p:ph type="body" sz="quarter" idx="37"/>
          </p:nvPr>
        </p:nvSpPr>
        <p:spPr>
          <a:xfrm>
            <a:off x="1158240" y="19892115"/>
            <a:ext cx="12801600" cy="1280160"/>
          </a:xfrm>
        </p:spPr>
        <p:txBody>
          <a:bodyPr/>
          <a:lstStyle/>
          <a:p>
            <a:r>
              <a:rPr lang="en-US" dirty="0"/>
              <a:t>Methods</a:t>
            </a:r>
          </a:p>
        </p:txBody>
      </p:sp>
      <p:sp>
        <p:nvSpPr>
          <p:cNvPr id="11" name="Content Placeholder 10"/>
          <p:cNvSpPr>
            <a:spLocks noGrp="1"/>
          </p:cNvSpPr>
          <p:nvPr>
            <p:ph sz="quarter" idx="38"/>
          </p:nvPr>
        </p:nvSpPr>
        <p:spPr>
          <a:xfrm>
            <a:off x="1143000" y="21172274"/>
            <a:ext cx="12847320" cy="10904877"/>
          </a:xfrm>
          <a:solidFill>
            <a:schemeClr val="bg2"/>
          </a:solidFill>
        </p:spPr>
        <p:txBody>
          <a:bodyPr>
            <a:noAutofit/>
          </a:bodyPr>
          <a:lstStyle/>
          <a:p>
            <a:pPr marL="457200">
              <a:lnSpc>
                <a:spcPct val="100000"/>
              </a:lnSpc>
              <a:spcBef>
                <a:spcPts val="1200"/>
              </a:spcBef>
            </a:pPr>
            <a:r>
              <a:rPr lang="en-US" sz="5400" dirty="0"/>
              <a:t>Replicating </a:t>
            </a:r>
            <a:r>
              <a:rPr lang="en-US" sz="5400" dirty="0" err="1"/>
              <a:t>Schor</a:t>
            </a:r>
            <a:r>
              <a:rPr lang="en-US" sz="5400" dirty="0"/>
              <a:t> and Wood, we used difference-of-Gaussian stimuli that have narrow spatial frequency bandwidths.</a:t>
            </a:r>
          </a:p>
          <a:p>
            <a:pPr marL="457200">
              <a:lnSpc>
                <a:spcPct val="100000"/>
              </a:lnSpc>
              <a:spcBef>
                <a:spcPts val="1200"/>
              </a:spcBef>
            </a:pPr>
            <a:r>
              <a:rPr lang="en-US" sz="5400" dirty="0"/>
              <a:t>Stimuli were presented using an iMac at a distance of 125 cm to minimize pixilation effects.</a:t>
            </a:r>
          </a:p>
          <a:p>
            <a:pPr marL="457200">
              <a:lnSpc>
                <a:spcPct val="100000"/>
              </a:lnSpc>
              <a:spcBef>
                <a:spcPts val="1200"/>
              </a:spcBef>
            </a:pPr>
            <a:r>
              <a:rPr lang="en-US" sz="5400" dirty="0"/>
              <a:t>Stereo pairs of images were presented to each subject with both crossed and uncrossed disparities at each spatial frequency.  90 trials per session were run for up to ten sessions per subject.</a:t>
            </a:r>
          </a:p>
        </p:txBody>
      </p:sp>
      <p:sp>
        <p:nvSpPr>
          <p:cNvPr id="18" name="Text Placeholder 17"/>
          <p:cNvSpPr>
            <a:spLocks noGrp="1"/>
          </p:cNvSpPr>
          <p:nvPr>
            <p:ph type="body" sz="quarter" idx="31"/>
          </p:nvPr>
        </p:nvSpPr>
        <p:spPr>
          <a:xfrm>
            <a:off x="26708100" y="5669280"/>
            <a:ext cx="15729746" cy="1219200"/>
          </a:xfrm>
        </p:spPr>
        <p:txBody>
          <a:bodyPr/>
          <a:lstStyle/>
          <a:p>
            <a:r>
              <a:rPr lang="en-US"/>
              <a:t>Results</a:t>
            </a:r>
            <a:endParaRPr lang="en-US" dirty="0"/>
          </a:p>
        </p:txBody>
      </p:sp>
      <p:sp>
        <p:nvSpPr>
          <p:cNvPr id="71" name="Text Placeholder 70"/>
          <p:cNvSpPr>
            <a:spLocks noGrp="1"/>
          </p:cNvSpPr>
          <p:nvPr>
            <p:ph type="body" sz="quarter" idx="41"/>
          </p:nvPr>
        </p:nvSpPr>
        <p:spPr>
          <a:xfrm>
            <a:off x="26708100" y="19767596"/>
            <a:ext cx="15994064" cy="1219200"/>
          </a:xfrm>
        </p:spPr>
        <p:txBody>
          <a:bodyPr/>
          <a:lstStyle/>
          <a:p>
            <a:r>
              <a:rPr lang="en-US"/>
              <a:t>Conclusion</a:t>
            </a:r>
            <a:endParaRPr lang="en-US" dirty="0"/>
          </a:p>
        </p:txBody>
      </p:sp>
      <p:sp>
        <p:nvSpPr>
          <p:cNvPr id="15" name="Content Placeholder 14"/>
          <p:cNvSpPr>
            <a:spLocks noGrp="1"/>
          </p:cNvSpPr>
          <p:nvPr>
            <p:ph sz="quarter" idx="42"/>
          </p:nvPr>
        </p:nvSpPr>
        <p:spPr>
          <a:xfrm>
            <a:off x="26708100" y="21212347"/>
            <a:ext cx="15994064" cy="7891133"/>
          </a:xfrm>
          <a:solidFill>
            <a:schemeClr val="bg2"/>
          </a:solidFill>
        </p:spPr>
        <p:txBody>
          <a:bodyPr>
            <a:normAutofit/>
          </a:bodyPr>
          <a:lstStyle/>
          <a:p>
            <a:r>
              <a:rPr lang="en-US" sz="5400" dirty="0"/>
              <a:t>We replicated </a:t>
            </a:r>
            <a:r>
              <a:rPr lang="en-US" sz="5400" dirty="0" err="1"/>
              <a:t>Schor</a:t>
            </a:r>
            <a:r>
              <a:rPr lang="en-US" sz="5400" dirty="0"/>
              <a:t> &amp; Wood for high and medium spatial frequencies but not for low spatial frequencies.</a:t>
            </a:r>
          </a:p>
          <a:p>
            <a:r>
              <a:rPr lang="en-US" sz="5400" dirty="0"/>
              <a:t>This difference may be caused by the relative inexperience of our subjects in depth perception tasks compared to the highly trained observers in the Schor and Wood experiment. </a:t>
            </a:r>
          </a:p>
          <a:p>
            <a:r>
              <a:rPr lang="en-US" sz="5400" dirty="0"/>
              <a:t>The method of adjust allows for criterion effects.</a:t>
            </a:r>
          </a:p>
        </p:txBody>
      </p:sp>
      <p:sp>
        <p:nvSpPr>
          <p:cNvPr id="21" name="Text Placeholder 20"/>
          <p:cNvSpPr>
            <a:spLocks noGrp="1"/>
          </p:cNvSpPr>
          <p:nvPr>
            <p:ph type="body" sz="quarter" idx="34"/>
          </p:nvPr>
        </p:nvSpPr>
        <p:spPr>
          <a:xfrm>
            <a:off x="26754136" y="29329033"/>
            <a:ext cx="15994064" cy="1219200"/>
          </a:xfrm>
        </p:spPr>
        <p:txBody>
          <a:bodyPr/>
          <a:lstStyle/>
          <a:p>
            <a:r>
              <a:rPr lang="en-US" dirty="0"/>
              <a:t>Works Cited</a:t>
            </a:r>
          </a:p>
        </p:txBody>
      </p:sp>
      <p:sp>
        <p:nvSpPr>
          <p:cNvPr id="22" name="Content Placeholder 21"/>
          <p:cNvSpPr>
            <a:spLocks noGrp="1"/>
          </p:cNvSpPr>
          <p:nvPr>
            <p:ph sz="quarter" idx="35"/>
          </p:nvPr>
        </p:nvSpPr>
        <p:spPr>
          <a:xfrm>
            <a:off x="26754136" y="30773785"/>
            <a:ext cx="15994064" cy="1219200"/>
          </a:xfrm>
          <a:solidFill>
            <a:schemeClr val="bg2"/>
          </a:solidFill>
        </p:spPr>
        <p:txBody>
          <a:bodyPr/>
          <a:lstStyle/>
          <a:p>
            <a:r>
              <a:rPr lang="en-US" dirty="0"/>
              <a:t>Schor, I. and Wood, Clifton M. (1983) Disparity range for local stereopsis as a function of luminance spatial frequency. </a:t>
            </a:r>
            <a:r>
              <a:rPr lang="en-US" i="1" dirty="0"/>
              <a:t>Vision Res</a:t>
            </a:r>
            <a:r>
              <a:rPr lang="en-US" dirty="0"/>
              <a:t>. 23(12), 1649-56. </a:t>
            </a:r>
          </a:p>
        </p:txBody>
      </p:sp>
      <p:sp>
        <p:nvSpPr>
          <p:cNvPr id="34" name="Picture Placeholder 25">
            <a:extLst>
              <a:ext uri="{FF2B5EF4-FFF2-40B4-BE49-F238E27FC236}">
                <a16:creationId xmlns:a16="http://schemas.microsoft.com/office/drawing/2014/main" id="{08D54D8C-897E-E84C-9AF9-1DA45BD20B44}"/>
              </a:ext>
            </a:extLst>
          </p:cNvPr>
          <p:cNvSpPr txBox="1">
            <a:spLocks/>
          </p:cNvSpPr>
          <p:nvPr/>
        </p:nvSpPr>
        <p:spPr>
          <a:xfrm>
            <a:off x="32270700" y="800105"/>
            <a:ext cx="11620500" cy="3842445"/>
          </a:xfrm>
          <a:prstGeom prst="rect">
            <a:avLst/>
          </a:prstGeo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sp>
      <p:pic>
        <p:nvPicPr>
          <p:cNvPr id="43" name="Picture 42">
            <a:extLst>
              <a:ext uri="{FF2B5EF4-FFF2-40B4-BE49-F238E27FC236}">
                <a16:creationId xmlns:a16="http://schemas.microsoft.com/office/drawing/2014/main" id="{5744F1C7-5BD3-F643-8CE8-EAE7522BA70C}"/>
              </a:ext>
            </a:extLst>
          </p:cNvPr>
          <p:cNvPicPr>
            <a:picLocks noChangeAspect="1"/>
          </p:cNvPicPr>
          <p:nvPr/>
        </p:nvPicPr>
        <p:blipFill>
          <a:blip r:embed="rId2"/>
          <a:stretch>
            <a:fillRect/>
          </a:stretch>
        </p:blipFill>
        <p:spPr>
          <a:xfrm>
            <a:off x="40366834" y="519600"/>
            <a:ext cx="2335329" cy="3090877"/>
          </a:xfrm>
          <a:prstGeom prst="rect">
            <a:avLst/>
          </a:prstGeom>
        </p:spPr>
      </p:pic>
      <p:pic>
        <p:nvPicPr>
          <p:cNvPr id="3" name="Picture 2">
            <a:extLst>
              <a:ext uri="{FF2B5EF4-FFF2-40B4-BE49-F238E27FC236}">
                <a16:creationId xmlns:a16="http://schemas.microsoft.com/office/drawing/2014/main" id="{29C61F7F-336C-B241-92DF-7570290AD3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87501" y="7114032"/>
            <a:ext cx="11090302" cy="11817534"/>
          </a:xfrm>
          <a:prstGeom prst="rect">
            <a:avLst/>
          </a:prstGeom>
        </p:spPr>
      </p:pic>
      <p:pic>
        <p:nvPicPr>
          <p:cNvPr id="7" name="Picture 6">
            <a:extLst>
              <a:ext uri="{FF2B5EF4-FFF2-40B4-BE49-F238E27FC236}">
                <a16:creationId xmlns:a16="http://schemas.microsoft.com/office/drawing/2014/main" id="{3EFD14B3-3816-3841-B16E-E6BECB74AF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83101" y="6416147"/>
            <a:ext cx="6804387" cy="7193209"/>
          </a:xfrm>
          <a:prstGeom prst="rect">
            <a:avLst/>
          </a:prstGeom>
        </p:spPr>
      </p:pic>
      <p:pic>
        <p:nvPicPr>
          <p:cNvPr id="9" name="Picture 8">
            <a:extLst>
              <a:ext uri="{FF2B5EF4-FFF2-40B4-BE49-F238E27FC236}">
                <a16:creationId xmlns:a16="http://schemas.microsoft.com/office/drawing/2014/main" id="{14F6C203-2E79-CF47-A5C8-36BABC29F5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27653" y="14827971"/>
            <a:ext cx="6785910" cy="7173677"/>
          </a:xfrm>
          <a:prstGeom prst="rect">
            <a:avLst/>
          </a:prstGeom>
        </p:spPr>
      </p:pic>
      <p:pic>
        <p:nvPicPr>
          <p:cNvPr id="12" name="Picture 11">
            <a:extLst>
              <a:ext uri="{FF2B5EF4-FFF2-40B4-BE49-F238E27FC236}">
                <a16:creationId xmlns:a16="http://schemas.microsoft.com/office/drawing/2014/main" id="{6372A120-4438-5E41-B992-F51638E347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327653" y="23872421"/>
            <a:ext cx="6810736" cy="7174298"/>
          </a:xfrm>
          <a:prstGeom prst="rect">
            <a:avLst/>
          </a:prstGeom>
        </p:spPr>
      </p:pic>
      <p:pic>
        <p:nvPicPr>
          <p:cNvPr id="5" name="Picture 4">
            <a:extLst>
              <a:ext uri="{FF2B5EF4-FFF2-40B4-BE49-F238E27FC236}">
                <a16:creationId xmlns:a16="http://schemas.microsoft.com/office/drawing/2014/main" id="{36F30AF1-CD5A-4B77-95A0-E264E40FD57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564549" y="7817524"/>
            <a:ext cx="5873297" cy="10958730"/>
          </a:xfrm>
          <a:prstGeom prst="rect">
            <a:avLst/>
          </a:prstGeom>
        </p:spPr>
      </p:pic>
      <p:sp>
        <p:nvSpPr>
          <p:cNvPr id="2" name="TextBox 1"/>
          <p:cNvSpPr txBox="1"/>
          <p:nvPr/>
        </p:nvSpPr>
        <p:spPr>
          <a:xfrm>
            <a:off x="37321066" y="18965333"/>
            <a:ext cx="4451158" cy="400110"/>
          </a:xfrm>
          <a:prstGeom prst="rect">
            <a:avLst/>
          </a:prstGeom>
          <a:noFill/>
        </p:spPr>
        <p:txBody>
          <a:bodyPr wrap="none" rtlCol="0">
            <a:spAutoFit/>
          </a:bodyPr>
          <a:lstStyle/>
          <a:p>
            <a:r>
              <a:rPr lang="en-US" sz="2000" dirty="0"/>
              <a:t>Central spatial frequency (cycles/degree) </a:t>
            </a:r>
          </a:p>
        </p:txBody>
      </p:sp>
      <p:sp>
        <p:nvSpPr>
          <p:cNvPr id="6" name="TextBox 5"/>
          <p:cNvSpPr txBox="1"/>
          <p:nvPr/>
        </p:nvSpPr>
        <p:spPr>
          <a:xfrm rot="16200000">
            <a:off x="35221333" y="12818533"/>
            <a:ext cx="2100254" cy="400110"/>
          </a:xfrm>
          <a:prstGeom prst="rect">
            <a:avLst/>
          </a:prstGeom>
          <a:noFill/>
        </p:spPr>
        <p:txBody>
          <a:bodyPr wrap="none" rtlCol="0">
            <a:spAutoFit/>
          </a:bodyPr>
          <a:lstStyle/>
          <a:p>
            <a:r>
              <a:rPr lang="en-US" sz="2000" dirty="0"/>
              <a:t>Disparity (arc min)</a:t>
            </a: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1669352</Value>
      <Value>1669523</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2013-01-21T10:18:00+00:00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ApprovalLog xmlns="4873beb7-5857-4685-be1f-d57550cc96cc" xsi:nil="tru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TP104001342</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875929</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LocMarketGroupTiers2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04C2ADE-A257-45E6-A8A8-A5CFC12AD2E8}">
  <ds:schemaRefs>
    <ds:schemaRef ds:uri="http://schemas.microsoft.com/office/2006/documentManagement/types"/>
    <ds:schemaRef ds:uri="http://www.w3.org/XML/1998/namespace"/>
    <ds:schemaRef ds:uri="http://purl.org/dc/elements/1.1/"/>
    <ds:schemaRef ds:uri="http://schemas.microsoft.com/office/2006/metadata/properties"/>
    <ds:schemaRef ds:uri="4873beb7-5857-4685-be1f-d57550cc96cc"/>
    <ds:schemaRef ds:uri="http://purl.org/dc/term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99B7E175-EA31-4EB5-9BCC-A945A8103674}">
  <ds:schemaRefs>
    <ds:schemaRef ds:uri="http://schemas.microsoft.com/sharepoint/v3/contenttype/forms"/>
  </ds:schemaRefs>
</ds:datastoreItem>
</file>

<file path=customXml/itemProps3.xml><?xml version="1.0" encoding="utf-8"?>
<ds:datastoreItem xmlns:ds="http://schemas.openxmlformats.org/officeDocument/2006/customXml" ds:itemID="{81D71401-7A50-4150-9E41-8D26D4FD62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271</Words>
  <Application>Microsoft Office PowerPoint</Application>
  <PresentationFormat>Custom</PresentationFormat>
  <Paragraphs>19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The Effects of Spatial Frequency on Stereoacuity: A Replication of Schor and Wood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Effects of Spatial Frequency on Stereoacuity: A Replication of Schor and Wood</dc:title>
  <dc:creator/>
  <cp:lastModifiedBy/>
  <cp:revision>2</cp:revision>
  <dcterms:created xsi:type="dcterms:W3CDTF">2018-04-06T19:24:20Z</dcterms:created>
  <dcterms:modified xsi:type="dcterms:W3CDTF">2018-04-16T18:33:47Z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