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3891200" cy="32918400"/>
  <p:notesSz cx="6715125" cy="923925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836">
          <p15:clr>
            <a:srgbClr val="A4A3A4"/>
          </p15:clr>
        </p15:guide>
        <p15:guide id="2" orient="horz" pos="20196">
          <p15:clr>
            <a:srgbClr val="A4A3A4"/>
          </p15:clr>
        </p15:guide>
        <p15:guide id="3" orient="horz" pos="2148">
          <p15:clr>
            <a:srgbClr val="A4A3A4"/>
          </p15:clr>
        </p15:guide>
        <p15:guide id="4" pos="6912">
          <p15:clr>
            <a:srgbClr val="A4A3A4"/>
          </p15:clr>
        </p15:guide>
        <p15:guide id="5" pos="2073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6D2"/>
    <a:srgbClr val="CC8686"/>
    <a:srgbClr val="FAE9C6"/>
    <a:srgbClr val="EFB43D"/>
    <a:srgbClr val="C0DACA"/>
    <a:srgbClr val="EAEAEA"/>
    <a:srgbClr val="C0C0C0"/>
    <a:srgbClr val="FF0000"/>
    <a:srgbClr val="698E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914" autoAdjust="0"/>
    <p:restoredTop sz="94660"/>
  </p:normalViewPr>
  <p:slideViewPr>
    <p:cSldViewPr snapToGrid="0">
      <p:cViewPr>
        <p:scale>
          <a:sx n="10" d="100"/>
          <a:sy n="10" d="100"/>
        </p:scale>
        <p:origin x="-1613" y="-202"/>
      </p:cViewPr>
      <p:guideLst>
        <p:guide orient="horz" pos="4836"/>
        <p:guide orient="horz" pos="20196"/>
        <p:guide orient="horz" pos="2148"/>
        <p:guide pos="6912"/>
        <p:guide pos="207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09888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03650" y="0"/>
            <a:ext cx="2909888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72A74B11-EB5D-4F06-AF2B-DB10E5EAB64B}" type="datetimeFigureOut">
              <a:rPr lang="en-US"/>
              <a:pPr>
                <a:defRPr/>
              </a:pPr>
              <a:t>4/16/2018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5700"/>
            <a:ext cx="2909888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03650" y="8775700"/>
            <a:ext cx="2909888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A3F2658E-3D67-4F0D-8371-F4F9FA457F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146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365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47750" y="692150"/>
            <a:ext cx="4621213" cy="3465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389438"/>
            <a:ext cx="5372100" cy="415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365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8AFB108-7D15-4ED3-901C-363BBF71C4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879545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2C7F231-CC85-4E9A-A939-28994F1C1C81}" type="slidenum">
              <a:rPr lang="en-US" altLang="en-US" smtClean="0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2877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1.v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2"/>
          <p:cNvGraphicFramePr>
            <a:graphicFrameLocks noChangeAspect="1"/>
          </p:cNvGraphicFramePr>
          <p:nvPr userDrawn="1"/>
        </p:nvGraphicFramePr>
        <p:xfrm>
          <a:off x="35814000" y="32385000"/>
          <a:ext cx="6759575" cy="212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4" name="CorelDRAW" r:id="rId4" imgW="8833104" imgH="310896" progId="">
                  <p:embed/>
                </p:oleObj>
              </mc:Choice>
              <mc:Fallback>
                <p:oleObj name="CorelDRAW" r:id="rId4" imgW="8833104" imgH="310896" progId="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0" y="32385000"/>
                        <a:ext cx="6759575" cy="212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2pPr>
      <a:lvl3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3pPr>
      <a:lvl4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4pPr>
      <a:lvl5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5pPr>
      <a:lvl6pPr marL="4572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6pPr>
      <a:lvl7pPr marL="9144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7pPr>
      <a:lvl8pPr marL="13716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8pPr>
      <a:lvl9pPr marL="18288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9pPr>
    </p:titleStyle>
    <p:bodyStyle>
      <a:lvl1pPr marL="1646238" indent="-1646238" algn="l" defTabSz="4389438" rtl="0" eaLnBrk="0" fontAlgn="base" hangingPunct="0">
        <a:spcBef>
          <a:spcPct val="20000"/>
        </a:spcBef>
        <a:spcAft>
          <a:spcPct val="0"/>
        </a:spcAft>
        <a:buChar char="•"/>
        <a:defRPr sz="15400">
          <a:solidFill>
            <a:schemeClr val="tx1"/>
          </a:solidFill>
          <a:latin typeface="+mn-lt"/>
          <a:ea typeface="+mn-ea"/>
          <a:cs typeface="+mn-cs"/>
        </a:defRPr>
      </a:lvl1pPr>
      <a:lvl2pPr marL="3565525" indent="-1371600" algn="l" defTabSz="4389438" rtl="0" eaLnBrk="0" fontAlgn="base" hangingPunct="0">
        <a:spcBef>
          <a:spcPct val="20000"/>
        </a:spcBef>
        <a:spcAft>
          <a:spcPct val="0"/>
        </a:spcAft>
        <a:buChar char="–"/>
        <a:defRPr sz="13400">
          <a:solidFill>
            <a:schemeClr val="tx1"/>
          </a:solidFill>
          <a:latin typeface="+mn-lt"/>
        </a:defRPr>
      </a:lvl2pPr>
      <a:lvl3pPr marL="5486400" indent="-1096963" algn="l" defTabSz="4389438" rtl="0" eaLnBrk="0" fontAlgn="base" hangingPunct="0">
        <a:spcBef>
          <a:spcPct val="20000"/>
        </a:spcBef>
        <a:spcAft>
          <a:spcPct val="0"/>
        </a:spcAft>
        <a:buChar char="•"/>
        <a:defRPr sz="11500">
          <a:solidFill>
            <a:schemeClr val="tx1"/>
          </a:solidFill>
          <a:latin typeface="+mn-lt"/>
        </a:defRPr>
      </a:lvl3pPr>
      <a:lvl4pPr marL="7680325" indent="-1096963" algn="l" defTabSz="4389438" rtl="0" eaLnBrk="0" fontAlgn="base" hangingPunct="0">
        <a:spcBef>
          <a:spcPct val="20000"/>
        </a:spcBef>
        <a:spcAft>
          <a:spcPct val="0"/>
        </a:spcAft>
        <a:buChar char="–"/>
        <a:defRPr sz="9600">
          <a:solidFill>
            <a:schemeClr val="tx1"/>
          </a:solidFill>
          <a:latin typeface="+mn-lt"/>
        </a:defRPr>
      </a:lvl4pPr>
      <a:lvl5pPr marL="9875838" indent="-1096963" algn="l" defTabSz="4389438" rtl="0" eaLnBrk="0" fontAlgn="base" hangingPunct="0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5pPr>
      <a:lvl6pPr marL="103330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6pPr>
      <a:lvl7pPr marL="107902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7pPr>
      <a:lvl8pPr marL="112474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8pPr>
      <a:lvl9pPr marL="117046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18" Type="http://schemas.openxmlformats.org/officeDocument/2006/relationships/image" Target="../media/image17.tiff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jpeg"/><Relationship Id="rId7" Type="http://schemas.openxmlformats.org/officeDocument/2006/relationships/image" Target="../media/image6.tiff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20" Type="http://schemas.openxmlformats.org/officeDocument/2006/relationships/image" Target="../media/image19.jpeg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jpe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23" Type="http://schemas.openxmlformats.org/officeDocument/2006/relationships/image" Target="../media/image22.jpeg"/><Relationship Id="rId28" Type="http://schemas.microsoft.com/office/2007/relationships/hdphoto" Target="../media/hdphoto1.wdp"/><Relationship Id="rId10" Type="http://schemas.openxmlformats.org/officeDocument/2006/relationships/image" Target="../media/image9.png"/><Relationship Id="rId19" Type="http://schemas.openxmlformats.org/officeDocument/2006/relationships/image" Target="../media/image18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jpeg"/><Relationship Id="rId27" Type="http://schemas.openxmlformats.org/officeDocument/2006/relationships/image" Target="../media/image26.png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alphaModFix am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AutoShape 4"/>
          <p:cNvSpPr>
            <a:spLocks noChangeArrowheads="1"/>
          </p:cNvSpPr>
          <p:nvPr/>
        </p:nvSpPr>
        <p:spPr bwMode="auto">
          <a:xfrm>
            <a:off x="609600" y="5357121"/>
            <a:ext cx="11887200" cy="11975203"/>
          </a:xfrm>
          <a:prstGeom prst="roundRect">
            <a:avLst>
              <a:gd name="adj" fmla="val 7000"/>
            </a:avLst>
          </a:prstGeom>
          <a:solidFill>
            <a:schemeClr val="bg1">
              <a:alpha val="7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 dirty="0"/>
          </a:p>
        </p:txBody>
      </p:sp>
      <p:sp>
        <p:nvSpPr>
          <p:cNvPr id="3075" name="AutoShape 30"/>
          <p:cNvSpPr>
            <a:spLocks noChangeArrowheads="1"/>
          </p:cNvSpPr>
          <p:nvPr/>
        </p:nvSpPr>
        <p:spPr bwMode="auto">
          <a:xfrm>
            <a:off x="12877800" y="17187705"/>
            <a:ext cx="30478352" cy="9641040"/>
          </a:xfrm>
          <a:prstGeom prst="roundRect">
            <a:avLst>
              <a:gd name="adj" fmla="val 7000"/>
            </a:avLst>
          </a:prstGeom>
          <a:solidFill>
            <a:schemeClr val="bg1">
              <a:alpha val="7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325" name="Text Box 43"/>
          <p:cNvSpPr txBox="1">
            <a:spLocks noChangeArrowheads="1"/>
          </p:cNvSpPr>
          <p:nvPr/>
        </p:nvSpPr>
        <p:spPr bwMode="auto">
          <a:xfrm>
            <a:off x="13709890" y="17187704"/>
            <a:ext cx="2881282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6600" b="1" dirty="0" smtClean="0"/>
              <a:t>Low-Pressure Results</a:t>
            </a:r>
            <a:endParaRPr lang="en-US" altLang="en-US" sz="6600" b="1" dirty="0"/>
          </a:p>
        </p:txBody>
      </p:sp>
      <p:sp>
        <p:nvSpPr>
          <p:cNvPr id="3074" name="AutoShape 31"/>
          <p:cNvSpPr>
            <a:spLocks noChangeArrowheads="1"/>
          </p:cNvSpPr>
          <p:nvPr/>
        </p:nvSpPr>
        <p:spPr bwMode="auto">
          <a:xfrm>
            <a:off x="502339" y="17582863"/>
            <a:ext cx="11994461" cy="15044202"/>
          </a:xfrm>
          <a:prstGeom prst="roundRect">
            <a:avLst>
              <a:gd name="adj" fmla="val 7000"/>
            </a:avLst>
          </a:prstGeom>
          <a:solidFill>
            <a:schemeClr val="bg1">
              <a:alpha val="7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3080" name="AutoShape 13"/>
          <p:cNvSpPr>
            <a:spLocks noChangeArrowheads="1"/>
          </p:cNvSpPr>
          <p:nvPr/>
        </p:nvSpPr>
        <p:spPr bwMode="auto">
          <a:xfrm>
            <a:off x="685800" y="677863"/>
            <a:ext cx="42670352" cy="4338637"/>
          </a:xfrm>
          <a:prstGeom prst="roundRect">
            <a:avLst>
              <a:gd name="adj" fmla="val 10870"/>
            </a:avLst>
          </a:prstGeom>
          <a:gradFill rotWithShape="1">
            <a:gsLst>
              <a:gs pos="0">
                <a:srgbClr val="FAE9C6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081" name="Text Box 14"/>
          <p:cNvSpPr txBox="1">
            <a:spLocks noChangeArrowheads="1"/>
          </p:cNvSpPr>
          <p:nvPr/>
        </p:nvSpPr>
        <p:spPr bwMode="auto">
          <a:xfrm>
            <a:off x="4116388" y="1350963"/>
            <a:ext cx="35169475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8400" b="1" dirty="0" smtClean="0"/>
              <a:t>Air-Sensitivity and Degradation of Black Phosphorus</a:t>
            </a:r>
            <a:endParaRPr lang="en-US" altLang="en-US" sz="8400" b="1" dirty="0"/>
          </a:p>
          <a:p>
            <a:pPr algn="ctr"/>
            <a:r>
              <a:rPr lang="en-US" altLang="en-US" sz="4800" b="1" dirty="0" smtClean="0"/>
              <a:t>Cam </a:t>
            </a:r>
            <a:r>
              <a:rPr lang="en-US" altLang="en-US" sz="4800" b="1" dirty="0"/>
              <a:t>Flynn, </a:t>
            </a:r>
            <a:r>
              <a:rPr lang="en-US" altLang="en-US" sz="4800" b="1" dirty="0" smtClean="0"/>
              <a:t>Ben St. Laurent, Jake Riffle, </a:t>
            </a:r>
            <a:r>
              <a:rPr lang="en-US" altLang="en-US" sz="4800" b="1" dirty="0"/>
              <a:t>and Shawna Hollen</a:t>
            </a:r>
            <a:endParaRPr lang="en-US" altLang="en-US" sz="4800" baseline="30000" dirty="0"/>
          </a:p>
          <a:p>
            <a:pPr algn="ctr" eaLnBrk="1" hangingPunct="1"/>
            <a:r>
              <a:rPr lang="en-US" altLang="en-US" sz="4800" i="1" dirty="0"/>
              <a:t>Department of Physics, University of New Hampshire, Durham, NH </a:t>
            </a:r>
            <a:r>
              <a:rPr lang="en-US" altLang="en-US" sz="4800" i="1" dirty="0" smtClean="0"/>
              <a:t>03824</a:t>
            </a:r>
            <a:endParaRPr lang="en-US" altLang="en-US" dirty="0"/>
          </a:p>
        </p:txBody>
      </p:sp>
      <p:sp>
        <p:nvSpPr>
          <p:cNvPr id="3083" name="Text Box 42"/>
          <p:cNvSpPr txBox="1">
            <a:spLocks noChangeArrowheads="1"/>
          </p:cNvSpPr>
          <p:nvPr/>
        </p:nvSpPr>
        <p:spPr bwMode="auto">
          <a:xfrm>
            <a:off x="1638300" y="5351463"/>
            <a:ext cx="98298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6600" b="1" dirty="0"/>
              <a:t>Introduction</a:t>
            </a:r>
          </a:p>
        </p:txBody>
      </p:sp>
      <p:sp>
        <p:nvSpPr>
          <p:cNvPr id="3084" name="Text Box 43"/>
          <p:cNvSpPr txBox="1">
            <a:spLocks noChangeArrowheads="1"/>
          </p:cNvSpPr>
          <p:nvPr/>
        </p:nvSpPr>
        <p:spPr bwMode="auto">
          <a:xfrm>
            <a:off x="1473828" y="17694351"/>
            <a:ext cx="999427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6600" b="1" dirty="0" smtClean="0"/>
              <a:t>Motivation</a:t>
            </a:r>
            <a:endParaRPr lang="en-US" altLang="en-US" sz="6600" b="1" dirty="0"/>
          </a:p>
        </p:txBody>
      </p:sp>
      <p:pic>
        <p:nvPicPr>
          <p:cNvPr id="3085" name="Picture 25" descr="Hollen La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0663" y="1563688"/>
            <a:ext cx="2286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2" descr="Image result for unh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1579563"/>
            <a:ext cx="2106613" cy="253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01" name="TextBox 6"/>
          <p:cNvSpPr txBox="1">
            <a:spLocks noChangeArrowheads="1"/>
          </p:cNvSpPr>
          <p:nvPr/>
        </p:nvSpPr>
        <p:spPr bwMode="auto">
          <a:xfrm>
            <a:off x="726243" y="6444706"/>
            <a:ext cx="11473695" cy="10895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700" dirty="0">
                <a:latin typeface="Calibri Light" panose="020F0302020204030204" pitchFamily="34" charset="0"/>
              </a:rPr>
              <a:t>Two-dimensional (2D) crystalline materials have the potential for</a:t>
            </a:r>
            <a:r>
              <a:rPr lang="en-US" altLang="en-US" sz="2700" dirty="0">
                <a:solidFill>
                  <a:srgbClr val="FF0000"/>
                </a:solidFill>
                <a:latin typeface="Calibri Light" panose="020F0302020204030204" pitchFamily="34" charset="0"/>
              </a:rPr>
              <a:t> </a:t>
            </a:r>
            <a:r>
              <a:rPr lang="en-US" altLang="en-US" sz="2700" dirty="0">
                <a:latin typeface="Calibri Light" panose="020F0302020204030204" pitchFamily="34" charset="0"/>
              </a:rPr>
              <a:t>flexible components that remain highly conductive. Applications range from circuit components to energy generation</a:t>
            </a:r>
            <a:r>
              <a:rPr lang="en-US" altLang="en-US" sz="2700" dirty="0" smtClean="0">
                <a:latin typeface="Calibri Light" panose="020F0302020204030204" pitchFamily="34" charset="0"/>
              </a:rPr>
              <a:t>.</a:t>
            </a:r>
            <a:r>
              <a:rPr lang="en-US" altLang="en-US" sz="2700" baseline="30000" dirty="0" smtClean="0">
                <a:latin typeface="Calibri Light" panose="020F0302020204030204" pitchFamily="34" charset="0"/>
              </a:rPr>
              <a:t> </a:t>
            </a:r>
            <a:r>
              <a:rPr lang="en-US" altLang="en-US" sz="2700" dirty="0" smtClean="0">
                <a:latin typeface="Calibri Light" panose="020F0302020204030204" pitchFamily="34" charset="0"/>
              </a:rPr>
              <a:t>Black phosphorus </a:t>
            </a:r>
            <a:r>
              <a:rPr lang="en-US" altLang="en-US" sz="2700" dirty="0">
                <a:latin typeface="Calibri Light" panose="020F0302020204030204" pitchFamily="34" charset="0"/>
              </a:rPr>
              <a:t>(BP) is a semiconducting crystal recently isolated in a 2D </a:t>
            </a:r>
            <a:r>
              <a:rPr lang="en-US" altLang="en-US" sz="2700" dirty="0" smtClean="0">
                <a:latin typeface="Calibri Light" panose="020F0302020204030204" pitchFamily="34" charset="0"/>
              </a:rPr>
              <a:t>sheet. It combines the higher on/off ratio of transition metal dichalcogenides with the high mobility of graphene, making it ideal for transistors</a:t>
            </a:r>
            <a:r>
              <a:rPr lang="en-US" altLang="en-US" sz="2700" baseline="30000" dirty="0">
                <a:latin typeface="Calibri Light" panose="020F0302020204030204" pitchFamily="34" charset="0"/>
              </a:rPr>
              <a:t>[1</a:t>
            </a:r>
            <a:r>
              <a:rPr lang="en-US" altLang="en-US" sz="2700" baseline="30000" dirty="0" smtClean="0">
                <a:latin typeface="Calibri Light" panose="020F0302020204030204" pitchFamily="34" charset="0"/>
              </a:rPr>
              <a:t>]</a:t>
            </a:r>
            <a:r>
              <a:rPr lang="en-US" altLang="en-US" sz="2700" dirty="0" smtClean="0">
                <a:latin typeface="Calibri Light" panose="020F0302020204030204" pitchFamily="34" charset="0"/>
              </a:rPr>
              <a:t>. It also is very robust against mechanical strain, so it is interesting for flexible electronics</a:t>
            </a:r>
            <a:r>
              <a:rPr lang="en-US" altLang="en-US" sz="2700" baseline="30000" dirty="0" smtClean="0">
                <a:latin typeface="Calibri Light" panose="020F0302020204030204" pitchFamily="34" charset="0"/>
              </a:rPr>
              <a:t>[2]</a:t>
            </a:r>
            <a:r>
              <a:rPr lang="en-US" altLang="en-US" sz="2700" dirty="0" smtClean="0">
                <a:latin typeface="Calibri Light" panose="020F0302020204030204" pitchFamily="34" charset="0"/>
              </a:rPr>
              <a:t>. However, one drawback </a:t>
            </a:r>
            <a:r>
              <a:rPr lang="en-US" altLang="en-US" sz="2700" dirty="0">
                <a:latin typeface="Calibri Light" panose="020F0302020204030204" pitchFamily="34" charset="0"/>
              </a:rPr>
              <a:t>is its rapid oxidation in air, which </a:t>
            </a:r>
            <a:r>
              <a:rPr lang="en-US" altLang="en-US" sz="2700" dirty="0" smtClean="0">
                <a:latin typeface="Calibri Light" panose="020F0302020204030204" pitchFamily="34" charset="0"/>
              </a:rPr>
              <a:t>degrades </a:t>
            </a:r>
            <a:r>
              <a:rPr lang="en-US" altLang="en-US" sz="2700" dirty="0">
                <a:latin typeface="Calibri Light" panose="020F0302020204030204" pitchFamily="34" charset="0"/>
              </a:rPr>
              <a:t>its electrical </a:t>
            </a:r>
            <a:r>
              <a:rPr lang="en-US" altLang="en-US" sz="2700" dirty="0" smtClean="0">
                <a:latin typeface="Calibri Light" panose="020F0302020204030204" pitchFamily="34" charset="0"/>
              </a:rPr>
              <a:t>properties.</a:t>
            </a:r>
          </a:p>
          <a:p>
            <a:pPr eaLnBrk="1" hangingPunct="1"/>
            <a:endParaRPr lang="en-US" altLang="en-US" sz="2700" dirty="0" smtClean="0">
              <a:latin typeface="Calibri Light" panose="020F0302020204030204" pitchFamily="34" charset="0"/>
            </a:endParaRPr>
          </a:p>
          <a:p>
            <a:pPr eaLnBrk="1" hangingPunct="1"/>
            <a:endParaRPr lang="en-US" altLang="en-US" sz="2700" dirty="0">
              <a:latin typeface="Calibri Light" panose="020F0302020204030204" pitchFamily="34" charset="0"/>
            </a:endParaRPr>
          </a:p>
          <a:p>
            <a:pPr eaLnBrk="1" hangingPunct="1"/>
            <a:endParaRPr lang="en-US" altLang="en-US" sz="2700" dirty="0" smtClean="0">
              <a:latin typeface="Calibri Light" panose="020F0302020204030204" pitchFamily="34" charset="0"/>
            </a:endParaRPr>
          </a:p>
          <a:p>
            <a:pPr eaLnBrk="1" hangingPunct="1"/>
            <a:endParaRPr lang="en-US" altLang="en-US" sz="2700" dirty="0">
              <a:latin typeface="Calibri Light" panose="020F0302020204030204" pitchFamily="34" charset="0"/>
            </a:endParaRPr>
          </a:p>
          <a:p>
            <a:pPr eaLnBrk="1" hangingPunct="1"/>
            <a:endParaRPr lang="en-US" altLang="en-US" sz="2700" dirty="0" smtClean="0">
              <a:latin typeface="Calibri Light" panose="020F0302020204030204" pitchFamily="34" charset="0"/>
            </a:endParaRPr>
          </a:p>
          <a:p>
            <a:pPr eaLnBrk="1" hangingPunct="1"/>
            <a:endParaRPr lang="en-US" altLang="en-US" sz="2700" dirty="0">
              <a:latin typeface="Calibri Light" panose="020F0302020204030204" pitchFamily="34" charset="0"/>
            </a:endParaRPr>
          </a:p>
          <a:p>
            <a:pPr eaLnBrk="1" hangingPunct="1"/>
            <a:endParaRPr lang="en-US" altLang="en-US" sz="2700" dirty="0" smtClean="0">
              <a:latin typeface="Calibri Light" panose="020F0302020204030204" pitchFamily="34" charset="0"/>
            </a:endParaRPr>
          </a:p>
          <a:p>
            <a:pPr eaLnBrk="1" hangingPunct="1"/>
            <a:endParaRPr lang="en-US" altLang="en-US" sz="2700" dirty="0">
              <a:latin typeface="Calibri Light" panose="020F0302020204030204" pitchFamily="34" charset="0"/>
            </a:endParaRPr>
          </a:p>
          <a:p>
            <a:pPr eaLnBrk="1" hangingPunct="1"/>
            <a:endParaRPr lang="en-US" altLang="en-US" sz="2700" dirty="0" smtClean="0">
              <a:latin typeface="Calibri Light" panose="020F0302020204030204" pitchFamily="34" charset="0"/>
            </a:endParaRPr>
          </a:p>
          <a:p>
            <a:pPr eaLnBrk="1" hangingPunct="1"/>
            <a:endParaRPr lang="en-US" altLang="en-US" sz="2700" dirty="0">
              <a:latin typeface="Calibri Light" panose="020F0302020204030204" pitchFamily="34" charset="0"/>
            </a:endParaRPr>
          </a:p>
          <a:p>
            <a:pPr eaLnBrk="1" hangingPunct="1"/>
            <a:endParaRPr lang="en-US" altLang="en-US" sz="2700" dirty="0" smtClean="0">
              <a:latin typeface="Calibri Light" panose="020F0302020204030204" pitchFamily="34" charset="0"/>
            </a:endParaRPr>
          </a:p>
          <a:p>
            <a:pPr eaLnBrk="1" hangingPunct="1"/>
            <a:endParaRPr lang="en-US" altLang="en-US" sz="2700" dirty="0">
              <a:latin typeface="Calibri Light" panose="020F0302020204030204" pitchFamily="34" charset="0"/>
            </a:endParaRPr>
          </a:p>
          <a:p>
            <a:pPr eaLnBrk="1" hangingPunct="1"/>
            <a:endParaRPr lang="en-US" altLang="en-US" sz="2700" dirty="0" smtClean="0">
              <a:latin typeface="Calibri Light" panose="020F0302020204030204" pitchFamily="34" charset="0"/>
            </a:endParaRPr>
          </a:p>
          <a:p>
            <a:pPr eaLnBrk="1" hangingPunct="1"/>
            <a:endParaRPr lang="en-US" altLang="en-US" sz="2700" dirty="0">
              <a:latin typeface="Calibri Light" panose="020F0302020204030204" pitchFamily="34" charset="0"/>
            </a:endParaRPr>
          </a:p>
          <a:p>
            <a:pPr eaLnBrk="1" hangingPunct="1"/>
            <a:r>
              <a:rPr lang="en-US" altLang="en-US" sz="2700" dirty="0">
                <a:latin typeface="Calibri Light" panose="020F0302020204030204" pitchFamily="34" charset="0"/>
              </a:rPr>
              <a:t>Using a low-temperature, ultra-high vacuum scanning tunneling microscope (STM) from RHK </a:t>
            </a:r>
            <a:r>
              <a:rPr lang="en-US" altLang="en-US" sz="2700" dirty="0" smtClean="0">
                <a:latin typeface="Calibri Light" panose="020F0302020204030204" pitchFamily="34" charset="0"/>
              </a:rPr>
              <a:t>Technology and four-point probes by </a:t>
            </a:r>
            <a:r>
              <a:rPr lang="en-US" altLang="en-US" sz="2700" dirty="0" err="1" smtClean="0">
                <a:latin typeface="Calibri Light" panose="020F0302020204030204" pitchFamily="34" charset="0"/>
              </a:rPr>
              <a:t>Capres</a:t>
            </a:r>
            <a:r>
              <a:rPr lang="en-US" altLang="en-US" sz="2700" dirty="0" smtClean="0">
                <a:latin typeface="Calibri Light" panose="020F0302020204030204" pitchFamily="34" charset="0"/>
              </a:rPr>
              <a:t>, we were able to investigate the oxidation reaction of bulk BP and flakes.</a:t>
            </a:r>
            <a:endParaRPr lang="en-US" altLang="en-US" sz="2700" dirty="0">
              <a:latin typeface="Calibri Light" panose="020F0302020204030204" pitchFamily="34" charset="0"/>
            </a:endParaRPr>
          </a:p>
        </p:txBody>
      </p:sp>
      <p:sp>
        <p:nvSpPr>
          <p:cNvPr id="3102" name="AutoShape 2" descr="Displaying 20161023_151605.jpg"/>
          <p:cNvSpPr>
            <a:spLocks noChangeAspect="1" noChangeArrowheads="1"/>
          </p:cNvSpPr>
          <p:nvPr/>
        </p:nvSpPr>
        <p:spPr bwMode="auto">
          <a:xfrm>
            <a:off x="21793200" y="16306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3" name="AutoShape 4" descr="Displaying 20161023_151605.jpg"/>
          <p:cNvSpPr>
            <a:spLocks noChangeAspect="1" noChangeArrowheads="1"/>
          </p:cNvSpPr>
          <p:nvPr/>
        </p:nvSpPr>
        <p:spPr bwMode="auto">
          <a:xfrm>
            <a:off x="21945600" y="16459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79" name="Group 78"/>
          <p:cNvGrpSpPr/>
          <p:nvPr/>
        </p:nvGrpSpPr>
        <p:grpSpPr>
          <a:xfrm>
            <a:off x="12849286" y="27103795"/>
            <a:ext cx="30432314" cy="5556949"/>
            <a:chOff x="31497588" y="25428790"/>
            <a:chExt cx="11887200" cy="7165759"/>
          </a:xfrm>
        </p:grpSpPr>
        <p:grpSp>
          <p:nvGrpSpPr>
            <p:cNvPr id="78" name="Group 77"/>
            <p:cNvGrpSpPr/>
            <p:nvPr/>
          </p:nvGrpSpPr>
          <p:grpSpPr>
            <a:xfrm>
              <a:off x="31497588" y="25428790"/>
              <a:ext cx="11887200" cy="7165759"/>
              <a:chOff x="31497588" y="25428790"/>
              <a:chExt cx="11887200" cy="7165759"/>
            </a:xfrm>
          </p:grpSpPr>
          <p:grpSp>
            <p:nvGrpSpPr>
              <p:cNvPr id="76" name="Group 75"/>
              <p:cNvGrpSpPr/>
              <p:nvPr/>
            </p:nvGrpSpPr>
            <p:grpSpPr>
              <a:xfrm>
                <a:off x="31497588" y="25428790"/>
                <a:ext cx="11887200" cy="7165759"/>
                <a:chOff x="31497588" y="25428790"/>
                <a:chExt cx="11887200" cy="7165759"/>
              </a:xfrm>
            </p:grpSpPr>
            <p:sp>
              <p:nvSpPr>
                <p:cNvPr id="3087" name="AutoShape 29"/>
                <p:cNvSpPr>
                  <a:spLocks noChangeArrowheads="1"/>
                </p:cNvSpPr>
                <p:nvPr/>
              </p:nvSpPr>
              <p:spPr bwMode="auto">
                <a:xfrm>
                  <a:off x="31497588" y="25428790"/>
                  <a:ext cx="11887200" cy="7165759"/>
                </a:xfrm>
                <a:prstGeom prst="roundRect">
                  <a:avLst>
                    <a:gd name="adj" fmla="val 7000"/>
                  </a:avLst>
                </a:prstGeom>
                <a:solidFill>
                  <a:schemeClr val="bg1">
                    <a:alpha val="79999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/>
                  <a:endParaRPr lang="en-US" altLang="en-US" sz="7200"/>
                </a:p>
              </p:txBody>
            </p:sp>
            <p:sp>
              <p:nvSpPr>
                <p:cNvPr id="3088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31808110" y="25428791"/>
                  <a:ext cx="11394450" cy="130971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/>
                  <a:r>
                    <a:rPr lang="en-US" altLang="en-US" sz="6000" b="1" dirty="0"/>
                    <a:t>References and Acknowledgements</a:t>
                  </a:r>
                </a:p>
              </p:txBody>
            </p:sp>
          </p:grpSp>
          <p:sp>
            <p:nvSpPr>
              <p:cNvPr id="3098" name="Rectangle 52"/>
              <p:cNvSpPr>
                <a:spLocks noChangeArrowheads="1"/>
              </p:cNvSpPr>
              <p:nvPr/>
            </p:nvSpPr>
            <p:spPr bwMode="auto">
              <a:xfrm>
                <a:off x="31814110" y="27010717"/>
                <a:ext cx="11122025" cy="34528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marL="457200" indent="-457200">
                  <a:defRPr sz="8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8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8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8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8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AutoNum type="arabicPeriod"/>
                </a:pPr>
                <a:r>
                  <a:rPr lang="en-US" sz="2400" dirty="0">
                    <a:latin typeface="Calibri Light" panose="020F0302020204030204" pitchFamily="34" charset="0"/>
                  </a:rPr>
                  <a:t>X. Ling, et al. “The Renaissance of Black Phosphorus”. PNAS, 112 (15). </a:t>
                </a:r>
                <a:r>
                  <a:rPr lang="en-US" sz="2400" dirty="0" smtClean="0">
                    <a:latin typeface="Calibri Light" panose="020F0302020204030204" pitchFamily="34" charset="0"/>
                  </a:rPr>
                  <a:t>2015.</a:t>
                </a:r>
              </a:p>
              <a:p>
                <a:pPr eaLnBrk="1" hangingPunct="1">
                  <a:buFont typeface="Arial" panose="020B0604020202020204" pitchFamily="34" charset="0"/>
                  <a:buAutoNum type="arabicPeriod"/>
                </a:pPr>
                <a:r>
                  <a:rPr lang="en-US" sz="2400" dirty="0">
                    <a:latin typeface="Calibri Light" panose="020F0302020204030204" pitchFamily="34" charset="0"/>
                  </a:rPr>
                  <a:t>W. Zhu, et al. “Flexible Black Phosphorus </a:t>
                </a:r>
                <a:r>
                  <a:rPr lang="en-US" sz="2400" dirty="0" err="1">
                    <a:latin typeface="Calibri Light" panose="020F0302020204030204" pitchFamily="34" charset="0"/>
                  </a:rPr>
                  <a:t>Ambipolar</a:t>
                </a:r>
                <a:r>
                  <a:rPr lang="en-US" sz="2400" dirty="0">
                    <a:latin typeface="Calibri Light" panose="020F0302020204030204" pitchFamily="34" charset="0"/>
                  </a:rPr>
                  <a:t> Transistors, Circuits and AM Demodulator”. Nano Lett., 15 (3). 2015.</a:t>
                </a:r>
              </a:p>
              <a:p>
                <a:pPr>
                  <a:buFont typeface="+mj-lt"/>
                  <a:buAutoNum type="arabicPeriod"/>
                </a:pPr>
                <a:r>
                  <a:rPr lang="en-US" sz="2400" dirty="0">
                    <a:latin typeface="Calibri Light" panose="020F0302020204030204" pitchFamily="34" charset="0"/>
                  </a:rPr>
                  <a:t>K. </a:t>
                </a:r>
                <a:r>
                  <a:rPr lang="en-US" sz="2400" dirty="0" err="1">
                    <a:latin typeface="Calibri Light" panose="020F0302020204030204" pitchFamily="34" charset="0"/>
                  </a:rPr>
                  <a:t>Utt</a:t>
                </a:r>
                <a:r>
                  <a:rPr lang="en-US" sz="2400" dirty="0">
                    <a:latin typeface="Calibri Light" panose="020F0302020204030204" pitchFamily="34" charset="0"/>
                  </a:rPr>
                  <a:t>, et al. “Intrinsic Defects, Fluctuations of the Local Shape, and the Photo-Oxidation of Black Phosphorus”. ACS Cent. Sci., 1 (6). 2015.</a:t>
                </a:r>
              </a:p>
              <a:p>
                <a:pPr>
                  <a:buFont typeface="+mj-lt"/>
                  <a:buAutoNum type="arabicPeriod"/>
                </a:pPr>
                <a:r>
                  <a:rPr lang="en-US" sz="2400" dirty="0">
                    <a:latin typeface="Calibri Light" panose="020F0302020204030204" pitchFamily="34" charset="0"/>
                  </a:rPr>
                  <a:t>Y. Huang, J. </a:t>
                </a:r>
                <a:r>
                  <a:rPr lang="en-US" sz="2400" dirty="0" err="1">
                    <a:latin typeface="Calibri Light" panose="020F0302020204030204" pitchFamily="34" charset="0"/>
                  </a:rPr>
                  <a:t>Qiao</a:t>
                </a:r>
                <a:r>
                  <a:rPr lang="en-US" sz="2400" dirty="0">
                    <a:latin typeface="Calibri Light" panose="020F0302020204030204" pitchFamily="34" charset="0"/>
                  </a:rPr>
                  <a:t>, et al. “Interaction of Black Phosphorus with Oxygen and Water”. Chem. Mater., 28 (22). 2016.</a:t>
                </a:r>
              </a:p>
              <a:p>
                <a:pPr>
                  <a:buFont typeface="+mj-lt"/>
                  <a:buAutoNum type="arabicPeriod"/>
                </a:pPr>
                <a:r>
                  <a:rPr lang="en-US" sz="2400" dirty="0">
                    <a:latin typeface="Calibri Light" panose="020F0302020204030204" pitchFamily="34" charset="0"/>
                  </a:rPr>
                  <a:t>Z. Hu, Q. Li, B. Lei, et al. “Water-Catalyzed Oxidation of Few-Layer Black Phosphorus in a Dark Environment”. </a:t>
                </a:r>
                <a:r>
                  <a:rPr lang="en-US" sz="2400" dirty="0" err="1">
                    <a:latin typeface="Calibri Light" panose="020F0302020204030204" pitchFamily="34" charset="0"/>
                  </a:rPr>
                  <a:t>Angew</a:t>
                </a:r>
                <a:r>
                  <a:rPr lang="en-US" sz="2400" dirty="0">
                    <a:latin typeface="Calibri Light" panose="020F0302020204030204" pitchFamily="34" charset="0"/>
                  </a:rPr>
                  <a:t>. Chem., 56 (31). 2017.</a:t>
                </a:r>
              </a:p>
              <a:p>
                <a:pPr eaLnBrk="1" hangingPunct="1">
                  <a:buFont typeface="Arial" panose="020B0604020202020204" pitchFamily="34" charset="0"/>
                  <a:buAutoNum type="arabicPeriod"/>
                </a:pPr>
                <a:r>
                  <a:rPr lang="en-US" altLang="en-US" sz="2400" dirty="0" smtClean="0">
                    <a:latin typeface="Calibri Light" panose="020F0302020204030204" pitchFamily="34" charset="0"/>
                  </a:rPr>
                  <a:t>B. </a:t>
                </a:r>
                <a:r>
                  <a:rPr lang="en-US" altLang="en-US" sz="2400" dirty="0" err="1" smtClean="0">
                    <a:latin typeface="Calibri Light" panose="020F0302020204030204" pitchFamily="34" charset="0"/>
                  </a:rPr>
                  <a:t>Kiraly</a:t>
                </a:r>
                <a:r>
                  <a:rPr lang="en-US" altLang="en-US" sz="2400" dirty="0" smtClean="0">
                    <a:latin typeface="Calibri Light" panose="020F0302020204030204" pitchFamily="34" charset="0"/>
                  </a:rPr>
                  <a:t>, et al. “Probing Single Vacancies in Black Phosphorus at the Atomic Level”. Nano Lett., 17 (6). 2017.</a:t>
                </a:r>
              </a:p>
              <a:p>
                <a:pPr eaLnBrk="1" hangingPunct="1">
                  <a:buFont typeface="Arial" panose="020B0604020202020204" pitchFamily="34" charset="0"/>
                  <a:buAutoNum type="arabicPeriod"/>
                </a:pPr>
                <a:r>
                  <a:rPr lang="en-US" altLang="en-US" sz="2400" dirty="0" smtClean="0">
                    <a:latin typeface="Calibri Light" panose="020F0302020204030204" pitchFamily="34" charset="0"/>
                  </a:rPr>
                  <a:t>J. Riffle, et al. “Impact of Vacancies on Electronic Properties of Black Phosphorus Probed by STM”. J. App. Phys. 123 (4). 2018.</a:t>
                </a:r>
                <a:endParaRPr lang="en-US" altLang="en-US" sz="2400" dirty="0">
                  <a:latin typeface="Calibri Light" panose="020F0302020204030204" pitchFamily="34" charset="0"/>
                </a:endParaRPr>
              </a:p>
            </p:txBody>
          </p:sp>
        </p:grpSp>
        <p:sp>
          <p:nvSpPr>
            <p:cNvPr id="3109" name="TextBox 2062"/>
            <p:cNvSpPr txBox="1">
              <a:spLocks noChangeArrowheads="1"/>
            </p:cNvSpPr>
            <p:nvPr/>
          </p:nvSpPr>
          <p:spPr bwMode="auto">
            <a:xfrm>
              <a:off x="31814110" y="31262213"/>
              <a:ext cx="10988675" cy="1190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2700" dirty="0">
                  <a:latin typeface="Calibri Light" panose="020F0302020204030204" pitchFamily="34" charset="0"/>
                </a:rPr>
                <a:t>We are glad to acknowledge that funding for this project was provided by the UNH Center for Advanced Manufacturing and Materials Innovations (CAMMI) Seed Grant </a:t>
              </a:r>
              <a:r>
                <a:rPr lang="en-US" altLang="en-US" sz="2700" dirty="0" smtClean="0">
                  <a:latin typeface="Calibri Light" panose="020F0302020204030204" pitchFamily="34" charset="0"/>
                </a:rPr>
                <a:t>Program and the Hamel Center for Undergraduate Research. </a:t>
              </a:r>
              <a:r>
                <a:rPr lang="en-US" altLang="en-US" sz="2700" dirty="0" smtClean="0">
                  <a:latin typeface="Calibri Light" panose="020F0302020204030204" pitchFamily="34" charset="0"/>
                </a:rPr>
                <a:t>I would like to thank my group members and collaborators for their help and cooperation with this project</a:t>
              </a:r>
              <a:r>
                <a:rPr lang="en-US" altLang="en-US" sz="2700" dirty="0" smtClean="0">
                  <a:latin typeface="Calibri Light" panose="020F0302020204030204" pitchFamily="34" charset="0"/>
                </a:rPr>
                <a:t>.</a:t>
              </a:r>
              <a:endParaRPr lang="en-US" altLang="en-US" sz="2700" dirty="0">
                <a:latin typeface="Calibri Light" panose="020F0302020204030204" pitchFamily="34" charset="0"/>
              </a:endParaRPr>
            </a:p>
          </p:txBody>
        </p:sp>
      </p:grpSp>
      <p:pic>
        <p:nvPicPr>
          <p:cNvPr id="279" name="Picture 27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40120" y="9891328"/>
            <a:ext cx="6910274" cy="2882571"/>
          </a:xfrm>
          <a:prstGeom prst="rect">
            <a:avLst/>
          </a:prstGeom>
        </p:spPr>
      </p:pic>
      <p:pic>
        <p:nvPicPr>
          <p:cNvPr id="280" name="Picture 27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0120" y="13009072"/>
            <a:ext cx="6860235" cy="24441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8190842" y="10555383"/>
            <a:ext cx="368808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>
                <a:latin typeface="Calibri Light" panose="020F0302020204030204" pitchFamily="34" charset="0"/>
              </a:rPr>
              <a:t>Fig. 1: BP has the combined properties of graphene and TMDs</a:t>
            </a:r>
            <a:r>
              <a:rPr lang="en-US" altLang="en-US" sz="2200" i="1" baseline="30000" dirty="0">
                <a:latin typeface="Calibri Light" panose="020F0302020204030204" pitchFamily="34" charset="0"/>
              </a:rPr>
              <a:t>[1</a:t>
            </a:r>
            <a:r>
              <a:rPr lang="en-US" altLang="en-US" sz="2200" i="1" baseline="30000" dirty="0" smtClean="0">
                <a:latin typeface="Calibri Light" panose="020F0302020204030204" pitchFamily="34" charset="0"/>
              </a:rPr>
              <a:t>]</a:t>
            </a:r>
            <a:r>
              <a:rPr lang="en-US" sz="2200" i="1" dirty="0" smtClean="0">
                <a:latin typeface="Calibri Light" panose="020F0302020204030204" pitchFamily="34" charset="0"/>
              </a:rPr>
              <a:t>.</a:t>
            </a:r>
            <a:endParaRPr lang="en-US" sz="2200" i="1" dirty="0">
              <a:latin typeface="Calibri Light" panose="020F0302020204030204" pitchFamily="34" charset="0"/>
            </a:endParaRPr>
          </a:p>
        </p:txBody>
      </p:sp>
      <p:sp>
        <p:nvSpPr>
          <p:cNvPr id="281" name="TextBox 280"/>
          <p:cNvSpPr txBox="1"/>
          <p:nvPr/>
        </p:nvSpPr>
        <p:spPr>
          <a:xfrm>
            <a:off x="8190842" y="13323983"/>
            <a:ext cx="36880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>
                <a:latin typeface="Calibri Light" panose="020F0302020204030204" pitchFamily="34" charset="0"/>
              </a:rPr>
              <a:t>Fig. 2: The transistor characteristics of BP show no marked difference after 5000 bending cycles</a:t>
            </a:r>
            <a:r>
              <a:rPr lang="en-US" altLang="en-US" sz="2200" i="1" baseline="30000" dirty="0" smtClean="0">
                <a:latin typeface="Calibri Light" panose="020F0302020204030204" pitchFamily="34" charset="0"/>
              </a:rPr>
              <a:t>[2]</a:t>
            </a:r>
            <a:r>
              <a:rPr lang="en-US" altLang="en-US" sz="2200" i="1" dirty="0" smtClean="0">
                <a:latin typeface="Calibri Light" panose="020F0302020204030204" pitchFamily="34" charset="0"/>
              </a:rPr>
              <a:t> </a:t>
            </a:r>
            <a:r>
              <a:rPr lang="en-US" sz="2200" i="1" dirty="0" smtClean="0">
                <a:latin typeface="Calibri Light" panose="020F0302020204030204" pitchFamily="34" charset="0"/>
              </a:rPr>
              <a:t>.</a:t>
            </a:r>
            <a:endParaRPr lang="en-US" sz="2200" i="1" dirty="0">
              <a:latin typeface="Calibri Light" panose="020F0302020204030204" pitchFamily="34" charset="0"/>
            </a:endParaRPr>
          </a:p>
        </p:txBody>
      </p:sp>
      <p:pic>
        <p:nvPicPr>
          <p:cNvPr id="285" name="Picture 4" descr="A close up of a logo&#10;&#10;Description generated with high confidence">
            <a:extLst>
              <a:ext uri="{FF2B5EF4-FFF2-40B4-BE49-F238E27FC236}">
                <a16:creationId xmlns:a16="http://schemas.microsoft.com/office/drawing/2014/main" xmlns="" id="{7D690D09-3C6B-4828-B4C2-0CE6FF5B57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06689" y="18295700"/>
            <a:ext cx="6537026" cy="6537026"/>
          </a:xfrm>
          <a:prstGeom prst="rect">
            <a:avLst/>
          </a:prstGeom>
        </p:spPr>
      </p:pic>
      <p:sp>
        <p:nvSpPr>
          <p:cNvPr id="286" name="TextBox 285"/>
          <p:cNvSpPr txBox="1"/>
          <p:nvPr/>
        </p:nvSpPr>
        <p:spPr>
          <a:xfrm>
            <a:off x="13481288" y="24982015"/>
            <a:ext cx="653702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>
                <a:latin typeface="Calibri Light" panose="020F0302020204030204" pitchFamily="34" charset="0"/>
              </a:rPr>
              <a:t>Fig. </a:t>
            </a:r>
            <a:r>
              <a:rPr lang="en-US" sz="2200" i="1" dirty="0" smtClean="0">
                <a:latin typeface="Calibri Light" panose="020F0302020204030204" pitchFamily="34" charset="0"/>
              </a:rPr>
              <a:t>11: </a:t>
            </a:r>
            <a:r>
              <a:rPr lang="en-US" sz="2200" i="1" dirty="0" smtClean="0">
                <a:latin typeface="Calibri Light" panose="020F0302020204030204" pitchFamily="34" charset="0"/>
              </a:rPr>
              <a:t>STM image of the pristine surface before exposure to adsorbates. Atomic rows are visible here. Dumbbell defects are phosphorus vacancies that are inherent to the sample</a:t>
            </a:r>
            <a:r>
              <a:rPr lang="en-US" sz="2200" i="1" baseline="30000" dirty="0" smtClean="0">
                <a:latin typeface="Calibri Light" panose="020F0302020204030204" pitchFamily="34" charset="0"/>
              </a:rPr>
              <a:t>[6,7]</a:t>
            </a:r>
            <a:r>
              <a:rPr lang="en-US" sz="2200" i="1" dirty="0" smtClean="0">
                <a:latin typeface="Calibri Light" panose="020F0302020204030204" pitchFamily="34" charset="0"/>
              </a:rPr>
              <a:t>.</a:t>
            </a:r>
            <a:endParaRPr lang="en-US" sz="2200" i="1" dirty="0">
              <a:latin typeface="Calibri Light" panose="020F0302020204030204" pitchFamily="34" charset="0"/>
            </a:endParaRPr>
          </a:p>
        </p:txBody>
      </p:sp>
      <p:pic>
        <p:nvPicPr>
          <p:cNvPr id="289" name="Picture 7" descr="A close up of a map&#10;&#10;Description generated with high confidence">
            <a:extLst>
              <a:ext uri="{FF2B5EF4-FFF2-40B4-BE49-F238E27FC236}">
                <a16:creationId xmlns:a16="http://schemas.microsoft.com/office/drawing/2014/main" xmlns="" id="{64B5448C-72BF-4FA0-AB2F-76A8BC533C2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89674" y="18827979"/>
            <a:ext cx="5684185" cy="3809205"/>
          </a:xfrm>
          <a:prstGeom prst="rect">
            <a:avLst/>
          </a:prstGeom>
        </p:spPr>
      </p:pic>
      <p:sp>
        <p:nvSpPr>
          <p:cNvPr id="290" name="TextBox 289"/>
          <p:cNvSpPr txBox="1"/>
          <p:nvPr/>
        </p:nvSpPr>
        <p:spPr>
          <a:xfrm>
            <a:off x="855950" y="18805366"/>
            <a:ext cx="4727475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 smtClean="0">
                <a:latin typeface="Calibri Light" panose="020F0302020204030204" pitchFamily="34" charset="0"/>
              </a:rPr>
              <a:t>Figure </a:t>
            </a:r>
            <a:r>
              <a:rPr lang="en-US" sz="2700" dirty="0" smtClean="0">
                <a:latin typeface="Calibri Light" panose="020F0302020204030204" pitchFamily="34" charset="0"/>
              </a:rPr>
              <a:t>3 </a:t>
            </a:r>
            <a:r>
              <a:rPr lang="en-US" sz="2700" dirty="0" smtClean="0">
                <a:latin typeface="Calibri Light" panose="020F0302020204030204" pitchFamily="34" charset="0"/>
              </a:rPr>
              <a:t>shows that the theoretical activation energy for O</a:t>
            </a:r>
            <a:r>
              <a:rPr lang="en-US" sz="2700" baseline="-25000" dirty="0" smtClean="0">
                <a:latin typeface="Calibri Light" panose="020F0302020204030204" pitchFamily="34" charset="0"/>
              </a:rPr>
              <a:t>2</a:t>
            </a:r>
            <a:r>
              <a:rPr lang="en-US" sz="2700" dirty="0" smtClean="0">
                <a:latin typeface="Calibri Light" panose="020F0302020204030204" pitchFamily="34" charset="0"/>
              </a:rPr>
              <a:t> molecule dissociation at a defected crystal site in BP is significantly less than it is at a pristine lattice site. The lower energy is closer to the optical range, so that light should help with the </a:t>
            </a:r>
            <a:r>
              <a:rPr lang="en-US" sz="2700" dirty="0">
                <a:latin typeface="Calibri Light" panose="020F0302020204030204" pitchFamily="34" charset="0"/>
              </a:rPr>
              <a:t>reaction </a:t>
            </a:r>
            <a:r>
              <a:rPr lang="en-US" altLang="en-US" sz="2700" baseline="30000" dirty="0" smtClean="0">
                <a:latin typeface="Calibri Light" panose="020F0302020204030204" pitchFamily="34" charset="0"/>
              </a:rPr>
              <a:t>[3]</a:t>
            </a:r>
            <a:r>
              <a:rPr lang="en-US" sz="2700" dirty="0" smtClean="0">
                <a:latin typeface="Calibri Light" panose="020F0302020204030204" pitchFamily="34" charset="0"/>
              </a:rPr>
              <a:t>.</a:t>
            </a:r>
            <a:endParaRPr lang="en-US" sz="2700" dirty="0">
              <a:latin typeface="Calibri Light" panose="020F0302020204030204" pitchFamily="34" charset="0"/>
            </a:endParaRPr>
          </a:p>
        </p:txBody>
      </p:sp>
      <p:pic>
        <p:nvPicPr>
          <p:cNvPr id="81" name="Picture 2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889"/>
          <a:stretch/>
        </p:blipFill>
        <p:spPr bwMode="auto">
          <a:xfrm>
            <a:off x="779751" y="23339326"/>
            <a:ext cx="2192049" cy="1691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3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3063081" y="25030704"/>
            <a:ext cx="1801019" cy="1708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" name="TextBox 82"/>
          <p:cNvSpPr txBox="1"/>
          <p:nvPr/>
        </p:nvSpPr>
        <p:spPr>
          <a:xfrm>
            <a:off x="5029201" y="23570549"/>
            <a:ext cx="684972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 smtClean="0">
                <a:latin typeface="Calibri Light" panose="020F0302020204030204" pitchFamily="34" charset="0"/>
              </a:rPr>
              <a:t>To the right</a:t>
            </a:r>
            <a:r>
              <a:rPr lang="en-US" sz="2700" dirty="0" smtClean="0">
                <a:latin typeface="Calibri Light" panose="020F0302020204030204" pitchFamily="34" charset="0"/>
              </a:rPr>
              <a:t> </a:t>
            </a:r>
            <a:r>
              <a:rPr lang="en-US" sz="2700" dirty="0" smtClean="0">
                <a:latin typeface="Calibri Light" panose="020F0302020204030204" pitchFamily="34" charset="0"/>
              </a:rPr>
              <a:t>are the results of a study done to show the effects of water and light (Images a, b, and c) </a:t>
            </a:r>
            <a:r>
              <a:rPr lang="en-US" sz="2700" dirty="0" smtClean="0">
                <a:latin typeface="Calibri Light" panose="020F0302020204030204" pitchFamily="34" charset="0"/>
              </a:rPr>
              <a:t>versus </a:t>
            </a:r>
            <a:r>
              <a:rPr lang="en-US" sz="2700" dirty="0" err="1" smtClean="0">
                <a:latin typeface="Calibri Light" panose="020F0302020204030204" pitchFamily="34" charset="0"/>
              </a:rPr>
              <a:t>deaerated</a:t>
            </a:r>
            <a:r>
              <a:rPr lang="en-US" sz="2700" dirty="0" smtClean="0">
                <a:latin typeface="Calibri Light" panose="020F0302020204030204" pitchFamily="34" charset="0"/>
              </a:rPr>
              <a:t> water and light (Images e and f) on black phosphorus</a:t>
            </a:r>
            <a:r>
              <a:rPr lang="en-US" altLang="en-US" sz="2700" baseline="30000" dirty="0" smtClean="0">
                <a:latin typeface="Calibri Light" panose="020F0302020204030204" pitchFamily="34" charset="0"/>
              </a:rPr>
              <a:t>[4]</a:t>
            </a:r>
            <a:r>
              <a:rPr lang="en-US" sz="2700" dirty="0" smtClean="0">
                <a:latin typeface="Calibri Light" panose="020F0302020204030204" pitchFamily="34" charset="0"/>
              </a:rPr>
              <a:t>. Images a, b, and c are taken immediately, and then after one and two weeks in water, respectively. There is some clear degradation, especially noticeable in the thinner regions. Images e and f were taken in </a:t>
            </a:r>
            <a:r>
              <a:rPr lang="en-US" sz="2700" dirty="0" err="1" smtClean="0">
                <a:latin typeface="Calibri Light" panose="020F0302020204030204" pitchFamily="34" charset="0"/>
              </a:rPr>
              <a:t>deaerated</a:t>
            </a:r>
            <a:r>
              <a:rPr lang="en-US" sz="2700" dirty="0" smtClean="0">
                <a:latin typeface="Calibri Light" panose="020F0302020204030204" pitchFamily="34" charset="0"/>
              </a:rPr>
              <a:t> water, and there is no discernable difference, even in the thin layers.</a:t>
            </a:r>
            <a:endParaRPr lang="en-US" sz="2700" dirty="0">
              <a:latin typeface="Calibri Light" panose="020F0302020204030204" pitchFamily="34" charset="0"/>
            </a:endParaRPr>
          </a:p>
        </p:txBody>
      </p:sp>
      <p:pic>
        <p:nvPicPr>
          <p:cNvPr id="84" name="Picture 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3"/>
          <a:stretch/>
        </p:blipFill>
        <p:spPr bwMode="auto">
          <a:xfrm>
            <a:off x="7700355" y="28465980"/>
            <a:ext cx="2203099" cy="3732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3454" y="28447860"/>
            <a:ext cx="2165037" cy="3738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" name="TextBox 85"/>
          <p:cNvSpPr txBox="1"/>
          <p:nvPr/>
        </p:nvSpPr>
        <p:spPr>
          <a:xfrm>
            <a:off x="855950" y="28831795"/>
            <a:ext cx="6544041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 smtClean="0">
                <a:latin typeface="Calibri Light" panose="020F0302020204030204" pitchFamily="34" charset="0"/>
              </a:rPr>
              <a:t>Figure </a:t>
            </a:r>
            <a:r>
              <a:rPr lang="en-US" sz="2700" dirty="0" smtClean="0">
                <a:latin typeface="Calibri Light" panose="020F0302020204030204" pitchFamily="34" charset="0"/>
              </a:rPr>
              <a:t>5 </a:t>
            </a:r>
            <a:r>
              <a:rPr lang="en-US" sz="2700" baseline="30000" dirty="0" smtClean="0">
                <a:latin typeface="Calibri Light" panose="020F0302020204030204" pitchFamily="34" charset="0"/>
              </a:rPr>
              <a:t>[5]</a:t>
            </a:r>
            <a:r>
              <a:rPr lang="en-US" sz="2700" dirty="0" smtClean="0">
                <a:latin typeface="Calibri Light" panose="020F0302020204030204" pitchFamily="34" charset="0"/>
              </a:rPr>
              <a:t> shows the effects of water and oxygen exposure versus water and nitrogen exposure in the dark by XPS. On the left there is a phosphoric oxide peak that starts to grow in time, signaling a shift in chemical makeup of the crystal. On the right, water and nitrogen does nothing to the crystal.</a:t>
            </a:r>
            <a:endParaRPr lang="en-US" sz="2700" dirty="0">
              <a:latin typeface="Calibri Light" panose="020F030202020403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0666570" y="18822828"/>
            <a:ext cx="13016943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 smtClean="0">
                <a:latin typeface="Calibri Light" panose="020F0302020204030204" pitchFamily="34" charset="0"/>
              </a:rPr>
              <a:t>Before experiments, we image the surface to ensure it truly is pristine after cleaving, as shown to the right in figure </a:t>
            </a:r>
            <a:r>
              <a:rPr lang="en-US" sz="2700" dirty="0" smtClean="0">
                <a:latin typeface="Calibri Light" panose="020F0302020204030204" pitchFamily="34" charset="0"/>
              </a:rPr>
              <a:t>11. </a:t>
            </a:r>
            <a:r>
              <a:rPr lang="en-US" sz="2700" dirty="0" smtClean="0">
                <a:latin typeface="Calibri Light" panose="020F0302020204030204" pitchFamily="34" charset="0"/>
              </a:rPr>
              <a:t>Dumbbell shapes are inherent structural defects studied extensively by us</a:t>
            </a:r>
            <a:r>
              <a:rPr lang="en-US" altLang="en-US" sz="2700" baseline="30000" dirty="0" smtClean="0">
                <a:latin typeface="Calibri Light" panose="020F0302020204030204" pitchFamily="34" charset="0"/>
              </a:rPr>
              <a:t>[6,7]</a:t>
            </a:r>
            <a:r>
              <a:rPr lang="en-US" sz="2700" dirty="0" smtClean="0">
                <a:latin typeface="Calibri Light" panose="020F0302020204030204" pitchFamily="34" charset="0"/>
              </a:rPr>
              <a:t>.</a:t>
            </a:r>
          </a:p>
          <a:p>
            <a:endParaRPr lang="en-US" sz="2700" dirty="0">
              <a:latin typeface="Calibri Light" panose="020F0302020204030204" pitchFamily="34" charset="0"/>
            </a:endParaRPr>
          </a:p>
          <a:p>
            <a:r>
              <a:rPr lang="en-US" sz="2700" dirty="0" smtClean="0">
                <a:latin typeface="Calibri Light" panose="020F0302020204030204" pitchFamily="34" charset="0"/>
              </a:rPr>
              <a:t>Figure </a:t>
            </a:r>
            <a:r>
              <a:rPr lang="en-US" sz="2700" dirty="0" smtClean="0">
                <a:latin typeface="Calibri Light" panose="020F0302020204030204" pitchFamily="34" charset="0"/>
              </a:rPr>
              <a:t>12 is </a:t>
            </a:r>
            <a:r>
              <a:rPr lang="en-US" sz="2700" dirty="0" smtClean="0">
                <a:latin typeface="Calibri Light" panose="020F0302020204030204" pitchFamily="34" charset="0"/>
              </a:rPr>
              <a:t>the four-point resistance versus time graph for pure oxygen exposure. </a:t>
            </a:r>
            <a:r>
              <a:rPr lang="en-US" sz="2700" dirty="0" smtClean="0">
                <a:latin typeface="Calibri Light" panose="020F0302020204030204" pitchFamily="34" charset="0"/>
              </a:rPr>
              <a:t>For t</a:t>
            </a:r>
            <a:r>
              <a:rPr lang="en-US" sz="2700" dirty="0" smtClean="0">
                <a:latin typeface="Calibri Light" panose="020F0302020204030204" pitchFamily="34" charset="0"/>
              </a:rPr>
              <a:t>he first </a:t>
            </a:r>
            <a:r>
              <a:rPr lang="en-US" sz="2700" dirty="0" smtClean="0">
                <a:latin typeface="Calibri Light" panose="020F0302020204030204" pitchFamily="34" charset="0"/>
              </a:rPr>
              <a:t>90 minutes </a:t>
            </a:r>
            <a:r>
              <a:rPr lang="en-US" sz="2700" dirty="0" smtClean="0">
                <a:latin typeface="Calibri Light" panose="020F0302020204030204" pitchFamily="34" charset="0"/>
              </a:rPr>
              <a:t>the sample was </a:t>
            </a:r>
            <a:r>
              <a:rPr lang="en-US" sz="2700" dirty="0" smtClean="0">
                <a:latin typeface="Calibri Light" panose="020F0302020204030204" pitchFamily="34" charset="0"/>
              </a:rPr>
              <a:t>in vacuum. </a:t>
            </a:r>
            <a:r>
              <a:rPr lang="en-US" sz="2700" dirty="0" smtClean="0">
                <a:latin typeface="Calibri Light" panose="020F0302020204030204" pitchFamily="34" charset="0"/>
              </a:rPr>
              <a:t>Then we leaked pure oxygen into </a:t>
            </a:r>
            <a:r>
              <a:rPr lang="en-US" sz="2700" dirty="0" smtClean="0">
                <a:latin typeface="Calibri Light" panose="020F0302020204030204" pitchFamily="34" charset="0"/>
              </a:rPr>
              <a:t>the chamber </a:t>
            </a:r>
            <a:r>
              <a:rPr lang="en-US" sz="2700" dirty="0">
                <a:latin typeface="Calibri Light" panose="020F0302020204030204" pitchFamily="34" charset="0"/>
              </a:rPr>
              <a:t>at 5x10</a:t>
            </a:r>
            <a:r>
              <a:rPr lang="en-US" sz="2700" baseline="30000" dirty="0">
                <a:latin typeface="Calibri Light" panose="020F0302020204030204" pitchFamily="34" charset="0"/>
              </a:rPr>
              <a:t>-5</a:t>
            </a:r>
            <a:r>
              <a:rPr lang="en-US" sz="2700" dirty="0">
                <a:latin typeface="Calibri Light" panose="020F0302020204030204" pitchFamily="34" charset="0"/>
              </a:rPr>
              <a:t> mbar, </a:t>
            </a:r>
            <a:r>
              <a:rPr lang="en-US" sz="2700" dirty="0" smtClean="0">
                <a:latin typeface="Calibri Light" panose="020F0302020204030204" pitchFamily="34" charset="0"/>
              </a:rPr>
              <a:t>with some light. </a:t>
            </a:r>
            <a:r>
              <a:rPr lang="en-US" sz="2700" dirty="0" smtClean="0">
                <a:latin typeface="Calibri Light" panose="020F0302020204030204" pitchFamily="34" charset="0"/>
              </a:rPr>
              <a:t>At hour 18, we shined a more intense (</a:t>
            </a:r>
            <a:r>
              <a:rPr lang="en-US" sz="2700" dirty="0" smtClean="0">
                <a:latin typeface="Calibri Light" panose="020F0302020204030204" pitchFamily="34" charset="0"/>
              </a:rPr>
              <a:t>halogen) </a:t>
            </a:r>
            <a:r>
              <a:rPr lang="en-US" sz="2700" dirty="0" smtClean="0">
                <a:latin typeface="Calibri Light" panose="020F0302020204030204" pitchFamily="34" charset="0"/>
              </a:rPr>
              <a:t>light </a:t>
            </a:r>
            <a:r>
              <a:rPr lang="en-US" sz="2700" dirty="0" smtClean="0">
                <a:latin typeface="Calibri Light" panose="020F0302020204030204" pitchFamily="34" charset="0"/>
              </a:rPr>
              <a:t>on the </a:t>
            </a:r>
            <a:r>
              <a:rPr lang="en-US" sz="2700" dirty="0" smtClean="0">
                <a:latin typeface="Calibri Light" panose="020F0302020204030204" pitchFamily="34" charset="0"/>
              </a:rPr>
              <a:t>sample</a:t>
            </a:r>
            <a:r>
              <a:rPr lang="en-US" sz="2700" dirty="0" smtClean="0">
                <a:latin typeface="Calibri Light" panose="020F0302020204030204" pitchFamily="34" charset="0"/>
              </a:rPr>
              <a:t>, with the pure oxygen leak ongoing.</a:t>
            </a:r>
            <a:endParaRPr lang="en-US" sz="2700" dirty="0" smtClean="0">
              <a:latin typeface="Calibri Light" panose="020F0302020204030204" pitchFamily="34" charset="0"/>
            </a:endParaRPr>
          </a:p>
          <a:p>
            <a:endParaRPr lang="en-US" sz="2700" dirty="0">
              <a:latin typeface="Calibri Light" panose="020F0302020204030204" pitchFamily="34" charset="0"/>
            </a:endParaRPr>
          </a:p>
          <a:p>
            <a:r>
              <a:rPr lang="en-US" sz="2700" dirty="0" smtClean="0">
                <a:latin typeface="Calibri Light" panose="020F0302020204030204" pitchFamily="34" charset="0"/>
              </a:rPr>
              <a:t>Figure </a:t>
            </a:r>
            <a:r>
              <a:rPr lang="en-US" sz="2700" dirty="0" smtClean="0">
                <a:latin typeface="Calibri Light" panose="020F0302020204030204" pitchFamily="34" charset="0"/>
              </a:rPr>
              <a:t>13 </a:t>
            </a:r>
            <a:r>
              <a:rPr lang="en-US" sz="2700" dirty="0" smtClean="0">
                <a:latin typeface="Calibri Light" panose="020F0302020204030204" pitchFamily="34" charset="0"/>
              </a:rPr>
              <a:t>is the same as figure </a:t>
            </a:r>
            <a:r>
              <a:rPr lang="en-US" sz="2700" dirty="0" smtClean="0">
                <a:latin typeface="Calibri Light" panose="020F0302020204030204" pitchFamily="34" charset="0"/>
              </a:rPr>
              <a:t>12, </a:t>
            </a:r>
            <a:r>
              <a:rPr lang="en-US" sz="2700" dirty="0" smtClean="0">
                <a:latin typeface="Calibri Light" panose="020F0302020204030204" pitchFamily="34" charset="0"/>
              </a:rPr>
              <a:t>but for atmospheric air exposure. Air was introduced </a:t>
            </a:r>
            <a:r>
              <a:rPr lang="en-US" sz="2700" dirty="0" smtClean="0">
                <a:latin typeface="Calibri Light" panose="020F0302020204030204" pitchFamily="34" charset="0"/>
              </a:rPr>
              <a:t>immediately</a:t>
            </a:r>
            <a:r>
              <a:rPr lang="en-US" sz="2700" dirty="0" smtClean="0">
                <a:latin typeface="Calibri Light" panose="020F0302020204030204" pitchFamily="34" charset="0"/>
              </a:rPr>
              <a:t>, </a:t>
            </a:r>
            <a:r>
              <a:rPr lang="en-US" sz="2700" dirty="0" smtClean="0">
                <a:latin typeface="Calibri Light" panose="020F0302020204030204" pitchFamily="34" charset="0"/>
              </a:rPr>
              <a:t>again at </a:t>
            </a:r>
            <a:r>
              <a:rPr lang="en-US" sz="2700" dirty="0">
                <a:latin typeface="Calibri Light" panose="020F0302020204030204" pitchFamily="34" charset="0"/>
              </a:rPr>
              <a:t>5x10</a:t>
            </a:r>
            <a:r>
              <a:rPr lang="en-US" sz="2700" baseline="30000" dirty="0">
                <a:latin typeface="Calibri Light" panose="020F0302020204030204" pitchFamily="34" charset="0"/>
              </a:rPr>
              <a:t>-5</a:t>
            </a:r>
            <a:r>
              <a:rPr lang="en-US" sz="2700" dirty="0">
                <a:latin typeface="Calibri Light" panose="020F0302020204030204" pitchFamily="34" charset="0"/>
              </a:rPr>
              <a:t> </a:t>
            </a:r>
            <a:r>
              <a:rPr lang="en-US" sz="2700" dirty="0" smtClean="0">
                <a:latin typeface="Calibri Light" panose="020F0302020204030204" pitchFamily="34" charset="0"/>
              </a:rPr>
              <a:t>mbar</a:t>
            </a:r>
            <a:r>
              <a:rPr lang="en-US" sz="2700" dirty="0" smtClean="0">
                <a:latin typeface="Calibri Light" panose="020F0302020204030204" pitchFamily="34" charset="0"/>
              </a:rPr>
              <a:t>. Light was introduced at hour 16.5 by halogen bulb.</a:t>
            </a:r>
            <a:endParaRPr lang="en-US" sz="2700" dirty="0" smtClean="0">
              <a:latin typeface="Calibri Light" panose="020F0302020204030204" pitchFamily="34" charset="0"/>
            </a:endParaRPr>
          </a:p>
          <a:p>
            <a:endParaRPr lang="en-US" sz="2700" dirty="0">
              <a:latin typeface="Calibri Light" panose="020F0302020204030204" pitchFamily="34" charset="0"/>
            </a:endParaRPr>
          </a:p>
          <a:p>
            <a:r>
              <a:rPr lang="en-US" sz="2700" dirty="0" smtClean="0">
                <a:latin typeface="Calibri Light" panose="020F0302020204030204" pitchFamily="34" charset="0"/>
              </a:rPr>
              <a:t>In both cases, we clearly see there is no effect on the four-point resistance of the sample at these pressures and on these timescales. Future work should focus on finding the critical pressure for a significant change in resistance to </a:t>
            </a:r>
            <a:r>
              <a:rPr lang="en-US" sz="2700" dirty="0" smtClean="0">
                <a:latin typeface="Calibri Light" panose="020F0302020204030204" pitchFamily="34" charset="0"/>
              </a:rPr>
              <a:t>occur</a:t>
            </a:r>
            <a:r>
              <a:rPr lang="en-US" sz="2700" dirty="0">
                <a:latin typeface="Calibri Light" panose="020F0302020204030204" pitchFamily="34" charset="0"/>
              </a:rPr>
              <a:t> </a:t>
            </a:r>
            <a:r>
              <a:rPr lang="en-US" sz="2700" dirty="0" smtClean="0">
                <a:latin typeface="Calibri Light" panose="020F0302020204030204" pitchFamily="34" charset="0"/>
              </a:rPr>
              <a:t>in bulk samples as well as flakes.</a:t>
            </a:r>
            <a:endParaRPr lang="en-US" sz="2700" dirty="0">
              <a:latin typeface="Calibri Light" panose="020F03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5950" y="9820004"/>
            <a:ext cx="61787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Calibri Light" panose="020F0302020204030204" pitchFamily="34" charset="0"/>
              </a:rPr>
              <a:t>1</a:t>
            </a:r>
            <a:endParaRPr lang="en-US" sz="3000" dirty="0">
              <a:latin typeface="Calibri Light" panose="020F030202020403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805150" y="12969604"/>
            <a:ext cx="61787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Calibri Light" panose="020F0302020204030204" pitchFamily="34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8668" y="23530900"/>
            <a:ext cx="7062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4</a:t>
            </a:r>
            <a:endParaRPr lang="en-US" sz="30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52665" y="27915585"/>
            <a:ext cx="94769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5</a:t>
            </a:r>
            <a:endParaRPr lang="en-US" sz="30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74704" y="18627082"/>
            <a:ext cx="43375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Calibri Light" panose="020F0302020204030204" pitchFamily="34" charset="0"/>
              </a:rPr>
              <a:t>3</a:t>
            </a:r>
            <a:endParaRPr lang="en-US" sz="3000" dirty="0">
              <a:latin typeface="Calibri Light" panose="020F030202020403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2877801" y="5324555"/>
            <a:ext cx="30478352" cy="11706145"/>
            <a:chOff x="32372069" y="14129302"/>
            <a:chExt cx="30478352" cy="11706145"/>
          </a:xfrm>
        </p:grpSpPr>
        <p:sp>
          <p:nvSpPr>
            <p:cNvPr id="3076" name="AutoShape 29"/>
            <p:cNvSpPr>
              <a:spLocks noChangeArrowheads="1"/>
            </p:cNvSpPr>
            <p:nvPr/>
          </p:nvSpPr>
          <p:spPr bwMode="auto">
            <a:xfrm>
              <a:off x="32372069" y="14130492"/>
              <a:ext cx="30478352" cy="11704955"/>
            </a:xfrm>
            <a:prstGeom prst="roundRect">
              <a:avLst>
                <a:gd name="adj" fmla="val 7000"/>
              </a:avLst>
            </a:prstGeom>
            <a:solidFill>
              <a:schemeClr val="bg1">
                <a:alpha val="79999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en-US" altLang="en-US" sz="1800"/>
            </a:p>
          </p:txBody>
        </p:sp>
        <p:sp>
          <p:nvSpPr>
            <p:cNvPr id="3078" name="Text Box 10"/>
            <p:cNvSpPr txBox="1">
              <a:spLocks noChangeArrowheads="1"/>
            </p:cNvSpPr>
            <p:nvPr/>
          </p:nvSpPr>
          <p:spPr bwMode="auto">
            <a:xfrm>
              <a:off x="33204158" y="14129302"/>
              <a:ext cx="29105189" cy="1108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4389438"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4389438"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4389438"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4389438"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4389438"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389438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389438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389438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389438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6600" b="1" dirty="0" smtClean="0"/>
                <a:t>Methods and Equipment for Controlled Exposure</a:t>
              </a:r>
              <a:endParaRPr lang="en-US" altLang="en-US" sz="6600" b="1" dirty="0"/>
            </a:p>
          </p:txBody>
        </p:sp>
        <p:pic>
          <p:nvPicPr>
            <p:cNvPr id="3147" name="Picture 25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73380" y="15329309"/>
              <a:ext cx="5073986" cy="3148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2" name="TextBox 281"/>
            <p:cNvSpPr txBox="1"/>
            <p:nvPr/>
          </p:nvSpPr>
          <p:spPr>
            <a:xfrm>
              <a:off x="32975557" y="15871429"/>
              <a:ext cx="6128842" cy="54938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700" dirty="0">
                  <a:latin typeface="Calibri Light" panose="020F0302020204030204" pitchFamily="34" charset="0"/>
                </a:rPr>
                <a:t>To carry out this experiment, we controlled air exposure into the chamber while taking four-point measurements.</a:t>
              </a:r>
            </a:p>
            <a:p>
              <a:pPr marL="514350" indent="-514350">
                <a:buFont typeface="+mj-lt"/>
                <a:buAutoNum type="arabicPeriod"/>
              </a:pPr>
              <a:endParaRPr lang="en-US" sz="2700" dirty="0" smtClean="0">
                <a:latin typeface="Calibri Light" panose="020F0302020204030204" pitchFamily="34" charset="0"/>
              </a:endParaRPr>
            </a:p>
            <a:p>
              <a:pPr marL="514350" indent="-514350">
                <a:buFont typeface="+mj-lt"/>
                <a:buAutoNum type="arabicPeriod"/>
              </a:pPr>
              <a:r>
                <a:rPr lang="en-US" sz="2700" dirty="0" smtClean="0">
                  <a:latin typeface="Calibri Light" panose="020F0302020204030204" pitchFamily="34" charset="0"/>
                </a:rPr>
                <a:t>Image </a:t>
              </a:r>
              <a:r>
                <a:rPr lang="en-US" sz="2700" dirty="0" smtClean="0">
                  <a:latin typeface="Calibri Light" panose="020F0302020204030204" pitchFamily="34" charset="0"/>
                </a:rPr>
                <a:t>pristine surface of bulk BP</a:t>
              </a:r>
            </a:p>
            <a:p>
              <a:pPr marL="514350" indent="-514350">
                <a:buFont typeface="+mj-lt"/>
                <a:buAutoNum type="arabicPeriod"/>
              </a:pPr>
              <a:r>
                <a:rPr lang="en-US" sz="2700" dirty="0" smtClean="0">
                  <a:latin typeface="Calibri Light" panose="020F0302020204030204" pitchFamily="34" charset="0"/>
                </a:rPr>
                <a:t>Take four-point measurements in vacuum without light exposure</a:t>
              </a:r>
            </a:p>
            <a:p>
              <a:pPr marL="514350" indent="-514350">
                <a:buFont typeface="+mj-lt"/>
                <a:buAutoNum type="arabicPeriod"/>
              </a:pPr>
              <a:r>
                <a:rPr lang="en-US" sz="2700" dirty="0" smtClean="0">
                  <a:latin typeface="Calibri Light" panose="020F0302020204030204" pitchFamily="34" charset="0"/>
                </a:rPr>
                <a:t>Leak in gas at 5x10</a:t>
              </a:r>
              <a:r>
                <a:rPr lang="en-US" sz="2700" baseline="30000" dirty="0" smtClean="0">
                  <a:latin typeface="Calibri Light" panose="020F0302020204030204" pitchFamily="34" charset="0"/>
                </a:rPr>
                <a:t>-5</a:t>
              </a:r>
              <a:r>
                <a:rPr lang="en-US" sz="2700" dirty="0" smtClean="0">
                  <a:latin typeface="Calibri Light" panose="020F0302020204030204" pitchFamily="34" charset="0"/>
                </a:rPr>
                <a:t> mbar, continue four-point measurements without light exposure</a:t>
              </a:r>
            </a:p>
            <a:p>
              <a:pPr marL="514350" indent="-514350">
                <a:buFont typeface="+mj-lt"/>
                <a:buAutoNum type="arabicPeriod"/>
              </a:pPr>
              <a:r>
                <a:rPr lang="en-US" sz="2700" dirty="0" smtClean="0">
                  <a:latin typeface="Calibri Light" panose="020F0302020204030204" pitchFamily="34" charset="0"/>
                </a:rPr>
                <a:t>Expose to light, continue four-point measurements</a:t>
              </a:r>
            </a:p>
            <a:p>
              <a:pPr marL="514350" indent="-514350">
                <a:buFont typeface="+mj-lt"/>
                <a:buAutoNum type="arabicPeriod"/>
              </a:pPr>
              <a:r>
                <a:rPr lang="en-US" sz="2700" dirty="0" smtClean="0">
                  <a:latin typeface="Calibri Light" panose="020F0302020204030204" pitchFamily="34" charset="0"/>
                </a:rPr>
                <a:t>Image adsorbate-exposed BP surface</a:t>
              </a:r>
              <a:endParaRPr lang="en-US" sz="2700" dirty="0">
                <a:latin typeface="Calibri Light" panose="020F0302020204030204" pitchFamily="34" charset="0"/>
              </a:endParaRPr>
            </a:p>
          </p:txBody>
        </p:sp>
        <p:sp>
          <p:nvSpPr>
            <p:cNvPr id="3160" name="TextBox 3159"/>
            <p:cNvSpPr txBox="1"/>
            <p:nvPr/>
          </p:nvSpPr>
          <p:spPr>
            <a:xfrm>
              <a:off x="57226128" y="15542177"/>
              <a:ext cx="5083219" cy="2585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700" dirty="0" smtClean="0">
                  <a:latin typeface="Calibri Light" panose="020F0302020204030204" pitchFamily="34" charset="0"/>
                </a:rPr>
                <a:t>Air-free preparation is done in a nitrogen glovebox (Caputo group, UNH Chemistry). Samples are cleaved and mounted there and transported to the UHV system by a nitrogen-filled transit chamber.</a:t>
              </a:r>
              <a:endParaRPr lang="en-US" sz="2700" dirty="0">
                <a:latin typeface="Calibri Light" panose="020F0302020204030204" pitchFamily="34" charset="0"/>
              </a:endParaRPr>
            </a:p>
          </p:txBody>
        </p:sp>
        <p:sp>
          <p:nvSpPr>
            <p:cNvPr id="3161" name="TextBox 3160"/>
            <p:cNvSpPr txBox="1"/>
            <p:nvPr/>
          </p:nvSpPr>
          <p:spPr>
            <a:xfrm>
              <a:off x="44707783" y="15288757"/>
              <a:ext cx="6333979" cy="30008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700" dirty="0" smtClean="0">
                  <a:latin typeface="Calibri Light" panose="020F0302020204030204" pitchFamily="34" charset="0"/>
                </a:rPr>
                <a:t>The four-point probes made by </a:t>
              </a:r>
              <a:r>
                <a:rPr lang="en-US" sz="2700" dirty="0" err="1" smtClean="0">
                  <a:latin typeface="Calibri Light" panose="020F0302020204030204" pitchFamily="34" charset="0"/>
                </a:rPr>
                <a:t>Capres</a:t>
              </a:r>
              <a:r>
                <a:rPr lang="en-US" sz="2700" dirty="0" smtClean="0">
                  <a:latin typeface="Calibri Light" panose="020F0302020204030204" pitchFamily="34" charset="0"/>
                </a:rPr>
                <a:t> range in size from 5 to 30 microns between the outermost pins. Our UHV system allows us to control the probe landings on the nanometer scale with </a:t>
              </a:r>
              <a:r>
                <a:rPr lang="en-US" sz="2700" dirty="0" err="1" smtClean="0">
                  <a:latin typeface="Calibri Light" panose="020F0302020204030204" pitchFamily="34" charset="0"/>
                </a:rPr>
                <a:t>piezomotor</a:t>
              </a:r>
              <a:r>
                <a:rPr lang="en-US" sz="2700" dirty="0" smtClean="0">
                  <a:latin typeface="Calibri Light" panose="020F0302020204030204" pitchFamily="34" charset="0"/>
                </a:rPr>
                <a:t> controllers. We built an angle-adjustable probe stand for the probes to attach to.</a:t>
              </a:r>
              <a:endParaRPr lang="en-US" sz="2700" dirty="0">
                <a:latin typeface="Calibri Light" panose="020F0302020204030204" pitchFamily="34" charset="0"/>
              </a:endParaRPr>
            </a:p>
          </p:txBody>
        </p:sp>
        <p:pic>
          <p:nvPicPr>
            <p:cNvPr id="283" name="Picture 6" descr="A picture containing indoor, wall, table, kitchen&#10;&#10;Description generated with high confidence">
              <a:extLst>
                <a:ext uri="{FF2B5EF4-FFF2-40B4-BE49-F238E27FC236}">
                  <a16:creationId xmlns:a16="http://schemas.microsoft.com/office/drawing/2014/main" xmlns="" id="{A58EA15F-8145-4A82-B346-610E55A7D9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r="8889"/>
            <a:stretch/>
          </p:blipFill>
          <p:spPr>
            <a:xfrm>
              <a:off x="40294941" y="15182185"/>
              <a:ext cx="3857647" cy="3170460"/>
            </a:xfrm>
            <a:prstGeom prst="rect">
              <a:avLst/>
            </a:prstGeom>
          </p:spPr>
        </p:pic>
      </p:grpSp>
      <p:sp>
        <p:nvSpPr>
          <p:cNvPr id="20" name="Rectangle 19"/>
          <p:cNvSpPr/>
          <p:nvPr/>
        </p:nvSpPr>
        <p:spPr bwMode="auto">
          <a:xfrm>
            <a:off x="7700355" y="28469582"/>
            <a:ext cx="146402" cy="36221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24155" y="28349987"/>
            <a:ext cx="6202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Calibri Light" panose="020F0302020204030204" pitchFamily="34" charset="0"/>
              </a:rPr>
              <a:t>5</a:t>
            </a:r>
            <a:endParaRPr lang="en-US" sz="3000" dirty="0">
              <a:latin typeface="Calibri Light" panose="020F03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9843106" y="28711915"/>
            <a:ext cx="217176" cy="276999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656950" y="27928959"/>
            <a:ext cx="37139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Calibri Light" panose="020F0302020204030204" pitchFamily="34" charset="0"/>
              </a:rPr>
              <a:t>References:</a:t>
            </a:r>
            <a:endParaRPr lang="en-US" sz="3000" dirty="0">
              <a:latin typeface="Calibri Light" panose="020F03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8" t="7554" r="7627"/>
          <a:stretch/>
        </p:blipFill>
        <p:spPr>
          <a:xfrm>
            <a:off x="34053388" y="22118289"/>
            <a:ext cx="8380865" cy="428540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8" t="2466" r="7368"/>
          <a:stretch/>
        </p:blipFill>
        <p:spPr>
          <a:xfrm>
            <a:off x="34156805" y="17642427"/>
            <a:ext cx="8277447" cy="445228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8550212" y="27403846"/>
            <a:ext cx="3953123" cy="395312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1587850" y="22116529"/>
            <a:ext cx="6213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Calibri Light" panose="020F0302020204030204" pitchFamily="34" charset="0"/>
              </a:rPr>
              <a:t>13</a:t>
            </a:r>
            <a:endParaRPr lang="en-US" sz="3000" dirty="0">
              <a:latin typeface="Calibri Light" panose="020F03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614914" y="17971350"/>
            <a:ext cx="711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Calibri Light" panose="020F0302020204030204" pitchFamily="34" charset="0"/>
              </a:rPr>
              <a:t>12</a:t>
            </a:r>
            <a:endParaRPr lang="en-US" sz="3000" dirty="0">
              <a:latin typeface="Calibri Light" panose="020F0302020204030204" pitchFamily="34" charset="0"/>
            </a:endParaRPr>
          </a:p>
        </p:txBody>
      </p:sp>
      <p:sp>
        <p:nvSpPr>
          <p:cNvPr id="73" name="Rectangle 72"/>
          <p:cNvSpPr/>
          <p:nvPr/>
        </p:nvSpPr>
        <p:spPr bwMode="auto">
          <a:xfrm>
            <a:off x="9878493" y="28485416"/>
            <a:ext cx="146402" cy="36221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74" name="Picture 2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38" r="33125"/>
          <a:stretch/>
        </p:blipFill>
        <p:spPr bwMode="auto">
          <a:xfrm>
            <a:off x="779751" y="24982015"/>
            <a:ext cx="2213625" cy="1691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20"/>
          <a:stretch/>
        </p:blipFill>
        <p:spPr bwMode="auto">
          <a:xfrm>
            <a:off x="779751" y="26658609"/>
            <a:ext cx="2190008" cy="1691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063081" y="23339326"/>
            <a:ext cx="1801019" cy="1708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 bwMode="auto">
          <a:xfrm>
            <a:off x="6289674" y="21645325"/>
            <a:ext cx="462991" cy="80140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6692" y="13735719"/>
            <a:ext cx="3087189" cy="2841727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3881" y="13735462"/>
            <a:ext cx="3006249" cy="2841983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0130" y="13741072"/>
            <a:ext cx="3018179" cy="2836374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8309" y="13735463"/>
            <a:ext cx="3055570" cy="284198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6443" y="13735495"/>
            <a:ext cx="3098931" cy="284195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4414" y="13735463"/>
            <a:ext cx="3006249" cy="284198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1394" y="13735464"/>
            <a:ext cx="3014121" cy="2841982"/>
          </a:xfrm>
          <a:prstGeom prst="rect">
            <a:avLst/>
          </a:prstGeom>
        </p:spPr>
      </p:pic>
      <p:sp>
        <p:nvSpPr>
          <p:cNvPr id="96" name="TextBox 28"/>
          <p:cNvSpPr txBox="1">
            <a:spLocks noChangeArrowheads="1"/>
          </p:cNvSpPr>
          <p:nvPr/>
        </p:nvSpPr>
        <p:spPr bwMode="auto">
          <a:xfrm>
            <a:off x="13516692" y="16586200"/>
            <a:ext cx="21168823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200" i="1" dirty="0" smtClean="0">
                <a:latin typeface="Calibri Light" panose="020F0302020204030204" pitchFamily="34" charset="0"/>
              </a:rPr>
              <a:t>Fig. </a:t>
            </a:r>
            <a:r>
              <a:rPr lang="en-US" altLang="en-US" sz="2200" i="1" dirty="0" smtClean="0">
                <a:latin typeface="Calibri Light" panose="020F0302020204030204" pitchFamily="34" charset="0"/>
              </a:rPr>
              <a:t>10: Optical images of degradation of black phosphorus in air, over a two day timeframe</a:t>
            </a:r>
            <a:endParaRPr lang="en-US" altLang="en-US" sz="2200" dirty="0">
              <a:latin typeface="Calibri Light" panose="020F0302020204030204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5430089" y="14183984"/>
            <a:ext cx="69713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 smtClean="0">
                <a:latin typeface="Calibri Light" panose="020F0302020204030204" pitchFamily="34" charset="0"/>
              </a:rPr>
              <a:t>To the left (Figure 10) are a series of optical images of black phosphorus degrading in air over the timescale of two days. The discolored spots are oxidation patches, which grow over time.</a:t>
            </a:r>
            <a:endParaRPr lang="en-US" sz="2700" dirty="0">
              <a:latin typeface="Calibri Light" panose="020F0302020204030204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25213515" y="9678334"/>
            <a:ext cx="6333979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 smtClean="0">
                <a:latin typeface="Calibri Light" panose="020F0302020204030204" pitchFamily="34" charset="0"/>
              </a:rPr>
              <a:t>We home-built a millimeter-scale probe, shown on the left in Figure 7 landed on bulk black phosphorus. Instead of the gold wires which attach to the cantilevers, as in the </a:t>
            </a:r>
            <a:r>
              <a:rPr lang="en-US" sz="2700" dirty="0" err="1" smtClean="0">
                <a:latin typeface="Calibri Light" panose="020F0302020204030204" pitchFamily="34" charset="0"/>
              </a:rPr>
              <a:t>Capres</a:t>
            </a:r>
            <a:r>
              <a:rPr lang="en-US" sz="2700" dirty="0" smtClean="0">
                <a:latin typeface="Calibri Light" panose="020F0302020204030204" pitchFamily="34" charset="0"/>
              </a:rPr>
              <a:t> design (on the right), we made macroscopic copper cantilevers that can be positioned by hand.</a:t>
            </a:r>
            <a:endParaRPr lang="en-US" sz="2700" dirty="0">
              <a:latin typeface="Calibri Light" panose="020F0302020204030204" pitchFamily="34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7846160" y="10509330"/>
            <a:ext cx="508321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 smtClean="0">
                <a:latin typeface="Calibri Light" panose="020F0302020204030204" pitchFamily="34" charset="0"/>
              </a:rPr>
              <a:t>Our vacuum chamber operates at</a:t>
            </a:r>
            <a:r>
              <a:rPr lang="en-US" sz="2700" dirty="0" smtClean="0">
                <a:latin typeface="Calibri Light" panose="020F0302020204030204" pitchFamily="34" charset="0"/>
              </a:rPr>
              <a:t> 10</a:t>
            </a:r>
            <a:r>
              <a:rPr lang="en-US" sz="2700" baseline="30000" dirty="0" smtClean="0">
                <a:latin typeface="Calibri Light" panose="020F0302020204030204" pitchFamily="34" charset="0"/>
              </a:rPr>
              <a:t>-10</a:t>
            </a:r>
            <a:r>
              <a:rPr lang="en-US" sz="2700" dirty="0" smtClean="0">
                <a:latin typeface="Calibri Light" panose="020F0302020204030204" pitchFamily="34" charset="0"/>
              </a:rPr>
              <a:t> mbar, with a temperature-controlled stage in the probe station (the left </a:t>
            </a:r>
            <a:r>
              <a:rPr lang="en-US" sz="2700" dirty="0" err="1" smtClean="0">
                <a:latin typeface="Calibri Light" panose="020F0302020204030204" pitchFamily="34" charset="0"/>
              </a:rPr>
              <a:t>subchamber</a:t>
            </a:r>
            <a:r>
              <a:rPr lang="en-US" sz="2700" dirty="0" smtClean="0">
                <a:latin typeface="Calibri Light" panose="020F0302020204030204" pitchFamily="34" charset="0"/>
              </a:rPr>
              <a:t> in Figure 9).</a:t>
            </a:r>
            <a:endParaRPr lang="en-US" sz="2700" dirty="0">
              <a:latin typeface="Calibri Light" panose="020F0302020204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0827273" y="6444706"/>
            <a:ext cx="84254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6</a:t>
            </a:r>
            <a:endParaRPr lang="en-US" sz="30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6973845" y="6524562"/>
            <a:ext cx="8316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  <a:latin typeface="Calibri Light" panose="020F0302020204030204" pitchFamily="34" charset="0"/>
              </a:rPr>
              <a:t>8</a:t>
            </a:r>
            <a:endParaRPr lang="en-US" sz="30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3137" name="TextBox 3136"/>
          <p:cNvSpPr txBox="1"/>
          <p:nvPr/>
        </p:nvSpPr>
        <p:spPr>
          <a:xfrm>
            <a:off x="13481288" y="13741072"/>
            <a:ext cx="79346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10</a:t>
            </a:r>
            <a:endParaRPr lang="en-US" sz="30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9" r="13001"/>
          <a:stretch/>
        </p:blipFill>
        <p:spPr bwMode="auto">
          <a:xfrm>
            <a:off x="32423100" y="9672879"/>
            <a:ext cx="5029998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38" name="TextBox 3137"/>
          <p:cNvSpPr txBox="1"/>
          <p:nvPr/>
        </p:nvSpPr>
        <p:spPr>
          <a:xfrm>
            <a:off x="13506689" y="18277618"/>
            <a:ext cx="11311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11</a:t>
            </a:r>
            <a:endParaRPr lang="en-US" sz="30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3136" name="TextBox 3135"/>
          <p:cNvSpPr txBox="1"/>
          <p:nvPr/>
        </p:nvSpPr>
        <p:spPr>
          <a:xfrm>
            <a:off x="32423100" y="9710979"/>
            <a:ext cx="8316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9</a:t>
            </a:r>
            <a:endParaRPr lang="en-US" sz="30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pic>
        <p:nvPicPr>
          <p:cNvPr id="104" name="Picture 13">
            <a:extLst>
              <a:ext uri="{FF2B5EF4-FFF2-40B4-BE49-F238E27FC236}">
                <a16:creationId xmlns="" xmlns:a16="http://schemas.microsoft.com/office/drawing/2014/main" id="{F859C874-8984-453B-9F61-ECEE856D4953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 l="9260" t="9458" r="30252" b="30714"/>
          <a:stretch/>
        </p:blipFill>
        <p:spPr>
          <a:xfrm rot="16200000">
            <a:off x="19778979" y="9939882"/>
            <a:ext cx="2893479" cy="2293205"/>
          </a:xfrm>
          <a:prstGeom prst="rect">
            <a:avLst/>
          </a:prstGeom>
        </p:spPr>
      </p:pic>
      <p:sp>
        <p:nvSpPr>
          <p:cNvPr id="3139" name="TextBox 3138"/>
          <p:cNvSpPr txBox="1"/>
          <p:nvPr/>
        </p:nvSpPr>
        <p:spPr>
          <a:xfrm>
            <a:off x="13709890" y="31008214"/>
            <a:ext cx="53909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 smtClean="0">
                <a:latin typeface="Calibri Light" panose="020F0302020204030204" pitchFamily="34" charset="0"/>
              </a:rPr>
              <a:t>Capres</a:t>
            </a:r>
            <a:r>
              <a:rPr lang="en-US" sz="3000" dirty="0" smtClean="0">
                <a:latin typeface="Calibri Light" panose="020F0302020204030204" pitchFamily="34" charset="0"/>
              </a:rPr>
              <a:t> Probes: www.capres.com</a:t>
            </a:r>
            <a:endParaRPr lang="en-US" sz="3000" dirty="0">
              <a:latin typeface="Calibri Light" panose="020F0302020204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079116" y="9639745"/>
            <a:ext cx="9429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7</a:t>
            </a:r>
            <a:endParaRPr lang="en-US" sz="30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pic>
        <p:nvPicPr>
          <p:cNvPr id="3140" name="Picture 3139"/>
          <p:cNvPicPr>
            <a:picLocks noChangeAspect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56" t="7420" r="29523" b="36894"/>
          <a:stretch/>
        </p:blipFill>
        <p:spPr>
          <a:xfrm>
            <a:off x="22388486" y="9665800"/>
            <a:ext cx="2427683" cy="2862438"/>
          </a:xfrm>
          <a:prstGeom prst="rect">
            <a:avLst/>
          </a:prstGeom>
        </p:spPr>
      </p:pic>
      <p:cxnSp>
        <p:nvCxnSpPr>
          <p:cNvPr id="106" name="Straight Arrow Connector 105">
            <a:extLst>
              <a:ext uri="{FF2B5EF4-FFF2-40B4-BE49-F238E27FC236}">
                <a16:creationId xmlns="" xmlns:a16="http://schemas.microsoft.com/office/drawing/2014/main" id="{69E7CA45-D082-452C-A8A7-DD65E17582D6}"/>
              </a:ext>
            </a:extLst>
          </p:cNvPr>
          <p:cNvCxnSpPr/>
          <p:nvPr/>
        </p:nvCxnSpPr>
        <p:spPr>
          <a:xfrm flipH="1">
            <a:off x="21078825" y="10410825"/>
            <a:ext cx="414338" cy="9850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07" name="TextBox 106">
            <a:extLst>
              <a:ext uri="{FF2B5EF4-FFF2-40B4-BE49-F238E27FC236}">
                <a16:creationId xmlns="" xmlns:a16="http://schemas.microsoft.com/office/drawing/2014/main" id="{6900D125-2219-4DD9-9DA7-DA544532CB55}"/>
              </a:ext>
            </a:extLst>
          </p:cNvPr>
          <p:cNvSpPr txBox="1"/>
          <p:nvPr/>
        </p:nvSpPr>
        <p:spPr>
          <a:xfrm>
            <a:off x="20851534" y="10114716"/>
            <a:ext cx="748367" cy="30777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1 mm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="" xmlns:a16="http://schemas.microsoft.com/office/drawing/2014/main" id="{6900D125-2219-4DD9-9DA7-DA544532CB55}"/>
              </a:ext>
            </a:extLst>
          </p:cNvPr>
          <p:cNvSpPr txBox="1"/>
          <p:nvPr/>
        </p:nvSpPr>
        <p:spPr>
          <a:xfrm>
            <a:off x="22578457" y="10469482"/>
            <a:ext cx="748367" cy="30777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1 </a:t>
            </a:r>
            <a:r>
              <a:rPr lang="en-US" sz="1400" dirty="0" smtClean="0">
                <a:solidFill>
                  <a:schemeClr val="bg1"/>
                </a:solidFill>
                <a:latin typeface="Arial"/>
                <a:cs typeface="Arial"/>
              </a:rPr>
              <a:t>cm</a:t>
            </a:r>
            <a:endParaRPr lang="en-US"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cxnSp>
        <p:nvCxnSpPr>
          <p:cNvPr id="117" name="Straight Arrow Connector 116">
            <a:extLst>
              <a:ext uri="{FF2B5EF4-FFF2-40B4-BE49-F238E27FC236}">
                <a16:creationId xmlns="" xmlns:a16="http://schemas.microsoft.com/office/drawing/2014/main" id="{69E7CA45-D082-452C-A8A7-DD65E17582D6}"/>
              </a:ext>
            </a:extLst>
          </p:cNvPr>
          <p:cNvCxnSpPr/>
          <p:nvPr/>
        </p:nvCxnSpPr>
        <p:spPr>
          <a:xfrm flipH="1" flipV="1">
            <a:off x="22628309" y="10754360"/>
            <a:ext cx="648665" cy="639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3156" name="Picture 3155"/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51" t="37993" r="31060" b="57323"/>
          <a:stretch/>
        </p:blipFill>
        <p:spPr>
          <a:xfrm>
            <a:off x="22387956" y="9672879"/>
            <a:ext cx="856507" cy="794467"/>
          </a:xfrm>
          <a:prstGeom prst="rect">
            <a:avLst/>
          </a:prstGeom>
        </p:spPr>
      </p:pic>
      <p:cxnSp>
        <p:nvCxnSpPr>
          <p:cNvPr id="122" name="Straight Arrow Connector 121">
            <a:extLst>
              <a:ext uri="{FF2B5EF4-FFF2-40B4-BE49-F238E27FC236}">
                <a16:creationId xmlns="" xmlns:a16="http://schemas.microsoft.com/office/drawing/2014/main" id="{69E7CA45-D082-452C-A8A7-DD65E17582D6}"/>
              </a:ext>
            </a:extLst>
          </p:cNvPr>
          <p:cNvCxnSpPr/>
          <p:nvPr/>
        </p:nvCxnSpPr>
        <p:spPr>
          <a:xfrm flipH="1" flipV="1">
            <a:off x="22745206" y="10150996"/>
            <a:ext cx="142006" cy="8024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6" name="TextBox 135">
            <a:extLst>
              <a:ext uri="{FF2B5EF4-FFF2-40B4-BE49-F238E27FC236}">
                <a16:creationId xmlns="" xmlns:a16="http://schemas.microsoft.com/office/drawing/2014/main" id="{6900D125-2219-4DD9-9DA7-DA544532CB55}"/>
              </a:ext>
            </a:extLst>
          </p:cNvPr>
          <p:cNvSpPr txBox="1"/>
          <p:nvPr/>
        </p:nvSpPr>
        <p:spPr>
          <a:xfrm>
            <a:off x="22464920" y="10119820"/>
            <a:ext cx="748367" cy="30777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  <a:latin typeface="Arial"/>
                <a:cs typeface="Arial"/>
              </a:rPr>
              <a:t>5 </a:t>
            </a:r>
            <a:r>
              <a:rPr lang="el-GR" sz="1400" dirty="0" smtClean="0">
                <a:solidFill>
                  <a:schemeClr val="bg1"/>
                </a:solidFill>
                <a:latin typeface="Calibri"/>
                <a:cs typeface="Arial"/>
              </a:rPr>
              <a:t>μ</a:t>
            </a:r>
            <a:r>
              <a:rPr lang="en-US" sz="1400" dirty="0" smtClean="0">
                <a:solidFill>
                  <a:schemeClr val="bg1"/>
                </a:solidFill>
                <a:latin typeface="Arial"/>
                <a:cs typeface="Arial"/>
              </a:rPr>
              <a:t>m</a:t>
            </a:r>
            <a:endParaRPr lang="en-US"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/>
      <p:bldP spid="116" grpId="0"/>
      <p:bldP spid="136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43894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43894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3000" dirty="0">
            <a:latin typeface="Calibri Light" panose="020F0302020204030204" pitchFamily="34" charset="0"/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8731</TotalTime>
  <Words>1218</Words>
  <Application>Microsoft Office PowerPoint</Application>
  <PresentationFormat>Custom</PresentationFormat>
  <Paragraphs>78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Default Design</vt:lpstr>
      <vt:lpstr>CorelDRAW</vt:lpstr>
      <vt:lpstr>PowerPoint Presentation</vt:lpstr>
    </vt:vector>
  </TitlesOfParts>
  <Company>MegaPrint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36x48 Tri-Fold Template</dc:title>
  <dc:creator>Ethan Shulda</dc:creator>
  <dc:description>©MegaPrint Inc. 2009</dc:description>
  <cp:lastModifiedBy>Cameron Fynn</cp:lastModifiedBy>
  <cp:revision>190</cp:revision>
  <dcterms:created xsi:type="dcterms:W3CDTF">2008-12-04T00:20:37Z</dcterms:created>
  <dcterms:modified xsi:type="dcterms:W3CDTF">2018-04-16T22:09:22Z</dcterms:modified>
  <cp:category>Research Poster</cp:category>
</cp:coreProperties>
</file>