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hris White" initials="CW"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24" d="100"/>
          <a:sy n="24" d="100"/>
        </p:scale>
        <p:origin x="1518" y="96"/>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8-04-16T14:56:24.500" idx="1">
    <p:pos x="10" y="10"/>
    <p:tex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F6303830-BFC9-4FCC-BF9E-0536F39D4555}"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09CD23-29D9-425E-811F-40B9F2A731AB}" type="slidenum">
              <a:rPr lang="en-US" smtClean="0"/>
              <a:pPr/>
              <a:t>‹#›</a:t>
            </a:fld>
            <a:endParaRPr lang="en-US"/>
          </a:p>
        </p:txBody>
      </p:sp>
    </p:spTree>
    <p:extLst>
      <p:ext uri="{BB962C8B-B14F-4D97-AF65-F5344CB8AC3E}">
        <p14:creationId xmlns:p14="http://schemas.microsoft.com/office/powerpoint/2010/main" val="276805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F6303830-BFC9-4FCC-BF9E-0536F39D4555}"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09CD23-29D9-425E-811F-40B9F2A731AB}" type="slidenum">
              <a:rPr lang="en-US" smtClean="0"/>
              <a:pPr/>
              <a:t>‹#›</a:t>
            </a:fld>
            <a:endParaRPr lang="en-US"/>
          </a:p>
        </p:txBody>
      </p:sp>
    </p:spTree>
    <p:extLst>
      <p:ext uri="{BB962C8B-B14F-4D97-AF65-F5344CB8AC3E}">
        <p14:creationId xmlns:p14="http://schemas.microsoft.com/office/powerpoint/2010/main" val="3030533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F6303830-BFC9-4FCC-BF9E-0536F39D4555}"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09CD23-29D9-425E-811F-40B9F2A731AB}" type="slidenum">
              <a:rPr lang="en-US" smtClean="0"/>
              <a:pPr/>
              <a:t>‹#›</a:t>
            </a:fld>
            <a:endParaRPr lang="en-US"/>
          </a:p>
        </p:txBody>
      </p:sp>
    </p:spTree>
    <p:extLst>
      <p:ext uri="{BB962C8B-B14F-4D97-AF65-F5344CB8AC3E}">
        <p14:creationId xmlns:p14="http://schemas.microsoft.com/office/powerpoint/2010/main" val="3226757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F6303830-BFC9-4FCC-BF9E-0536F39D4555}" type="datetimeFigureOut">
              <a:rPr lang="en-US" smtClean="0"/>
              <a:pPr/>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09CD23-29D9-425E-811F-40B9F2A731AB}" type="slidenum">
              <a:rPr lang="en-US" smtClean="0"/>
              <a:pPr/>
              <a:t>‹#›</a:t>
            </a:fld>
            <a:endParaRPr lang="en-US"/>
          </a:p>
        </p:txBody>
      </p:sp>
    </p:spTree>
    <p:extLst>
      <p:ext uri="{BB962C8B-B14F-4D97-AF65-F5344CB8AC3E}">
        <p14:creationId xmlns:p14="http://schemas.microsoft.com/office/powerpoint/2010/main" val="1233024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s-ES" smtClean="0"/>
              <a:t>Haga clic para modificar el estilo de texto del patrón</a:t>
            </a:r>
          </a:p>
        </p:txBody>
      </p:sp>
      <p:sp>
        <p:nvSpPr>
          <p:cNvPr id="4" name="Content Placeholder 3"/>
          <p:cNvSpPr>
            <a:spLocks noGrp="1"/>
          </p:cNvSpPr>
          <p:nvPr>
            <p:ph sz="half" idx="2"/>
          </p:nvPr>
        </p:nvSpPr>
        <p:spPr>
          <a:xfrm>
            <a:off x="3023242" y="12024360"/>
            <a:ext cx="18568032" cy="1768602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22219922" y="12024360"/>
            <a:ext cx="18659477" cy="1768602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F6303830-BFC9-4FCC-BF9E-0536F39D4555}" type="datetimeFigureOut">
              <a:rPr lang="en-US" smtClean="0"/>
              <a:pPr/>
              <a:t>4/16/2018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09CD23-29D9-425E-811F-40B9F2A731AB}" type="slidenum">
              <a:rPr lang="en-US" smtClean="0"/>
              <a:pPr/>
              <a:t>‹#›</a:t>
            </a:fld>
            <a:endParaRPr lang="en-US"/>
          </a:p>
        </p:txBody>
      </p:sp>
    </p:spTree>
    <p:extLst>
      <p:ext uri="{BB962C8B-B14F-4D97-AF65-F5344CB8AC3E}">
        <p14:creationId xmlns:p14="http://schemas.microsoft.com/office/powerpoint/2010/main" val="3075667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F6303830-BFC9-4FCC-BF9E-0536F39D4555}" type="datetimeFigureOut">
              <a:rPr lang="en-US" smtClean="0"/>
              <a:pPr/>
              <a:t>4/16/2018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009CD23-29D9-425E-811F-40B9F2A731AB}" type="slidenum">
              <a:rPr lang="en-US" smtClean="0"/>
              <a:pPr/>
              <a:t>‹#›</a:t>
            </a:fld>
            <a:endParaRPr lang="en-US"/>
          </a:p>
        </p:txBody>
      </p:sp>
    </p:spTree>
    <p:extLst>
      <p:ext uri="{BB962C8B-B14F-4D97-AF65-F5344CB8AC3E}">
        <p14:creationId xmlns:p14="http://schemas.microsoft.com/office/powerpoint/2010/main" val="2179586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303830-BFC9-4FCC-BF9E-0536F39D4555}" type="datetimeFigureOut">
              <a:rPr lang="en-US" smtClean="0"/>
              <a:pPr/>
              <a:t>4/16/2018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009CD23-29D9-425E-811F-40B9F2A731AB}" type="slidenum">
              <a:rPr lang="en-US" smtClean="0"/>
              <a:pPr/>
              <a:t>‹#›</a:t>
            </a:fld>
            <a:endParaRPr lang="en-US"/>
          </a:p>
        </p:txBody>
      </p:sp>
    </p:spTree>
    <p:extLst>
      <p:ext uri="{BB962C8B-B14F-4D97-AF65-F5344CB8AC3E}">
        <p14:creationId xmlns:p14="http://schemas.microsoft.com/office/powerpoint/2010/main" val="3762844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F6303830-BFC9-4FCC-BF9E-0536F39D4555}" type="datetimeFigureOut">
              <a:rPr lang="en-US" smtClean="0"/>
              <a:pPr/>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09CD23-29D9-425E-811F-40B9F2A731AB}" type="slidenum">
              <a:rPr lang="en-US" smtClean="0"/>
              <a:pPr/>
              <a:t>‹#›</a:t>
            </a:fld>
            <a:endParaRPr lang="en-US"/>
          </a:p>
        </p:txBody>
      </p:sp>
    </p:spTree>
    <p:extLst>
      <p:ext uri="{BB962C8B-B14F-4D97-AF65-F5344CB8AC3E}">
        <p14:creationId xmlns:p14="http://schemas.microsoft.com/office/powerpoint/2010/main" val="36898956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F6303830-BFC9-4FCC-BF9E-0536F39D4555}" type="datetimeFigureOut">
              <a:rPr lang="en-US" smtClean="0"/>
              <a:pPr/>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09CD23-29D9-425E-811F-40B9F2A731AB}" type="slidenum">
              <a:rPr lang="en-US" smtClean="0"/>
              <a:pPr/>
              <a:t>‹#›</a:t>
            </a:fld>
            <a:endParaRPr lang="en-US"/>
          </a:p>
        </p:txBody>
      </p:sp>
    </p:spTree>
    <p:extLst>
      <p:ext uri="{BB962C8B-B14F-4D97-AF65-F5344CB8AC3E}">
        <p14:creationId xmlns:p14="http://schemas.microsoft.com/office/powerpoint/2010/main" val="13261927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F6303830-BFC9-4FCC-BF9E-0536F39D4555}"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09CD23-29D9-425E-811F-40B9F2A731AB}" type="slidenum">
              <a:rPr lang="en-US" smtClean="0"/>
              <a:pPr/>
              <a:t>‹#›</a:t>
            </a:fld>
            <a:endParaRPr lang="en-US"/>
          </a:p>
        </p:txBody>
      </p:sp>
    </p:spTree>
    <p:extLst>
      <p:ext uri="{BB962C8B-B14F-4D97-AF65-F5344CB8AC3E}">
        <p14:creationId xmlns:p14="http://schemas.microsoft.com/office/powerpoint/2010/main" val="385854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F6303830-BFC9-4FCC-BF9E-0536F39D4555}"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09CD23-29D9-425E-811F-40B9F2A731AB}" type="slidenum">
              <a:rPr lang="en-US" smtClean="0"/>
              <a:pPr/>
              <a:t>‹#›</a:t>
            </a:fld>
            <a:endParaRPr lang="en-US"/>
          </a:p>
        </p:txBody>
      </p:sp>
    </p:spTree>
    <p:extLst>
      <p:ext uri="{BB962C8B-B14F-4D97-AF65-F5344CB8AC3E}">
        <p14:creationId xmlns:p14="http://schemas.microsoft.com/office/powerpoint/2010/main" val="3443334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F6303830-BFC9-4FCC-BF9E-0536F39D4555}" type="datetimeFigureOut">
              <a:rPr lang="en-US" smtClean="0"/>
              <a:pPr/>
              <a:t>4/16/2018</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7009CD23-29D9-425E-811F-40B9F2A731AB}" type="slidenum">
              <a:rPr lang="en-US" smtClean="0"/>
              <a:pPr/>
              <a:t>‹#›</a:t>
            </a:fld>
            <a:endParaRPr lang="en-US"/>
          </a:p>
        </p:txBody>
      </p:sp>
    </p:spTree>
    <p:extLst>
      <p:ext uri="{BB962C8B-B14F-4D97-AF65-F5344CB8AC3E}">
        <p14:creationId xmlns:p14="http://schemas.microsoft.com/office/powerpoint/2010/main" val="6557644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comments" Target="../comments/comment1.xml"/><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ángulo 19"/>
          <p:cNvSpPr/>
          <p:nvPr/>
        </p:nvSpPr>
        <p:spPr>
          <a:xfrm>
            <a:off x="0" y="-1"/>
            <a:ext cx="43891200" cy="5737673"/>
          </a:xfrm>
          <a:prstGeom prst="rect">
            <a:avLst/>
          </a:prstGeom>
          <a:solidFill>
            <a:schemeClr val="accent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ítulo 3"/>
          <p:cNvSpPr>
            <a:spLocks noGrp="1"/>
          </p:cNvSpPr>
          <p:nvPr>
            <p:ph type="title"/>
          </p:nvPr>
        </p:nvSpPr>
        <p:spPr>
          <a:xfrm>
            <a:off x="8991467" y="60961"/>
            <a:ext cx="25908265" cy="4145279"/>
          </a:xfrm>
        </p:spPr>
        <p:txBody>
          <a:bodyPr>
            <a:noAutofit/>
          </a:bodyPr>
          <a:lstStyle/>
          <a:p>
            <a:pPr algn="ctr"/>
            <a:r>
              <a:rPr lang="en-US" sz="9600" dirty="0" smtClean="0">
                <a:solidFill>
                  <a:schemeClr val="bg1"/>
                </a:solidFill>
                <a:latin typeface="Times New Roman" panose="02020603050405020304" pitchFamily="18" charset="0"/>
                <a:cs typeface="Times New Roman" panose="02020603050405020304" pitchFamily="18" charset="0"/>
              </a:rPr>
              <a:t>Generating Non-Equilibrium Boundary Layers at High Reynolds Numbers</a:t>
            </a:r>
            <a:endParaRPr lang="en-US" sz="9600" dirty="0">
              <a:solidFill>
                <a:schemeClr val="bg1"/>
              </a:solidFill>
              <a:latin typeface="Times New Roman" panose="02020603050405020304" pitchFamily="18" charset="0"/>
              <a:cs typeface="Times New Roman" panose="02020603050405020304" pitchFamily="18" charset="0"/>
            </a:endParaRPr>
          </a:p>
        </p:txBody>
      </p:sp>
      <p:sp>
        <p:nvSpPr>
          <p:cNvPr id="8" name="CuadroTexto 7"/>
          <p:cNvSpPr txBox="1"/>
          <p:nvPr/>
        </p:nvSpPr>
        <p:spPr>
          <a:xfrm>
            <a:off x="840807" y="6249345"/>
            <a:ext cx="13380720" cy="3539430"/>
          </a:xfrm>
          <a:prstGeom prst="rect">
            <a:avLst/>
          </a:prstGeom>
          <a:noFill/>
        </p:spPr>
        <p:txBody>
          <a:bodyPr wrap="square" rtlCol="0">
            <a:spAutoFit/>
          </a:bodyPr>
          <a:lstStyle/>
          <a:p>
            <a:r>
              <a:rPr lang="en-US" sz="4400" u="sng" dirty="0" smtClean="0">
                <a:latin typeface="Times New Roman" panose="02020603050405020304" pitchFamily="18" charset="0"/>
                <a:cs typeface="Times New Roman" panose="02020603050405020304" pitchFamily="18" charset="0"/>
              </a:rPr>
              <a:t>Objective</a:t>
            </a:r>
            <a:r>
              <a:rPr lang="en-US" sz="4400" dirty="0" smtClean="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Design a ramp insert for the UNH Flow Physics Facility (FPF) to produce a </a:t>
            </a:r>
            <a:r>
              <a:rPr lang="en-US" sz="3600" dirty="0" err="1" smtClean="0">
                <a:latin typeface="Times New Roman" panose="02020603050405020304" pitchFamily="18" charset="0"/>
                <a:cs typeface="Times New Roman" panose="02020603050405020304" pitchFamily="18" charset="0"/>
              </a:rPr>
              <a:t>streamwise</a:t>
            </a:r>
            <a:r>
              <a:rPr lang="en-US" sz="3600" dirty="0" smtClean="0">
                <a:latin typeface="Times New Roman" panose="02020603050405020304" pitchFamily="18" charset="0"/>
                <a:cs typeface="Times New Roman" panose="02020603050405020304" pitchFamily="18" charset="0"/>
              </a:rPr>
              <a:t> pressure gradient that in turn generates non-equilibrium (i.e. complex) boundary layer flow along and downstream of the expansion ramp. </a:t>
            </a:r>
          </a:p>
          <a:p>
            <a:endParaRPr lang="en-US" sz="3600" dirty="0" smtClean="0">
              <a:latin typeface="Times New Roman" panose="02020603050405020304" pitchFamily="18" charset="0"/>
              <a:cs typeface="Times New Roman" panose="02020603050405020304" pitchFamily="18" charset="0"/>
            </a:endParaRPr>
          </a:p>
          <a:p>
            <a:endParaRPr lang="en-US" sz="3600" dirty="0" smtClean="0">
              <a:latin typeface="Times New Roman" panose="02020603050405020304" pitchFamily="18" charset="0"/>
              <a:cs typeface="Times New Roman" panose="02020603050405020304" pitchFamily="18" charset="0"/>
            </a:endParaRPr>
          </a:p>
        </p:txBody>
      </p:sp>
      <p:pic>
        <p:nvPicPr>
          <p:cNvPr id="9" name="Imagen 8"/>
          <p:cNvPicPr>
            <a:picLocks noChangeAspect="1"/>
          </p:cNvPicPr>
          <p:nvPr/>
        </p:nvPicPr>
        <p:blipFill rotWithShape="1">
          <a:blip r:embed="rId2">
            <a:extLst>
              <a:ext uri="{28A0092B-C50C-407E-A947-70E740481C1C}">
                <a14:useLocalDpi xmlns:a14="http://schemas.microsoft.com/office/drawing/2010/main" val="0"/>
              </a:ext>
            </a:extLst>
          </a:blip>
          <a:srcRect l="7092" r="7063" b="20833"/>
          <a:stretch/>
        </p:blipFill>
        <p:spPr>
          <a:xfrm>
            <a:off x="728082" y="8653713"/>
            <a:ext cx="12506633" cy="4191073"/>
          </a:xfrm>
          <a:prstGeom prst="rect">
            <a:avLst/>
          </a:prstGeom>
        </p:spPr>
      </p:pic>
      <p:pic>
        <p:nvPicPr>
          <p:cNvPr id="10" name="Imagen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313" y="17832988"/>
            <a:ext cx="6368373" cy="3694275"/>
          </a:xfrm>
          <a:prstGeom prst="rect">
            <a:avLst/>
          </a:prstGeom>
        </p:spPr>
      </p:pic>
      <p:pic>
        <p:nvPicPr>
          <p:cNvPr id="1026" name="Picture 2" descr="https://lh6.googleusercontent.com/eU_7X7vMc-5JxJ9TCWOWM5aXtKllGQOvhLYyzPGoBet8GRbnMGzh3QlA018jc-jsnny5c5-GKlDsgoLY1uIFB78-WN3rdruRz28bmU_g_iNRWbymeyfv9v86UM4XgPJi2HB285CH2T8"/>
          <p:cNvPicPr>
            <a:picLocks noChangeAspect="1" noChangeArrowheads="1"/>
          </p:cNvPicPr>
          <p:nvPr/>
        </p:nvPicPr>
        <p:blipFill rotWithShape="1">
          <a:blip r:embed="rId4">
            <a:extLst>
              <a:ext uri="{28A0092B-C50C-407E-A947-70E740481C1C}">
                <a14:useLocalDpi xmlns:a14="http://schemas.microsoft.com/office/drawing/2010/main" val="0"/>
              </a:ext>
            </a:extLst>
          </a:blip>
          <a:srcRect l="32757" t="32266" r="28227" b="19987"/>
          <a:stretch/>
        </p:blipFill>
        <p:spPr bwMode="auto">
          <a:xfrm>
            <a:off x="30510479" y="6176209"/>
            <a:ext cx="11765281" cy="8098890"/>
          </a:xfrm>
          <a:prstGeom prst="rect">
            <a:avLst/>
          </a:prstGeom>
          <a:noFill/>
          <a:extLst>
            <a:ext uri="{909E8E84-426E-40DD-AFC4-6F175D3DCCD1}">
              <a14:hiddenFill xmlns:a14="http://schemas.microsoft.com/office/drawing/2010/main">
                <a:solidFill>
                  <a:srgbClr val="FFFFFF"/>
                </a:solidFill>
              </a14:hiddenFill>
            </a:ext>
          </a:extLst>
        </p:spPr>
      </p:pic>
      <p:sp>
        <p:nvSpPr>
          <p:cNvPr id="11" name="CuadroTexto 10"/>
          <p:cNvSpPr txBox="1"/>
          <p:nvPr/>
        </p:nvSpPr>
        <p:spPr>
          <a:xfrm>
            <a:off x="741608" y="14275099"/>
            <a:ext cx="12923520" cy="2985433"/>
          </a:xfrm>
          <a:prstGeom prst="rect">
            <a:avLst/>
          </a:prstGeom>
          <a:noFill/>
        </p:spPr>
        <p:txBody>
          <a:bodyPr wrap="square" rtlCol="0">
            <a:spAutoFit/>
          </a:bodyPr>
          <a:lstStyle/>
          <a:p>
            <a:r>
              <a:rPr lang="en-US" sz="4400" u="sng" dirty="0" smtClean="0">
                <a:latin typeface="Times New Roman" panose="02020603050405020304" pitchFamily="18" charset="0"/>
                <a:cs typeface="Times New Roman" panose="02020603050405020304" pitchFamily="18" charset="0"/>
              </a:rPr>
              <a:t>Motivation</a:t>
            </a:r>
            <a:r>
              <a:rPr lang="en-US" sz="4400" dirty="0" smtClean="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Boundary layer flow of practical interest to the Navy includes the flow around a submarine or the flow around the airfoil of a fighter jet. The aerodynamic/hydrodynamic performance of these applications are greatly influenced by non-equilibrium effects in the boundary layer. </a:t>
            </a:r>
            <a:endParaRPr lang="en-US" sz="3600" dirty="0">
              <a:latin typeface="Times New Roman" panose="02020603050405020304" pitchFamily="18" charset="0"/>
              <a:cs typeface="Times New Roman" panose="02020603050405020304" pitchFamily="18" charset="0"/>
            </a:endParaRPr>
          </a:p>
        </p:txBody>
      </p:sp>
      <p:sp>
        <p:nvSpPr>
          <p:cNvPr id="12" name="CuadroTexto 11"/>
          <p:cNvSpPr txBox="1"/>
          <p:nvPr/>
        </p:nvSpPr>
        <p:spPr>
          <a:xfrm>
            <a:off x="30231080" y="15574213"/>
            <a:ext cx="12923520" cy="4647426"/>
          </a:xfrm>
          <a:prstGeom prst="rect">
            <a:avLst/>
          </a:prstGeom>
          <a:noFill/>
        </p:spPr>
        <p:txBody>
          <a:bodyPr wrap="square" rtlCol="0">
            <a:spAutoFit/>
          </a:bodyPr>
          <a:lstStyle/>
          <a:p>
            <a:r>
              <a:rPr lang="en-US" sz="4400" u="sng" dirty="0" smtClean="0">
                <a:latin typeface="Times New Roman" panose="02020603050405020304" pitchFamily="18" charset="0"/>
                <a:cs typeface="Times New Roman" panose="02020603050405020304" pitchFamily="18" charset="0"/>
              </a:rPr>
              <a:t>SolidWorks Simulation</a:t>
            </a:r>
            <a:r>
              <a:rPr lang="en-US" sz="4400" dirty="0" smtClean="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Above is a SolidWorks simulation of the flow over the insert when placed on the UNH FPF ceiling. The image shows the resulting pressure gradient based on an inlet flow rate of 8 m/s. The colors correspond to differing pressure values and the arrows correspond to the flow direction. The red represents atmospheric conditions and the dark blue represents 101,309 Pa. The other colors are intermediate values. The overall pressure drop created by the insert was 27.51 Pa over the 3m front ramp.</a:t>
            </a:r>
            <a:endParaRPr lang="en-US" sz="3600" dirty="0">
              <a:solidFill>
                <a:srgbClr val="FF0000"/>
              </a:solidFill>
              <a:latin typeface="Times New Roman" panose="02020603050405020304" pitchFamily="18" charset="0"/>
              <a:cs typeface="Times New Roman" panose="02020603050405020304" pitchFamily="18" charset="0"/>
            </a:endParaRPr>
          </a:p>
        </p:txBody>
      </p:sp>
      <p:pic>
        <p:nvPicPr>
          <p:cNvPr id="1028" name="Picture 4" descr="https://lh5.googleusercontent.com/ryqX3as-mSAWH-Pk_PvnM_MSNLC8k1KUQaMp2QXnSSJoPxEuu1-MUfmwHy5Ua-OLWRiUhdz_SvzxvlfEwrO9ORFUMP0xKF5VHQUjitdkg_Qp64Raa6CuICgcJKGXLt8fWS3Rhj7d8f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159944" y="6176209"/>
            <a:ext cx="13335053" cy="3535680"/>
          </a:xfrm>
          <a:prstGeom prst="rect">
            <a:avLst/>
          </a:prstGeom>
          <a:noFill/>
          <a:extLst>
            <a:ext uri="{909E8E84-426E-40DD-AFC4-6F175D3DCCD1}">
              <a14:hiddenFill xmlns:a14="http://schemas.microsoft.com/office/drawing/2010/main">
                <a:solidFill>
                  <a:srgbClr val="FFFFFF"/>
                </a:solidFill>
              </a14:hiddenFill>
            </a:ext>
          </a:extLst>
        </p:spPr>
      </p:pic>
      <p:sp>
        <p:nvSpPr>
          <p:cNvPr id="13" name="CuadroTexto 12"/>
          <p:cNvSpPr txBox="1"/>
          <p:nvPr/>
        </p:nvSpPr>
        <p:spPr>
          <a:xfrm>
            <a:off x="15041648" y="10560752"/>
            <a:ext cx="13335053" cy="2431435"/>
          </a:xfrm>
          <a:prstGeom prst="rect">
            <a:avLst/>
          </a:prstGeom>
          <a:noFill/>
        </p:spPr>
        <p:txBody>
          <a:bodyPr wrap="square" rtlCol="0">
            <a:spAutoFit/>
          </a:bodyPr>
          <a:lstStyle/>
          <a:p>
            <a:r>
              <a:rPr lang="en-US" sz="4400" u="sng" dirty="0" smtClean="0">
                <a:latin typeface="Times New Roman" panose="02020603050405020304" pitchFamily="18" charset="0"/>
                <a:cs typeface="Times New Roman" panose="02020603050405020304" pitchFamily="18" charset="0"/>
              </a:rPr>
              <a:t>Design Criteria (3 sections, total length 16.5m, width 6m)</a:t>
            </a:r>
            <a:endParaRPr lang="en-US" sz="3600" dirty="0" smtClean="0">
              <a:latin typeface="Times New Roman" panose="02020603050405020304" pitchFamily="18" charset="0"/>
              <a:cs typeface="Times New Roman" panose="02020603050405020304" pitchFamily="18" charset="0"/>
            </a:endParaRPr>
          </a:p>
          <a:p>
            <a:r>
              <a:rPr lang="en-US" sz="3600" dirty="0" smtClean="0">
                <a:latin typeface="Times New Roman" panose="02020603050405020304" pitchFamily="18" charset="0"/>
                <a:cs typeface="Times New Roman" panose="02020603050405020304" pitchFamily="18" charset="0"/>
              </a:rPr>
              <a:t>(</a:t>
            </a:r>
            <a:r>
              <a:rPr lang="en-US" sz="3600" dirty="0" err="1" smtClean="0">
                <a:latin typeface="Times New Roman" panose="02020603050405020304" pitchFamily="18" charset="0"/>
                <a:cs typeface="Times New Roman" panose="02020603050405020304" pitchFamily="18" charset="0"/>
              </a:rPr>
              <a:t>i</a:t>
            </a:r>
            <a:r>
              <a:rPr lang="en-US" sz="3600" dirty="0" smtClean="0">
                <a:latin typeface="Times New Roman" panose="02020603050405020304" pitchFamily="18" charset="0"/>
                <a:cs typeface="Times New Roman" panose="02020603050405020304" pitchFamily="18" charset="0"/>
              </a:rPr>
              <a:t>) contract cross-sectional area of FPF from 2.85m to 2.4m over 3m.</a:t>
            </a:r>
          </a:p>
          <a:p>
            <a:r>
              <a:rPr lang="en-US" sz="3600" dirty="0" smtClean="0">
                <a:latin typeface="Times New Roman" panose="02020603050405020304" pitchFamily="18" charset="0"/>
                <a:cs typeface="Times New Roman" panose="02020603050405020304" pitchFamily="18" charset="0"/>
              </a:rPr>
              <a:t>(ii) maintain cross-section area of FPF constant at 2.4m over 8m. </a:t>
            </a:r>
          </a:p>
          <a:p>
            <a:r>
              <a:rPr lang="en-US" sz="3600" dirty="0" smtClean="0">
                <a:latin typeface="Times New Roman" panose="02020603050405020304" pitchFamily="18" charset="0"/>
                <a:cs typeface="Times New Roman" panose="02020603050405020304" pitchFamily="18" charset="0"/>
              </a:rPr>
              <a:t>(iii) expand cross-sectional area of FPF from 2.4m to 2.85m over 5m.</a:t>
            </a:r>
          </a:p>
        </p:txBody>
      </p:sp>
      <p:sp>
        <p:nvSpPr>
          <p:cNvPr id="14" name="CuadroTexto 13"/>
          <p:cNvSpPr txBox="1"/>
          <p:nvPr/>
        </p:nvSpPr>
        <p:spPr>
          <a:xfrm>
            <a:off x="16467605" y="3667237"/>
            <a:ext cx="10240495" cy="707886"/>
          </a:xfrm>
          <a:prstGeom prst="rect">
            <a:avLst/>
          </a:prstGeom>
          <a:noFill/>
        </p:spPr>
        <p:txBody>
          <a:bodyPr wrap="square" rtlCol="0">
            <a:spAutoFit/>
          </a:bodyPr>
          <a:lstStyle/>
          <a:p>
            <a:r>
              <a:rPr lang="en-US" sz="4000" dirty="0" smtClean="0">
                <a:solidFill>
                  <a:schemeClr val="bg1"/>
                </a:solidFill>
                <a:latin typeface="Times New Roman" panose="02020603050405020304" pitchFamily="18" charset="0"/>
                <a:cs typeface="Times New Roman" panose="02020603050405020304" pitchFamily="18" charset="0"/>
              </a:rPr>
              <a:t>Project Members: Kyle </a:t>
            </a:r>
            <a:r>
              <a:rPr lang="en-US" sz="4000" dirty="0" err="1" smtClean="0">
                <a:solidFill>
                  <a:schemeClr val="bg1"/>
                </a:solidFill>
                <a:latin typeface="Times New Roman" panose="02020603050405020304" pitchFamily="18" charset="0"/>
                <a:cs typeface="Times New Roman" panose="02020603050405020304" pitchFamily="18" charset="0"/>
              </a:rPr>
              <a:t>Reisert</a:t>
            </a:r>
            <a:r>
              <a:rPr lang="en-US" sz="4000" dirty="0" smtClean="0">
                <a:solidFill>
                  <a:schemeClr val="bg1"/>
                </a:solidFill>
                <a:latin typeface="Times New Roman" panose="02020603050405020304" pitchFamily="18" charset="0"/>
                <a:cs typeface="Times New Roman" panose="02020603050405020304" pitchFamily="18" charset="0"/>
              </a:rPr>
              <a:t> and James Ripley</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15" name="CuadroTexto 14"/>
          <p:cNvSpPr txBox="1"/>
          <p:nvPr/>
        </p:nvSpPr>
        <p:spPr>
          <a:xfrm>
            <a:off x="16250314" y="4541728"/>
            <a:ext cx="10675075" cy="707886"/>
          </a:xfrm>
          <a:prstGeom prst="rect">
            <a:avLst/>
          </a:prstGeom>
          <a:noFill/>
        </p:spPr>
        <p:txBody>
          <a:bodyPr wrap="square" rtlCol="0">
            <a:spAutoFit/>
          </a:bodyPr>
          <a:lstStyle/>
          <a:p>
            <a:r>
              <a:rPr lang="en-US" sz="4000" dirty="0" smtClean="0">
                <a:solidFill>
                  <a:schemeClr val="bg1"/>
                </a:solidFill>
                <a:latin typeface="Times New Roman" panose="02020603050405020304" pitchFamily="18" charset="0"/>
                <a:cs typeface="Times New Roman" panose="02020603050405020304" pitchFamily="18" charset="0"/>
              </a:rPr>
              <a:t>Advisors: Prof. Chris White and Prof. Joe </a:t>
            </a:r>
            <a:r>
              <a:rPr lang="en-US" sz="4000" dirty="0" err="1" smtClean="0">
                <a:solidFill>
                  <a:schemeClr val="bg1"/>
                </a:solidFill>
                <a:latin typeface="Times New Roman" panose="02020603050405020304" pitchFamily="18" charset="0"/>
                <a:cs typeface="Times New Roman" panose="02020603050405020304" pitchFamily="18" charset="0"/>
              </a:rPr>
              <a:t>Klewicki</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17" name="CuadroTexto 16"/>
          <p:cNvSpPr txBox="1"/>
          <p:nvPr/>
        </p:nvSpPr>
        <p:spPr>
          <a:xfrm>
            <a:off x="30231080" y="20649611"/>
            <a:ext cx="12923520" cy="2985433"/>
          </a:xfrm>
          <a:prstGeom prst="rect">
            <a:avLst/>
          </a:prstGeom>
          <a:noFill/>
        </p:spPr>
        <p:txBody>
          <a:bodyPr wrap="square" rtlCol="0">
            <a:spAutoFit/>
          </a:bodyPr>
          <a:lstStyle/>
          <a:p>
            <a:r>
              <a:rPr lang="en-US" sz="4400" u="sng" dirty="0" smtClean="0">
                <a:latin typeface="Times New Roman" panose="02020603050405020304" pitchFamily="18" charset="0"/>
                <a:cs typeface="Times New Roman" panose="02020603050405020304" pitchFamily="18" charset="0"/>
              </a:rPr>
              <a:t>Small Scale Testing</a:t>
            </a:r>
            <a:r>
              <a:rPr lang="en-US" sz="4400" dirty="0" smtClean="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A small scale model was made out of plywood for testing in the UNH student wind tunnel in Kingsbury Hall. Pressure taps were inserted to measure the pressure along the center of the model. Additionally an oil film test was performed to test for separation of flow at the beginning of the flat section. </a:t>
            </a:r>
            <a:endParaRPr lang="en-US" sz="4400" dirty="0">
              <a:latin typeface="Times New Roman" panose="02020603050405020304" pitchFamily="18" charset="0"/>
              <a:cs typeface="Times New Roman" panose="02020603050405020304" pitchFamily="18" charset="0"/>
            </a:endParaRPr>
          </a:p>
        </p:txBody>
      </p:sp>
      <p:pic>
        <p:nvPicPr>
          <p:cNvPr id="21" name="Imagen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83559" y="758933"/>
            <a:ext cx="3626641" cy="3493874"/>
          </a:xfrm>
          <a:prstGeom prst="rect">
            <a:avLst/>
          </a:prstGeom>
        </p:spPr>
      </p:pic>
      <p:pic>
        <p:nvPicPr>
          <p:cNvPr id="22" name="Imagen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47686" y="17832988"/>
            <a:ext cx="6018627" cy="3694275"/>
          </a:xfrm>
          <a:prstGeom prst="rect">
            <a:avLst/>
          </a:prstGeom>
        </p:spPr>
      </p:pic>
      <p:pic>
        <p:nvPicPr>
          <p:cNvPr id="24" name="Imagen 23"/>
          <p:cNvPicPr>
            <a:picLocks noChangeAspect="1"/>
          </p:cNvPicPr>
          <p:nvPr/>
        </p:nvPicPr>
        <p:blipFill>
          <a:blip r:embed="rId8"/>
          <a:stretch>
            <a:fillRect/>
          </a:stretch>
        </p:blipFill>
        <p:spPr>
          <a:xfrm>
            <a:off x="5888171" y="23182274"/>
            <a:ext cx="7697771" cy="3797738"/>
          </a:xfrm>
          <a:prstGeom prst="rect">
            <a:avLst/>
          </a:prstGeom>
        </p:spPr>
      </p:pic>
      <p:sp>
        <p:nvSpPr>
          <p:cNvPr id="25" name="CuadroTexto 24"/>
          <p:cNvSpPr txBox="1"/>
          <p:nvPr/>
        </p:nvSpPr>
        <p:spPr>
          <a:xfrm>
            <a:off x="823915" y="23494503"/>
            <a:ext cx="5064256" cy="3539430"/>
          </a:xfrm>
          <a:prstGeom prst="rect">
            <a:avLst/>
          </a:prstGeom>
          <a:noFill/>
        </p:spPr>
        <p:txBody>
          <a:bodyPr wrap="square" rtlCol="0">
            <a:spAutoFit/>
          </a:bodyPr>
          <a:lstStyle/>
          <a:p>
            <a:r>
              <a:rPr lang="en-US" sz="4400" u="sng" dirty="0" smtClean="0">
                <a:latin typeface="Times New Roman" panose="02020603050405020304" pitchFamily="18" charset="0"/>
                <a:cs typeface="Times New Roman" panose="02020603050405020304" pitchFamily="18" charset="0"/>
              </a:rPr>
              <a:t>Boundary Layers</a:t>
            </a:r>
            <a:r>
              <a:rPr lang="en-US" sz="4400" dirty="0" smtClean="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Boundary layers form as fluid flows across a surface. They are caused by shear stress imposed on the flow by the wall.</a:t>
            </a:r>
          </a:p>
        </p:txBody>
      </p:sp>
      <p:pic>
        <p:nvPicPr>
          <p:cNvPr id="29" name="Imagen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5199308" y="17631917"/>
            <a:ext cx="12380625" cy="5030238"/>
          </a:xfrm>
          <a:prstGeom prst="rect">
            <a:avLst/>
          </a:prstGeom>
        </p:spPr>
      </p:pic>
      <p:sp>
        <p:nvSpPr>
          <p:cNvPr id="23" name="CuadroTexto 24"/>
          <p:cNvSpPr txBox="1"/>
          <p:nvPr/>
        </p:nvSpPr>
        <p:spPr>
          <a:xfrm>
            <a:off x="728082" y="28115582"/>
            <a:ext cx="9090593" cy="2308324"/>
          </a:xfrm>
          <a:prstGeom prst="rect">
            <a:avLst/>
          </a:prstGeom>
          <a:noFill/>
        </p:spPr>
        <p:txBody>
          <a:bodyPr wrap="square" rtlCol="0">
            <a:spAutoFit/>
          </a:bodyPr>
          <a:lstStyle/>
          <a:p>
            <a:r>
              <a:rPr lang="en-US" sz="3600" dirty="0" smtClean="0">
                <a:latin typeface="Times New Roman" panose="02020603050405020304" pitchFamily="18" charset="0"/>
                <a:cs typeface="Times New Roman" panose="02020603050405020304" pitchFamily="18" charset="0"/>
              </a:rPr>
              <a:t>Non-equilibrium effects (caused by imposed pressure or strain) modifies momentum transport and turbulence production in often unpredictable ways.  </a:t>
            </a:r>
            <a:endParaRPr lang="en-US" sz="4400" dirty="0">
              <a:latin typeface="Times New Roman" panose="02020603050405020304" pitchFamily="18" charset="0"/>
              <a:cs typeface="Times New Roman" panose="02020603050405020304" pitchFamily="18" charset="0"/>
            </a:endParaRPr>
          </a:p>
        </p:txBody>
      </p:sp>
      <p:sp>
        <p:nvSpPr>
          <p:cNvPr id="27" name="CuadroTexto 12"/>
          <p:cNvSpPr txBox="1"/>
          <p:nvPr/>
        </p:nvSpPr>
        <p:spPr>
          <a:xfrm>
            <a:off x="14723460" y="23935044"/>
            <a:ext cx="13335053" cy="8525411"/>
          </a:xfrm>
          <a:prstGeom prst="rect">
            <a:avLst/>
          </a:prstGeom>
          <a:noFill/>
        </p:spPr>
        <p:txBody>
          <a:bodyPr wrap="square" rtlCol="0">
            <a:spAutoFit/>
          </a:bodyPr>
          <a:lstStyle/>
          <a:p>
            <a:r>
              <a:rPr lang="en-US" sz="4400" u="sng" dirty="0" smtClean="0">
                <a:latin typeface="Times New Roman" panose="02020603050405020304" pitchFamily="18" charset="0"/>
                <a:cs typeface="Times New Roman" panose="02020603050405020304" pitchFamily="18" charset="0"/>
              </a:rPr>
              <a:t>Final Design:</a:t>
            </a:r>
            <a:r>
              <a:rPr lang="en-US" sz="3600" dirty="0" smtClean="0">
                <a:latin typeface="Times New Roman" panose="02020603050405020304" pitchFamily="18" charset="0"/>
                <a:cs typeface="Times New Roman" panose="02020603050405020304" pitchFamily="18" charset="0"/>
              </a:rPr>
              <a:t> Skeletal frame of square square aluminum tubing with a body of rigid polystyrene foam. These materials were chosen with the goal of reducing deflection, as they are lightweight and rigid. Reducing the deflection of the insert frame was very important, as large deflection values would yield undesirable </a:t>
            </a:r>
            <a:r>
              <a:rPr lang="en-US" sz="3600" dirty="0" err="1" smtClean="0">
                <a:latin typeface="Times New Roman" panose="02020603050405020304" pitchFamily="18" charset="0"/>
                <a:cs typeface="Times New Roman" panose="02020603050405020304" pitchFamily="18" charset="0"/>
              </a:rPr>
              <a:t>spanwise</a:t>
            </a:r>
            <a:r>
              <a:rPr lang="en-US" sz="3600" dirty="0" smtClean="0">
                <a:latin typeface="Times New Roman" panose="02020603050405020304" pitchFamily="18" charset="0"/>
                <a:cs typeface="Times New Roman" panose="02020603050405020304" pitchFamily="18" charset="0"/>
              </a:rPr>
              <a:t> pressure gradients.</a:t>
            </a:r>
          </a:p>
          <a:p>
            <a:endParaRPr lang="en-US" sz="3600" dirty="0">
              <a:latin typeface="Times New Roman" panose="02020603050405020304" pitchFamily="18" charset="0"/>
              <a:cs typeface="Times New Roman" panose="02020603050405020304" pitchFamily="18" charset="0"/>
            </a:endParaRPr>
          </a:p>
          <a:p>
            <a:r>
              <a:rPr lang="en-US" sz="3600" dirty="0" smtClean="0">
                <a:latin typeface="Times New Roman" panose="02020603050405020304" pitchFamily="18" charset="0"/>
                <a:cs typeface="Times New Roman" panose="02020603050405020304" pitchFamily="18" charset="0"/>
              </a:rPr>
              <a:t>The 6m span posed a challenge with regards to reducing deflection, as supports can only be placed at the walls. This became especially difficult at the leading and trailing edges of the insert, where wall area for supports became scarce. </a:t>
            </a:r>
          </a:p>
          <a:p>
            <a:endParaRPr lang="en-US" sz="3600" dirty="0" smtClean="0">
              <a:latin typeface="Times New Roman" panose="02020603050405020304" pitchFamily="18" charset="0"/>
              <a:cs typeface="Times New Roman" panose="02020603050405020304" pitchFamily="18" charset="0"/>
            </a:endParaRPr>
          </a:p>
          <a:p>
            <a:r>
              <a:rPr lang="en-US" sz="3600" dirty="0" smtClean="0">
                <a:latin typeface="Times New Roman" panose="02020603050405020304" pitchFamily="18" charset="0"/>
                <a:cs typeface="Times New Roman" panose="02020603050405020304" pitchFamily="18" charset="0"/>
              </a:rPr>
              <a:t>For the final design, deflection was reduced to:</a:t>
            </a:r>
          </a:p>
          <a:p>
            <a:pPr marL="571500" indent="-571500">
              <a:buFont typeface="Arial" panose="020B0604020202020204" pitchFamily="34" charset="0"/>
              <a:buChar char="•"/>
            </a:pPr>
            <a:r>
              <a:rPr lang="en-US" sz="3600" dirty="0" smtClean="0">
                <a:latin typeface="Times New Roman" panose="02020603050405020304" pitchFamily="18" charset="0"/>
                <a:cs typeface="Times New Roman" panose="02020603050405020304" pitchFamily="18" charset="0"/>
              </a:rPr>
              <a:t>5mm at the leading edge</a:t>
            </a:r>
          </a:p>
          <a:p>
            <a:pPr marL="571500" indent="-571500">
              <a:buFont typeface="Arial" panose="020B0604020202020204" pitchFamily="34" charset="0"/>
              <a:buChar char="•"/>
            </a:pPr>
            <a:r>
              <a:rPr lang="en-US" sz="3600" dirty="0" smtClean="0">
                <a:latin typeface="Times New Roman" panose="02020603050405020304" pitchFamily="18" charset="0"/>
                <a:cs typeface="Times New Roman" panose="02020603050405020304" pitchFamily="18" charset="0"/>
              </a:rPr>
              <a:t>0.3mm in the 8m flat section</a:t>
            </a:r>
          </a:p>
          <a:p>
            <a:pPr marL="571500" indent="-571500">
              <a:buFont typeface="Arial" panose="020B0604020202020204" pitchFamily="34" charset="0"/>
              <a:buChar char="•"/>
            </a:pPr>
            <a:r>
              <a:rPr lang="en-US" sz="3600" dirty="0" smtClean="0">
                <a:latin typeface="Times New Roman" panose="02020603050405020304" pitchFamily="18" charset="0"/>
                <a:cs typeface="Times New Roman" panose="02020603050405020304" pitchFamily="18" charset="0"/>
              </a:rPr>
              <a:t>6mm at the trailing edge</a:t>
            </a:r>
            <a:endParaRPr lang="en-US" sz="3600" dirty="0">
              <a:latin typeface="Times New Roman" panose="02020603050405020304" pitchFamily="18" charset="0"/>
              <a:cs typeface="Times New Roman" panose="02020603050405020304" pitchFamily="18" charset="0"/>
            </a:endParaRPr>
          </a:p>
        </p:txBody>
      </p:sp>
      <p:sp>
        <p:nvSpPr>
          <p:cNvPr id="3" name="CuadroTexto 2"/>
          <p:cNvSpPr txBox="1"/>
          <p:nvPr/>
        </p:nvSpPr>
        <p:spPr>
          <a:xfrm>
            <a:off x="6050878" y="27109263"/>
            <a:ext cx="6223820" cy="830997"/>
          </a:xfrm>
          <a:prstGeom prst="rect">
            <a:avLst/>
          </a:prstGeom>
          <a:noFill/>
        </p:spPr>
        <p:txBody>
          <a:bodyPr wrap="square" rtlCol="0">
            <a:spAutoFit/>
          </a:bodyPr>
          <a:lstStyle/>
          <a:p>
            <a:pPr algn="ctr"/>
            <a:r>
              <a:rPr lang="en-US" sz="2400" dirty="0" smtClean="0">
                <a:latin typeface="Times New Roman" panose="02020603050405020304" pitchFamily="18" charset="0"/>
                <a:cs typeface="Times New Roman" panose="02020603050405020304" pitchFamily="18" charset="0"/>
              </a:rPr>
              <a:t>Figure 3: Diagram of boundary layers with and without flow separation.</a:t>
            </a:r>
            <a:endParaRPr lang="en-US" sz="2400" dirty="0">
              <a:latin typeface="Times New Roman" panose="02020603050405020304" pitchFamily="18" charset="0"/>
              <a:cs typeface="Times New Roman" panose="02020603050405020304" pitchFamily="18" charset="0"/>
            </a:endParaRPr>
          </a:p>
        </p:txBody>
      </p:sp>
      <p:pic>
        <p:nvPicPr>
          <p:cNvPr id="5" name="Imagen 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7706985" y="13185786"/>
            <a:ext cx="7365274" cy="3805789"/>
          </a:xfrm>
          <a:prstGeom prst="rect">
            <a:avLst/>
          </a:prstGeom>
        </p:spPr>
      </p:pic>
      <p:sp>
        <p:nvSpPr>
          <p:cNvPr id="6" name="CuadroTexto 5"/>
          <p:cNvSpPr txBox="1"/>
          <p:nvPr/>
        </p:nvSpPr>
        <p:spPr>
          <a:xfrm>
            <a:off x="17231090" y="9905488"/>
            <a:ext cx="8319797"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Figure 4: Schematic of insert side view with required dimensions. </a:t>
            </a:r>
            <a:endParaRPr lang="en-US" sz="2400" dirty="0">
              <a:latin typeface="Times New Roman" panose="02020603050405020304" pitchFamily="18" charset="0"/>
              <a:cs typeface="Times New Roman" panose="02020603050405020304" pitchFamily="18" charset="0"/>
            </a:endParaRPr>
          </a:p>
        </p:txBody>
      </p:sp>
      <p:sp>
        <p:nvSpPr>
          <p:cNvPr id="7" name="CuadroTexto 6"/>
          <p:cNvSpPr txBox="1"/>
          <p:nvPr/>
        </p:nvSpPr>
        <p:spPr>
          <a:xfrm>
            <a:off x="17389469" y="16791320"/>
            <a:ext cx="8000305"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Figure 5: Model of the insert inside of the FPF wind tunnel.</a:t>
            </a:r>
            <a:endParaRPr lang="en-US" sz="2400" dirty="0">
              <a:latin typeface="Times New Roman" panose="02020603050405020304" pitchFamily="18" charset="0"/>
              <a:cs typeface="Times New Roman" panose="02020603050405020304" pitchFamily="18" charset="0"/>
            </a:endParaRPr>
          </a:p>
        </p:txBody>
      </p:sp>
      <p:sp>
        <p:nvSpPr>
          <p:cNvPr id="16" name="CuadroTexto 15"/>
          <p:cNvSpPr txBox="1"/>
          <p:nvPr/>
        </p:nvSpPr>
        <p:spPr>
          <a:xfrm>
            <a:off x="15430856" y="22918994"/>
            <a:ext cx="11735673" cy="830997"/>
          </a:xfrm>
          <a:prstGeom prst="rect">
            <a:avLst/>
          </a:prstGeom>
          <a:noFill/>
        </p:spPr>
        <p:txBody>
          <a:bodyPr wrap="square" rtlCol="0">
            <a:spAutoFit/>
          </a:bodyPr>
          <a:lstStyle/>
          <a:p>
            <a:pPr algn="ctr"/>
            <a:r>
              <a:rPr lang="en-US" sz="2400" dirty="0" smtClean="0">
                <a:latin typeface="Times New Roman" panose="02020603050405020304" pitchFamily="18" charset="0"/>
                <a:cs typeface="Times New Roman" panose="02020603050405020304" pitchFamily="18" charset="0"/>
              </a:rPr>
              <a:t>Figure 6: SolidWorks model of the final aluminum frame design. These beams would be supported at each wall.</a:t>
            </a:r>
            <a:endParaRPr lang="en-US" sz="2400" dirty="0">
              <a:latin typeface="Times New Roman" panose="02020603050405020304" pitchFamily="18" charset="0"/>
              <a:cs typeface="Times New Roman" panose="02020603050405020304" pitchFamily="18" charset="0"/>
            </a:endParaRPr>
          </a:p>
        </p:txBody>
      </p:sp>
      <p:pic>
        <p:nvPicPr>
          <p:cNvPr id="19" name="Imagen 18"/>
          <p:cNvPicPr>
            <a:picLocks noChangeAspect="1"/>
          </p:cNvPicPr>
          <p:nvPr/>
        </p:nvPicPr>
        <p:blipFill>
          <a:blip r:embed="rId11"/>
          <a:stretch>
            <a:fillRect/>
          </a:stretch>
        </p:blipFill>
        <p:spPr>
          <a:xfrm>
            <a:off x="31942020" y="24097003"/>
            <a:ext cx="9501640" cy="7133540"/>
          </a:xfrm>
          <a:prstGeom prst="rect">
            <a:avLst/>
          </a:prstGeom>
        </p:spPr>
      </p:pic>
      <p:sp>
        <p:nvSpPr>
          <p:cNvPr id="30" name="CuadroTexto 29"/>
          <p:cNvSpPr txBox="1"/>
          <p:nvPr/>
        </p:nvSpPr>
        <p:spPr>
          <a:xfrm>
            <a:off x="30529161" y="14418736"/>
            <a:ext cx="11710220" cy="1200329"/>
          </a:xfrm>
          <a:prstGeom prst="rect">
            <a:avLst/>
          </a:prstGeom>
          <a:noFill/>
        </p:spPr>
        <p:txBody>
          <a:bodyPr wrap="square" rtlCol="0">
            <a:spAutoFit/>
          </a:bodyPr>
          <a:lstStyle/>
          <a:p>
            <a:pPr algn="ctr"/>
            <a:r>
              <a:rPr lang="en-US" sz="2400" dirty="0" smtClean="0">
                <a:latin typeface="Times New Roman" panose="02020603050405020304" pitchFamily="18" charset="0"/>
                <a:cs typeface="Times New Roman" panose="02020603050405020304" pitchFamily="18" charset="0"/>
              </a:rPr>
              <a:t>Figure 7: A SolidWorks Flow simulation for inside the FPF with insert at an 8 m/s inlet velocity. Shown is the resulting pressure gradient. The flow velocity increased to 10.2 m/s after the contraction.</a:t>
            </a:r>
            <a:endParaRPr lang="en-US" sz="2400" dirty="0">
              <a:latin typeface="Times New Roman" panose="02020603050405020304" pitchFamily="18" charset="0"/>
              <a:cs typeface="Times New Roman" panose="02020603050405020304" pitchFamily="18" charset="0"/>
            </a:endParaRPr>
          </a:p>
        </p:txBody>
      </p:sp>
      <p:sp>
        <p:nvSpPr>
          <p:cNvPr id="31" name="CuadroTexto 30"/>
          <p:cNvSpPr txBox="1"/>
          <p:nvPr/>
        </p:nvSpPr>
        <p:spPr>
          <a:xfrm>
            <a:off x="31555648" y="31406034"/>
            <a:ext cx="9674942" cy="830997"/>
          </a:xfrm>
          <a:prstGeom prst="rect">
            <a:avLst/>
          </a:prstGeom>
          <a:noFill/>
        </p:spPr>
        <p:txBody>
          <a:bodyPr wrap="square" rtlCol="0">
            <a:spAutoFit/>
          </a:bodyPr>
          <a:lstStyle/>
          <a:p>
            <a:pPr algn="ctr"/>
            <a:r>
              <a:rPr lang="en-US" sz="2400" dirty="0" smtClean="0">
                <a:latin typeface="Times New Roman" panose="02020603050405020304" pitchFamily="18" charset="0"/>
                <a:cs typeface="Times New Roman" panose="02020603050405020304" pitchFamily="18" charset="0"/>
              </a:rPr>
              <a:t>Figure 8: Small scale model pressure tap results recorded at two different velocities and plotted against the theoretical pressures.</a:t>
            </a:r>
            <a:endParaRPr lang="en-US" sz="2400" dirty="0">
              <a:latin typeface="Times New Roman" panose="02020603050405020304" pitchFamily="18" charset="0"/>
              <a:cs typeface="Times New Roman" panose="02020603050405020304" pitchFamily="18" charset="0"/>
            </a:endParaRPr>
          </a:p>
        </p:txBody>
      </p:sp>
      <p:sp>
        <p:nvSpPr>
          <p:cNvPr id="1024" name="CuadroTexto 1023"/>
          <p:cNvSpPr txBox="1"/>
          <p:nvPr/>
        </p:nvSpPr>
        <p:spPr>
          <a:xfrm>
            <a:off x="728082" y="13185786"/>
            <a:ext cx="12338231" cy="830997"/>
          </a:xfrm>
          <a:prstGeom prst="rect">
            <a:avLst/>
          </a:prstGeom>
          <a:noFill/>
        </p:spPr>
        <p:txBody>
          <a:bodyPr wrap="square" rtlCol="0">
            <a:spAutoFit/>
          </a:bodyPr>
          <a:lstStyle/>
          <a:p>
            <a:pPr algn="ctr"/>
            <a:r>
              <a:rPr lang="en-US" sz="2400" dirty="0" smtClean="0">
                <a:latin typeface="Times New Roman" panose="02020603050405020304" pitchFamily="18" charset="0"/>
                <a:cs typeface="Times New Roman" panose="02020603050405020304" pitchFamily="18" charset="0"/>
              </a:rPr>
              <a:t>Figure 1: a) An outside view of the UNH FPF, the largest boundary layer wind tunnel of its kind in the world. b) An interior view of the FPF.</a:t>
            </a:r>
            <a:endParaRPr lang="en-US" sz="2400" dirty="0">
              <a:latin typeface="Times New Roman" panose="02020603050405020304" pitchFamily="18" charset="0"/>
              <a:cs typeface="Times New Roman" panose="02020603050405020304" pitchFamily="18" charset="0"/>
            </a:endParaRPr>
          </a:p>
        </p:txBody>
      </p:sp>
      <p:sp>
        <p:nvSpPr>
          <p:cNvPr id="1025" name="CuadroTexto 1024"/>
          <p:cNvSpPr txBox="1"/>
          <p:nvPr/>
        </p:nvSpPr>
        <p:spPr>
          <a:xfrm>
            <a:off x="679313" y="21857110"/>
            <a:ext cx="12387000" cy="830997"/>
          </a:xfrm>
          <a:prstGeom prst="rect">
            <a:avLst/>
          </a:prstGeom>
          <a:noFill/>
        </p:spPr>
        <p:txBody>
          <a:bodyPr wrap="square" rtlCol="0">
            <a:spAutoFit/>
          </a:bodyPr>
          <a:lstStyle/>
          <a:p>
            <a:pPr algn="ctr"/>
            <a:r>
              <a:rPr lang="en-US" sz="2400" dirty="0" smtClean="0">
                <a:latin typeface="Times New Roman" panose="02020603050405020304" pitchFamily="18" charset="0"/>
                <a:cs typeface="Times New Roman" panose="02020603050405020304" pitchFamily="18" charset="0"/>
              </a:rPr>
              <a:t>Figure 2: The complex flow lines related to the movement of Naval vehicles are shown. Non-equilibrium effects have a large impact on these movements.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9735887"/>
      </p:ext>
    </p:extLst>
  </p:cSld>
  <p:clrMapOvr>
    <a:masterClrMapping/>
  </p:clrMapOvr>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3173</TotalTime>
  <Words>681</Words>
  <Application>Microsoft Office PowerPoint</Application>
  <PresentationFormat>Custom</PresentationFormat>
  <Paragraphs>29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Tema de Office</vt:lpstr>
      <vt:lpstr>Generating Non-Equilibrium Boundary Layers at High Reynolds Numbers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Generating Non-Equilibrium Boundary Layers at High Reynolds Numbers</dc:title>
  <dc:creator>Jim</dc:creator>
  <cp:lastModifiedBy>Ripley, James M</cp:lastModifiedBy>
  <cp:revision>43</cp:revision>
  <dcterms:created xsi:type="dcterms:W3CDTF">2018-04-16T18:03:51Z</dcterms:created>
  <dcterms:modified xsi:type="dcterms:W3CDTF">2018-04-16T23:45:05Z</dcterms:modified>
</cp:coreProperties>
</file>