
<file path=[Content_Types].xml><?xml version="1.0" encoding="utf-8"?>
<Types xmlns="http://schemas.openxmlformats.org/package/2006/content-types">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tiff" ContentType="image/tiff"/>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50406300" cy="32404050"/>
  <p:notesSz cx="6858000" cy="9144000"/>
  <p:defaultTextStyle>
    <a:defPPr>
      <a:defRPr lang="en-US"/>
    </a:defPPr>
    <a:lvl1pPr marL="0" algn="l" defTabSz="4732020" rtl="0" eaLnBrk="1" latinLnBrk="0" hangingPunct="1">
      <a:defRPr sz="9300" kern="1200">
        <a:solidFill>
          <a:schemeClr val="tx1"/>
        </a:solidFill>
        <a:latin typeface="+mn-lt"/>
        <a:ea typeface="+mn-ea"/>
        <a:cs typeface="+mn-cs"/>
      </a:defRPr>
    </a:lvl1pPr>
    <a:lvl2pPr marL="2366010" algn="l" defTabSz="4732020" rtl="0" eaLnBrk="1" latinLnBrk="0" hangingPunct="1">
      <a:defRPr sz="9300" kern="1200">
        <a:solidFill>
          <a:schemeClr val="tx1"/>
        </a:solidFill>
        <a:latin typeface="+mn-lt"/>
        <a:ea typeface="+mn-ea"/>
        <a:cs typeface="+mn-cs"/>
      </a:defRPr>
    </a:lvl2pPr>
    <a:lvl3pPr marL="4732020" algn="l" defTabSz="4732020" rtl="0" eaLnBrk="1" latinLnBrk="0" hangingPunct="1">
      <a:defRPr sz="9300" kern="1200">
        <a:solidFill>
          <a:schemeClr val="tx1"/>
        </a:solidFill>
        <a:latin typeface="+mn-lt"/>
        <a:ea typeface="+mn-ea"/>
        <a:cs typeface="+mn-cs"/>
      </a:defRPr>
    </a:lvl3pPr>
    <a:lvl4pPr marL="7098030" algn="l" defTabSz="4732020" rtl="0" eaLnBrk="1" latinLnBrk="0" hangingPunct="1">
      <a:defRPr sz="9300" kern="1200">
        <a:solidFill>
          <a:schemeClr val="tx1"/>
        </a:solidFill>
        <a:latin typeface="+mn-lt"/>
        <a:ea typeface="+mn-ea"/>
        <a:cs typeface="+mn-cs"/>
      </a:defRPr>
    </a:lvl4pPr>
    <a:lvl5pPr marL="9464040" algn="l" defTabSz="4732020" rtl="0" eaLnBrk="1" latinLnBrk="0" hangingPunct="1">
      <a:defRPr sz="9300" kern="1200">
        <a:solidFill>
          <a:schemeClr val="tx1"/>
        </a:solidFill>
        <a:latin typeface="+mn-lt"/>
        <a:ea typeface="+mn-ea"/>
        <a:cs typeface="+mn-cs"/>
      </a:defRPr>
    </a:lvl5pPr>
    <a:lvl6pPr marL="11830050" algn="l" defTabSz="4732020" rtl="0" eaLnBrk="1" latinLnBrk="0" hangingPunct="1">
      <a:defRPr sz="9300" kern="1200">
        <a:solidFill>
          <a:schemeClr val="tx1"/>
        </a:solidFill>
        <a:latin typeface="+mn-lt"/>
        <a:ea typeface="+mn-ea"/>
        <a:cs typeface="+mn-cs"/>
      </a:defRPr>
    </a:lvl6pPr>
    <a:lvl7pPr marL="14196060" algn="l" defTabSz="4732020" rtl="0" eaLnBrk="1" latinLnBrk="0" hangingPunct="1">
      <a:defRPr sz="9300" kern="1200">
        <a:solidFill>
          <a:schemeClr val="tx1"/>
        </a:solidFill>
        <a:latin typeface="+mn-lt"/>
        <a:ea typeface="+mn-ea"/>
        <a:cs typeface="+mn-cs"/>
      </a:defRPr>
    </a:lvl7pPr>
    <a:lvl8pPr marL="16562070" algn="l" defTabSz="4732020" rtl="0" eaLnBrk="1" latinLnBrk="0" hangingPunct="1">
      <a:defRPr sz="9300" kern="1200">
        <a:solidFill>
          <a:schemeClr val="tx1"/>
        </a:solidFill>
        <a:latin typeface="+mn-lt"/>
        <a:ea typeface="+mn-ea"/>
        <a:cs typeface="+mn-cs"/>
      </a:defRPr>
    </a:lvl8pPr>
    <a:lvl9pPr marL="18928080" algn="l" defTabSz="4732020" rtl="0" eaLnBrk="1" latinLnBrk="0" hangingPunct="1">
      <a:defRPr sz="93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15620"/>
    <p:restoredTop sz="96949" autoAdjust="0"/>
  </p:normalViewPr>
  <p:slideViewPr>
    <p:cSldViewPr snapToGrid="0">
      <p:cViewPr>
        <p:scale>
          <a:sx n="30" d="100"/>
          <a:sy n="30" d="100"/>
        </p:scale>
        <p:origin x="-720" y="882"/>
      </p:cViewPr>
      <p:guideLst>
        <p:guide orient="horz" pos="10124"/>
        <p:guide pos="15876"/>
      </p:guideLst>
    </p:cSldViewPr>
  </p:slideViewPr>
  <p:notesTextViewPr>
    <p:cViewPr>
      <p:scale>
        <a:sx n="100" d="100"/>
        <a:sy n="100" d="100"/>
      </p:scale>
      <p:origin x="0" y="0"/>
    </p:cViewPr>
  </p:notesTextViewPr>
  <p:gridSpacing cx="1843430400" cy="18434304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780473" y="10066261"/>
            <a:ext cx="42845355" cy="6945868"/>
          </a:xfrm>
        </p:spPr>
        <p:txBody>
          <a:bodyPr/>
          <a:lstStyle/>
          <a:p>
            <a:r>
              <a:rPr lang="en-US" smtClean="0"/>
              <a:t>Click to edit Master title style</a:t>
            </a:r>
            <a:endParaRPr lang="en-US"/>
          </a:p>
        </p:txBody>
      </p:sp>
      <p:sp>
        <p:nvSpPr>
          <p:cNvPr id="3" name="Subtitle 2"/>
          <p:cNvSpPr>
            <a:spLocks noGrp="1"/>
          </p:cNvSpPr>
          <p:nvPr>
            <p:ph type="subTitle" idx="1"/>
          </p:nvPr>
        </p:nvSpPr>
        <p:spPr>
          <a:xfrm>
            <a:off x="7560945" y="18362295"/>
            <a:ext cx="35284410" cy="8281035"/>
          </a:xfrm>
        </p:spPr>
        <p:txBody>
          <a:bodyPr/>
          <a:lstStyle>
            <a:lvl1pPr marL="0" indent="0" algn="ctr">
              <a:buNone/>
              <a:defRPr>
                <a:solidFill>
                  <a:schemeClr val="tx1">
                    <a:tint val="75000"/>
                  </a:schemeClr>
                </a:solidFill>
              </a:defRPr>
            </a:lvl1pPr>
            <a:lvl2pPr marL="2366010" indent="0" algn="ctr">
              <a:buNone/>
              <a:defRPr>
                <a:solidFill>
                  <a:schemeClr val="tx1">
                    <a:tint val="75000"/>
                  </a:schemeClr>
                </a:solidFill>
              </a:defRPr>
            </a:lvl2pPr>
            <a:lvl3pPr marL="4732020" indent="0" algn="ctr">
              <a:buNone/>
              <a:defRPr>
                <a:solidFill>
                  <a:schemeClr val="tx1">
                    <a:tint val="75000"/>
                  </a:schemeClr>
                </a:solidFill>
              </a:defRPr>
            </a:lvl3pPr>
            <a:lvl4pPr marL="7098030" indent="0" algn="ctr">
              <a:buNone/>
              <a:defRPr>
                <a:solidFill>
                  <a:schemeClr val="tx1">
                    <a:tint val="75000"/>
                  </a:schemeClr>
                </a:solidFill>
              </a:defRPr>
            </a:lvl4pPr>
            <a:lvl5pPr marL="9464040" indent="0" algn="ctr">
              <a:buNone/>
              <a:defRPr>
                <a:solidFill>
                  <a:schemeClr val="tx1">
                    <a:tint val="75000"/>
                  </a:schemeClr>
                </a:solidFill>
              </a:defRPr>
            </a:lvl5pPr>
            <a:lvl6pPr marL="11830050" indent="0" algn="ctr">
              <a:buNone/>
              <a:defRPr>
                <a:solidFill>
                  <a:schemeClr val="tx1">
                    <a:tint val="75000"/>
                  </a:schemeClr>
                </a:solidFill>
              </a:defRPr>
            </a:lvl6pPr>
            <a:lvl7pPr marL="14196060" indent="0" algn="ctr">
              <a:buNone/>
              <a:defRPr>
                <a:solidFill>
                  <a:schemeClr val="tx1">
                    <a:tint val="75000"/>
                  </a:schemeClr>
                </a:solidFill>
              </a:defRPr>
            </a:lvl7pPr>
            <a:lvl8pPr marL="16562070" indent="0" algn="ctr">
              <a:buNone/>
              <a:defRPr>
                <a:solidFill>
                  <a:schemeClr val="tx1">
                    <a:tint val="75000"/>
                  </a:schemeClr>
                </a:solidFill>
              </a:defRPr>
            </a:lvl8pPr>
            <a:lvl9pPr marL="1892808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931C472-9D72-491A-ACC1-5BDB5C368F4E}" type="datetimeFigureOut">
              <a:rPr lang="en-US" smtClean="0"/>
              <a:pPr/>
              <a:t>11/29/2011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3E16B46-2F1D-4FED-A47C-B88AB81DD363}"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931C472-9D72-491A-ACC1-5BDB5C368F4E}" type="datetimeFigureOut">
              <a:rPr lang="en-US" smtClean="0"/>
              <a:pPr/>
              <a:t>11/29/2011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3E16B46-2F1D-4FED-A47C-B88AB81DD363}"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981750" y="20822605"/>
            <a:ext cx="42845355" cy="6435804"/>
          </a:xfrm>
        </p:spPr>
        <p:txBody>
          <a:bodyPr anchor="t"/>
          <a:lstStyle>
            <a:lvl1pPr algn="l">
              <a:defRPr sz="20700" b="1" cap="all"/>
            </a:lvl1pPr>
          </a:lstStyle>
          <a:p>
            <a:r>
              <a:rPr lang="en-US" smtClean="0"/>
              <a:t>Click to edit Master title style</a:t>
            </a:r>
            <a:endParaRPr lang="en-US"/>
          </a:p>
        </p:txBody>
      </p:sp>
      <p:sp>
        <p:nvSpPr>
          <p:cNvPr id="3" name="Text Placeholder 2"/>
          <p:cNvSpPr>
            <a:spLocks noGrp="1"/>
          </p:cNvSpPr>
          <p:nvPr>
            <p:ph type="body" idx="1"/>
          </p:nvPr>
        </p:nvSpPr>
        <p:spPr>
          <a:xfrm>
            <a:off x="3981750" y="13734221"/>
            <a:ext cx="42845355" cy="7088384"/>
          </a:xfrm>
        </p:spPr>
        <p:txBody>
          <a:bodyPr anchor="b"/>
          <a:lstStyle>
            <a:lvl1pPr marL="0" indent="0">
              <a:buNone/>
              <a:defRPr sz="10400">
                <a:solidFill>
                  <a:schemeClr val="tx1">
                    <a:tint val="75000"/>
                  </a:schemeClr>
                </a:solidFill>
              </a:defRPr>
            </a:lvl1pPr>
            <a:lvl2pPr marL="2366010" indent="0">
              <a:buNone/>
              <a:defRPr sz="9300">
                <a:solidFill>
                  <a:schemeClr val="tx1">
                    <a:tint val="75000"/>
                  </a:schemeClr>
                </a:solidFill>
              </a:defRPr>
            </a:lvl2pPr>
            <a:lvl3pPr marL="4732020" indent="0">
              <a:buNone/>
              <a:defRPr sz="8300">
                <a:solidFill>
                  <a:schemeClr val="tx1">
                    <a:tint val="75000"/>
                  </a:schemeClr>
                </a:solidFill>
              </a:defRPr>
            </a:lvl3pPr>
            <a:lvl4pPr marL="7098030" indent="0">
              <a:buNone/>
              <a:defRPr sz="7200">
                <a:solidFill>
                  <a:schemeClr val="tx1">
                    <a:tint val="75000"/>
                  </a:schemeClr>
                </a:solidFill>
              </a:defRPr>
            </a:lvl4pPr>
            <a:lvl5pPr marL="9464040" indent="0">
              <a:buNone/>
              <a:defRPr sz="7200">
                <a:solidFill>
                  <a:schemeClr val="tx1">
                    <a:tint val="75000"/>
                  </a:schemeClr>
                </a:solidFill>
              </a:defRPr>
            </a:lvl5pPr>
            <a:lvl6pPr marL="11830050" indent="0">
              <a:buNone/>
              <a:defRPr sz="7200">
                <a:solidFill>
                  <a:schemeClr val="tx1">
                    <a:tint val="75000"/>
                  </a:schemeClr>
                </a:solidFill>
              </a:defRPr>
            </a:lvl6pPr>
            <a:lvl7pPr marL="14196060" indent="0">
              <a:buNone/>
              <a:defRPr sz="7200">
                <a:solidFill>
                  <a:schemeClr val="tx1">
                    <a:tint val="75000"/>
                  </a:schemeClr>
                </a:solidFill>
              </a:defRPr>
            </a:lvl7pPr>
            <a:lvl8pPr marL="16562070" indent="0">
              <a:buNone/>
              <a:defRPr sz="7200">
                <a:solidFill>
                  <a:schemeClr val="tx1">
                    <a:tint val="75000"/>
                  </a:schemeClr>
                </a:solidFill>
              </a:defRPr>
            </a:lvl8pPr>
            <a:lvl9pPr marL="18928080" indent="0">
              <a:buNone/>
              <a:defRPr sz="72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931C472-9D72-491A-ACC1-5BDB5C368F4E}" type="datetimeFigureOut">
              <a:rPr lang="en-US" smtClean="0"/>
              <a:pPr/>
              <a:t>11/29/2011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3E16B46-2F1D-4FED-A47C-B88AB81DD363}"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3896737" y="35726968"/>
            <a:ext cx="124615575" cy="101045127"/>
          </a:xfrm>
        </p:spPr>
        <p:txBody>
          <a:bodyPr/>
          <a:lstStyle>
            <a:lvl1pPr>
              <a:defRPr sz="14500"/>
            </a:lvl1pPr>
            <a:lvl2pPr>
              <a:defRPr sz="12400"/>
            </a:lvl2pPr>
            <a:lvl3pPr>
              <a:defRPr sz="10400"/>
            </a:lvl3pPr>
            <a:lvl4pPr>
              <a:defRPr sz="9300"/>
            </a:lvl4pPr>
            <a:lvl5pPr>
              <a:defRPr sz="9300"/>
            </a:lvl5pPr>
            <a:lvl6pPr>
              <a:defRPr sz="9300"/>
            </a:lvl6pPr>
            <a:lvl7pPr>
              <a:defRPr sz="9300"/>
            </a:lvl7pPr>
            <a:lvl8pPr>
              <a:defRPr sz="9300"/>
            </a:lvl8pPr>
            <a:lvl9pPr>
              <a:defRPr sz="93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39352417" y="35726968"/>
            <a:ext cx="124615575" cy="101045127"/>
          </a:xfrm>
        </p:spPr>
        <p:txBody>
          <a:bodyPr/>
          <a:lstStyle>
            <a:lvl1pPr>
              <a:defRPr sz="14500"/>
            </a:lvl1pPr>
            <a:lvl2pPr>
              <a:defRPr sz="12400"/>
            </a:lvl2pPr>
            <a:lvl3pPr>
              <a:defRPr sz="10400"/>
            </a:lvl3pPr>
            <a:lvl4pPr>
              <a:defRPr sz="9300"/>
            </a:lvl4pPr>
            <a:lvl5pPr>
              <a:defRPr sz="9300"/>
            </a:lvl5pPr>
            <a:lvl6pPr>
              <a:defRPr sz="9300"/>
            </a:lvl6pPr>
            <a:lvl7pPr>
              <a:defRPr sz="9300"/>
            </a:lvl7pPr>
            <a:lvl8pPr>
              <a:defRPr sz="9300"/>
            </a:lvl8pPr>
            <a:lvl9pPr>
              <a:defRPr sz="93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931C472-9D72-491A-ACC1-5BDB5C368F4E}" type="datetimeFigureOut">
              <a:rPr lang="en-US" smtClean="0"/>
              <a:pPr/>
              <a:t>11/29/2011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3E16B46-2F1D-4FED-A47C-B88AB81DD363}"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520315" y="1297665"/>
            <a:ext cx="45365670" cy="5400675"/>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520315" y="7253409"/>
            <a:ext cx="22271536" cy="3022875"/>
          </a:xfrm>
        </p:spPr>
        <p:txBody>
          <a:bodyPr anchor="b"/>
          <a:lstStyle>
            <a:lvl1pPr marL="0" indent="0">
              <a:buNone/>
              <a:defRPr sz="12400" b="1"/>
            </a:lvl1pPr>
            <a:lvl2pPr marL="2366010" indent="0">
              <a:buNone/>
              <a:defRPr sz="10400" b="1"/>
            </a:lvl2pPr>
            <a:lvl3pPr marL="4732020" indent="0">
              <a:buNone/>
              <a:defRPr sz="9300" b="1"/>
            </a:lvl3pPr>
            <a:lvl4pPr marL="7098030" indent="0">
              <a:buNone/>
              <a:defRPr sz="8300" b="1"/>
            </a:lvl4pPr>
            <a:lvl5pPr marL="9464040" indent="0">
              <a:buNone/>
              <a:defRPr sz="8300" b="1"/>
            </a:lvl5pPr>
            <a:lvl6pPr marL="11830050" indent="0">
              <a:buNone/>
              <a:defRPr sz="8300" b="1"/>
            </a:lvl6pPr>
            <a:lvl7pPr marL="14196060" indent="0">
              <a:buNone/>
              <a:defRPr sz="8300" b="1"/>
            </a:lvl7pPr>
            <a:lvl8pPr marL="16562070" indent="0">
              <a:buNone/>
              <a:defRPr sz="8300" b="1"/>
            </a:lvl8pPr>
            <a:lvl9pPr marL="18928080" indent="0">
              <a:buNone/>
              <a:defRPr sz="8300" b="1"/>
            </a:lvl9pPr>
          </a:lstStyle>
          <a:p>
            <a:pPr lvl="0"/>
            <a:r>
              <a:rPr lang="en-US" smtClean="0"/>
              <a:t>Click to edit Master text styles</a:t>
            </a:r>
          </a:p>
        </p:txBody>
      </p:sp>
      <p:sp>
        <p:nvSpPr>
          <p:cNvPr id="4" name="Content Placeholder 3"/>
          <p:cNvSpPr>
            <a:spLocks noGrp="1"/>
          </p:cNvSpPr>
          <p:nvPr>
            <p:ph sz="half" idx="2"/>
          </p:nvPr>
        </p:nvSpPr>
        <p:spPr>
          <a:xfrm>
            <a:off x="2520315" y="10276284"/>
            <a:ext cx="22271536" cy="18669836"/>
          </a:xfrm>
        </p:spPr>
        <p:txBody>
          <a:bodyPr/>
          <a:lstStyle>
            <a:lvl1pPr>
              <a:defRPr sz="12400"/>
            </a:lvl1pPr>
            <a:lvl2pPr>
              <a:defRPr sz="10400"/>
            </a:lvl2pPr>
            <a:lvl3pPr>
              <a:defRPr sz="9300"/>
            </a:lvl3pPr>
            <a:lvl4pPr>
              <a:defRPr sz="8300"/>
            </a:lvl4pPr>
            <a:lvl5pPr>
              <a:defRPr sz="8300"/>
            </a:lvl5pPr>
            <a:lvl6pPr>
              <a:defRPr sz="8300"/>
            </a:lvl6pPr>
            <a:lvl7pPr>
              <a:defRPr sz="8300"/>
            </a:lvl7pPr>
            <a:lvl8pPr>
              <a:defRPr sz="8300"/>
            </a:lvl8pPr>
            <a:lvl9pPr>
              <a:defRPr sz="83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5605703" y="7253409"/>
            <a:ext cx="22280285" cy="3022875"/>
          </a:xfrm>
        </p:spPr>
        <p:txBody>
          <a:bodyPr anchor="b"/>
          <a:lstStyle>
            <a:lvl1pPr marL="0" indent="0">
              <a:buNone/>
              <a:defRPr sz="12400" b="1"/>
            </a:lvl1pPr>
            <a:lvl2pPr marL="2366010" indent="0">
              <a:buNone/>
              <a:defRPr sz="10400" b="1"/>
            </a:lvl2pPr>
            <a:lvl3pPr marL="4732020" indent="0">
              <a:buNone/>
              <a:defRPr sz="9300" b="1"/>
            </a:lvl3pPr>
            <a:lvl4pPr marL="7098030" indent="0">
              <a:buNone/>
              <a:defRPr sz="8300" b="1"/>
            </a:lvl4pPr>
            <a:lvl5pPr marL="9464040" indent="0">
              <a:buNone/>
              <a:defRPr sz="8300" b="1"/>
            </a:lvl5pPr>
            <a:lvl6pPr marL="11830050" indent="0">
              <a:buNone/>
              <a:defRPr sz="8300" b="1"/>
            </a:lvl6pPr>
            <a:lvl7pPr marL="14196060" indent="0">
              <a:buNone/>
              <a:defRPr sz="8300" b="1"/>
            </a:lvl7pPr>
            <a:lvl8pPr marL="16562070" indent="0">
              <a:buNone/>
              <a:defRPr sz="8300" b="1"/>
            </a:lvl8pPr>
            <a:lvl9pPr marL="18928080" indent="0">
              <a:buNone/>
              <a:defRPr sz="8300" b="1"/>
            </a:lvl9pPr>
          </a:lstStyle>
          <a:p>
            <a:pPr lvl="0"/>
            <a:r>
              <a:rPr lang="en-US" smtClean="0"/>
              <a:t>Click to edit Master text styles</a:t>
            </a:r>
          </a:p>
        </p:txBody>
      </p:sp>
      <p:sp>
        <p:nvSpPr>
          <p:cNvPr id="6" name="Content Placeholder 5"/>
          <p:cNvSpPr>
            <a:spLocks noGrp="1"/>
          </p:cNvSpPr>
          <p:nvPr>
            <p:ph sz="quarter" idx="4"/>
          </p:nvPr>
        </p:nvSpPr>
        <p:spPr>
          <a:xfrm>
            <a:off x="25605703" y="10276284"/>
            <a:ext cx="22280285" cy="18669836"/>
          </a:xfrm>
        </p:spPr>
        <p:txBody>
          <a:bodyPr/>
          <a:lstStyle>
            <a:lvl1pPr>
              <a:defRPr sz="12400"/>
            </a:lvl1pPr>
            <a:lvl2pPr>
              <a:defRPr sz="10400"/>
            </a:lvl2pPr>
            <a:lvl3pPr>
              <a:defRPr sz="9300"/>
            </a:lvl3pPr>
            <a:lvl4pPr>
              <a:defRPr sz="8300"/>
            </a:lvl4pPr>
            <a:lvl5pPr>
              <a:defRPr sz="8300"/>
            </a:lvl5pPr>
            <a:lvl6pPr>
              <a:defRPr sz="8300"/>
            </a:lvl6pPr>
            <a:lvl7pPr>
              <a:defRPr sz="8300"/>
            </a:lvl7pPr>
            <a:lvl8pPr>
              <a:defRPr sz="8300"/>
            </a:lvl8pPr>
            <a:lvl9pPr>
              <a:defRPr sz="83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931C472-9D72-491A-ACC1-5BDB5C368F4E}" type="datetimeFigureOut">
              <a:rPr lang="en-US" smtClean="0"/>
              <a:pPr/>
              <a:t>11/29/2011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3E16B46-2F1D-4FED-A47C-B88AB81DD363}"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931C472-9D72-491A-ACC1-5BDB5C368F4E}" type="datetimeFigureOut">
              <a:rPr lang="en-US" smtClean="0"/>
              <a:pPr/>
              <a:t>11/29/2011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3E16B46-2F1D-4FED-A47C-B88AB81DD363}"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931C472-9D72-491A-ACC1-5BDB5C368F4E}" type="datetimeFigureOut">
              <a:rPr lang="en-US" smtClean="0"/>
              <a:pPr/>
              <a:t>11/29/2011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3E16B46-2F1D-4FED-A47C-B88AB81DD363}"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20318" y="1290161"/>
            <a:ext cx="16583325" cy="5490686"/>
          </a:xfrm>
        </p:spPr>
        <p:txBody>
          <a:bodyPr anchor="b"/>
          <a:lstStyle>
            <a:lvl1pPr algn="l">
              <a:defRPr sz="10400" b="1"/>
            </a:lvl1pPr>
          </a:lstStyle>
          <a:p>
            <a:r>
              <a:rPr lang="en-US" smtClean="0"/>
              <a:t>Click to edit Master title style</a:t>
            </a:r>
            <a:endParaRPr lang="en-US"/>
          </a:p>
        </p:txBody>
      </p:sp>
      <p:sp>
        <p:nvSpPr>
          <p:cNvPr id="3" name="Content Placeholder 2"/>
          <p:cNvSpPr>
            <a:spLocks noGrp="1"/>
          </p:cNvSpPr>
          <p:nvPr>
            <p:ph idx="1"/>
          </p:nvPr>
        </p:nvSpPr>
        <p:spPr>
          <a:xfrm>
            <a:off x="19707463" y="1290164"/>
            <a:ext cx="28178522" cy="27655959"/>
          </a:xfrm>
        </p:spPr>
        <p:txBody>
          <a:bodyPr/>
          <a:lstStyle>
            <a:lvl1pPr>
              <a:defRPr sz="16600"/>
            </a:lvl1pPr>
            <a:lvl2pPr>
              <a:defRPr sz="14500"/>
            </a:lvl2pPr>
            <a:lvl3pPr>
              <a:defRPr sz="12400"/>
            </a:lvl3pPr>
            <a:lvl4pPr>
              <a:defRPr sz="10400"/>
            </a:lvl4pPr>
            <a:lvl5pPr>
              <a:defRPr sz="10400"/>
            </a:lvl5pPr>
            <a:lvl6pPr>
              <a:defRPr sz="10400"/>
            </a:lvl6pPr>
            <a:lvl7pPr>
              <a:defRPr sz="10400"/>
            </a:lvl7pPr>
            <a:lvl8pPr>
              <a:defRPr sz="10400"/>
            </a:lvl8pPr>
            <a:lvl9pPr>
              <a:defRPr sz="10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520318" y="6780850"/>
            <a:ext cx="16583325" cy="22165273"/>
          </a:xfrm>
        </p:spPr>
        <p:txBody>
          <a:bodyPr/>
          <a:lstStyle>
            <a:lvl1pPr marL="0" indent="0">
              <a:buNone/>
              <a:defRPr sz="7200"/>
            </a:lvl1pPr>
            <a:lvl2pPr marL="2366010" indent="0">
              <a:buNone/>
              <a:defRPr sz="6200"/>
            </a:lvl2pPr>
            <a:lvl3pPr marL="4732020" indent="0">
              <a:buNone/>
              <a:defRPr sz="5200"/>
            </a:lvl3pPr>
            <a:lvl4pPr marL="7098030" indent="0">
              <a:buNone/>
              <a:defRPr sz="4700"/>
            </a:lvl4pPr>
            <a:lvl5pPr marL="9464040" indent="0">
              <a:buNone/>
              <a:defRPr sz="4700"/>
            </a:lvl5pPr>
            <a:lvl6pPr marL="11830050" indent="0">
              <a:buNone/>
              <a:defRPr sz="4700"/>
            </a:lvl6pPr>
            <a:lvl7pPr marL="14196060" indent="0">
              <a:buNone/>
              <a:defRPr sz="4700"/>
            </a:lvl7pPr>
            <a:lvl8pPr marL="16562070" indent="0">
              <a:buNone/>
              <a:defRPr sz="4700"/>
            </a:lvl8pPr>
            <a:lvl9pPr marL="18928080" indent="0">
              <a:buNone/>
              <a:defRPr sz="47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931C472-9D72-491A-ACC1-5BDB5C368F4E}" type="datetimeFigureOut">
              <a:rPr lang="en-US" smtClean="0"/>
              <a:pPr/>
              <a:t>11/29/2011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3E16B46-2F1D-4FED-A47C-B88AB81DD363}"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879988" y="22682835"/>
            <a:ext cx="30243780" cy="2677837"/>
          </a:xfrm>
        </p:spPr>
        <p:txBody>
          <a:bodyPr anchor="b"/>
          <a:lstStyle>
            <a:lvl1pPr algn="l">
              <a:defRPr sz="10400" b="1"/>
            </a:lvl1pPr>
          </a:lstStyle>
          <a:p>
            <a:r>
              <a:rPr lang="en-US" smtClean="0"/>
              <a:t>Click to edit Master title style</a:t>
            </a:r>
            <a:endParaRPr lang="en-US"/>
          </a:p>
        </p:txBody>
      </p:sp>
      <p:sp>
        <p:nvSpPr>
          <p:cNvPr id="3" name="Picture Placeholder 2"/>
          <p:cNvSpPr>
            <a:spLocks noGrp="1"/>
          </p:cNvSpPr>
          <p:nvPr>
            <p:ph type="pic" idx="1"/>
          </p:nvPr>
        </p:nvSpPr>
        <p:spPr>
          <a:xfrm>
            <a:off x="9879988" y="2895362"/>
            <a:ext cx="30243780" cy="19442430"/>
          </a:xfrm>
        </p:spPr>
        <p:txBody>
          <a:bodyPr/>
          <a:lstStyle>
            <a:lvl1pPr marL="0" indent="0">
              <a:buNone/>
              <a:defRPr sz="16600"/>
            </a:lvl1pPr>
            <a:lvl2pPr marL="2366010" indent="0">
              <a:buNone/>
              <a:defRPr sz="14500"/>
            </a:lvl2pPr>
            <a:lvl3pPr marL="4732020" indent="0">
              <a:buNone/>
              <a:defRPr sz="12400"/>
            </a:lvl3pPr>
            <a:lvl4pPr marL="7098030" indent="0">
              <a:buNone/>
              <a:defRPr sz="10400"/>
            </a:lvl4pPr>
            <a:lvl5pPr marL="9464040" indent="0">
              <a:buNone/>
              <a:defRPr sz="10400"/>
            </a:lvl5pPr>
            <a:lvl6pPr marL="11830050" indent="0">
              <a:buNone/>
              <a:defRPr sz="10400"/>
            </a:lvl6pPr>
            <a:lvl7pPr marL="14196060" indent="0">
              <a:buNone/>
              <a:defRPr sz="10400"/>
            </a:lvl7pPr>
            <a:lvl8pPr marL="16562070" indent="0">
              <a:buNone/>
              <a:defRPr sz="10400"/>
            </a:lvl8pPr>
            <a:lvl9pPr marL="18928080" indent="0">
              <a:buNone/>
              <a:defRPr sz="10400"/>
            </a:lvl9pPr>
          </a:lstStyle>
          <a:p>
            <a:endParaRPr lang="en-US"/>
          </a:p>
        </p:txBody>
      </p:sp>
      <p:sp>
        <p:nvSpPr>
          <p:cNvPr id="4" name="Text Placeholder 3"/>
          <p:cNvSpPr>
            <a:spLocks noGrp="1"/>
          </p:cNvSpPr>
          <p:nvPr>
            <p:ph type="body" sz="half" idx="2"/>
          </p:nvPr>
        </p:nvSpPr>
        <p:spPr>
          <a:xfrm>
            <a:off x="9879988" y="25360672"/>
            <a:ext cx="30243780" cy="3802973"/>
          </a:xfrm>
        </p:spPr>
        <p:txBody>
          <a:bodyPr/>
          <a:lstStyle>
            <a:lvl1pPr marL="0" indent="0">
              <a:buNone/>
              <a:defRPr sz="7200"/>
            </a:lvl1pPr>
            <a:lvl2pPr marL="2366010" indent="0">
              <a:buNone/>
              <a:defRPr sz="6200"/>
            </a:lvl2pPr>
            <a:lvl3pPr marL="4732020" indent="0">
              <a:buNone/>
              <a:defRPr sz="5200"/>
            </a:lvl3pPr>
            <a:lvl4pPr marL="7098030" indent="0">
              <a:buNone/>
              <a:defRPr sz="4700"/>
            </a:lvl4pPr>
            <a:lvl5pPr marL="9464040" indent="0">
              <a:buNone/>
              <a:defRPr sz="4700"/>
            </a:lvl5pPr>
            <a:lvl6pPr marL="11830050" indent="0">
              <a:buNone/>
              <a:defRPr sz="4700"/>
            </a:lvl6pPr>
            <a:lvl7pPr marL="14196060" indent="0">
              <a:buNone/>
              <a:defRPr sz="4700"/>
            </a:lvl7pPr>
            <a:lvl8pPr marL="16562070" indent="0">
              <a:buNone/>
              <a:defRPr sz="4700"/>
            </a:lvl8pPr>
            <a:lvl9pPr marL="18928080" indent="0">
              <a:buNone/>
              <a:defRPr sz="47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931C472-9D72-491A-ACC1-5BDB5C368F4E}" type="datetimeFigureOut">
              <a:rPr lang="en-US" smtClean="0"/>
              <a:pPr/>
              <a:t>11/29/2011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3E16B46-2F1D-4FED-A47C-B88AB81DD363}"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931C472-9D72-491A-ACC1-5BDB5C368F4E}" type="datetimeFigureOut">
              <a:rPr lang="en-US" smtClean="0"/>
              <a:pPr/>
              <a:t>11/29/2011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3E16B46-2F1D-4FED-A47C-B88AB81DD363}"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01450178" y="6128271"/>
            <a:ext cx="62517814" cy="130643826"/>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3896737" y="6128271"/>
            <a:ext cx="186713336" cy="130643826"/>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931C472-9D72-491A-ACC1-5BDB5C368F4E}" type="datetimeFigureOut">
              <a:rPr lang="en-US" smtClean="0"/>
              <a:pPr/>
              <a:t>11/29/2011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3E16B46-2F1D-4FED-A47C-B88AB81DD363}"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520315" y="1297665"/>
            <a:ext cx="45365670" cy="5400675"/>
          </a:xfrm>
          <a:prstGeom prst="rect">
            <a:avLst/>
          </a:prstGeom>
        </p:spPr>
        <p:txBody>
          <a:bodyPr vert="horz" lIns="473202" tIns="236601" rIns="473202" bIns="236601"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2520315" y="7560947"/>
            <a:ext cx="45365670" cy="21385175"/>
          </a:xfrm>
          <a:prstGeom prst="rect">
            <a:avLst/>
          </a:prstGeom>
        </p:spPr>
        <p:txBody>
          <a:bodyPr vert="horz" lIns="473202" tIns="236601" rIns="473202" bIns="236601"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2520315" y="30033756"/>
            <a:ext cx="11761470" cy="1725216"/>
          </a:xfrm>
          <a:prstGeom prst="rect">
            <a:avLst/>
          </a:prstGeom>
        </p:spPr>
        <p:txBody>
          <a:bodyPr vert="horz" lIns="473202" tIns="236601" rIns="473202" bIns="236601" rtlCol="0" anchor="ctr"/>
          <a:lstStyle>
            <a:lvl1pPr algn="l">
              <a:defRPr sz="6200">
                <a:solidFill>
                  <a:schemeClr val="tx1">
                    <a:tint val="75000"/>
                  </a:schemeClr>
                </a:solidFill>
              </a:defRPr>
            </a:lvl1pPr>
          </a:lstStyle>
          <a:p>
            <a:fld id="{1931C472-9D72-491A-ACC1-5BDB5C368F4E}" type="datetimeFigureOut">
              <a:rPr lang="en-US" smtClean="0"/>
              <a:pPr/>
              <a:t>11/29/2011</a:t>
            </a:fld>
            <a:endParaRPr lang="en-US"/>
          </a:p>
        </p:txBody>
      </p:sp>
      <p:sp>
        <p:nvSpPr>
          <p:cNvPr id="5" name="Footer Placeholder 4"/>
          <p:cNvSpPr>
            <a:spLocks noGrp="1"/>
          </p:cNvSpPr>
          <p:nvPr>
            <p:ph type="ftr" sz="quarter" idx="3"/>
          </p:nvPr>
        </p:nvSpPr>
        <p:spPr>
          <a:xfrm>
            <a:off x="17222153" y="30033756"/>
            <a:ext cx="15961995" cy="1725216"/>
          </a:xfrm>
          <a:prstGeom prst="rect">
            <a:avLst/>
          </a:prstGeom>
        </p:spPr>
        <p:txBody>
          <a:bodyPr vert="horz" lIns="473202" tIns="236601" rIns="473202" bIns="236601" rtlCol="0" anchor="ctr"/>
          <a:lstStyle>
            <a:lvl1pPr algn="ctr">
              <a:defRPr sz="6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6124515" y="30033756"/>
            <a:ext cx="11761470" cy="1725216"/>
          </a:xfrm>
          <a:prstGeom prst="rect">
            <a:avLst/>
          </a:prstGeom>
        </p:spPr>
        <p:txBody>
          <a:bodyPr vert="horz" lIns="473202" tIns="236601" rIns="473202" bIns="236601" rtlCol="0" anchor="ctr"/>
          <a:lstStyle>
            <a:lvl1pPr algn="r">
              <a:defRPr sz="6200">
                <a:solidFill>
                  <a:schemeClr val="tx1">
                    <a:tint val="75000"/>
                  </a:schemeClr>
                </a:solidFill>
              </a:defRPr>
            </a:lvl1pPr>
          </a:lstStyle>
          <a:p>
            <a:fld id="{73E16B46-2F1D-4FED-A47C-B88AB81DD363}"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732020" rtl="0" eaLnBrk="1" latinLnBrk="0" hangingPunct="1">
        <a:spcBef>
          <a:spcPct val="0"/>
        </a:spcBef>
        <a:buNone/>
        <a:defRPr sz="22800" kern="1200">
          <a:solidFill>
            <a:schemeClr val="tx1"/>
          </a:solidFill>
          <a:latin typeface="+mj-lt"/>
          <a:ea typeface="+mj-ea"/>
          <a:cs typeface="+mj-cs"/>
        </a:defRPr>
      </a:lvl1pPr>
    </p:titleStyle>
    <p:bodyStyle>
      <a:lvl1pPr marL="1774508" indent="-1774508" algn="l" defTabSz="4732020" rtl="0" eaLnBrk="1" latinLnBrk="0" hangingPunct="1">
        <a:spcBef>
          <a:spcPct val="20000"/>
        </a:spcBef>
        <a:buFont typeface="Arial" pitchFamily="34" charset="0"/>
        <a:buChar char="•"/>
        <a:defRPr sz="16600" kern="1200">
          <a:solidFill>
            <a:schemeClr val="tx1"/>
          </a:solidFill>
          <a:latin typeface="+mn-lt"/>
          <a:ea typeface="+mn-ea"/>
          <a:cs typeface="+mn-cs"/>
        </a:defRPr>
      </a:lvl1pPr>
      <a:lvl2pPr marL="3844766" indent="-1478756" algn="l" defTabSz="4732020" rtl="0" eaLnBrk="1" latinLnBrk="0" hangingPunct="1">
        <a:spcBef>
          <a:spcPct val="20000"/>
        </a:spcBef>
        <a:buFont typeface="Arial" pitchFamily="34" charset="0"/>
        <a:buChar char="–"/>
        <a:defRPr sz="14500" kern="1200">
          <a:solidFill>
            <a:schemeClr val="tx1"/>
          </a:solidFill>
          <a:latin typeface="+mn-lt"/>
          <a:ea typeface="+mn-ea"/>
          <a:cs typeface="+mn-cs"/>
        </a:defRPr>
      </a:lvl2pPr>
      <a:lvl3pPr marL="5915025" indent="-1183005" algn="l" defTabSz="4732020" rtl="0" eaLnBrk="1" latinLnBrk="0" hangingPunct="1">
        <a:spcBef>
          <a:spcPct val="20000"/>
        </a:spcBef>
        <a:buFont typeface="Arial" pitchFamily="34" charset="0"/>
        <a:buChar char="•"/>
        <a:defRPr sz="12400" kern="1200">
          <a:solidFill>
            <a:schemeClr val="tx1"/>
          </a:solidFill>
          <a:latin typeface="+mn-lt"/>
          <a:ea typeface="+mn-ea"/>
          <a:cs typeface="+mn-cs"/>
        </a:defRPr>
      </a:lvl3pPr>
      <a:lvl4pPr marL="8281035" indent="-1183005" algn="l" defTabSz="4732020" rtl="0" eaLnBrk="1" latinLnBrk="0" hangingPunct="1">
        <a:spcBef>
          <a:spcPct val="20000"/>
        </a:spcBef>
        <a:buFont typeface="Arial" pitchFamily="34" charset="0"/>
        <a:buChar char="–"/>
        <a:defRPr sz="10400" kern="1200">
          <a:solidFill>
            <a:schemeClr val="tx1"/>
          </a:solidFill>
          <a:latin typeface="+mn-lt"/>
          <a:ea typeface="+mn-ea"/>
          <a:cs typeface="+mn-cs"/>
        </a:defRPr>
      </a:lvl4pPr>
      <a:lvl5pPr marL="10647045" indent="-1183005" algn="l" defTabSz="4732020" rtl="0" eaLnBrk="1" latinLnBrk="0" hangingPunct="1">
        <a:spcBef>
          <a:spcPct val="20000"/>
        </a:spcBef>
        <a:buFont typeface="Arial" pitchFamily="34" charset="0"/>
        <a:buChar char="»"/>
        <a:defRPr sz="10400" kern="1200">
          <a:solidFill>
            <a:schemeClr val="tx1"/>
          </a:solidFill>
          <a:latin typeface="+mn-lt"/>
          <a:ea typeface="+mn-ea"/>
          <a:cs typeface="+mn-cs"/>
        </a:defRPr>
      </a:lvl5pPr>
      <a:lvl6pPr marL="13013055" indent="-1183005" algn="l" defTabSz="4732020" rtl="0" eaLnBrk="1" latinLnBrk="0" hangingPunct="1">
        <a:spcBef>
          <a:spcPct val="20000"/>
        </a:spcBef>
        <a:buFont typeface="Arial" pitchFamily="34" charset="0"/>
        <a:buChar char="•"/>
        <a:defRPr sz="10400" kern="1200">
          <a:solidFill>
            <a:schemeClr val="tx1"/>
          </a:solidFill>
          <a:latin typeface="+mn-lt"/>
          <a:ea typeface="+mn-ea"/>
          <a:cs typeface="+mn-cs"/>
        </a:defRPr>
      </a:lvl6pPr>
      <a:lvl7pPr marL="15379065" indent="-1183005" algn="l" defTabSz="4732020" rtl="0" eaLnBrk="1" latinLnBrk="0" hangingPunct="1">
        <a:spcBef>
          <a:spcPct val="20000"/>
        </a:spcBef>
        <a:buFont typeface="Arial" pitchFamily="34" charset="0"/>
        <a:buChar char="•"/>
        <a:defRPr sz="10400" kern="1200">
          <a:solidFill>
            <a:schemeClr val="tx1"/>
          </a:solidFill>
          <a:latin typeface="+mn-lt"/>
          <a:ea typeface="+mn-ea"/>
          <a:cs typeface="+mn-cs"/>
        </a:defRPr>
      </a:lvl7pPr>
      <a:lvl8pPr marL="17745075" indent="-1183005" algn="l" defTabSz="4732020" rtl="0" eaLnBrk="1" latinLnBrk="0" hangingPunct="1">
        <a:spcBef>
          <a:spcPct val="20000"/>
        </a:spcBef>
        <a:buFont typeface="Arial" pitchFamily="34" charset="0"/>
        <a:buChar char="•"/>
        <a:defRPr sz="10400" kern="1200">
          <a:solidFill>
            <a:schemeClr val="tx1"/>
          </a:solidFill>
          <a:latin typeface="+mn-lt"/>
          <a:ea typeface="+mn-ea"/>
          <a:cs typeface="+mn-cs"/>
        </a:defRPr>
      </a:lvl8pPr>
      <a:lvl9pPr marL="20111085" indent="-1183005" algn="l" defTabSz="4732020" rtl="0" eaLnBrk="1" latinLnBrk="0" hangingPunct="1">
        <a:spcBef>
          <a:spcPct val="20000"/>
        </a:spcBef>
        <a:buFont typeface="Arial" pitchFamily="34" charset="0"/>
        <a:buChar char="•"/>
        <a:defRPr sz="10400" kern="1200">
          <a:solidFill>
            <a:schemeClr val="tx1"/>
          </a:solidFill>
          <a:latin typeface="+mn-lt"/>
          <a:ea typeface="+mn-ea"/>
          <a:cs typeface="+mn-cs"/>
        </a:defRPr>
      </a:lvl9pPr>
    </p:bodyStyle>
    <p:otherStyle>
      <a:defPPr>
        <a:defRPr lang="en-US"/>
      </a:defPPr>
      <a:lvl1pPr marL="0" algn="l" defTabSz="4732020" rtl="0" eaLnBrk="1" latinLnBrk="0" hangingPunct="1">
        <a:defRPr sz="9300" kern="1200">
          <a:solidFill>
            <a:schemeClr val="tx1"/>
          </a:solidFill>
          <a:latin typeface="+mn-lt"/>
          <a:ea typeface="+mn-ea"/>
          <a:cs typeface="+mn-cs"/>
        </a:defRPr>
      </a:lvl1pPr>
      <a:lvl2pPr marL="2366010" algn="l" defTabSz="4732020" rtl="0" eaLnBrk="1" latinLnBrk="0" hangingPunct="1">
        <a:defRPr sz="9300" kern="1200">
          <a:solidFill>
            <a:schemeClr val="tx1"/>
          </a:solidFill>
          <a:latin typeface="+mn-lt"/>
          <a:ea typeface="+mn-ea"/>
          <a:cs typeface="+mn-cs"/>
        </a:defRPr>
      </a:lvl2pPr>
      <a:lvl3pPr marL="4732020" algn="l" defTabSz="4732020" rtl="0" eaLnBrk="1" latinLnBrk="0" hangingPunct="1">
        <a:defRPr sz="9300" kern="1200">
          <a:solidFill>
            <a:schemeClr val="tx1"/>
          </a:solidFill>
          <a:latin typeface="+mn-lt"/>
          <a:ea typeface="+mn-ea"/>
          <a:cs typeface="+mn-cs"/>
        </a:defRPr>
      </a:lvl3pPr>
      <a:lvl4pPr marL="7098030" algn="l" defTabSz="4732020" rtl="0" eaLnBrk="1" latinLnBrk="0" hangingPunct="1">
        <a:defRPr sz="9300" kern="1200">
          <a:solidFill>
            <a:schemeClr val="tx1"/>
          </a:solidFill>
          <a:latin typeface="+mn-lt"/>
          <a:ea typeface="+mn-ea"/>
          <a:cs typeface="+mn-cs"/>
        </a:defRPr>
      </a:lvl4pPr>
      <a:lvl5pPr marL="9464040" algn="l" defTabSz="4732020" rtl="0" eaLnBrk="1" latinLnBrk="0" hangingPunct="1">
        <a:defRPr sz="9300" kern="1200">
          <a:solidFill>
            <a:schemeClr val="tx1"/>
          </a:solidFill>
          <a:latin typeface="+mn-lt"/>
          <a:ea typeface="+mn-ea"/>
          <a:cs typeface="+mn-cs"/>
        </a:defRPr>
      </a:lvl5pPr>
      <a:lvl6pPr marL="11830050" algn="l" defTabSz="4732020" rtl="0" eaLnBrk="1" latinLnBrk="0" hangingPunct="1">
        <a:defRPr sz="9300" kern="1200">
          <a:solidFill>
            <a:schemeClr val="tx1"/>
          </a:solidFill>
          <a:latin typeface="+mn-lt"/>
          <a:ea typeface="+mn-ea"/>
          <a:cs typeface="+mn-cs"/>
        </a:defRPr>
      </a:lvl6pPr>
      <a:lvl7pPr marL="14196060" algn="l" defTabSz="4732020" rtl="0" eaLnBrk="1" latinLnBrk="0" hangingPunct="1">
        <a:defRPr sz="9300" kern="1200">
          <a:solidFill>
            <a:schemeClr val="tx1"/>
          </a:solidFill>
          <a:latin typeface="+mn-lt"/>
          <a:ea typeface="+mn-ea"/>
          <a:cs typeface="+mn-cs"/>
        </a:defRPr>
      </a:lvl7pPr>
      <a:lvl8pPr marL="16562070" algn="l" defTabSz="4732020" rtl="0" eaLnBrk="1" latinLnBrk="0" hangingPunct="1">
        <a:defRPr sz="9300" kern="1200">
          <a:solidFill>
            <a:schemeClr val="tx1"/>
          </a:solidFill>
          <a:latin typeface="+mn-lt"/>
          <a:ea typeface="+mn-ea"/>
          <a:cs typeface="+mn-cs"/>
        </a:defRPr>
      </a:lvl8pPr>
      <a:lvl9pPr marL="18928080" algn="l" defTabSz="4732020" rtl="0" eaLnBrk="1" latinLnBrk="0" hangingPunct="1">
        <a:defRPr sz="93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emf"/><Relationship Id="rId13" Type="http://schemas.openxmlformats.org/officeDocument/2006/relationships/image" Target="../media/image12.tiff"/><Relationship Id="rId3" Type="http://schemas.openxmlformats.org/officeDocument/2006/relationships/image" Target="../media/image2.tiff"/><Relationship Id="rId7" Type="http://schemas.openxmlformats.org/officeDocument/2006/relationships/image" Target="../media/image6.jpeg"/><Relationship Id="rId12" Type="http://schemas.openxmlformats.org/officeDocument/2006/relationships/image" Target="../media/image11.emf"/><Relationship Id="rId2" Type="http://schemas.openxmlformats.org/officeDocument/2006/relationships/image" Target="../media/image1.tiff"/><Relationship Id="rId1" Type="http://schemas.openxmlformats.org/officeDocument/2006/relationships/slideLayout" Target="../slideLayouts/slideLayout1.xml"/><Relationship Id="rId6" Type="http://schemas.openxmlformats.org/officeDocument/2006/relationships/image" Target="../media/image5.png"/><Relationship Id="rId11" Type="http://schemas.openxmlformats.org/officeDocument/2006/relationships/image" Target="../media/image10.jpeg"/><Relationship Id="rId5" Type="http://schemas.openxmlformats.org/officeDocument/2006/relationships/image" Target="../media/image4.tiff"/><Relationship Id="rId10" Type="http://schemas.openxmlformats.org/officeDocument/2006/relationships/image" Target="../media/image9.jpeg"/><Relationship Id="rId4" Type="http://schemas.openxmlformats.org/officeDocument/2006/relationships/image" Target="../media/image3.tiff"/><Relationship Id="rId9" Type="http://schemas.openxmlformats.org/officeDocument/2006/relationships/image" Target="../media/image8.tiff"/><Relationship Id="rId14" Type="http://schemas.openxmlformats.org/officeDocument/2006/relationships/image" Target="../media/image13.tif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9" name="Group 58"/>
          <p:cNvGrpSpPr/>
          <p:nvPr/>
        </p:nvGrpSpPr>
        <p:grpSpPr>
          <a:xfrm>
            <a:off x="17835027" y="9570225"/>
            <a:ext cx="9404500" cy="17688121"/>
            <a:chOff x="17835027" y="9570225"/>
            <a:chExt cx="9404500" cy="17688121"/>
          </a:xfrm>
        </p:grpSpPr>
        <p:pic>
          <p:nvPicPr>
            <p:cNvPr id="51" name="Picture 50" descr="Sedges_less_1_m.tif"/>
            <p:cNvPicPr>
              <a:picLocks noChangeAspect="1"/>
            </p:cNvPicPr>
            <p:nvPr/>
          </p:nvPicPr>
          <p:blipFill>
            <a:blip r:embed="rId2" cstate="print"/>
            <a:srcRect l="6574" t="7110" r="7778" b="19884"/>
            <a:stretch>
              <a:fillRect/>
            </a:stretch>
          </p:blipFill>
          <p:spPr>
            <a:xfrm>
              <a:off x="17835027" y="9570225"/>
              <a:ext cx="9397984" cy="4318303"/>
            </a:xfrm>
            <a:prstGeom prst="rect">
              <a:avLst/>
            </a:prstGeom>
          </p:spPr>
        </p:pic>
        <p:pic>
          <p:nvPicPr>
            <p:cNvPr id="43" name="Picture 42" descr="no_roots.tif"/>
            <p:cNvPicPr>
              <a:picLocks noChangeAspect="1"/>
            </p:cNvPicPr>
            <p:nvPr/>
          </p:nvPicPr>
          <p:blipFill>
            <a:blip r:embed="rId3" cstate="print"/>
            <a:srcRect l="8091" t="6802" r="8017" b="16781"/>
            <a:stretch>
              <a:fillRect/>
            </a:stretch>
          </p:blipFill>
          <p:spPr>
            <a:xfrm>
              <a:off x="17987626" y="13879902"/>
              <a:ext cx="9205348" cy="4520032"/>
            </a:xfrm>
            <a:prstGeom prst="rect">
              <a:avLst/>
            </a:prstGeom>
          </p:spPr>
        </p:pic>
        <p:pic>
          <p:nvPicPr>
            <p:cNvPr id="60" name="Picture 59" descr="Increased_ET.tif"/>
            <p:cNvPicPr>
              <a:picLocks noChangeAspect="1"/>
            </p:cNvPicPr>
            <p:nvPr/>
          </p:nvPicPr>
          <p:blipFill>
            <a:blip r:embed="rId4" cstate="print"/>
            <a:srcRect l="7647" t="6715" r="7778" b="16796"/>
            <a:stretch>
              <a:fillRect/>
            </a:stretch>
          </p:blipFill>
          <p:spPr>
            <a:xfrm>
              <a:off x="17959319" y="18202074"/>
              <a:ext cx="9280208" cy="4524343"/>
            </a:xfrm>
            <a:prstGeom prst="rect">
              <a:avLst/>
            </a:prstGeom>
          </p:spPr>
        </p:pic>
        <p:pic>
          <p:nvPicPr>
            <p:cNvPr id="62" name="Picture 61" descr="Increased_ET_no_moss.tif"/>
            <p:cNvPicPr>
              <a:picLocks noChangeAspect="1"/>
            </p:cNvPicPr>
            <p:nvPr/>
          </p:nvPicPr>
          <p:blipFill>
            <a:blip r:embed="rId5" cstate="print"/>
            <a:srcRect l="7669" t="7246" r="7778" b="12707"/>
            <a:stretch>
              <a:fillRect/>
            </a:stretch>
          </p:blipFill>
          <p:spPr>
            <a:xfrm>
              <a:off x="17959319" y="22523570"/>
              <a:ext cx="9277879" cy="4734776"/>
            </a:xfrm>
            <a:prstGeom prst="rect">
              <a:avLst/>
            </a:prstGeom>
          </p:spPr>
        </p:pic>
        <p:cxnSp>
          <p:nvCxnSpPr>
            <p:cNvPr id="70" name="Straight Connector 69"/>
            <p:cNvCxnSpPr/>
            <p:nvPr/>
          </p:nvCxnSpPr>
          <p:spPr>
            <a:xfrm flipV="1">
              <a:off x="24550777" y="18641683"/>
              <a:ext cx="0" cy="3786996"/>
            </a:xfrm>
            <a:prstGeom prst="line">
              <a:avLst/>
            </a:prstGeom>
            <a:ln w="38100">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53" name="Straight Connector 52"/>
            <p:cNvCxnSpPr/>
            <p:nvPr/>
          </p:nvCxnSpPr>
          <p:spPr>
            <a:xfrm flipV="1">
              <a:off x="24533525" y="22678846"/>
              <a:ext cx="0" cy="4045788"/>
            </a:xfrm>
            <a:prstGeom prst="line">
              <a:avLst/>
            </a:prstGeom>
            <a:ln w="38100">
              <a:solidFill>
                <a:schemeClr val="bg1"/>
              </a:solidFill>
              <a:prstDash val="sysDot"/>
            </a:ln>
          </p:spPr>
          <p:style>
            <a:lnRef idx="1">
              <a:schemeClr val="accent1"/>
            </a:lnRef>
            <a:fillRef idx="0">
              <a:schemeClr val="accent1"/>
            </a:fillRef>
            <a:effectRef idx="0">
              <a:schemeClr val="accent1"/>
            </a:effectRef>
            <a:fontRef idx="minor">
              <a:schemeClr val="tx1"/>
            </a:fontRef>
          </p:style>
        </p:cxnSp>
      </p:grpSp>
      <p:sp>
        <p:nvSpPr>
          <p:cNvPr id="5" name="Rectangle 4"/>
          <p:cNvSpPr/>
          <p:nvPr/>
        </p:nvSpPr>
        <p:spPr>
          <a:xfrm>
            <a:off x="1257300" y="792313"/>
            <a:ext cx="47856316" cy="4579787"/>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CA" sz="7200" b="1" dirty="0" smtClean="0">
                <a:solidFill>
                  <a:schemeClr val="tx1"/>
                </a:solidFill>
              </a:rPr>
              <a:t>Exploring the limits of peatland stability using a peat accumulation model</a:t>
            </a:r>
          </a:p>
          <a:p>
            <a:endParaRPr lang="en-CA" sz="1100" b="1" dirty="0" smtClean="0">
              <a:solidFill>
                <a:schemeClr val="tx1"/>
              </a:solidFill>
            </a:endParaRPr>
          </a:p>
          <a:p>
            <a:r>
              <a:rPr lang="en-CA" sz="6000" dirty="0">
                <a:solidFill>
                  <a:schemeClr val="tx1"/>
                </a:solidFill>
              </a:rPr>
              <a:t> </a:t>
            </a:r>
            <a:r>
              <a:rPr lang="en-CA" sz="6000" dirty="0" smtClean="0">
                <a:solidFill>
                  <a:schemeClr val="tx1"/>
                </a:solidFill>
              </a:rPr>
              <a:t>            Julie Talbot, Steve Frolking</a:t>
            </a:r>
          </a:p>
          <a:p>
            <a:r>
              <a:rPr lang="en-CA" sz="4800" dirty="0" smtClean="0">
                <a:solidFill>
                  <a:schemeClr val="tx1"/>
                </a:solidFill>
              </a:rPr>
              <a:t>                Earth System Research center, University of New Hampshire, Durham, USA</a:t>
            </a:r>
          </a:p>
          <a:p>
            <a:r>
              <a:rPr lang="en-CA" sz="4800" dirty="0" smtClean="0">
                <a:solidFill>
                  <a:schemeClr val="tx1"/>
                </a:solidFill>
              </a:rPr>
              <a:t>                </a:t>
            </a:r>
            <a:r>
              <a:rPr lang="en-CA" sz="4800" dirty="0" err="1" smtClean="0">
                <a:solidFill>
                  <a:schemeClr val="tx1"/>
                </a:solidFill>
              </a:rPr>
              <a:t>julie.talbot@unh.edu</a:t>
            </a:r>
            <a:endParaRPr lang="en-US" sz="4800" dirty="0">
              <a:solidFill>
                <a:schemeClr val="tx1"/>
              </a:solidFill>
            </a:endParaRPr>
          </a:p>
        </p:txBody>
      </p:sp>
      <p:pic>
        <p:nvPicPr>
          <p:cNvPr id="1027" name="Picture 3"/>
          <p:cNvPicPr>
            <a:picLocks noChangeAspect="1" noChangeArrowheads="1"/>
          </p:cNvPicPr>
          <p:nvPr/>
        </p:nvPicPr>
        <p:blipFill>
          <a:blip r:embed="rId6" cstate="print"/>
          <a:srcRect l="931" r="91795"/>
          <a:stretch>
            <a:fillRect/>
          </a:stretch>
        </p:blipFill>
        <p:spPr bwMode="auto">
          <a:xfrm>
            <a:off x="1606480" y="2800350"/>
            <a:ext cx="1587640" cy="1805940"/>
          </a:xfrm>
          <a:prstGeom prst="rect">
            <a:avLst/>
          </a:prstGeom>
          <a:noFill/>
          <a:ln w="9525">
            <a:noFill/>
            <a:miter lim="800000"/>
            <a:headEnd/>
            <a:tailEnd/>
          </a:ln>
        </p:spPr>
      </p:pic>
      <p:pic>
        <p:nvPicPr>
          <p:cNvPr id="8" name="Picture 2" descr="C:\Users\jtalbot\Pictures\Mer_Bleue\jt_mb_2005c.JPG"/>
          <p:cNvPicPr>
            <a:picLocks noChangeAspect="1" noChangeArrowheads="1"/>
          </p:cNvPicPr>
          <p:nvPr/>
        </p:nvPicPr>
        <p:blipFill>
          <a:blip r:embed="rId7" cstate="print"/>
          <a:srcRect l="8261"/>
          <a:stretch>
            <a:fillRect/>
          </a:stretch>
        </p:blipFill>
        <p:spPr bwMode="auto">
          <a:xfrm>
            <a:off x="31546800" y="1143000"/>
            <a:ext cx="5105400" cy="3829050"/>
          </a:xfrm>
          <a:prstGeom prst="rect">
            <a:avLst/>
          </a:prstGeom>
          <a:noFill/>
        </p:spPr>
      </p:pic>
      <p:sp>
        <p:nvSpPr>
          <p:cNvPr id="19" name="Rectangle 18"/>
          <p:cNvSpPr/>
          <p:nvPr/>
        </p:nvSpPr>
        <p:spPr>
          <a:xfrm>
            <a:off x="17720441" y="6591300"/>
            <a:ext cx="31436442" cy="91440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17657379" y="6556003"/>
            <a:ext cx="31491621" cy="22947519"/>
          </a:xfrm>
          <a:prstGeom prst="rect">
            <a:avLst/>
          </a:prstGeom>
          <a:noFill/>
          <a:ln w="1016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180000" rIns="180000" rtlCol="0" anchor="t"/>
          <a:lstStyle/>
          <a:p>
            <a:r>
              <a:rPr lang="en-CA" sz="6000" dirty="0" smtClean="0">
                <a:solidFill>
                  <a:schemeClr val="tx1"/>
                </a:solidFill>
              </a:rPr>
              <a:t>Results</a:t>
            </a:r>
            <a:endParaRPr lang="en-US" sz="6000" dirty="0">
              <a:solidFill>
                <a:schemeClr val="tx1"/>
              </a:solidFill>
            </a:endParaRPr>
          </a:p>
        </p:txBody>
      </p:sp>
      <p:sp>
        <p:nvSpPr>
          <p:cNvPr id="18" name="Rectangle 17"/>
          <p:cNvSpPr/>
          <p:nvPr/>
        </p:nvSpPr>
        <p:spPr>
          <a:xfrm>
            <a:off x="1295400" y="19069050"/>
            <a:ext cx="15952076" cy="91440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1241401" y="19030950"/>
            <a:ext cx="16048800" cy="12325350"/>
          </a:xfrm>
          <a:prstGeom prst="rect">
            <a:avLst/>
          </a:prstGeom>
          <a:noFill/>
          <a:ln w="1016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180000" rIns="180000" rtlCol="0" anchor="t"/>
          <a:lstStyle/>
          <a:p>
            <a:r>
              <a:rPr lang="en-CA" sz="6000" dirty="0" smtClean="0">
                <a:solidFill>
                  <a:schemeClr val="tx1"/>
                </a:solidFill>
              </a:rPr>
              <a:t>The Holocene Peat Model (</a:t>
            </a:r>
            <a:r>
              <a:rPr lang="en-CA" sz="6000" dirty="0" err="1" smtClean="0">
                <a:solidFill>
                  <a:schemeClr val="tx1"/>
                </a:solidFill>
              </a:rPr>
              <a:t>HPM</a:t>
            </a:r>
            <a:r>
              <a:rPr lang="en-CA" sz="6000" dirty="0" smtClean="0">
                <a:solidFill>
                  <a:schemeClr val="tx1"/>
                </a:solidFill>
              </a:rPr>
              <a:t>)</a:t>
            </a:r>
            <a:endParaRPr lang="en-US" sz="6000" dirty="0">
              <a:solidFill>
                <a:schemeClr val="tx1"/>
              </a:solidFill>
            </a:endParaRPr>
          </a:p>
        </p:txBody>
      </p:sp>
      <p:pic>
        <p:nvPicPr>
          <p:cNvPr id="1028" name="Picture 4"/>
          <p:cNvPicPr>
            <a:picLocks noChangeAspect="1" noChangeArrowheads="1"/>
          </p:cNvPicPr>
          <p:nvPr/>
        </p:nvPicPr>
        <p:blipFill>
          <a:blip r:embed="rId8" cstate="print"/>
          <a:srcRect r="9389"/>
          <a:stretch>
            <a:fillRect/>
          </a:stretch>
        </p:blipFill>
        <p:spPr bwMode="auto">
          <a:xfrm>
            <a:off x="8309791" y="20320969"/>
            <a:ext cx="8667990" cy="8058151"/>
          </a:xfrm>
          <a:prstGeom prst="rect">
            <a:avLst/>
          </a:prstGeom>
          <a:noFill/>
          <a:ln w="9525">
            <a:noFill/>
            <a:miter lim="800000"/>
            <a:headEnd/>
            <a:tailEnd/>
          </a:ln>
          <a:effectLst/>
        </p:spPr>
      </p:pic>
      <p:sp>
        <p:nvSpPr>
          <p:cNvPr id="17" name="Rectangle 16"/>
          <p:cNvSpPr/>
          <p:nvPr/>
        </p:nvSpPr>
        <p:spPr>
          <a:xfrm>
            <a:off x="1257300" y="6572250"/>
            <a:ext cx="16021707" cy="91440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1" name="Rectangle 130"/>
          <p:cNvSpPr/>
          <p:nvPr/>
        </p:nvSpPr>
        <p:spPr>
          <a:xfrm>
            <a:off x="1231876" y="6553199"/>
            <a:ext cx="16047131" cy="12134851"/>
          </a:xfrm>
          <a:prstGeom prst="rect">
            <a:avLst/>
          </a:prstGeom>
          <a:noFill/>
          <a:ln w="1016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180000" rIns="180000" rtlCol="0" anchor="t"/>
          <a:lstStyle/>
          <a:p>
            <a:r>
              <a:rPr lang="en-CA" sz="6000" dirty="0" smtClean="0">
                <a:solidFill>
                  <a:schemeClr val="tx1"/>
                </a:solidFill>
              </a:rPr>
              <a:t>Introduction</a:t>
            </a:r>
            <a:endParaRPr lang="en-US" sz="6000" dirty="0">
              <a:solidFill>
                <a:schemeClr val="tx1"/>
              </a:solidFill>
            </a:endParaRPr>
          </a:p>
        </p:txBody>
      </p:sp>
      <p:sp>
        <p:nvSpPr>
          <p:cNvPr id="137" name="Rectangle 136"/>
          <p:cNvSpPr/>
          <p:nvPr/>
        </p:nvSpPr>
        <p:spPr>
          <a:xfrm>
            <a:off x="17657379" y="29847408"/>
            <a:ext cx="31537341" cy="1489841"/>
          </a:xfrm>
          <a:prstGeom prst="rect">
            <a:avLst/>
          </a:prstGeom>
          <a:noFill/>
          <a:ln w="1016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180000" rIns="180000" rtlCol="0" anchor="t"/>
          <a:lstStyle/>
          <a:p>
            <a:r>
              <a:rPr lang="en-CA" sz="2800" dirty="0" smtClean="0">
                <a:solidFill>
                  <a:schemeClr val="tx1"/>
                </a:solidFill>
              </a:rPr>
              <a:t>References</a:t>
            </a:r>
          </a:p>
          <a:p>
            <a:r>
              <a:rPr lang="en-CA" sz="2000" dirty="0" smtClean="0">
                <a:solidFill>
                  <a:schemeClr val="tx1"/>
                </a:solidFill>
              </a:rPr>
              <a:t>Frolking S, </a:t>
            </a:r>
            <a:r>
              <a:rPr lang="en-CA" sz="2000" dirty="0" err="1" smtClean="0">
                <a:solidFill>
                  <a:schemeClr val="tx1"/>
                </a:solidFill>
              </a:rPr>
              <a:t>Roulet</a:t>
            </a:r>
            <a:r>
              <a:rPr lang="en-CA" sz="2000" dirty="0" smtClean="0">
                <a:solidFill>
                  <a:schemeClr val="tx1"/>
                </a:solidFill>
              </a:rPr>
              <a:t> NT, </a:t>
            </a:r>
            <a:r>
              <a:rPr lang="en-CA" sz="2000" dirty="0" err="1" smtClean="0">
                <a:solidFill>
                  <a:schemeClr val="tx1"/>
                </a:solidFill>
              </a:rPr>
              <a:t>Tuittila</a:t>
            </a:r>
            <a:r>
              <a:rPr lang="en-CA" sz="2000" dirty="0" smtClean="0">
                <a:solidFill>
                  <a:schemeClr val="tx1"/>
                </a:solidFill>
              </a:rPr>
              <a:t> E, </a:t>
            </a:r>
            <a:r>
              <a:rPr lang="en-CA" sz="2000" dirty="0" err="1" smtClean="0">
                <a:solidFill>
                  <a:schemeClr val="tx1"/>
                </a:solidFill>
              </a:rPr>
              <a:t>Bubier</a:t>
            </a:r>
            <a:r>
              <a:rPr lang="en-CA" sz="2000" dirty="0" smtClean="0">
                <a:solidFill>
                  <a:schemeClr val="tx1"/>
                </a:solidFill>
              </a:rPr>
              <a:t> </a:t>
            </a:r>
            <a:r>
              <a:rPr lang="en-CA" sz="2000" dirty="0" err="1" smtClean="0">
                <a:solidFill>
                  <a:schemeClr val="tx1"/>
                </a:solidFill>
              </a:rPr>
              <a:t>JL</a:t>
            </a:r>
            <a:r>
              <a:rPr lang="en-CA" sz="2000" dirty="0" smtClean="0">
                <a:solidFill>
                  <a:schemeClr val="tx1"/>
                </a:solidFill>
              </a:rPr>
              <a:t>, </a:t>
            </a:r>
            <a:r>
              <a:rPr lang="en-CA" sz="2000" dirty="0" err="1" smtClean="0">
                <a:solidFill>
                  <a:schemeClr val="tx1"/>
                </a:solidFill>
              </a:rPr>
              <a:t>Quillet</a:t>
            </a:r>
            <a:r>
              <a:rPr lang="en-CA" sz="2000" dirty="0" smtClean="0">
                <a:solidFill>
                  <a:schemeClr val="tx1"/>
                </a:solidFill>
              </a:rPr>
              <a:t> A, Talbot J, Richard </a:t>
            </a:r>
            <a:r>
              <a:rPr lang="en-CA" sz="2000" dirty="0" err="1" smtClean="0">
                <a:solidFill>
                  <a:schemeClr val="tx1"/>
                </a:solidFill>
              </a:rPr>
              <a:t>PJH</a:t>
            </a:r>
            <a:r>
              <a:rPr lang="en-CA" sz="2000" dirty="0" smtClean="0">
                <a:solidFill>
                  <a:schemeClr val="tx1"/>
                </a:solidFill>
              </a:rPr>
              <a:t>. 2010. A new model of Holocene peatland net primary production, decomposition, water balance, and peat accumulation. Earth </a:t>
            </a:r>
            <a:r>
              <a:rPr lang="en-CA" sz="2000" dirty="0" smtClean="0">
                <a:solidFill>
                  <a:schemeClr val="tx1"/>
                </a:solidFill>
              </a:rPr>
              <a:t>System Dynam</a:t>
            </a:r>
            <a:r>
              <a:rPr lang="en-CA" sz="2000" dirty="0" smtClean="0">
                <a:solidFill>
                  <a:schemeClr val="tx1"/>
                </a:solidFill>
              </a:rPr>
              <a:t>ics</a:t>
            </a:r>
            <a:r>
              <a:rPr lang="en-CA" sz="2000" dirty="0" smtClean="0">
                <a:solidFill>
                  <a:schemeClr val="tx1"/>
                </a:solidFill>
              </a:rPr>
              <a:t> </a:t>
            </a:r>
            <a:r>
              <a:rPr lang="en-CA" sz="2000" dirty="0" smtClean="0">
                <a:solidFill>
                  <a:schemeClr val="tx1"/>
                </a:solidFill>
              </a:rPr>
              <a:t>1:1-21.</a:t>
            </a:r>
          </a:p>
          <a:p>
            <a:r>
              <a:rPr lang="en-CA" sz="2000" dirty="0" err="1" smtClean="0">
                <a:solidFill>
                  <a:schemeClr val="tx1"/>
                </a:solidFill>
              </a:rPr>
              <a:t>Hugues</a:t>
            </a:r>
            <a:r>
              <a:rPr lang="en-CA" sz="2000" dirty="0" smtClean="0">
                <a:solidFill>
                  <a:schemeClr val="tx1"/>
                </a:solidFill>
              </a:rPr>
              <a:t> </a:t>
            </a:r>
            <a:r>
              <a:rPr lang="en-CA" sz="2000" dirty="0" err="1" smtClean="0">
                <a:solidFill>
                  <a:schemeClr val="tx1"/>
                </a:solidFill>
              </a:rPr>
              <a:t>PDM</a:t>
            </a:r>
            <a:r>
              <a:rPr lang="en-CA" sz="2000" dirty="0" smtClean="0">
                <a:solidFill>
                  <a:schemeClr val="tx1"/>
                </a:solidFill>
              </a:rPr>
              <a:t>, Barber </a:t>
            </a:r>
            <a:r>
              <a:rPr lang="en-CA" sz="2000" dirty="0" err="1" smtClean="0">
                <a:solidFill>
                  <a:schemeClr val="tx1"/>
                </a:solidFill>
              </a:rPr>
              <a:t>KE</a:t>
            </a:r>
            <a:r>
              <a:rPr lang="en-CA" sz="2000" dirty="0" smtClean="0">
                <a:solidFill>
                  <a:schemeClr val="tx1"/>
                </a:solidFill>
              </a:rPr>
              <a:t>. 2003. Mire development across the fen-bog transition on the </a:t>
            </a:r>
            <a:r>
              <a:rPr lang="en-CA" sz="2000" dirty="0" err="1" smtClean="0">
                <a:solidFill>
                  <a:schemeClr val="tx1"/>
                </a:solidFill>
              </a:rPr>
              <a:t>Teifi</a:t>
            </a:r>
            <a:r>
              <a:rPr lang="en-CA" sz="2000" dirty="0" smtClean="0">
                <a:solidFill>
                  <a:schemeClr val="tx1"/>
                </a:solidFill>
              </a:rPr>
              <a:t> floodplain at </a:t>
            </a:r>
            <a:r>
              <a:rPr lang="en-CA" sz="2000" dirty="0" err="1" smtClean="0">
                <a:solidFill>
                  <a:schemeClr val="tx1"/>
                </a:solidFill>
              </a:rPr>
              <a:t>Tregaron</a:t>
            </a:r>
            <a:r>
              <a:rPr lang="en-CA" sz="2000" dirty="0" smtClean="0">
                <a:solidFill>
                  <a:schemeClr val="tx1"/>
                </a:solidFill>
              </a:rPr>
              <a:t> Bog, Ceredigion, Wales, and a comparison with 13 other raised bogs. </a:t>
            </a:r>
            <a:r>
              <a:rPr lang="en-CA" sz="2000" dirty="0" smtClean="0">
                <a:solidFill>
                  <a:schemeClr val="tx1"/>
                </a:solidFill>
              </a:rPr>
              <a:t>Journal of Ecology </a:t>
            </a:r>
            <a:r>
              <a:rPr lang="en-CA" sz="2000" dirty="0" smtClean="0">
                <a:solidFill>
                  <a:schemeClr val="tx1"/>
                </a:solidFill>
              </a:rPr>
              <a:t>91: 253-264.</a:t>
            </a:r>
          </a:p>
          <a:p>
            <a:r>
              <a:rPr lang="en-CA" sz="2000" dirty="0" smtClean="0">
                <a:solidFill>
                  <a:schemeClr val="tx1"/>
                </a:solidFill>
              </a:rPr>
              <a:t>Muller S, Richard </a:t>
            </a:r>
            <a:r>
              <a:rPr lang="en-CA" sz="2000" dirty="0" err="1" smtClean="0">
                <a:solidFill>
                  <a:schemeClr val="tx1"/>
                </a:solidFill>
              </a:rPr>
              <a:t>PJH</a:t>
            </a:r>
            <a:r>
              <a:rPr lang="en-CA" sz="2000" dirty="0" smtClean="0">
                <a:solidFill>
                  <a:schemeClr val="tx1"/>
                </a:solidFill>
              </a:rPr>
              <a:t>, </a:t>
            </a:r>
            <a:r>
              <a:rPr lang="en-CA" sz="2000" dirty="0" err="1" smtClean="0">
                <a:solidFill>
                  <a:schemeClr val="tx1"/>
                </a:solidFill>
              </a:rPr>
              <a:t>Guiot</a:t>
            </a:r>
            <a:r>
              <a:rPr lang="en-CA" sz="2000" dirty="0" smtClean="0">
                <a:solidFill>
                  <a:schemeClr val="tx1"/>
                </a:solidFill>
              </a:rPr>
              <a:t> J, </a:t>
            </a:r>
            <a:r>
              <a:rPr lang="en-CA" sz="2000" dirty="0" err="1" smtClean="0">
                <a:solidFill>
                  <a:schemeClr val="tx1"/>
                </a:solidFill>
              </a:rPr>
              <a:t>Debeaulieu</a:t>
            </a:r>
            <a:r>
              <a:rPr lang="en-CA" sz="2000" dirty="0" smtClean="0">
                <a:solidFill>
                  <a:schemeClr val="tx1"/>
                </a:solidFill>
              </a:rPr>
              <a:t> J, Fortin D. 2003. Postglacial climate in the St. Lawrence lowlands, southern Québec: pollen and lake-level evidence. </a:t>
            </a:r>
            <a:r>
              <a:rPr lang="en-CA" sz="2000" dirty="0" err="1" smtClean="0">
                <a:solidFill>
                  <a:schemeClr val="tx1"/>
                </a:solidFill>
              </a:rPr>
              <a:t>Palaeogeogr</a:t>
            </a:r>
            <a:r>
              <a:rPr lang="en-CA" sz="2000" dirty="0" err="1" smtClean="0">
                <a:solidFill>
                  <a:schemeClr val="tx1"/>
                </a:solidFill>
              </a:rPr>
              <a:t>aphy</a:t>
            </a:r>
            <a:r>
              <a:rPr lang="en-CA" sz="2000" dirty="0" smtClean="0">
                <a:solidFill>
                  <a:schemeClr val="tx1"/>
                </a:solidFill>
              </a:rPr>
              <a:t>,</a:t>
            </a:r>
            <a:r>
              <a:rPr lang="en-CA" sz="2000" dirty="0" smtClean="0">
                <a:solidFill>
                  <a:schemeClr val="tx1"/>
                </a:solidFill>
              </a:rPr>
              <a:t> </a:t>
            </a:r>
            <a:r>
              <a:rPr lang="en-CA" sz="2000" dirty="0" err="1" smtClean="0">
                <a:solidFill>
                  <a:schemeClr val="tx1"/>
                </a:solidFill>
              </a:rPr>
              <a:t>Palaeoclimatology</a:t>
            </a:r>
            <a:r>
              <a:rPr lang="en-CA" sz="2000" dirty="0" smtClean="0">
                <a:solidFill>
                  <a:schemeClr val="tx1"/>
                </a:solidFill>
              </a:rPr>
              <a:t>, </a:t>
            </a:r>
            <a:r>
              <a:rPr lang="en-CA" sz="2000" dirty="0" err="1" smtClean="0">
                <a:solidFill>
                  <a:schemeClr val="tx1"/>
                </a:solidFill>
              </a:rPr>
              <a:t>Palaeoecology</a:t>
            </a:r>
            <a:r>
              <a:rPr lang="en-CA" sz="2000" dirty="0" smtClean="0">
                <a:solidFill>
                  <a:schemeClr val="tx1"/>
                </a:solidFill>
              </a:rPr>
              <a:t> </a:t>
            </a:r>
            <a:r>
              <a:rPr lang="en-CA" sz="2000" dirty="0" smtClean="0">
                <a:solidFill>
                  <a:schemeClr val="tx1"/>
                </a:solidFill>
              </a:rPr>
              <a:t>193: 51-72.</a:t>
            </a:r>
            <a:endParaRPr lang="en-US" sz="2000" dirty="0">
              <a:solidFill>
                <a:schemeClr val="tx1"/>
              </a:solidFill>
            </a:endParaRPr>
          </a:p>
        </p:txBody>
      </p:sp>
      <p:pic>
        <p:nvPicPr>
          <p:cNvPr id="24" name="Picture 2" descr="C:\Users\jtalbot\Desktop\untitled.tif"/>
          <p:cNvPicPr>
            <a:picLocks noChangeAspect="1" noChangeArrowheads="1"/>
          </p:cNvPicPr>
          <p:nvPr/>
        </p:nvPicPr>
        <p:blipFill>
          <a:blip r:embed="rId9" cstate="print"/>
          <a:srcRect l="11476" t="27535" r="73717" b="50603"/>
          <a:stretch>
            <a:fillRect/>
          </a:stretch>
        </p:blipFill>
        <p:spPr bwMode="auto">
          <a:xfrm>
            <a:off x="11524534" y="29180780"/>
            <a:ext cx="2166323" cy="1724190"/>
          </a:xfrm>
          <a:prstGeom prst="rect">
            <a:avLst/>
          </a:prstGeom>
          <a:noFill/>
        </p:spPr>
      </p:pic>
      <p:pic>
        <p:nvPicPr>
          <p:cNvPr id="27" name="Picture 2" descr="C:\Users\jtalbot\Desktop\untitled.tif"/>
          <p:cNvPicPr>
            <a:picLocks noChangeAspect="1" noChangeArrowheads="1"/>
          </p:cNvPicPr>
          <p:nvPr/>
        </p:nvPicPr>
        <p:blipFill>
          <a:blip r:embed="rId9" cstate="print"/>
          <a:srcRect l="67682" t="2609" r="11667" b="75828"/>
          <a:stretch>
            <a:fillRect/>
          </a:stretch>
        </p:blipFill>
        <p:spPr bwMode="auto">
          <a:xfrm>
            <a:off x="13687948" y="28969829"/>
            <a:ext cx="3021324" cy="1700609"/>
          </a:xfrm>
          <a:prstGeom prst="rect">
            <a:avLst/>
          </a:prstGeom>
          <a:noFill/>
        </p:spPr>
      </p:pic>
      <p:pic>
        <p:nvPicPr>
          <p:cNvPr id="28" name="Picture 2" descr="C:\Users\jtalbot\Desktop\untitled.tif"/>
          <p:cNvPicPr>
            <a:picLocks noChangeAspect="1" noChangeArrowheads="1"/>
          </p:cNvPicPr>
          <p:nvPr/>
        </p:nvPicPr>
        <p:blipFill>
          <a:blip r:embed="rId9" cstate="print"/>
          <a:srcRect l="8982" t="49242" r="73598" b="31628"/>
          <a:stretch>
            <a:fillRect/>
          </a:stretch>
        </p:blipFill>
        <p:spPr bwMode="auto">
          <a:xfrm>
            <a:off x="8942313" y="29162116"/>
            <a:ext cx="2548615" cy="1508725"/>
          </a:xfrm>
          <a:prstGeom prst="rect">
            <a:avLst/>
          </a:prstGeom>
          <a:noFill/>
        </p:spPr>
      </p:pic>
      <p:pic>
        <p:nvPicPr>
          <p:cNvPr id="2" name="Picture 3" descr="C:\Users\jtalbot\Pictures\b9 - Septembre_2011\P1160818.JPG"/>
          <p:cNvPicPr>
            <a:picLocks noChangeAspect="1" noChangeArrowheads="1"/>
          </p:cNvPicPr>
          <p:nvPr/>
        </p:nvPicPr>
        <p:blipFill>
          <a:blip r:embed="rId10" cstate="print"/>
          <a:srcRect/>
          <a:stretch>
            <a:fillRect/>
          </a:stretch>
        </p:blipFill>
        <p:spPr bwMode="auto">
          <a:xfrm>
            <a:off x="36807575" y="1160037"/>
            <a:ext cx="5113393" cy="3835045"/>
          </a:xfrm>
          <a:prstGeom prst="rect">
            <a:avLst/>
          </a:prstGeom>
          <a:noFill/>
        </p:spPr>
      </p:pic>
      <p:pic>
        <p:nvPicPr>
          <p:cNvPr id="3" name="Picture 4" descr="C:\Users\jtalbot\Pictures\OTHERS\juliebog.JPG"/>
          <p:cNvPicPr>
            <a:picLocks noChangeAspect="1" noChangeArrowheads="1"/>
          </p:cNvPicPr>
          <p:nvPr/>
        </p:nvPicPr>
        <p:blipFill>
          <a:blip r:embed="rId11" cstate="print"/>
          <a:srcRect/>
          <a:stretch>
            <a:fillRect/>
          </a:stretch>
        </p:blipFill>
        <p:spPr bwMode="auto">
          <a:xfrm>
            <a:off x="42067482" y="1171599"/>
            <a:ext cx="6354775" cy="3810348"/>
          </a:xfrm>
          <a:prstGeom prst="rect">
            <a:avLst/>
          </a:prstGeom>
          <a:noFill/>
        </p:spPr>
      </p:pic>
      <p:sp>
        <p:nvSpPr>
          <p:cNvPr id="33" name="TextBox 32"/>
          <p:cNvSpPr txBox="1"/>
          <p:nvPr/>
        </p:nvSpPr>
        <p:spPr>
          <a:xfrm>
            <a:off x="1419730" y="20525872"/>
            <a:ext cx="6857996" cy="9571851"/>
          </a:xfrm>
          <a:prstGeom prst="rect">
            <a:avLst/>
          </a:prstGeom>
          <a:noFill/>
        </p:spPr>
        <p:txBody>
          <a:bodyPr wrap="square" rtlCol="0">
            <a:spAutoFit/>
          </a:bodyPr>
          <a:lstStyle/>
          <a:p>
            <a:r>
              <a:rPr lang="en-CA" sz="2800" dirty="0" err="1" smtClean="0"/>
              <a:t>HPM</a:t>
            </a:r>
            <a:r>
              <a:rPr lang="en-CA" sz="2800" dirty="0" smtClean="0"/>
              <a:t> (Frolking et al. 2010) is a one-dimensional model simulating peat accumulation at an annual time step as the net balance between above- and below-ground productivity and litter or peat decomposition. The basic model structure is two coupled differential equations that simulate the dynamic interaction between accumulating peat and accumulating water, based on the annual plant litter input, decomposition and annual water balance. The model is driven by time series of annual precipitation. </a:t>
            </a:r>
          </a:p>
          <a:p>
            <a:endParaRPr lang="en-CA" sz="2800" dirty="0" smtClean="0"/>
          </a:p>
          <a:p>
            <a:r>
              <a:rPr lang="en-CA" sz="2800" dirty="0" smtClean="0"/>
              <a:t>The litter inputs are disaggregated in different plant functional types (currently up to 13, including different types of bryophytes, grasses, forbs, sedges, shrubs and trees). The litter input and relative contribution of the plant functional types are determined based on peat depth (as a proxy for nutrient status and acidity) and water table depth. </a:t>
            </a:r>
            <a:endParaRPr lang="en-US" sz="2800" dirty="0"/>
          </a:p>
        </p:txBody>
      </p:sp>
      <p:cxnSp>
        <p:nvCxnSpPr>
          <p:cNvPr id="37" name="Straight Connector 36"/>
          <p:cNvCxnSpPr/>
          <p:nvPr/>
        </p:nvCxnSpPr>
        <p:spPr>
          <a:xfrm>
            <a:off x="9398168" y="28663956"/>
            <a:ext cx="7170821" cy="0"/>
          </a:xfrm>
          <a:prstGeom prst="line">
            <a:avLst/>
          </a:prstGeom>
          <a:ln w="50800"/>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38" name="TextBox 37"/>
          <p:cNvSpPr txBox="1"/>
          <p:nvPr/>
        </p:nvSpPr>
        <p:spPr>
          <a:xfrm>
            <a:off x="1439782" y="8077224"/>
            <a:ext cx="15667118" cy="4832092"/>
          </a:xfrm>
          <a:prstGeom prst="rect">
            <a:avLst/>
          </a:prstGeom>
          <a:noFill/>
        </p:spPr>
        <p:txBody>
          <a:bodyPr wrap="square" rtlCol="0">
            <a:spAutoFit/>
          </a:bodyPr>
          <a:lstStyle/>
          <a:p>
            <a:r>
              <a:rPr lang="en-US" sz="2800" dirty="0" smtClean="0"/>
              <a:t>Northern peatlands are likely to be exposed over the 21</a:t>
            </a:r>
            <a:r>
              <a:rPr lang="en-US" sz="2800" baseline="30000" dirty="0" smtClean="0"/>
              <a:t>st</a:t>
            </a:r>
            <a:r>
              <a:rPr lang="en-US" sz="2800" dirty="0" smtClean="0"/>
              <a:t> century to a rate of change in climatic conditions and a frequency of disturbances not previously experienced in the Holocene. Northern peatland carbon stocks are large and potentially vulnerable, since several key climatic variables that are expected to change (i.e., precipitation, potential evapotranspiration, temperature, growing season duration, fire, permafrost thaw) influence peatland net carbon exchange, either directly or via hydrological or vegetation feedbacks. However, the vulnerability of peatlands to external forcing is not well understood, and the widespread persistence of peatlands through the Holocene indicates that </a:t>
            </a:r>
            <a:r>
              <a:rPr lang="en-US" sz="2800" dirty="0" smtClean="0"/>
              <a:t>they</a:t>
            </a:r>
            <a:r>
              <a:rPr lang="en-US" sz="2800" dirty="0" smtClean="0"/>
              <a:t> </a:t>
            </a:r>
            <a:r>
              <a:rPr lang="en-US" sz="2800" dirty="0" smtClean="0"/>
              <a:t>have a relatively high degree of inherent stability.</a:t>
            </a:r>
            <a:r>
              <a:rPr lang="en-CA" sz="2800" dirty="0" smtClean="0"/>
              <a:t> We test the impact of different </a:t>
            </a:r>
            <a:r>
              <a:rPr lang="en-CA" sz="2800" dirty="0" smtClean="0"/>
              <a:t>disturbances </a:t>
            </a:r>
            <a:r>
              <a:rPr lang="en-CA" sz="2800" dirty="0" smtClean="0"/>
              <a:t>on peatland stability </a:t>
            </a:r>
            <a:r>
              <a:rPr lang="en-CA" sz="2800" dirty="0" smtClean="0"/>
              <a:t>(as </a:t>
            </a:r>
            <a:r>
              <a:rPr lang="en-CA" sz="2800" dirty="0" smtClean="0"/>
              <a:t>indicated </a:t>
            </a:r>
            <a:r>
              <a:rPr lang="en-CA" sz="2800" dirty="0" smtClean="0"/>
              <a:t>by the continued capacity of peatlands </a:t>
            </a:r>
            <a:r>
              <a:rPr lang="en-CA" sz="2800" dirty="0" smtClean="0"/>
              <a:t>to accumulate </a:t>
            </a:r>
            <a:r>
              <a:rPr lang="en-CA" sz="2800" dirty="0" smtClean="0"/>
              <a:t>carbon) and we explore the role of vegetation characteristics in mitigating the impact of these disturbances. </a:t>
            </a:r>
            <a:endParaRPr lang="en-CA" sz="2800" dirty="0" smtClean="0"/>
          </a:p>
          <a:p>
            <a:endParaRPr lang="en-CA" sz="2800" dirty="0" smtClean="0"/>
          </a:p>
        </p:txBody>
      </p:sp>
      <p:sp>
        <p:nvSpPr>
          <p:cNvPr id="41" name="TextBox 40"/>
          <p:cNvSpPr txBox="1"/>
          <p:nvPr/>
        </p:nvSpPr>
        <p:spPr>
          <a:xfrm>
            <a:off x="18384253" y="8044036"/>
            <a:ext cx="30030821" cy="1384995"/>
          </a:xfrm>
          <a:prstGeom prst="rect">
            <a:avLst/>
          </a:prstGeom>
          <a:noFill/>
        </p:spPr>
        <p:txBody>
          <a:bodyPr wrap="square" rtlCol="0">
            <a:spAutoFit/>
          </a:bodyPr>
          <a:lstStyle/>
          <a:p>
            <a:r>
              <a:rPr lang="en-CA" sz="2800" dirty="0" smtClean="0"/>
              <a:t>Peat accumulation was simulated for a bog and a fen subjected to different disturbance scenarios. All simulations were driven by a stochastic precipitation model constrained by a precipitation reconstruction for southern Quebec (Muller et al. 2003), with an average of 900 mm per year over the 8500 years of simulation.  </a:t>
            </a:r>
          </a:p>
          <a:p>
            <a:endParaRPr lang="en-CA" sz="2800" dirty="0" smtClean="0"/>
          </a:p>
        </p:txBody>
      </p:sp>
      <p:sp>
        <p:nvSpPr>
          <p:cNvPr id="25" name="TextBox 24"/>
          <p:cNvSpPr txBox="1"/>
          <p:nvPr/>
        </p:nvSpPr>
        <p:spPr>
          <a:xfrm>
            <a:off x="1544368" y="13056704"/>
            <a:ext cx="5802364" cy="4893647"/>
          </a:xfrm>
          <a:prstGeom prst="rect">
            <a:avLst/>
          </a:prstGeom>
          <a:noFill/>
        </p:spPr>
        <p:txBody>
          <a:bodyPr wrap="square" rtlCol="0">
            <a:spAutoFit/>
          </a:bodyPr>
          <a:lstStyle/>
          <a:p>
            <a:r>
              <a:rPr lang="en-CA" sz="2400" i="1" dirty="0" smtClean="0"/>
              <a:t>Peatlands are a good example of self-regulating ecosystems, as they can exhibit remarkable stability over several millennia, both in terms of vegetation structure and productivity, and carbon accumulation. Vegetation reconstructions (for example </a:t>
            </a:r>
            <a:r>
              <a:rPr lang="en-CA" sz="2400" i="1" dirty="0" err="1" smtClean="0"/>
              <a:t>Hugues</a:t>
            </a:r>
            <a:r>
              <a:rPr lang="en-CA" sz="2400" i="1" dirty="0" smtClean="0"/>
              <a:t> and Barber, 2003) show </a:t>
            </a:r>
            <a:r>
              <a:rPr lang="en-CA" sz="2400" i="1" dirty="0" smtClean="0"/>
              <a:t>such vegetation composition </a:t>
            </a:r>
            <a:r>
              <a:rPr lang="en-CA" sz="2400" i="1" dirty="0" smtClean="0"/>
              <a:t>stability, </a:t>
            </a:r>
            <a:r>
              <a:rPr lang="en-CA" sz="2400" i="1" dirty="0" smtClean="0"/>
              <a:t>but also show that peatlands can experience rapid changes in their structure and function, such as the fen-bog </a:t>
            </a:r>
            <a:r>
              <a:rPr lang="en-CA" sz="2400" i="1" dirty="0" smtClean="0"/>
              <a:t>transition. </a:t>
            </a:r>
            <a:r>
              <a:rPr lang="en-CA" sz="2400" i="1" dirty="0" smtClean="0"/>
              <a:t>H</a:t>
            </a:r>
            <a:r>
              <a:rPr lang="en-CA" sz="2400" i="1" dirty="0" smtClean="0"/>
              <a:t>ence, peatlands could experience rapid changes </a:t>
            </a:r>
            <a:r>
              <a:rPr lang="en-CA" sz="2400" i="1" dirty="0" smtClean="0"/>
              <a:t>in the future given the right set of conditions. </a:t>
            </a:r>
            <a:endParaRPr lang="en-US" sz="2400" i="1" dirty="0"/>
          </a:p>
        </p:txBody>
      </p:sp>
      <p:sp>
        <p:nvSpPr>
          <p:cNvPr id="57" name="TextBox 56"/>
          <p:cNvSpPr txBox="1"/>
          <p:nvPr/>
        </p:nvSpPr>
        <p:spPr>
          <a:xfrm>
            <a:off x="27054722" y="9627412"/>
            <a:ext cx="6462768" cy="17758708"/>
          </a:xfrm>
          <a:prstGeom prst="rect">
            <a:avLst/>
          </a:prstGeom>
          <a:noFill/>
        </p:spPr>
        <p:txBody>
          <a:bodyPr wrap="square" rtlCol="0">
            <a:spAutoFit/>
          </a:bodyPr>
          <a:lstStyle/>
          <a:p>
            <a:pPr marL="514350" indent="-514350">
              <a:buAutoNum type="alphaLcPeriod"/>
            </a:pPr>
            <a:r>
              <a:rPr lang="en-CA" sz="2800" dirty="0" smtClean="0"/>
              <a:t>Bog development scenario leading to an accumulation of 5.5 m of peat (310 kg C m</a:t>
            </a:r>
            <a:r>
              <a:rPr lang="en-CA" sz="2800" baseline="30000" dirty="0" smtClean="0"/>
              <a:t>-2</a:t>
            </a:r>
            <a:r>
              <a:rPr lang="en-CA" sz="2800" dirty="0" smtClean="0"/>
              <a:t>). The peat gets “enriched” in moss as it gets buried down the profile, due to the recalcitrant nature of moss litter (especially </a:t>
            </a:r>
            <a:r>
              <a:rPr lang="en-CA" sz="2800" i="1" dirty="0" smtClean="0"/>
              <a:t>Sphagnum</a:t>
            </a:r>
            <a:r>
              <a:rPr lang="en-CA" sz="2800" dirty="0" smtClean="0"/>
              <a:t>) . Mosses account for 36% of total cumulative </a:t>
            </a:r>
            <a:r>
              <a:rPr lang="en-CA" sz="2800" dirty="0" err="1" smtClean="0"/>
              <a:t>NPP</a:t>
            </a:r>
            <a:r>
              <a:rPr lang="en-CA" sz="2800" dirty="0" smtClean="0"/>
              <a:t>, but for 62% of remaining peat mass at the end of the simulation.</a:t>
            </a:r>
          </a:p>
          <a:p>
            <a:pPr marL="514350" indent="-514350">
              <a:buAutoNum type="alphaLcPeriod"/>
            </a:pPr>
            <a:endParaRPr lang="en-CA" sz="2800" dirty="0" smtClean="0"/>
          </a:p>
          <a:p>
            <a:pPr marL="514350" indent="-514350">
              <a:buFontTx/>
              <a:buAutoNum type="alphaLcPeriod"/>
            </a:pPr>
            <a:r>
              <a:rPr lang="en-CA" sz="2800" dirty="0" smtClean="0"/>
              <a:t>Same parameterization </a:t>
            </a:r>
            <a:r>
              <a:rPr lang="en-CA" sz="2800" dirty="0" smtClean="0"/>
              <a:t>as</a:t>
            </a:r>
            <a:r>
              <a:rPr lang="en-CA" sz="2800" dirty="0" smtClean="0"/>
              <a:t> </a:t>
            </a:r>
            <a:r>
              <a:rPr lang="en-CA" sz="2800" dirty="0" smtClean="0"/>
              <a:t>(a), but where  all vascular plant productivity is allocated to aboveground components, showing that roots seem to “record” climate variations better than aboveground biomass. Peat accumulation is 15% less (in kg C m</a:t>
            </a:r>
            <a:r>
              <a:rPr lang="en-CA" sz="2800" baseline="30000" dirty="0" smtClean="0"/>
              <a:t>-2</a:t>
            </a:r>
            <a:r>
              <a:rPr lang="en-CA" sz="2800" dirty="0" smtClean="0"/>
              <a:t>) than in (a).</a:t>
            </a:r>
          </a:p>
          <a:p>
            <a:pPr marL="514350" indent="-514350">
              <a:buFontTx/>
              <a:buAutoNum type="alphaLcPeriod"/>
            </a:pPr>
            <a:endParaRPr lang="en-CA" sz="2800" dirty="0" smtClean="0"/>
          </a:p>
          <a:p>
            <a:pPr marL="514350" indent="-514350">
              <a:buAutoNum type="alphaLcPeriod"/>
            </a:pPr>
            <a:endParaRPr lang="en-CA" sz="2800" dirty="0" smtClean="0"/>
          </a:p>
          <a:p>
            <a:pPr marL="514350" indent="-514350">
              <a:buFont typeface="+mj-lt"/>
              <a:buAutoNum type="alphaLcPeriod"/>
            </a:pPr>
            <a:r>
              <a:rPr lang="en-CA" sz="2800" dirty="0" smtClean="0"/>
              <a:t>Same parameterization </a:t>
            </a:r>
            <a:r>
              <a:rPr lang="en-CA" sz="2800" dirty="0" smtClean="0"/>
              <a:t>as</a:t>
            </a:r>
            <a:r>
              <a:rPr lang="en-CA" sz="2800" dirty="0" smtClean="0"/>
              <a:t> </a:t>
            </a:r>
            <a:r>
              <a:rPr lang="en-CA" sz="2800" dirty="0" smtClean="0"/>
              <a:t>(a), but a gradual drying is imposed starting at year 6000 (linear increase in evapotranspiration reaching 25% by year 8500). This leads to a halt in peat accumulation, with an overall  18% reduction in accumulated C by the end of the simulation compared to (a).</a:t>
            </a:r>
          </a:p>
          <a:p>
            <a:pPr marL="514350" indent="-514350">
              <a:buAutoNum type="alphaLcPeriod"/>
            </a:pPr>
            <a:endParaRPr lang="en-CA" sz="2800" dirty="0" smtClean="0"/>
          </a:p>
          <a:p>
            <a:pPr marL="514350" indent="-514350">
              <a:buAutoNum type="alphaLcPeriod"/>
            </a:pPr>
            <a:endParaRPr lang="en-CA" sz="2800" dirty="0" smtClean="0"/>
          </a:p>
          <a:p>
            <a:pPr marL="514350" indent="-514350">
              <a:buAutoNum type="alphaLcPeriod"/>
            </a:pPr>
            <a:r>
              <a:rPr lang="en-CA" sz="2800" dirty="0" smtClean="0"/>
              <a:t>Same parameterization </a:t>
            </a:r>
            <a:r>
              <a:rPr lang="en-CA" sz="2800" dirty="0" smtClean="0"/>
              <a:t>as</a:t>
            </a:r>
            <a:r>
              <a:rPr lang="en-CA" sz="2800" dirty="0" smtClean="0"/>
              <a:t> </a:t>
            </a:r>
            <a:r>
              <a:rPr lang="en-CA" sz="2800" dirty="0" smtClean="0"/>
              <a:t>(c), but where moss die-off accompanies the onset of drying (moss </a:t>
            </a:r>
            <a:r>
              <a:rPr lang="en-CA" sz="2800" dirty="0" err="1" smtClean="0"/>
              <a:t>NPP</a:t>
            </a:r>
            <a:r>
              <a:rPr lang="en-CA" sz="2800" dirty="0" smtClean="0"/>
              <a:t> replaced by vascular </a:t>
            </a:r>
            <a:r>
              <a:rPr lang="en-CA" sz="2800" dirty="0" err="1" smtClean="0"/>
              <a:t>NPP</a:t>
            </a:r>
            <a:r>
              <a:rPr lang="en-CA" sz="2800" dirty="0" smtClean="0"/>
              <a:t>). This scenario indicates that moss can be an important component factor in the resiliency of peatlands when facing drying. Peat accumulation is reduced by 28% compared to (a) and 12% compared to (c). </a:t>
            </a:r>
          </a:p>
          <a:p>
            <a:pPr marL="514350" indent="-514350"/>
            <a:endParaRPr lang="en-CA" sz="2800" dirty="0" smtClean="0"/>
          </a:p>
        </p:txBody>
      </p:sp>
      <p:sp>
        <p:nvSpPr>
          <p:cNvPr id="65" name="TextBox 64"/>
          <p:cNvSpPr txBox="1"/>
          <p:nvPr/>
        </p:nvSpPr>
        <p:spPr>
          <a:xfrm>
            <a:off x="34080450" y="19705267"/>
            <a:ext cx="14420849" cy="9264075"/>
          </a:xfrm>
          <a:prstGeom prst="rect">
            <a:avLst/>
          </a:prstGeom>
          <a:solidFill>
            <a:schemeClr val="accent1">
              <a:lumMod val="20000"/>
              <a:lumOff val="80000"/>
            </a:schemeClr>
          </a:solidFill>
        </p:spPr>
        <p:txBody>
          <a:bodyPr wrap="square" lIns="252000" rIns="252000" rtlCol="0">
            <a:spAutoFit/>
          </a:bodyPr>
          <a:lstStyle/>
          <a:p>
            <a:pPr algn="ctr"/>
            <a:endParaRPr lang="en-CA" sz="1600" u="sng" dirty="0" smtClean="0"/>
          </a:p>
          <a:p>
            <a:pPr algn="ctr"/>
            <a:r>
              <a:rPr lang="en-CA" sz="3200" u="sng" dirty="0" smtClean="0"/>
              <a:t>Summary</a:t>
            </a:r>
            <a:endParaRPr lang="en-CA" sz="3200" u="sng" dirty="0" smtClean="0"/>
          </a:p>
          <a:p>
            <a:endParaRPr lang="en-CA" sz="1600" dirty="0" smtClean="0"/>
          </a:p>
          <a:p>
            <a:pPr>
              <a:buFont typeface="Arial" pitchFamily="34" charset="0"/>
              <a:buChar char="•"/>
            </a:pPr>
            <a:r>
              <a:rPr lang="en-CA" sz="2800" dirty="0" smtClean="0"/>
              <a:t> Allocating all vascular plant biomass to aboveground parts reduces peat accumulation.</a:t>
            </a:r>
          </a:p>
          <a:p>
            <a:pPr>
              <a:buFont typeface="Arial" pitchFamily="34" charset="0"/>
              <a:buChar char="•"/>
            </a:pPr>
            <a:endParaRPr lang="en-CA" sz="800" dirty="0" smtClean="0"/>
          </a:p>
          <a:p>
            <a:pPr>
              <a:buFont typeface="Arial" pitchFamily="34" charset="0"/>
              <a:buChar char="•"/>
            </a:pPr>
            <a:r>
              <a:rPr lang="en-CA" sz="2800" dirty="0" smtClean="0"/>
              <a:t> Increased shrub plant growth in drier periods is recorded in peat over time because of the root </a:t>
            </a:r>
            <a:r>
              <a:rPr lang="en-CA" sz="2800" dirty="0" smtClean="0"/>
              <a:t>     litter </a:t>
            </a:r>
            <a:r>
              <a:rPr lang="en-CA" sz="2800" dirty="0" smtClean="0"/>
              <a:t>input – there is no such record when only aboveground biomass is considered</a:t>
            </a:r>
            <a:r>
              <a:rPr lang="en-CA" sz="2800" dirty="0" smtClean="0"/>
              <a:t>. </a:t>
            </a:r>
            <a:endParaRPr lang="en-CA" sz="2800" dirty="0" smtClean="0"/>
          </a:p>
          <a:p>
            <a:pPr>
              <a:buFont typeface="Arial" pitchFamily="34" charset="0"/>
              <a:buChar char="•"/>
            </a:pPr>
            <a:endParaRPr lang="en-CA" sz="800" dirty="0" smtClean="0"/>
          </a:p>
          <a:p>
            <a:pPr>
              <a:buFont typeface="Arial" pitchFamily="34" charset="0"/>
              <a:buChar char="•"/>
            </a:pPr>
            <a:r>
              <a:rPr lang="en-CA" sz="2800" dirty="0" smtClean="0"/>
              <a:t> Mosses, especially </a:t>
            </a:r>
            <a:r>
              <a:rPr lang="en-CA" sz="2800" i="1" dirty="0" smtClean="0"/>
              <a:t>Sphagnum</a:t>
            </a:r>
            <a:r>
              <a:rPr lang="en-CA" sz="2800" dirty="0" smtClean="0"/>
              <a:t> species, seem to be crucial to prevent peat loss in dry conditions in bogs.</a:t>
            </a:r>
          </a:p>
          <a:p>
            <a:pPr>
              <a:buFont typeface="Arial" pitchFamily="34" charset="0"/>
              <a:buChar char="•"/>
            </a:pPr>
            <a:endParaRPr lang="en-CA" sz="800" dirty="0" smtClean="0"/>
          </a:p>
          <a:p>
            <a:pPr>
              <a:buFont typeface="Arial" pitchFamily="34" charset="0"/>
              <a:buChar char="•"/>
            </a:pPr>
            <a:r>
              <a:rPr lang="en-CA" sz="2800" dirty="0" smtClean="0"/>
              <a:t> Peat accumulation in the simulated fen is more sensitive to dry periods, although the potential for fast recovery is </a:t>
            </a:r>
            <a:r>
              <a:rPr lang="en-CA" sz="2800" dirty="0" smtClean="0"/>
              <a:t>higher</a:t>
            </a:r>
            <a:r>
              <a:rPr lang="en-CA" sz="2800" dirty="0" smtClean="0"/>
              <a:t> </a:t>
            </a:r>
            <a:r>
              <a:rPr lang="en-CA" sz="2800" dirty="0" smtClean="0"/>
              <a:t>because of the high productivity of fen </a:t>
            </a:r>
            <a:r>
              <a:rPr lang="en-CA" sz="2800" dirty="0" smtClean="0"/>
              <a:t>plant </a:t>
            </a:r>
            <a:r>
              <a:rPr lang="en-CA" sz="2800" dirty="0" smtClean="0"/>
              <a:t>assemblages.  </a:t>
            </a:r>
            <a:endParaRPr lang="en-CA" sz="2800" dirty="0" smtClean="0"/>
          </a:p>
          <a:p>
            <a:pPr>
              <a:buFont typeface="Arial" pitchFamily="34" charset="0"/>
              <a:buChar char="•"/>
            </a:pPr>
            <a:endParaRPr lang="en-CA" sz="800" dirty="0" smtClean="0"/>
          </a:p>
          <a:p>
            <a:pPr>
              <a:buFont typeface="Arial" pitchFamily="34" charset="0"/>
              <a:buChar char="•"/>
            </a:pPr>
            <a:r>
              <a:rPr lang="en-CA" sz="2800" dirty="0" smtClean="0"/>
              <a:t> For all scenarios, the deeper peat is relatively isolated from the ‘recent’ climate and other perturbations.</a:t>
            </a:r>
            <a:endParaRPr lang="en-CA" sz="2800" dirty="0" smtClean="0"/>
          </a:p>
          <a:p>
            <a:pPr>
              <a:buFont typeface="Arial" pitchFamily="34" charset="0"/>
              <a:buChar char="•"/>
            </a:pPr>
            <a:endParaRPr lang="en-CA" sz="2800" dirty="0" smtClean="0">
              <a:solidFill>
                <a:srgbClr val="FF0000"/>
              </a:solidFill>
            </a:endParaRPr>
          </a:p>
          <a:p>
            <a:pPr algn="ctr"/>
            <a:r>
              <a:rPr lang="en-CA" sz="3200" u="sng" dirty="0" smtClean="0"/>
              <a:t>Future </a:t>
            </a:r>
            <a:r>
              <a:rPr lang="en-CA" sz="3200" u="sng" dirty="0" smtClean="0"/>
              <a:t>work</a:t>
            </a:r>
          </a:p>
          <a:p>
            <a:endParaRPr lang="en-CA" sz="1600" dirty="0" smtClean="0"/>
          </a:p>
          <a:p>
            <a:pPr>
              <a:buFont typeface="Arial" pitchFamily="34" charset="0"/>
              <a:buChar char="•"/>
            </a:pPr>
            <a:r>
              <a:rPr lang="en-CA" sz="2800" dirty="0" smtClean="0"/>
              <a:t> </a:t>
            </a:r>
            <a:r>
              <a:rPr lang="en-CA" sz="2800" dirty="0" smtClean="0"/>
              <a:t>Including temperature as a driver and nutrient dynamics.</a:t>
            </a:r>
          </a:p>
          <a:p>
            <a:pPr>
              <a:buFont typeface="Arial" pitchFamily="34" charset="0"/>
              <a:buChar char="•"/>
            </a:pPr>
            <a:endParaRPr lang="en-CA" sz="800" dirty="0" smtClean="0"/>
          </a:p>
          <a:p>
            <a:pPr>
              <a:buFont typeface="Arial" pitchFamily="34" charset="0"/>
              <a:buChar char="•"/>
            </a:pPr>
            <a:r>
              <a:rPr lang="en-CA" sz="2800" dirty="0" smtClean="0"/>
              <a:t> Improving fen representation, including the dynamic, process-based modeling of th</a:t>
            </a:r>
            <a:r>
              <a:rPr lang="en-CA" sz="2800" dirty="0" smtClean="0"/>
              <a:t>e fen-bog transition.</a:t>
            </a:r>
            <a:endParaRPr lang="en-CA" sz="2800" dirty="0" smtClean="0"/>
          </a:p>
          <a:p>
            <a:pPr>
              <a:buFont typeface="Arial" pitchFamily="34" charset="0"/>
              <a:buChar char="•"/>
            </a:pPr>
            <a:endParaRPr lang="en-CA" sz="800" dirty="0" smtClean="0"/>
          </a:p>
          <a:p>
            <a:pPr>
              <a:buFont typeface="Arial" pitchFamily="34" charset="0"/>
              <a:buChar char="•"/>
            </a:pPr>
            <a:r>
              <a:rPr lang="en-CA" sz="2800" dirty="0" smtClean="0"/>
              <a:t> </a:t>
            </a:r>
            <a:r>
              <a:rPr lang="en-CA" sz="2800" dirty="0" smtClean="0"/>
              <a:t>Testing for a number of sites in different climatic settings and at different stages of development.</a:t>
            </a:r>
          </a:p>
          <a:p>
            <a:pPr>
              <a:buFont typeface="Arial" pitchFamily="34" charset="0"/>
              <a:buChar char="•"/>
            </a:pPr>
            <a:endParaRPr lang="en-CA" sz="1600" dirty="0" smtClean="0"/>
          </a:p>
        </p:txBody>
      </p:sp>
      <p:pic>
        <p:nvPicPr>
          <p:cNvPr id="1026" name="Picture 2"/>
          <p:cNvPicPr>
            <a:picLocks noChangeAspect="1" noChangeArrowheads="1"/>
          </p:cNvPicPr>
          <p:nvPr/>
        </p:nvPicPr>
        <p:blipFill>
          <a:blip r:embed="rId12" cstate="print"/>
          <a:srcRect/>
          <a:stretch>
            <a:fillRect/>
          </a:stretch>
        </p:blipFill>
        <p:spPr bwMode="auto">
          <a:xfrm>
            <a:off x="7262462" y="12801600"/>
            <a:ext cx="9571716" cy="5384090"/>
          </a:xfrm>
          <a:prstGeom prst="rect">
            <a:avLst/>
          </a:prstGeom>
          <a:noFill/>
          <a:ln w="9525">
            <a:noFill/>
            <a:miter lim="800000"/>
            <a:headEnd/>
            <a:tailEnd/>
          </a:ln>
          <a:effectLst/>
        </p:spPr>
      </p:pic>
      <p:pic>
        <p:nvPicPr>
          <p:cNvPr id="67" name="Picture 66" descr="Increased_ET_no_moss.tif"/>
          <p:cNvPicPr>
            <a:picLocks noChangeAspect="1"/>
          </p:cNvPicPr>
          <p:nvPr/>
        </p:nvPicPr>
        <p:blipFill>
          <a:blip r:embed="rId5" cstate="print"/>
          <a:srcRect l="18785" t="87361" r="9148" b="3982"/>
          <a:stretch>
            <a:fillRect/>
          </a:stretch>
        </p:blipFill>
        <p:spPr>
          <a:xfrm>
            <a:off x="18505017" y="27926692"/>
            <a:ext cx="7907731" cy="512064"/>
          </a:xfrm>
          <a:prstGeom prst="rect">
            <a:avLst/>
          </a:prstGeom>
        </p:spPr>
      </p:pic>
      <p:sp>
        <p:nvSpPr>
          <p:cNvPr id="68" name="TextBox 67"/>
          <p:cNvSpPr txBox="1"/>
          <p:nvPr/>
        </p:nvSpPr>
        <p:spPr>
          <a:xfrm>
            <a:off x="26489634" y="27800284"/>
            <a:ext cx="5961668" cy="523220"/>
          </a:xfrm>
          <a:prstGeom prst="rect">
            <a:avLst/>
          </a:prstGeom>
          <a:noFill/>
        </p:spPr>
        <p:txBody>
          <a:bodyPr wrap="square" rtlCol="0">
            <a:spAutoFit/>
          </a:bodyPr>
          <a:lstStyle/>
          <a:p>
            <a:r>
              <a:rPr lang="en-CA" sz="2800" dirty="0" smtClean="0">
                <a:latin typeface="+mj-lt"/>
                <a:cs typeface="Arial" pitchFamily="34" charset="0"/>
              </a:rPr>
              <a:t>Moss fraction of remaining peat</a:t>
            </a:r>
            <a:endParaRPr lang="en-US" sz="2800" dirty="0">
              <a:latin typeface="+mj-lt"/>
              <a:cs typeface="Arial" pitchFamily="34" charset="0"/>
            </a:endParaRPr>
          </a:p>
        </p:txBody>
      </p:sp>
      <p:sp>
        <p:nvSpPr>
          <p:cNvPr id="35" name="TextBox 34"/>
          <p:cNvSpPr txBox="1"/>
          <p:nvPr/>
        </p:nvSpPr>
        <p:spPr>
          <a:xfrm>
            <a:off x="42751921" y="9635434"/>
            <a:ext cx="6247307" cy="10002738"/>
          </a:xfrm>
          <a:prstGeom prst="rect">
            <a:avLst/>
          </a:prstGeom>
          <a:noFill/>
        </p:spPr>
        <p:txBody>
          <a:bodyPr wrap="square" rtlCol="0">
            <a:spAutoFit/>
          </a:bodyPr>
          <a:lstStyle/>
          <a:p>
            <a:pPr marL="514350" indent="-514350">
              <a:buFont typeface="+mj-lt"/>
              <a:buAutoNum type="alphaLcPeriod" startAt="5"/>
            </a:pPr>
            <a:r>
              <a:rPr lang="en-CA" sz="2800" dirty="0" smtClean="0"/>
              <a:t>Persistent fen (from rich to poor) development scenario, leading to an accumulation of 4.5 m of peat (</a:t>
            </a:r>
            <a:r>
              <a:rPr lang="en-CA" sz="2800" dirty="0" smtClean="0"/>
              <a:t>233 </a:t>
            </a:r>
            <a:r>
              <a:rPr lang="en-CA" sz="2800" dirty="0" smtClean="0"/>
              <a:t>kg C m</a:t>
            </a:r>
            <a:r>
              <a:rPr lang="en-CA" sz="2800" baseline="30000" dirty="0" smtClean="0"/>
              <a:t>-2</a:t>
            </a:r>
            <a:r>
              <a:rPr lang="en-CA" sz="2800" dirty="0" smtClean="0"/>
              <a:t>). The precipitation driver is similar </a:t>
            </a:r>
            <a:r>
              <a:rPr lang="en-CA" sz="2800" dirty="0" smtClean="0"/>
              <a:t>to </a:t>
            </a:r>
            <a:r>
              <a:rPr lang="en-CA" sz="2800" dirty="0" smtClean="0"/>
              <a:t>the bog scenario, but the impacts of periodic droughts are more severe in terms of peat loss, although the recovery from these losses </a:t>
            </a:r>
            <a:r>
              <a:rPr lang="en-CA" sz="2800" dirty="0" smtClean="0"/>
              <a:t>is</a:t>
            </a:r>
            <a:r>
              <a:rPr lang="en-CA" sz="2800" dirty="0" smtClean="0"/>
              <a:t> </a:t>
            </a:r>
            <a:r>
              <a:rPr lang="en-CA" sz="2800" dirty="0" smtClean="0"/>
              <a:t>also faster. </a:t>
            </a:r>
          </a:p>
          <a:p>
            <a:pPr marL="514350" indent="-514350">
              <a:buFont typeface="+mj-lt"/>
              <a:buAutoNum type="alphaLcPeriod" startAt="5"/>
            </a:pPr>
            <a:endParaRPr lang="en-CA" sz="2800" dirty="0" smtClean="0"/>
          </a:p>
          <a:p>
            <a:pPr marL="514350" indent="-514350">
              <a:buFont typeface="+mj-lt"/>
              <a:buAutoNum type="alphaLcPeriod" startAt="5"/>
            </a:pPr>
            <a:r>
              <a:rPr lang="en-CA" sz="2800" dirty="0" smtClean="0"/>
              <a:t>Same parameterization </a:t>
            </a:r>
            <a:r>
              <a:rPr lang="en-CA" sz="2800" dirty="0" smtClean="0"/>
              <a:t>as</a:t>
            </a:r>
            <a:r>
              <a:rPr lang="en-CA" sz="2800" dirty="0" smtClean="0"/>
              <a:t> </a:t>
            </a:r>
            <a:r>
              <a:rPr lang="en-CA" sz="2800" dirty="0" smtClean="0"/>
              <a:t>(e), but a gradual drying is imposed starting at year 6000 (linear increase in evapotranspiration reaching 25% by year 8500).  The system continues to accumulate carbon at a steady rate for the first 1000 years of gradual drying, but once a threshold is </a:t>
            </a:r>
            <a:r>
              <a:rPr lang="en-CA" sz="2800" dirty="0" smtClean="0"/>
              <a:t>reached and a period of lower precipitation occurs, </a:t>
            </a:r>
            <a:r>
              <a:rPr lang="en-CA" sz="2800" dirty="0" smtClean="0"/>
              <a:t>the destabilization is very </a:t>
            </a:r>
            <a:r>
              <a:rPr lang="en-CA" sz="2800" dirty="0" smtClean="0"/>
              <a:t>fast, </a:t>
            </a:r>
            <a:r>
              <a:rPr lang="en-CA" sz="2800" dirty="0" smtClean="0"/>
              <a:t>leading to </a:t>
            </a:r>
            <a:r>
              <a:rPr lang="en-CA" sz="2800" dirty="0" smtClean="0"/>
              <a:t>a 15% overall </a:t>
            </a:r>
            <a:r>
              <a:rPr lang="en-CA" sz="2800" dirty="0" smtClean="0"/>
              <a:t>reduction in accumulated C </a:t>
            </a:r>
            <a:r>
              <a:rPr lang="en-CA" sz="2800" dirty="0" smtClean="0"/>
              <a:t>by </a:t>
            </a:r>
            <a:r>
              <a:rPr lang="en-CA" sz="2800" dirty="0" smtClean="0"/>
              <a:t>year 8500. </a:t>
            </a:r>
          </a:p>
          <a:p>
            <a:pPr marL="514350" indent="-514350"/>
            <a:endParaRPr lang="en-CA" sz="2800" dirty="0" smtClean="0"/>
          </a:p>
        </p:txBody>
      </p:sp>
      <p:grpSp>
        <p:nvGrpSpPr>
          <p:cNvPr id="64" name="Group 63"/>
          <p:cNvGrpSpPr/>
          <p:nvPr/>
        </p:nvGrpSpPr>
        <p:grpSpPr>
          <a:xfrm>
            <a:off x="33548004" y="9565105"/>
            <a:ext cx="9265871" cy="9104895"/>
            <a:chOff x="33548004" y="9565105"/>
            <a:chExt cx="9265871" cy="9104895"/>
          </a:xfrm>
        </p:grpSpPr>
        <p:pic>
          <p:nvPicPr>
            <p:cNvPr id="34" name="Picture 33" descr="fen.tif"/>
            <p:cNvPicPr>
              <a:picLocks noChangeAspect="1"/>
            </p:cNvPicPr>
            <p:nvPr/>
          </p:nvPicPr>
          <p:blipFill>
            <a:blip r:embed="rId13" cstate="print"/>
            <a:srcRect l="7778" t="6715" r="7778" b="20444"/>
            <a:stretch>
              <a:fillRect/>
            </a:stretch>
          </p:blipFill>
          <p:spPr>
            <a:xfrm>
              <a:off x="33548004" y="9565105"/>
              <a:ext cx="9265871" cy="4308550"/>
            </a:xfrm>
            <a:prstGeom prst="rect">
              <a:avLst/>
            </a:prstGeom>
          </p:spPr>
        </p:pic>
        <p:pic>
          <p:nvPicPr>
            <p:cNvPr id="36" name="Picture 35" descr="fen_drying.tif"/>
            <p:cNvPicPr>
              <a:picLocks noChangeAspect="1"/>
            </p:cNvPicPr>
            <p:nvPr/>
          </p:nvPicPr>
          <p:blipFill>
            <a:blip r:embed="rId14" cstate="print"/>
            <a:srcRect l="7778" t="6715" r="8889" b="12899"/>
            <a:stretch>
              <a:fillRect/>
            </a:stretch>
          </p:blipFill>
          <p:spPr>
            <a:xfrm>
              <a:off x="33552306" y="13915148"/>
              <a:ext cx="9143963" cy="4754852"/>
            </a:xfrm>
            <a:prstGeom prst="rect">
              <a:avLst/>
            </a:prstGeom>
          </p:spPr>
        </p:pic>
        <p:cxnSp>
          <p:nvCxnSpPr>
            <p:cNvPr id="39" name="Straight Connector 38"/>
            <p:cNvCxnSpPr/>
            <p:nvPr/>
          </p:nvCxnSpPr>
          <p:spPr>
            <a:xfrm flipV="1">
              <a:off x="40107476" y="14425449"/>
              <a:ext cx="15765" cy="3704896"/>
            </a:xfrm>
            <a:prstGeom prst="line">
              <a:avLst/>
            </a:prstGeom>
            <a:ln w="38100">
              <a:solidFill>
                <a:schemeClr val="bg1"/>
              </a:solidFill>
              <a:prstDash val="sysDot"/>
            </a:ln>
          </p:spPr>
          <p:style>
            <a:lnRef idx="1">
              <a:schemeClr val="accent1"/>
            </a:lnRef>
            <a:fillRef idx="0">
              <a:schemeClr val="accent1"/>
            </a:fillRef>
            <a:effectRef idx="0">
              <a:schemeClr val="accent1"/>
            </a:effectRef>
            <a:fontRef idx="minor">
              <a:schemeClr val="tx1"/>
            </a:fontRef>
          </p:style>
        </p:cxnSp>
      </p:grpSp>
      <p:sp>
        <p:nvSpPr>
          <p:cNvPr id="40" name="TextBox 39"/>
          <p:cNvSpPr txBox="1"/>
          <p:nvPr/>
        </p:nvSpPr>
        <p:spPr>
          <a:xfrm>
            <a:off x="18528633" y="9649326"/>
            <a:ext cx="2413096" cy="523220"/>
          </a:xfrm>
          <a:prstGeom prst="rect">
            <a:avLst/>
          </a:prstGeom>
          <a:noFill/>
        </p:spPr>
        <p:txBody>
          <a:bodyPr wrap="none" rtlCol="0">
            <a:spAutoFit/>
          </a:bodyPr>
          <a:lstStyle/>
          <a:p>
            <a:r>
              <a:rPr lang="en-CA" sz="2800" dirty="0" smtClean="0"/>
              <a:t>Base case - bog</a:t>
            </a:r>
            <a:endParaRPr lang="en-US" sz="2800" dirty="0"/>
          </a:p>
        </p:txBody>
      </p:sp>
      <p:sp>
        <p:nvSpPr>
          <p:cNvPr id="42" name="TextBox 41"/>
          <p:cNvSpPr txBox="1"/>
          <p:nvPr/>
        </p:nvSpPr>
        <p:spPr>
          <a:xfrm>
            <a:off x="18560717" y="13964652"/>
            <a:ext cx="1446871" cy="523220"/>
          </a:xfrm>
          <a:prstGeom prst="rect">
            <a:avLst/>
          </a:prstGeom>
          <a:noFill/>
        </p:spPr>
        <p:txBody>
          <a:bodyPr wrap="none" rtlCol="0">
            <a:spAutoFit/>
          </a:bodyPr>
          <a:lstStyle/>
          <a:p>
            <a:r>
              <a:rPr lang="en-CA" sz="2800" dirty="0" smtClean="0"/>
              <a:t>No roots</a:t>
            </a:r>
            <a:endParaRPr lang="en-US" sz="2800" dirty="0"/>
          </a:p>
        </p:txBody>
      </p:sp>
      <p:sp>
        <p:nvSpPr>
          <p:cNvPr id="44" name="TextBox 43"/>
          <p:cNvSpPr txBox="1"/>
          <p:nvPr/>
        </p:nvSpPr>
        <p:spPr>
          <a:xfrm>
            <a:off x="18544675" y="18255915"/>
            <a:ext cx="2717539" cy="523220"/>
          </a:xfrm>
          <a:prstGeom prst="rect">
            <a:avLst/>
          </a:prstGeom>
          <a:noFill/>
        </p:spPr>
        <p:txBody>
          <a:bodyPr wrap="none" rtlCol="0">
            <a:spAutoFit/>
          </a:bodyPr>
          <a:lstStyle/>
          <a:p>
            <a:r>
              <a:rPr lang="en-CA" sz="2800" dirty="0" smtClean="0"/>
              <a:t>Drying @ yr 6000</a:t>
            </a:r>
            <a:endParaRPr lang="en-US" sz="2800" dirty="0"/>
          </a:p>
        </p:txBody>
      </p:sp>
      <p:sp>
        <p:nvSpPr>
          <p:cNvPr id="45" name="TextBox 44"/>
          <p:cNvSpPr txBox="1"/>
          <p:nvPr/>
        </p:nvSpPr>
        <p:spPr>
          <a:xfrm>
            <a:off x="18544674" y="22563221"/>
            <a:ext cx="4107343" cy="523220"/>
          </a:xfrm>
          <a:prstGeom prst="rect">
            <a:avLst/>
          </a:prstGeom>
          <a:noFill/>
        </p:spPr>
        <p:txBody>
          <a:bodyPr wrap="none" rtlCol="0">
            <a:spAutoFit/>
          </a:bodyPr>
          <a:lstStyle/>
          <a:p>
            <a:r>
              <a:rPr lang="en-CA" sz="2800" dirty="0" smtClean="0"/>
              <a:t>Drying @ yr 6000, no moss</a:t>
            </a:r>
            <a:endParaRPr lang="en-US" sz="2800" dirty="0"/>
          </a:p>
        </p:txBody>
      </p:sp>
      <p:sp>
        <p:nvSpPr>
          <p:cNvPr id="46" name="TextBox 45"/>
          <p:cNvSpPr txBox="1"/>
          <p:nvPr/>
        </p:nvSpPr>
        <p:spPr>
          <a:xfrm>
            <a:off x="34113538" y="9641304"/>
            <a:ext cx="2333652" cy="523220"/>
          </a:xfrm>
          <a:prstGeom prst="rect">
            <a:avLst/>
          </a:prstGeom>
          <a:noFill/>
        </p:spPr>
        <p:txBody>
          <a:bodyPr wrap="none" rtlCol="0">
            <a:spAutoFit/>
          </a:bodyPr>
          <a:lstStyle/>
          <a:p>
            <a:r>
              <a:rPr lang="en-CA" sz="2800" dirty="0" smtClean="0"/>
              <a:t>Base case - fen</a:t>
            </a:r>
            <a:endParaRPr lang="en-US" sz="2800" dirty="0"/>
          </a:p>
        </p:txBody>
      </p:sp>
      <p:sp>
        <p:nvSpPr>
          <p:cNvPr id="47" name="TextBox 46"/>
          <p:cNvSpPr txBox="1"/>
          <p:nvPr/>
        </p:nvSpPr>
        <p:spPr>
          <a:xfrm>
            <a:off x="34137601" y="13972673"/>
            <a:ext cx="2717539" cy="523220"/>
          </a:xfrm>
          <a:prstGeom prst="rect">
            <a:avLst/>
          </a:prstGeom>
          <a:noFill/>
        </p:spPr>
        <p:txBody>
          <a:bodyPr wrap="none" rtlCol="0">
            <a:spAutoFit/>
          </a:bodyPr>
          <a:lstStyle/>
          <a:p>
            <a:r>
              <a:rPr lang="en-CA" sz="2800" dirty="0" smtClean="0"/>
              <a:t>Drying @ yr 6000</a:t>
            </a:r>
            <a:endParaRPr lang="en-US" sz="2800" dirty="0"/>
          </a:p>
        </p:txBody>
      </p:sp>
      <p:sp>
        <p:nvSpPr>
          <p:cNvPr id="48" name="Freeform 47"/>
          <p:cNvSpPr/>
          <p:nvPr/>
        </p:nvSpPr>
        <p:spPr>
          <a:xfrm>
            <a:off x="23846920" y="28633144"/>
            <a:ext cx="2497883" cy="54736"/>
          </a:xfrm>
          <a:custGeom>
            <a:avLst/>
            <a:gdLst>
              <a:gd name="connsiteX0" fmla="*/ 0 w 312821"/>
              <a:gd name="connsiteY0" fmla="*/ 68180 h 140369"/>
              <a:gd name="connsiteX1" fmla="*/ 144379 w 312821"/>
              <a:gd name="connsiteY1" fmla="*/ 20053 h 140369"/>
              <a:gd name="connsiteX2" fmla="*/ 216569 w 312821"/>
              <a:gd name="connsiteY2" fmla="*/ 20053 h 140369"/>
              <a:gd name="connsiteX3" fmla="*/ 312821 w 312821"/>
              <a:gd name="connsiteY3" fmla="*/ 140369 h 140369"/>
              <a:gd name="connsiteX0" fmla="*/ 157868 w 2548871"/>
              <a:gd name="connsiteY0" fmla="*/ 87972 h 278914"/>
              <a:gd name="connsiteX1" fmla="*/ 302247 w 2548871"/>
              <a:gd name="connsiteY1" fmla="*/ 39845 h 278914"/>
              <a:gd name="connsiteX2" fmla="*/ 374437 w 2548871"/>
              <a:gd name="connsiteY2" fmla="*/ 39845 h 278914"/>
              <a:gd name="connsiteX3" fmla="*/ 2548871 w 2548871"/>
              <a:gd name="connsiteY3" fmla="*/ 278914 h 278914"/>
              <a:gd name="connsiteX0" fmla="*/ 0 w 2391003"/>
              <a:gd name="connsiteY0" fmla="*/ 84535 h 275477"/>
              <a:gd name="connsiteX1" fmla="*/ 144379 w 2391003"/>
              <a:gd name="connsiteY1" fmla="*/ 36408 h 275477"/>
              <a:gd name="connsiteX2" fmla="*/ 216569 w 2391003"/>
              <a:gd name="connsiteY2" fmla="*/ 36408 h 275477"/>
              <a:gd name="connsiteX3" fmla="*/ 725645 w 2391003"/>
              <a:gd name="connsiteY3" fmla="*/ 39845 h 275477"/>
              <a:gd name="connsiteX4" fmla="*/ 2391003 w 2391003"/>
              <a:gd name="connsiteY4" fmla="*/ 275477 h 275477"/>
              <a:gd name="connsiteX0" fmla="*/ 0 w 2391003"/>
              <a:gd name="connsiteY0" fmla="*/ 84535 h 275477"/>
              <a:gd name="connsiteX1" fmla="*/ 144379 w 2391003"/>
              <a:gd name="connsiteY1" fmla="*/ 36408 h 275477"/>
              <a:gd name="connsiteX2" fmla="*/ 216569 w 2391003"/>
              <a:gd name="connsiteY2" fmla="*/ 143286 h 275477"/>
              <a:gd name="connsiteX3" fmla="*/ 725645 w 2391003"/>
              <a:gd name="connsiteY3" fmla="*/ 39845 h 275477"/>
              <a:gd name="connsiteX4" fmla="*/ 2391003 w 2391003"/>
              <a:gd name="connsiteY4" fmla="*/ 275477 h 275477"/>
              <a:gd name="connsiteX0" fmla="*/ 0 w 2391003"/>
              <a:gd name="connsiteY0" fmla="*/ 85681 h 276623"/>
              <a:gd name="connsiteX1" fmla="*/ 144379 w 2391003"/>
              <a:gd name="connsiteY1" fmla="*/ 37554 h 276623"/>
              <a:gd name="connsiteX2" fmla="*/ 216569 w 2391003"/>
              <a:gd name="connsiteY2" fmla="*/ 144432 h 276623"/>
              <a:gd name="connsiteX3" fmla="*/ 500014 w 2391003"/>
              <a:gd name="connsiteY3" fmla="*/ 17240 h 276623"/>
              <a:gd name="connsiteX4" fmla="*/ 725645 w 2391003"/>
              <a:gd name="connsiteY4" fmla="*/ 40991 h 276623"/>
              <a:gd name="connsiteX5" fmla="*/ 2391003 w 2391003"/>
              <a:gd name="connsiteY5" fmla="*/ 276623 h 276623"/>
              <a:gd name="connsiteX0" fmla="*/ 0 w 2391003"/>
              <a:gd name="connsiteY0" fmla="*/ 85681 h 276623"/>
              <a:gd name="connsiteX1" fmla="*/ 144379 w 2391003"/>
              <a:gd name="connsiteY1" fmla="*/ 37554 h 276623"/>
              <a:gd name="connsiteX2" fmla="*/ 216569 w 2391003"/>
              <a:gd name="connsiteY2" fmla="*/ 144432 h 276623"/>
              <a:gd name="connsiteX3" fmla="*/ 500014 w 2391003"/>
              <a:gd name="connsiteY3" fmla="*/ 17240 h 276623"/>
              <a:gd name="connsiteX4" fmla="*/ 725645 w 2391003"/>
              <a:gd name="connsiteY4" fmla="*/ 40991 h 276623"/>
              <a:gd name="connsiteX5" fmla="*/ 1081905 w 2391003"/>
              <a:gd name="connsiteY5" fmla="*/ 40991 h 276623"/>
              <a:gd name="connsiteX6" fmla="*/ 2391003 w 2391003"/>
              <a:gd name="connsiteY6" fmla="*/ 276623 h 276623"/>
              <a:gd name="connsiteX0" fmla="*/ 0 w 2391003"/>
              <a:gd name="connsiteY0" fmla="*/ 85681 h 276623"/>
              <a:gd name="connsiteX1" fmla="*/ 144379 w 2391003"/>
              <a:gd name="connsiteY1" fmla="*/ 37554 h 276623"/>
              <a:gd name="connsiteX2" fmla="*/ 216569 w 2391003"/>
              <a:gd name="connsiteY2" fmla="*/ 144432 h 276623"/>
              <a:gd name="connsiteX3" fmla="*/ 500014 w 2391003"/>
              <a:gd name="connsiteY3" fmla="*/ 17240 h 276623"/>
              <a:gd name="connsiteX4" fmla="*/ 725645 w 2391003"/>
              <a:gd name="connsiteY4" fmla="*/ 40991 h 276623"/>
              <a:gd name="connsiteX5" fmla="*/ 1081905 w 2391003"/>
              <a:gd name="connsiteY5" fmla="*/ 40991 h 276623"/>
              <a:gd name="connsiteX6" fmla="*/ 1307536 w 2391003"/>
              <a:gd name="connsiteY6" fmla="*/ 29116 h 276623"/>
              <a:gd name="connsiteX7" fmla="*/ 2391003 w 2391003"/>
              <a:gd name="connsiteY7" fmla="*/ 276623 h 276623"/>
              <a:gd name="connsiteX0" fmla="*/ 0 w 2391003"/>
              <a:gd name="connsiteY0" fmla="*/ 85681 h 276623"/>
              <a:gd name="connsiteX1" fmla="*/ 144379 w 2391003"/>
              <a:gd name="connsiteY1" fmla="*/ 37554 h 276623"/>
              <a:gd name="connsiteX2" fmla="*/ 216569 w 2391003"/>
              <a:gd name="connsiteY2" fmla="*/ 144432 h 276623"/>
              <a:gd name="connsiteX3" fmla="*/ 500014 w 2391003"/>
              <a:gd name="connsiteY3" fmla="*/ 17240 h 276623"/>
              <a:gd name="connsiteX4" fmla="*/ 725645 w 2391003"/>
              <a:gd name="connsiteY4" fmla="*/ 40991 h 276623"/>
              <a:gd name="connsiteX5" fmla="*/ 1081905 w 2391003"/>
              <a:gd name="connsiteY5" fmla="*/ 40991 h 276623"/>
              <a:gd name="connsiteX6" fmla="*/ 1307536 w 2391003"/>
              <a:gd name="connsiteY6" fmla="*/ 29116 h 276623"/>
              <a:gd name="connsiteX7" fmla="*/ 1497541 w 2391003"/>
              <a:gd name="connsiteY7" fmla="*/ 17241 h 276623"/>
              <a:gd name="connsiteX8" fmla="*/ 2391003 w 2391003"/>
              <a:gd name="connsiteY8" fmla="*/ 276623 h 276623"/>
              <a:gd name="connsiteX0" fmla="*/ 0 w 2391003"/>
              <a:gd name="connsiteY0" fmla="*/ 85681 h 276623"/>
              <a:gd name="connsiteX1" fmla="*/ 144379 w 2391003"/>
              <a:gd name="connsiteY1" fmla="*/ 37554 h 276623"/>
              <a:gd name="connsiteX2" fmla="*/ 216569 w 2391003"/>
              <a:gd name="connsiteY2" fmla="*/ 144432 h 276623"/>
              <a:gd name="connsiteX3" fmla="*/ 500014 w 2391003"/>
              <a:gd name="connsiteY3" fmla="*/ 17240 h 276623"/>
              <a:gd name="connsiteX4" fmla="*/ 725645 w 2391003"/>
              <a:gd name="connsiteY4" fmla="*/ 40991 h 276623"/>
              <a:gd name="connsiteX5" fmla="*/ 1081905 w 2391003"/>
              <a:gd name="connsiteY5" fmla="*/ 40991 h 276623"/>
              <a:gd name="connsiteX6" fmla="*/ 1307536 w 2391003"/>
              <a:gd name="connsiteY6" fmla="*/ 29116 h 276623"/>
              <a:gd name="connsiteX7" fmla="*/ 1497541 w 2391003"/>
              <a:gd name="connsiteY7" fmla="*/ 17241 h 276623"/>
              <a:gd name="connsiteX8" fmla="*/ 1640045 w 2391003"/>
              <a:gd name="connsiteY8" fmla="*/ 112243 h 276623"/>
              <a:gd name="connsiteX9" fmla="*/ 2391003 w 2391003"/>
              <a:gd name="connsiteY9" fmla="*/ 276623 h 276623"/>
              <a:gd name="connsiteX0" fmla="*/ 0 w 2391003"/>
              <a:gd name="connsiteY0" fmla="*/ 85681 h 276623"/>
              <a:gd name="connsiteX1" fmla="*/ 144379 w 2391003"/>
              <a:gd name="connsiteY1" fmla="*/ 37554 h 276623"/>
              <a:gd name="connsiteX2" fmla="*/ 216569 w 2391003"/>
              <a:gd name="connsiteY2" fmla="*/ 144432 h 276623"/>
              <a:gd name="connsiteX3" fmla="*/ 500014 w 2391003"/>
              <a:gd name="connsiteY3" fmla="*/ 17240 h 276623"/>
              <a:gd name="connsiteX4" fmla="*/ 725645 w 2391003"/>
              <a:gd name="connsiteY4" fmla="*/ 40991 h 276623"/>
              <a:gd name="connsiteX5" fmla="*/ 1081905 w 2391003"/>
              <a:gd name="connsiteY5" fmla="*/ 40991 h 276623"/>
              <a:gd name="connsiteX6" fmla="*/ 1307536 w 2391003"/>
              <a:gd name="connsiteY6" fmla="*/ 29116 h 276623"/>
              <a:gd name="connsiteX7" fmla="*/ 1497541 w 2391003"/>
              <a:gd name="connsiteY7" fmla="*/ 17241 h 276623"/>
              <a:gd name="connsiteX8" fmla="*/ 1640045 w 2391003"/>
              <a:gd name="connsiteY8" fmla="*/ 112243 h 276623"/>
              <a:gd name="connsiteX9" fmla="*/ 2043806 w 2391003"/>
              <a:gd name="connsiteY9" fmla="*/ 100368 h 276623"/>
              <a:gd name="connsiteX10" fmla="*/ 2391003 w 2391003"/>
              <a:gd name="connsiteY10" fmla="*/ 276623 h 276623"/>
              <a:gd name="connsiteX0" fmla="*/ 0 w 2391003"/>
              <a:gd name="connsiteY0" fmla="*/ 85681 h 276623"/>
              <a:gd name="connsiteX1" fmla="*/ 144379 w 2391003"/>
              <a:gd name="connsiteY1" fmla="*/ 37554 h 276623"/>
              <a:gd name="connsiteX2" fmla="*/ 216569 w 2391003"/>
              <a:gd name="connsiteY2" fmla="*/ 144432 h 276623"/>
              <a:gd name="connsiteX3" fmla="*/ 500014 w 2391003"/>
              <a:gd name="connsiteY3" fmla="*/ 17240 h 276623"/>
              <a:gd name="connsiteX4" fmla="*/ 725645 w 2391003"/>
              <a:gd name="connsiteY4" fmla="*/ 40991 h 276623"/>
              <a:gd name="connsiteX5" fmla="*/ 1081905 w 2391003"/>
              <a:gd name="connsiteY5" fmla="*/ 40991 h 276623"/>
              <a:gd name="connsiteX6" fmla="*/ 1307536 w 2391003"/>
              <a:gd name="connsiteY6" fmla="*/ 29116 h 276623"/>
              <a:gd name="connsiteX7" fmla="*/ 1497541 w 2391003"/>
              <a:gd name="connsiteY7" fmla="*/ 17241 h 276623"/>
              <a:gd name="connsiteX8" fmla="*/ 1640045 w 2391003"/>
              <a:gd name="connsiteY8" fmla="*/ 112243 h 276623"/>
              <a:gd name="connsiteX9" fmla="*/ 1770674 w 2391003"/>
              <a:gd name="connsiteY9" fmla="*/ 159745 h 276623"/>
              <a:gd name="connsiteX10" fmla="*/ 2043806 w 2391003"/>
              <a:gd name="connsiteY10" fmla="*/ 100368 h 276623"/>
              <a:gd name="connsiteX11" fmla="*/ 2391003 w 2391003"/>
              <a:gd name="connsiteY11" fmla="*/ 276623 h 276623"/>
              <a:gd name="connsiteX0" fmla="*/ 0 w 2391003"/>
              <a:gd name="connsiteY0" fmla="*/ 85681 h 276623"/>
              <a:gd name="connsiteX1" fmla="*/ 144379 w 2391003"/>
              <a:gd name="connsiteY1" fmla="*/ 37554 h 276623"/>
              <a:gd name="connsiteX2" fmla="*/ 216569 w 2391003"/>
              <a:gd name="connsiteY2" fmla="*/ 144432 h 276623"/>
              <a:gd name="connsiteX3" fmla="*/ 500014 w 2391003"/>
              <a:gd name="connsiteY3" fmla="*/ 17240 h 276623"/>
              <a:gd name="connsiteX4" fmla="*/ 725645 w 2391003"/>
              <a:gd name="connsiteY4" fmla="*/ 40991 h 276623"/>
              <a:gd name="connsiteX5" fmla="*/ 1081905 w 2391003"/>
              <a:gd name="connsiteY5" fmla="*/ 40991 h 276623"/>
              <a:gd name="connsiteX6" fmla="*/ 1307536 w 2391003"/>
              <a:gd name="connsiteY6" fmla="*/ 29116 h 276623"/>
              <a:gd name="connsiteX7" fmla="*/ 1497541 w 2391003"/>
              <a:gd name="connsiteY7" fmla="*/ 17241 h 276623"/>
              <a:gd name="connsiteX8" fmla="*/ 1640045 w 2391003"/>
              <a:gd name="connsiteY8" fmla="*/ 112243 h 276623"/>
              <a:gd name="connsiteX9" fmla="*/ 1770674 w 2391003"/>
              <a:gd name="connsiteY9" fmla="*/ 159745 h 276623"/>
              <a:gd name="connsiteX10" fmla="*/ 2043806 w 2391003"/>
              <a:gd name="connsiteY10" fmla="*/ 100368 h 276623"/>
              <a:gd name="connsiteX11" fmla="*/ 2245687 w 2391003"/>
              <a:gd name="connsiteY11" fmla="*/ 100368 h 276623"/>
              <a:gd name="connsiteX12" fmla="*/ 2391003 w 2391003"/>
              <a:gd name="connsiteY12" fmla="*/ 276623 h 276623"/>
              <a:gd name="connsiteX0" fmla="*/ 0 w 2497883"/>
              <a:gd name="connsiteY0" fmla="*/ 85681 h 159745"/>
              <a:gd name="connsiteX1" fmla="*/ 144379 w 2497883"/>
              <a:gd name="connsiteY1" fmla="*/ 37554 h 159745"/>
              <a:gd name="connsiteX2" fmla="*/ 216569 w 2497883"/>
              <a:gd name="connsiteY2" fmla="*/ 144432 h 159745"/>
              <a:gd name="connsiteX3" fmla="*/ 500014 w 2497883"/>
              <a:gd name="connsiteY3" fmla="*/ 17240 h 159745"/>
              <a:gd name="connsiteX4" fmla="*/ 725645 w 2497883"/>
              <a:gd name="connsiteY4" fmla="*/ 40991 h 159745"/>
              <a:gd name="connsiteX5" fmla="*/ 1081905 w 2497883"/>
              <a:gd name="connsiteY5" fmla="*/ 40991 h 159745"/>
              <a:gd name="connsiteX6" fmla="*/ 1307536 w 2497883"/>
              <a:gd name="connsiteY6" fmla="*/ 29116 h 159745"/>
              <a:gd name="connsiteX7" fmla="*/ 1497541 w 2497883"/>
              <a:gd name="connsiteY7" fmla="*/ 17241 h 159745"/>
              <a:gd name="connsiteX8" fmla="*/ 1640045 w 2497883"/>
              <a:gd name="connsiteY8" fmla="*/ 112243 h 159745"/>
              <a:gd name="connsiteX9" fmla="*/ 1770674 w 2497883"/>
              <a:gd name="connsiteY9" fmla="*/ 159745 h 159745"/>
              <a:gd name="connsiteX10" fmla="*/ 2043806 w 2497883"/>
              <a:gd name="connsiteY10" fmla="*/ 100368 h 159745"/>
              <a:gd name="connsiteX11" fmla="*/ 2245687 w 2497883"/>
              <a:gd name="connsiteY11" fmla="*/ 100368 h 159745"/>
              <a:gd name="connsiteX12" fmla="*/ 2497883 w 2497883"/>
              <a:gd name="connsiteY12" fmla="*/ 145995 h 159745"/>
              <a:gd name="connsiteX0" fmla="*/ 0 w 2497883"/>
              <a:gd name="connsiteY0" fmla="*/ 80316 h 154380"/>
              <a:gd name="connsiteX1" fmla="*/ 144379 w 2497883"/>
              <a:gd name="connsiteY1" fmla="*/ 32189 h 154380"/>
              <a:gd name="connsiteX2" fmla="*/ 216569 w 2497883"/>
              <a:gd name="connsiteY2" fmla="*/ 139067 h 154380"/>
              <a:gd name="connsiteX3" fmla="*/ 381261 w 2497883"/>
              <a:gd name="connsiteY3" fmla="*/ 106878 h 154380"/>
              <a:gd name="connsiteX4" fmla="*/ 500014 w 2497883"/>
              <a:gd name="connsiteY4" fmla="*/ 11875 h 154380"/>
              <a:gd name="connsiteX5" fmla="*/ 725645 w 2497883"/>
              <a:gd name="connsiteY5" fmla="*/ 35626 h 154380"/>
              <a:gd name="connsiteX6" fmla="*/ 1081905 w 2497883"/>
              <a:gd name="connsiteY6" fmla="*/ 35626 h 154380"/>
              <a:gd name="connsiteX7" fmla="*/ 1307536 w 2497883"/>
              <a:gd name="connsiteY7" fmla="*/ 23751 h 154380"/>
              <a:gd name="connsiteX8" fmla="*/ 1497541 w 2497883"/>
              <a:gd name="connsiteY8" fmla="*/ 11876 h 154380"/>
              <a:gd name="connsiteX9" fmla="*/ 1640045 w 2497883"/>
              <a:gd name="connsiteY9" fmla="*/ 106878 h 154380"/>
              <a:gd name="connsiteX10" fmla="*/ 1770674 w 2497883"/>
              <a:gd name="connsiteY10" fmla="*/ 154380 h 154380"/>
              <a:gd name="connsiteX11" fmla="*/ 2043806 w 2497883"/>
              <a:gd name="connsiteY11" fmla="*/ 95003 h 154380"/>
              <a:gd name="connsiteX12" fmla="*/ 2245687 w 2497883"/>
              <a:gd name="connsiteY12" fmla="*/ 95003 h 154380"/>
              <a:gd name="connsiteX13" fmla="*/ 2497883 w 2497883"/>
              <a:gd name="connsiteY13" fmla="*/ 140630 h 154380"/>
              <a:gd name="connsiteX0" fmla="*/ 0 w 2497883"/>
              <a:gd name="connsiteY0" fmla="*/ 96150 h 170214"/>
              <a:gd name="connsiteX1" fmla="*/ 144379 w 2497883"/>
              <a:gd name="connsiteY1" fmla="*/ 48023 h 170214"/>
              <a:gd name="connsiteX2" fmla="*/ 216569 w 2497883"/>
              <a:gd name="connsiteY2" fmla="*/ 154901 h 170214"/>
              <a:gd name="connsiteX3" fmla="*/ 381261 w 2497883"/>
              <a:gd name="connsiteY3" fmla="*/ 122712 h 170214"/>
              <a:gd name="connsiteX4" fmla="*/ 500014 w 2497883"/>
              <a:gd name="connsiteY4" fmla="*/ 27709 h 170214"/>
              <a:gd name="connsiteX5" fmla="*/ 606892 w 2497883"/>
              <a:gd name="connsiteY5" fmla="*/ 3958 h 170214"/>
              <a:gd name="connsiteX6" fmla="*/ 725645 w 2497883"/>
              <a:gd name="connsiteY6" fmla="*/ 51460 h 170214"/>
              <a:gd name="connsiteX7" fmla="*/ 1081905 w 2497883"/>
              <a:gd name="connsiteY7" fmla="*/ 51460 h 170214"/>
              <a:gd name="connsiteX8" fmla="*/ 1307536 w 2497883"/>
              <a:gd name="connsiteY8" fmla="*/ 39585 h 170214"/>
              <a:gd name="connsiteX9" fmla="*/ 1497541 w 2497883"/>
              <a:gd name="connsiteY9" fmla="*/ 27710 h 170214"/>
              <a:gd name="connsiteX10" fmla="*/ 1640045 w 2497883"/>
              <a:gd name="connsiteY10" fmla="*/ 122712 h 170214"/>
              <a:gd name="connsiteX11" fmla="*/ 1770674 w 2497883"/>
              <a:gd name="connsiteY11" fmla="*/ 170214 h 170214"/>
              <a:gd name="connsiteX12" fmla="*/ 2043806 w 2497883"/>
              <a:gd name="connsiteY12" fmla="*/ 110837 h 170214"/>
              <a:gd name="connsiteX13" fmla="*/ 2245687 w 2497883"/>
              <a:gd name="connsiteY13" fmla="*/ 110837 h 170214"/>
              <a:gd name="connsiteX14" fmla="*/ 2497883 w 2497883"/>
              <a:gd name="connsiteY14" fmla="*/ 156464 h 170214"/>
              <a:gd name="connsiteX0" fmla="*/ 0 w 2497883"/>
              <a:gd name="connsiteY0" fmla="*/ 96150 h 170214"/>
              <a:gd name="connsiteX1" fmla="*/ 144379 w 2497883"/>
              <a:gd name="connsiteY1" fmla="*/ 48023 h 170214"/>
              <a:gd name="connsiteX2" fmla="*/ 216569 w 2497883"/>
              <a:gd name="connsiteY2" fmla="*/ 154901 h 170214"/>
              <a:gd name="connsiteX3" fmla="*/ 381261 w 2497883"/>
              <a:gd name="connsiteY3" fmla="*/ 122712 h 170214"/>
              <a:gd name="connsiteX4" fmla="*/ 500014 w 2497883"/>
              <a:gd name="connsiteY4" fmla="*/ 27709 h 170214"/>
              <a:gd name="connsiteX5" fmla="*/ 606892 w 2497883"/>
              <a:gd name="connsiteY5" fmla="*/ 3958 h 170214"/>
              <a:gd name="connsiteX6" fmla="*/ 725645 w 2497883"/>
              <a:gd name="connsiteY6" fmla="*/ 51460 h 170214"/>
              <a:gd name="connsiteX7" fmla="*/ 896353 w 2497883"/>
              <a:gd name="connsiteY7" fmla="*/ 98714 h 170214"/>
              <a:gd name="connsiteX8" fmla="*/ 1081905 w 2497883"/>
              <a:gd name="connsiteY8" fmla="*/ 51460 h 170214"/>
              <a:gd name="connsiteX9" fmla="*/ 1307536 w 2497883"/>
              <a:gd name="connsiteY9" fmla="*/ 39585 h 170214"/>
              <a:gd name="connsiteX10" fmla="*/ 1497541 w 2497883"/>
              <a:gd name="connsiteY10" fmla="*/ 27710 h 170214"/>
              <a:gd name="connsiteX11" fmla="*/ 1640045 w 2497883"/>
              <a:gd name="connsiteY11" fmla="*/ 122712 h 170214"/>
              <a:gd name="connsiteX12" fmla="*/ 1770674 w 2497883"/>
              <a:gd name="connsiteY12" fmla="*/ 170214 h 170214"/>
              <a:gd name="connsiteX13" fmla="*/ 2043806 w 2497883"/>
              <a:gd name="connsiteY13" fmla="*/ 110837 h 170214"/>
              <a:gd name="connsiteX14" fmla="*/ 2245687 w 2497883"/>
              <a:gd name="connsiteY14" fmla="*/ 110837 h 170214"/>
              <a:gd name="connsiteX15" fmla="*/ 2497883 w 2497883"/>
              <a:gd name="connsiteY15" fmla="*/ 156464 h 170214"/>
              <a:gd name="connsiteX0" fmla="*/ 0 w 2497883"/>
              <a:gd name="connsiteY0" fmla="*/ 96150 h 173738"/>
              <a:gd name="connsiteX1" fmla="*/ 144379 w 2497883"/>
              <a:gd name="connsiteY1" fmla="*/ 48023 h 173738"/>
              <a:gd name="connsiteX2" fmla="*/ 216569 w 2497883"/>
              <a:gd name="connsiteY2" fmla="*/ 154901 h 173738"/>
              <a:gd name="connsiteX3" fmla="*/ 301079 w 2497883"/>
              <a:gd name="connsiteY3" fmla="*/ 161046 h 173738"/>
              <a:gd name="connsiteX4" fmla="*/ 381261 w 2497883"/>
              <a:gd name="connsiteY4" fmla="*/ 122712 h 173738"/>
              <a:gd name="connsiteX5" fmla="*/ 500014 w 2497883"/>
              <a:gd name="connsiteY5" fmla="*/ 27709 h 173738"/>
              <a:gd name="connsiteX6" fmla="*/ 606892 w 2497883"/>
              <a:gd name="connsiteY6" fmla="*/ 3958 h 173738"/>
              <a:gd name="connsiteX7" fmla="*/ 725645 w 2497883"/>
              <a:gd name="connsiteY7" fmla="*/ 51460 h 173738"/>
              <a:gd name="connsiteX8" fmla="*/ 896353 w 2497883"/>
              <a:gd name="connsiteY8" fmla="*/ 98714 h 173738"/>
              <a:gd name="connsiteX9" fmla="*/ 1081905 w 2497883"/>
              <a:gd name="connsiteY9" fmla="*/ 51460 h 173738"/>
              <a:gd name="connsiteX10" fmla="*/ 1307536 w 2497883"/>
              <a:gd name="connsiteY10" fmla="*/ 39585 h 173738"/>
              <a:gd name="connsiteX11" fmla="*/ 1497541 w 2497883"/>
              <a:gd name="connsiteY11" fmla="*/ 27710 h 173738"/>
              <a:gd name="connsiteX12" fmla="*/ 1640045 w 2497883"/>
              <a:gd name="connsiteY12" fmla="*/ 122712 h 173738"/>
              <a:gd name="connsiteX13" fmla="*/ 1770674 w 2497883"/>
              <a:gd name="connsiteY13" fmla="*/ 170214 h 173738"/>
              <a:gd name="connsiteX14" fmla="*/ 2043806 w 2497883"/>
              <a:gd name="connsiteY14" fmla="*/ 110837 h 173738"/>
              <a:gd name="connsiteX15" fmla="*/ 2245687 w 2497883"/>
              <a:gd name="connsiteY15" fmla="*/ 110837 h 173738"/>
              <a:gd name="connsiteX16" fmla="*/ 2497883 w 2497883"/>
              <a:gd name="connsiteY16" fmla="*/ 156464 h 173738"/>
              <a:gd name="connsiteX0" fmla="*/ 0 w 2497883"/>
              <a:gd name="connsiteY0" fmla="*/ 96150 h 173738"/>
              <a:gd name="connsiteX1" fmla="*/ 144379 w 2497883"/>
              <a:gd name="connsiteY1" fmla="*/ 48023 h 173738"/>
              <a:gd name="connsiteX2" fmla="*/ 216569 w 2497883"/>
              <a:gd name="connsiteY2" fmla="*/ 154901 h 173738"/>
              <a:gd name="connsiteX3" fmla="*/ 301079 w 2497883"/>
              <a:gd name="connsiteY3" fmla="*/ 161046 h 173738"/>
              <a:gd name="connsiteX4" fmla="*/ 381261 w 2497883"/>
              <a:gd name="connsiteY4" fmla="*/ 122712 h 173738"/>
              <a:gd name="connsiteX5" fmla="*/ 500014 w 2497883"/>
              <a:gd name="connsiteY5" fmla="*/ 27709 h 173738"/>
              <a:gd name="connsiteX6" fmla="*/ 606892 w 2497883"/>
              <a:gd name="connsiteY6" fmla="*/ 3958 h 173738"/>
              <a:gd name="connsiteX7" fmla="*/ 725645 w 2497883"/>
              <a:gd name="connsiteY7" fmla="*/ 51460 h 173738"/>
              <a:gd name="connsiteX8" fmla="*/ 896353 w 2497883"/>
              <a:gd name="connsiteY8" fmla="*/ 98714 h 173738"/>
              <a:gd name="connsiteX9" fmla="*/ 1081905 w 2497883"/>
              <a:gd name="connsiteY9" fmla="*/ 51460 h 173738"/>
              <a:gd name="connsiteX10" fmla="*/ 1307536 w 2497883"/>
              <a:gd name="connsiteY10" fmla="*/ 39585 h 173738"/>
              <a:gd name="connsiteX11" fmla="*/ 1497541 w 2497883"/>
              <a:gd name="connsiteY11" fmla="*/ 27710 h 173738"/>
              <a:gd name="connsiteX12" fmla="*/ 1640045 w 2497883"/>
              <a:gd name="connsiteY12" fmla="*/ 122712 h 173738"/>
              <a:gd name="connsiteX13" fmla="*/ 1770674 w 2497883"/>
              <a:gd name="connsiteY13" fmla="*/ 170214 h 173738"/>
              <a:gd name="connsiteX14" fmla="*/ 2043806 w 2497883"/>
              <a:gd name="connsiteY14" fmla="*/ 110837 h 173738"/>
              <a:gd name="connsiteX15" fmla="*/ 2245687 w 2497883"/>
              <a:gd name="connsiteY15" fmla="*/ 110837 h 173738"/>
              <a:gd name="connsiteX16" fmla="*/ 2497883 w 2497883"/>
              <a:gd name="connsiteY16" fmla="*/ 156464 h 173738"/>
              <a:gd name="connsiteX0" fmla="*/ 0 w 2497883"/>
              <a:gd name="connsiteY0" fmla="*/ 96150 h 170214"/>
              <a:gd name="connsiteX1" fmla="*/ 144379 w 2497883"/>
              <a:gd name="connsiteY1" fmla="*/ 48023 h 170214"/>
              <a:gd name="connsiteX2" fmla="*/ 187693 w 2497883"/>
              <a:gd name="connsiteY2" fmla="*/ 84236 h 170214"/>
              <a:gd name="connsiteX3" fmla="*/ 216569 w 2497883"/>
              <a:gd name="connsiteY3" fmla="*/ 154901 h 170214"/>
              <a:gd name="connsiteX4" fmla="*/ 301079 w 2497883"/>
              <a:gd name="connsiteY4" fmla="*/ 161046 h 170214"/>
              <a:gd name="connsiteX5" fmla="*/ 381261 w 2497883"/>
              <a:gd name="connsiteY5" fmla="*/ 122712 h 170214"/>
              <a:gd name="connsiteX6" fmla="*/ 500014 w 2497883"/>
              <a:gd name="connsiteY6" fmla="*/ 27709 h 170214"/>
              <a:gd name="connsiteX7" fmla="*/ 606892 w 2497883"/>
              <a:gd name="connsiteY7" fmla="*/ 3958 h 170214"/>
              <a:gd name="connsiteX8" fmla="*/ 725645 w 2497883"/>
              <a:gd name="connsiteY8" fmla="*/ 51460 h 170214"/>
              <a:gd name="connsiteX9" fmla="*/ 896353 w 2497883"/>
              <a:gd name="connsiteY9" fmla="*/ 98714 h 170214"/>
              <a:gd name="connsiteX10" fmla="*/ 1081905 w 2497883"/>
              <a:gd name="connsiteY10" fmla="*/ 51460 h 170214"/>
              <a:gd name="connsiteX11" fmla="*/ 1307536 w 2497883"/>
              <a:gd name="connsiteY11" fmla="*/ 39585 h 170214"/>
              <a:gd name="connsiteX12" fmla="*/ 1497541 w 2497883"/>
              <a:gd name="connsiteY12" fmla="*/ 27710 h 170214"/>
              <a:gd name="connsiteX13" fmla="*/ 1640045 w 2497883"/>
              <a:gd name="connsiteY13" fmla="*/ 122712 h 170214"/>
              <a:gd name="connsiteX14" fmla="*/ 1770674 w 2497883"/>
              <a:gd name="connsiteY14" fmla="*/ 170214 h 170214"/>
              <a:gd name="connsiteX15" fmla="*/ 2043806 w 2497883"/>
              <a:gd name="connsiteY15" fmla="*/ 110837 h 170214"/>
              <a:gd name="connsiteX16" fmla="*/ 2245687 w 2497883"/>
              <a:gd name="connsiteY16" fmla="*/ 110837 h 170214"/>
              <a:gd name="connsiteX17" fmla="*/ 2497883 w 2497883"/>
              <a:gd name="connsiteY17" fmla="*/ 156464 h 170214"/>
              <a:gd name="connsiteX0" fmla="*/ 0 w 2497883"/>
              <a:gd name="connsiteY0" fmla="*/ 96150 h 170214"/>
              <a:gd name="connsiteX1" fmla="*/ 99911 w 2497883"/>
              <a:gd name="connsiteY1" fmla="*/ 76921 h 170214"/>
              <a:gd name="connsiteX2" fmla="*/ 144379 w 2497883"/>
              <a:gd name="connsiteY2" fmla="*/ 48023 h 170214"/>
              <a:gd name="connsiteX3" fmla="*/ 187693 w 2497883"/>
              <a:gd name="connsiteY3" fmla="*/ 84236 h 170214"/>
              <a:gd name="connsiteX4" fmla="*/ 216569 w 2497883"/>
              <a:gd name="connsiteY4" fmla="*/ 154901 h 170214"/>
              <a:gd name="connsiteX5" fmla="*/ 301079 w 2497883"/>
              <a:gd name="connsiteY5" fmla="*/ 161046 h 170214"/>
              <a:gd name="connsiteX6" fmla="*/ 381261 w 2497883"/>
              <a:gd name="connsiteY6" fmla="*/ 122712 h 170214"/>
              <a:gd name="connsiteX7" fmla="*/ 500014 w 2497883"/>
              <a:gd name="connsiteY7" fmla="*/ 27709 h 170214"/>
              <a:gd name="connsiteX8" fmla="*/ 606892 w 2497883"/>
              <a:gd name="connsiteY8" fmla="*/ 3958 h 170214"/>
              <a:gd name="connsiteX9" fmla="*/ 725645 w 2497883"/>
              <a:gd name="connsiteY9" fmla="*/ 51460 h 170214"/>
              <a:gd name="connsiteX10" fmla="*/ 896353 w 2497883"/>
              <a:gd name="connsiteY10" fmla="*/ 98714 h 170214"/>
              <a:gd name="connsiteX11" fmla="*/ 1081905 w 2497883"/>
              <a:gd name="connsiteY11" fmla="*/ 51460 h 170214"/>
              <a:gd name="connsiteX12" fmla="*/ 1307536 w 2497883"/>
              <a:gd name="connsiteY12" fmla="*/ 39585 h 170214"/>
              <a:gd name="connsiteX13" fmla="*/ 1497541 w 2497883"/>
              <a:gd name="connsiteY13" fmla="*/ 27710 h 170214"/>
              <a:gd name="connsiteX14" fmla="*/ 1640045 w 2497883"/>
              <a:gd name="connsiteY14" fmla="*/ 122712 h 170214"/>
              <a:gd name="connsiteX15" fmla="*/ 1770674 w 2497883"/>
              <a:gd name="connsiteY15" fmla="*/ 170214 h 170214"/>
              <a:gd name="connsiteX16" fmla="*/ 2043806 w 2497883"/>
              <a:gd name="connsiteY16" fmla="*/ 110837 h 170214"/>
              <a:gd name="connsiteX17" fmla="*/ 2245687 w 2497883"/>
              <a:gd name="connsiteY17" fmla="*/ 110837 h 170214"/>
              <a:gd name="connsiteX18" fmla="*/ 2497883 w 2497883"/>
              <a:gd name="connsiteY18" fmla="*/ 156464 h 170214"/>
              <a:gd name="connsiteX0" fmla="*/ 0 w 2497883"/>
              <a:gd name="connsiteY0" fmla="*/ 96150 h 170214"/>
              <a:gd name="connsiteX1" fmla="*/ 99911 w 2497883"/>
              <a:gd name="connsiteY1" fmla="*/ 76921 h 170214"/>
              <a:gd name="connsiteX2" fmla="*/ 144379 w 2497883"/>
              <a:gd name="connsiteY2" fmla="*/ 48023 h 170214"/>
              <a:gd name="connsiteX3" fmla="*/ 187693 w 2497883"/>
              <a:gd name="connsiteY3" fmla="*/ 84236 h 170214"/>
              <a:gd name="connsiteX4" fmla="*/ 216569 w 2497883"/>
              <a:gd name="connsiteY4" fmla="*/ 154901 h 170214"/>
              <a:gd name="connsiteX5" fmla="*/ 301079 w 2497883"/>
              <a:gd name="connsiteY5" fmla="*/ 161046 h 170214"/>
              <a:gd name="connsiteX6" fmla="*/ 381261 w 2497883"/>
              <a:gd name="connsiteY6" fmla="*/ 122712 h 170214"/>
              <a:gd name="connsiteX7" fmla="*/ 500014 w 2497883"/>
              <a:gd name="connsiteY7" fmla="*/ 27709 h 170214"/>
              <a:gd name="connsiteX8" fmla="*/ 606892 w 2497883"/>
              <a:gd name="connsiteY8" fmla="*/ 3958 h 170214"/>
              <a:gd name="connsiteX9" fmla="*/ 725645 w 2497883"/>
              <a:gd name="connsiteY9" fmla="*/ 51460 h 170214"/>
              <a:gd name="connsiteX10" fmla="*/ 896353 w 2497883"/>
              <a:gd name="connsiteY10" fmla="*/ 98714 h 170214"/>
              <a:gd name="connsiteX11" fmla="*/ 1081905 w 2497883"/>
              <a:gd name="connsiteY11" fmla="*/ 51460 h 170214"/>
              <a:gd name="connsiteX12" fmla="*/ 1307536 w 2497883"/>
              <a:gd name="connsiteY12" fmla="*/ 39585 h 170214"/>
              <a:gd name="connsiteX13" fmla="*/ 1497541 w 2497883"/>
              <a:gd name="connsiteY13" fmla="*/ 27710 h 170214"/>
              <a:gd name="connsiteX14" fmla="*/ 1640045 w 2497883"/>
              <a:gd name="connsiteY14" fmla="*/ 122712 h 170214"/>
              <a:gd name="connsiteX15" fmla="*/ 1770674 w 2497883"/>
              <a:gd name="connsiteY15" fmla="*/ 170214 h 170214"/>
              <a:gd name="connsiteX16" fmla="*/ 2043806 w 2497883"/>
              <a:gd name="connsiteY16" fmla="*/ 110837 h 170214"/>
              <a:gd name="connsiteX17" fmla="*/ 2245687 w 2497883"/>
              <a:gd name="connsiteY17" fmla="*/ 110837 h 170214"/>
              <a:gd name="connsiteX18" fmla="*/ 2497883 w 2497883"/>
              <a:gd name="connsiteY18" fmla="*/ 156464 h 170214"/>
              <a:gd name="connsiteX0" fmla="*/ 0 w 2497883"/>
              <a:gd name="connsiteY0" fmla="*/ 96150 h 170214"/>
              <a:gd name="connsiteX1" fmla="*/ 99911 w 2497883"/>
              <a:gd name="connsiteY1" fmla="*/ 76921 h 170214"/>
              <a:gd name="connsiteX2" fmla="*/ 144379 w 2497883"/>
              <a:gd name="connsiteY2" fmla="*/ 48023 h 170214"/>
              <a:gd name="connsiteX3" fmla="*/ 187693 w 2497883"/>
              <a:gd name="connsiteY3" fmla="*/ 84236 h 170214"/>
              <a:gd name="connsiteX4" fmla="*/ 216569 w 2497883"/>
              <a:gd name="connsiteY4" fmla="*/ 154901 h 170214"/>
              <a:gd name="connsiteX5" fmla="*/ 301079 w 2497883"/>
              <a:gd name="connsiteY5" fmla="*/ 161046 h 170214"/>
              <a:gd name="connsiteX6" fmla="*/ 381261 w 2497883"/>
              <a:gd name="connsiteY6" fmla="*/ 122712 h 170214"/>
              <a:gd name="connsiteX7" fmla="*/ 396176 w 2497883"/>
              <a:gd name="connsiteY7" fmla="*/ 84236 h 170214"/>
              <a:gd name="connsiteX8" fmla="*/ 500014 w 2497883"/>
              <a:gd name="connsiteY8" fmla="*/ 27709 h 170214"/>
              <a:gd name="connsiteX9" fmla="*/ 606892 w 2497883"/>
              <a:gd name="connsiteY9" fmla="*/ 3958 h 170214"/>
              <a:gd name="connsiteX10" fmla="*/ 725645 w 2497883"/>
              <a:gd name="connsiteY10" fmla="*/ 51460 h 170214"/>
              <a:gd name="connsiteX11" fmla="*/ 896353 w 2497883"/>
              <a:gd name="connsiteY11" fmla="*/ 98714 h 170214"/>
              <a:gd name="connsiteX12" fmla="*/ 1081905 w 2497883"/>
              <a:gd name="connsiteY12" fmla="*/ 51460 h 170214"/>
              <a:gd name="connsiteX13" fmla="*/ 1307536 w 2497883"/>
              <a:gd name="connsiteY13" fmla="*/ 39585 h 170214"/>
              <a:gd name="connsiteX14" fmla="*/ 1497541 w 2497883"/>
              <a:gd name="connsiteY14" fmla="*/ 27710 h 170214"/>
              <a:gd name="connsiteX15" fmla="*/ 1640045 w 2497883"/>
              <a:gd name="connsiteY15" fmla="*/ 122712 h 170214"/>
              <a:gd name="connsiteX16" fmla="*/ 1770674 w 2497883"/>
              <a:gd name="connsiteY16" fmla="*/ 170214 h 170214"/>
              <a:gd name="connsiteX17" fmla="*/ 2043806 w 2497883"/>
              <a:gd name="connsiteY17" fmla="*/ 110837 h 170214"/>
              <a:gd name="connsiteX18" fmla="*/ 2245687 w 2497883"/>
              <a:gd name="connsiteY18" fmla="*/ 110837 h 170214"/>
              <a:gd name="connsiteX19" fmla="*/ 2497883 w 2497883"/>
              <a:gd name="connsiteY19" fmla="*/ 156464 h 170214"/>
              <a:gd name="connsiteX0" fmla="*/ 0 w 2497883"/>
              <a:gd name="connsiteY0" fmla="*/ 96150 h 170214"/>
              <a:gd name="connsiteX1" fmla="*/ 99911 w 2497883"/>
              <a:gd name="connsiteY1" fmla="*/ 76921 h 170214"/>
              <a:gd name="connsiteX2" fmla="*/ 144379 w 2497883"/>
              <a:gd name="connsiteY2" fmla="*/ 48023 h 170214"/>
              <a:gd name="connsiteX3" fmla="*/ 187693 w 2497883"/>
              <a:gd name="connsiteY3" fmla="*/ 84236 h 170214"/>
              <a:gd name="connsiteX4" fmla="*/ 216569 w 2497883"/>
              <a:gd name="connsiteY4" fmla="*/ 154901 h 170214"/>
              <a:gd name="connsiteX5" fmla="*/ 301079 w 2497883"/>
              <a:gd name="connsiteY5" fmla="*/ 161046 h 170214"/>
              <a:gd name="connsiteX6" fmla="*/ 381261 w 2497883"/>
              <a:gd name="connsiteY6" fmla="*/ 122712 h 170214"/>
              <a:gd name="connsiteX7" fmla="*/ 396176 w 2497883"/>
              <a:gd name="connsiteY7" fmla="*/ 84236 h 170214"/>
              <a:gd name="connsiteX8" fmla="*/ 462013 w 2497883"/>
              <a:gd name="connsiteY8" fmla="*/ 69606 h 170214"/>
              <a:gd name="connsiteX9" fmla="*/ 500014 w 2497883"/>
              <a:gd name="connsiteY9" fmla="*/ 27709 h 170214"/>
              <a:gd name="connsiteX10" fmla="*/ 606892 w 2497883"/>
              <a:gd name="connsiteY10" fmla="*/ 3958 h 170214"/>
              <a:gd name="connsiteX11" fmla="*/ 725645 w 2497883"/>
              <a:gd name="connsiteY11" fmla="*/ 51460 h 170214"/>
              <a:gd name="connsiteX12" fmla="*/ 896353 w 2497883"/>
              <a:gd name="connsiteY12" fmla="*/ 98714 h 170214"/>
              <a:gd name="connsiteX13" fmla="*/ 1081905 w 2497883"/>
              <a:gd name="connsiteY13" fmla="*/ 51460 h 170214"/>
              <a:gd name="connsiteX14" fmla="*/ 1307536 w 2497883"/>
              <a:gd name="connsiteY14" fmla="*/ 39585 h 170214"/>
              <a:gd name="connsiteX15" fmla="*/ 1497541 w 2497883"/>
              <a:gd name="connsiteY15" fmla="*/ 27710 h 170214"/>
              <a:gd name="connsiteX16" fmla="*/ 1640045 w 2497883"/>
              <a:gd name="connsiteY16" fmla="*/ 122712 h 170214"/>
              <a:gd name="connsiteX17" fmla="*/ 1770674 w 2497883"/>
              <a:gd name="connsiteY17" fmla="*/ 170214 h 170214"/>
              <a:gd name="connsiteX18" fmla="*/ 2043806 w 2497883"/>
              <a:gd name="connsiteY18" fmla="*/ 110837 h 170214"/>
              <a:gd name="connsiteX19" fmla="*/ 2245687 w 2497883"/>
              <a:gd name="connsiteY19" fmla="*/ 110837 h 170214"/>
              <a:gd name="connsiteX20" fmla="*/ 2497883 w 2497883"/>
              <a:gd name="connsiteY20" fmla="*/ 156464 h 170214"/>
              <a:gd name="connsiteX0" fmla="*/ 0 w 2497883"/>
              <a:gd name="connsiteY0" fmla="*/ 96150 h 170214"/>
              <a:gd name="connsiteX1" fmla="*/ 99911 w 2497883"/>
              <a:gd name="connsiteY1" fmla="*/ 76921 h 170214"/>
              <a:gd name="connsiteX2" fmla="*/ 144379 w 2497883"/>
              <a:gd name="connsiteY2" fmla="*/ 48023 h 170214"/>
              <a:gd name="connsiteX3" fmla="*/ 187693 w 2497883"/>
              <a:gd name="connsiteY3" fmla="*/ 84236 h 170214"/>
              <a:gd name="connsiteX4" fmla="*/ 216569 w 2497883"/>
              <a:gd name="connsiteY4" fmla="*/ 154901 h 170214"/>
              <a:gd name="connsiteX5" fmla="*/ 301079 w 2497883"/>
              <a:gd name="connsiteY5" fmla="*/ 161046 h 170214"/>
              <a:gd name="connsiteX6" fmla="*/ 381261 w 2497883"/>
              <a:gd name="connsiteY6" fmla="*/ 122712 h 170214"/>
              <a:gd name="connsiteX7" fmla="*/ 396176 w 2497883"/>
              <a:gd name="connsiteY7" fmla="*/ 84236 h 170214"/>
              <a:gd name="connsiteX8" fmla="*/ 462013 w 2497883"/>
              <a:gd name="connsiteY8" fmla="*/ 69606 h 170214"/>
              <a:gd name="connsiteX9" fmla="*/ 500014 w 2497883"/>
              <a:gd name="connsiteY9" fmla="*/ 27709 h 170214"/>
              <a:gd name="connsiteX10" fmla="*/ 606892 w 2497883"/>
              <a:gd name="connsiteY10" fmla="*/ 3958 h 170214"/>
              <a:gd name="connsiteX11" fmla="*/ 725645 w 2497883"/>
              <a:gd name="connsiteY11" fmla="*/ 51460 h 170214"/>
              <a:gd name="connsiteX12" fmla="*/ 798512 w 2497883"/>
              <a:gd name="connsiteY12" fmla="*/ 102524 h 170214"/>
              <a:gd name="connsiteX13" fmla="*/ 896353 w 2497883"/>
              <a:gd name="connsiteY13" fmla="*/ 98714 h 170214"/>
              <a:gd name="connsiteX14" fmla="*/ 1081905 w 2497883"/>
              <a:gd name="connsiteY14" fmla="*/ 51460 h 170214"/>
              <a:gd name="connsiteX15" fmla="*/ 1307536 w 2497883"/>
              <a:gd name="connsiteY15" fmla="*/ 39585 h 170214"/>
              <a:gd name="connsiteX16" fmla="*/ 1497541 w 2497883"/>
              <a:gd name="connsiteY16" fmla="*/ 27710 h 170214"/>
              <a:gd name="connsiteX17" fmla="*/ 1640045 w 2497883"/>
              <a:gd name="connsiteY17" fmla="*/ 122712 h 170214"/>
              <a:gd name="connsiteX18" fmla="*/ 1770674 w 2497883"/>
              <a:gd name="connsiteY18" fmla="*/ 170214 h 170214"/>
              <a:gd name="connsiteX19" fmla="*/ 2043806 w 2497883"/>
              <a:gd name="connsiteY19" fmla="*/ 110837 h 170214"/>
              <a:gd name="connsiteX20" fmla="*/ 2245687 w 2497883"/>
              <a:gd name="connsiteY20" fmla="*/ 110837 h 170214"/>
              <a:gd name="connsiteX21" fmla="*/ 2497883 w 2497883"/>
              <a:gd name="connsiteY21" fmla="*/ 156464 h 170214"/>
              <a:gd name="connsiteX0" fmla="*/ 0 w 2497883"/>
              <a:gd name="connsiteY0" fmla="*/ 96150 h 170214"/>
              <a:gd name="connsiteX1" fmla="*/ 99911 w 2497883"/>
              <a:gd name="connsiteY1" fmla="*/ 76921 h 170214"/>
              <a:gd name="connsiteX2" fmla="*/ 144379 w 2497883"/>
              <a:gd name="connsiteY2" fmla="*/ 48023 h 170214"/>
              <a:gd name="connsiteX3" fmla="*/ 187693 w 2497883"/>
              <a:gd name="connsiteY3" fmla="*/ 84236 h 170214"/>
              <a:gd name="connsiteX4" fmla="*/ 216569 w 2497883"/>
              <a:gd name="connsiteY4" fmla="*/ 154901 h 170214"/>
              <a:gd name="connsiteX5" fmla="*/ 301079 w 2497883"/>
              <a:gd name="connsiteY5" fmla="*/ 161046 h 170214"/>
              <a:gd name="connsiteX6" fmla="*/ 381261 w 2497883"/>
              <a:gd name="connsiteY6" fmla="*/ 122712 h 170214"/>
              <a:gd name="connsiteX7" fmla="*/ 396176 w 2497883"/>
              <a:gd name="connsiteY7" fmla="*/ 84236 h 170214"/>
              <a:gd name="connsiteX8" fmla="*/ 462013 w 2497883"/>
              <a:gd name="connsiteY8" fmla="*/ 69606 h 170214"/>
              <a:gd name="connsiteX9" fmla="*/ 500014 w 2497883"/>
              <a:gd name="connsiteY9" fmla="*/ 27709 h 170214"/>
              <a:gd name="connsiteX10" fmla="*/ 606892 w 2497883"/>
              <a:gd name="connsiteY10" fmla="*/ 3958 h 170214"/>
              <a:gd name="connsiteX11" fmla="*/ 725645 w 2497883"/>
              <a:gd name="connsiteY11" fmla="*/ 51460 h 170214"/>
              <a:gd name="connsiteX12" fmla="*/ 798512 w 2497883"/>
              <a:gd name="connsiteY12" fmla="*/ 102524 h 170214"/>
              <a:gd name="connsiteX13" fmla="*/ 896353 w 2497883"/>
              <a:gd name="connsiteY13" fmla="*/ 98714 h 170214"/>
              <a:gd name="connsiteX14" fmla="*/ 977735 w 2497883"/>
              <a:gd name="connsiteY14" fmla="*/ 62290 h 170214"/>
              <a:gd name="connsiteX15" fmla="*/ 1081905 w 2497883"/>
              <a:gd name="connsiteY15" fmla="*/ 51460 h 170214"/>
              <a:gd name="connsiteX16" fmla="*/ 1307536 w 2497883"/>
              <a:gd name="connsiteY16" fmla="*/ 39585 h 170214"/>
              <a:gd name="connsiteX17" fmla="*/ 1497541 w 2497883"/>
              <a:gd name="connsiteY17" fmla="*/ 27710 h 170214"/>
              <a:gd name="connsiteX18" fmla="*/ 1640045 w 2497883"/>
              <a:gd name="connsiteY18" fmla="*/ 122712 h 170214"/>
              <a:gd name="connsiteX19" fmla="*/ 1770674 w 2497883"/>
              <a:gd name="connsiteY19" fmla="*/ 170214 h 170214"/>
              <a:gd name="connsiteX20" fmla="*/ 2043806 w 2497883"/>
              <a:gd name="connsiteY20" fmla="*/ 110837 h 170214"/>
              <a:gd name="connsiteX21" fmla="*/ 2245687 w 2497883"/>
              <a:gd name="connsiteY21" fmla="*/ 110837 h 170214"/>
              <a:gd name="connsiteX22" fmla="*/ 2497883 w 2497883"/>
              <a:gd name="connsiteY22" fmla="*/ 156464 h 170214"/>
              <a:gd name="connsiteX0" fmla="*/ 0 w 2497883"/>
              <a:gd name="connsiteY0" fmla="*/ 96641 h 170705"/>
              <a:gd name="connsiteX1" fmla="*/ 99911 w 2497883"/>
              <a:gd name="connsiteY1" fmla="*/ 77412 h 170705"/>
              <a:gd name="connsiteX2" fmla="*/ 144379 w 2497883"/>
              <a:gd name="connsiteY2" fmla="*/ 48514 h 170705"/>
              <a:gd name="connsiteX3" fmla="*/ 187693 w 2497883"/>
              <a:gd name="connsiteY3" fmla="*/ 84727 h 170705"/>
              <a:gd name="connsiteX4" fmla="*/ 216569 w 2497883"/>
              <a:gd name="connsiteY4" fmla="*/ 155392 h 170705"/>
              <a:gd name="connsiteX5" fmla="*/ 301079 w 2497883"/>
              <a:gd name="connsiteY5" fmla="*/ 161537 h 170705"/>
              <a:gd name="connsiteX6" fmla="*/ 381261 w 2497883"/>
              <a:gd name="connsiteY6" fmla="*/ 123203 h 170705"/>
              <a:gd name="connsiteX7" fmla="*/ 396176 w 2497883"/>
              <a:gd name="connsiteY7" fmla="*/ 84727 h 170705"/>
              <a:gd name="connsiteX8" fmla="*/ 462013 w 2497883"/>
              <a:gd name="connsiteY8" fmla="*/ 70097 h 170705"/>
              <a:gd name="connsiteX9" fmla="*/ 500014 w 2497883"/>
              <a:gd name="connsiteY9" fmla="*/ 28200 h 170705"/>
              <a:gd name="connsiteX10" fmla="*/ 606892 w 2497883"/>
              <a:gd name="connsiteY10" fmla="*/ 4449 h 170705"/>
              <a:gd name="connsiteX11" fmla="*/ 670496 w 2497883"/>
              <a:gd name="connsiteY11" fmla="*/ 7917 h 170705"/>
              <a:gd name="connsiteX12" fmla="*/ 725645 w 2497883"/>
              <a:gd name="connsiteY12" fmla="*/ 51951 h 170705"/>
              <a:gd name="connsiteX13" fmla="*/ 798512 w 2497883"/>
              <a:gd name="connsiteY13" fmla="*/ 103015 h 170705"/>
              <a:gd name="connsiteX14" fmla="*/ 896353 w 2497883"/>
              <a:gd name="connsiteY14" fmla="*/ 99205 h 170705"/>
              <a:gd name="connsiteX15" fmla="*/ 977735 w 2497883"/>
              <a:gd name="connsiteY15" fmla="*/ 62781 h 170705"/>
              <a:gd name="connsiteX16" fmla="*/ 1081905 w 2497883"/>
              <a:gd name="connsiteY16" fmla="*/ 51951 h 170705"/>
              <a:gd name="connsiteX17" fmla="*/ 1307536 w 2497883"/>
              <a:gd name="connsiteY17" fmla="*/ 40076 h 170705"/>
              <a:gd name="connsiteX18" fmla="*/ 1497541 w 2497883"/>
              <a:gd name="connsiteY18" fmla="*/ 28201 h 170705"/>
              <a:gd name="connsiteX19" fmla="*/ 1640045 w 2497883"/>
              <a:gd name="connsiteY19" fmla="*/ 123203 h 170705"/>
              <a:gd name="connsiteX20" fmla="*/ 1770674 w 2497883"/>
              <a:gd name="connsiteY20" fmla="*/ 170705 h 170705"/>
              <a:gd name="connsiteX21" fmla="*/ 2043806 w 2497883"/>
              <a:gd name="connsiteY21" fmla="*/ 111328 h 170705"/>
              <a:gd name="connsiteX22" fmla="*/ 2245687 w 2497883"/>
              <a:gd name="connsiteY22" fmla="*/ 111328 h 170705"/>
              <a:gd name="connsiteX23" fmla="*/ 2497883 w 2497883"/>
              <a:gd name="connsiteY23" fmla="*/ 156955 h 170705"/>
              <a:gd name="connsiteX0" fmla="*/ 0 w 2497883"/>
              <a:gd name="connsiteY0" fmla="*/ 96641 h 170705"/>
              <a:gd name="connsiteX1" fmla="*/ 99911 w 2497883"/>
              <a:gd name="connsiteY1" fmla="*/ 77412 h 170705"/>
              <a:gd name="connsiteX2" fmla="*/ 144379 w 2497883"/>
              <a:gd name="connsiteY2" fmla="*/ 48514 h 170705"/>
              <a:gd name="connsiteX3" fmla="*/ 187693 w 2497883"/>
              <a:gd name="connsiteY3" fmla="*/ 84727 h 170705"/>
              <a:gd name="connsiteX4" fmla="*/ 216569 w 2497883"/>
              <a:gd name="connsiteY4" fmla="*/ 155392 h 170705"/>
              <a:gd name="connsiteX5" fmla="*/ 301079 w 2497883"/>
              <a:gd name="connsiteY5" fmla="*/ 161537 h 170705"/>
              <a:gd name="connsiteX6" fmla="*/ 381261 w 2497883"/>
              <a:gd name="connsiteY6" fmla="*/ 123203 h 170705"/>
              <a:gd name="connsiteX7" fmla="*/ 396176 w 2497883"/>
              <a:gd name="connsiteY7" fmla="*/ 84727 h 170705"/>
              <a:gd name="connsiteX8" fmla="*/ 462013 w 2497883"/>
              <a:gd name="connsiteY8" fmla="*/ 70097 h 170705"/>
              <a:gd name="connsiteX9" fmla="*/ 500014 w 2497883"/>
              <a:gd name="connsiteY9" fmla="*/ 28200 h 170705"/>
              <a:gd name="connsiteX10" fmla="*/ 606892 w 2497883"/>
              <a:gd name="connsiteY10" fmla="*/ 4449 h 170705"/>
              <a:gd name="connsiteX11" fmla="*/ 670496 w 2497883"/>
              <a:gd name="connsiteY11" fmla="*/ 7917 h 170705"/>
              <a:gd name="connsiteX12" fmla="*/ 725645 w 2497883"/>
              <a:gd name="connsiteY12" fmla="*/ 51951 h 170705"/>
              <a:gd name="connsiteX13" fmla="*/ 798512 w 2497883"/>
              <a:gd name="connsiteY13" fmla="*/ 103015 h 170705"/>
              <a:gd name="connsiteX14" fmla="*/ 896353 w 2497883"/>
              <a:gd name="connsiteY14" fmla="*/ 99205 h 170705"/>
              <a:gd name="connsiteX15" fmla="*/ 977735 w 2497883"/>
              <a:gd name="connsiteY15" fmla="*/ 62781 h 170705"/>
              <a:gd name="connsiteX16" fmla="*/ 1081905 w 2497883"/>
              <a:gd name="connsiteY16" fmla="*/ 51951 h 170705"/>
              <a:gd name="connsiteX17" fmla="*/ 1131354 w 2497883"/>
              <a:gd name="connsiteY17" fmla="*/ 59125 h 170705"/>
              <a:gd name="connsiteX18" fmla="*/ 1307536 w 2497883"/>
              <a:gd name="connsiteY18" fmla="*/ 40076 h 170705"/>
              <a:gd name="connsiteX19" fmla="*/ 1497541 w 2497883"/>
              <a:gd name="connsiteY19" fmla="*/ 28201 h 170705"/>
              <a:gd name="connsiteX20" fmla="*/ 1640045 w 2497883"/>
              <a:gd name="connsiteY20" fmla="*/ 123203 h 170705"/>
              <a:gd name="connsiteX21" fmla="*/ 1770674 w 2497883"/>
              <a:gd name="connsiteY21" fmla="*/ 170705 h 170705"/>
              <a:gd name="connsiteX22" fmla="*/ 2043806 w 2497883"/>
              <a:gd name="connsiteY22" fmla="*/ 111328 h 170705"/>
              <a:gd name="connsiteX23" fmla="*/ 2245687 w 2497883"/>
              <a:gd name="connsiteY23" fmla="*/ 111328 h 170705"/>
              <a:gd name="connsiteX24" fmla="*/ 2497883 w 2497883"/>
              <a:gd name="connsiteY24" fmla="*/ 156955 h 170705"/>
              <a:gd name="connsiteX0" fmla="*/ 0 w 2497883"/>
              <a:gd name="connsiteY0" fmla="*/ 96641 h 170705"/>
              <a:gd name="connsiteX1" fmla="*/ 99911 w 2497883"/>
              <a:gd name="connsiteY1" fmla="*/ 77412 h 170705"/>
              <a:gd name="connsiteX2" fmla="*/ 144379 w 2497883"/>
              <a:gd name="connsiteY2" fmla="*/ 48514 h 170705"/>
              <a:gd name="connsiteX3" fmla="*/ 187693 w 2497883"/>
              <a:gd name="connsiteY3" fmla="*/ 84727 h 170705"/>
              <a:gd name="connsiteX4" fmla="*/ 216569 w 2497883"/>
              <a:gd name="connsiteY4" fmla="*/ 155392 h 170705"/>
              <a:gd name="connsiteX5" fmla="*/ 301079 w 2497883"/>
              <a:gd name="connsiteY5" fmla="*/ 161537 h 170705"/>
              <a:gd name="connsiteX6" fmla="*/ 381261 w 2497883"/>
              <a:gd name="connsiteY6" fmla="*/ 123203 h 170705"/>
              <a:gd name="connsiteX7" fmla="*/ 396176 w 2497883"/>
              <a:gd name="connsiteY7" fmla="*/ 84727 h 170705"/>
              <a:gd name="connsiteX8" fmla="*/ 462013 w 2497883"/>
              <a:gd name="connsiteY8" fmla="*/ 70097 h 170705"/>
              <a:gd name="connsiteX9" fmla="*/ 500014 w 2497883"/>
              <a:gd name="connsiteY9" fmla="*/ 28200 h 170705"/>
              <a:gd name="connsiteX10" fmla="*/ 606892 w 2497883"/>
              <a:gd name="connsiteY10" fmla="*/ 4449 h 170705"/>
              <a:gd name="connsiteX11" fmla="*/ 670496 w 2497883"/>
              <a:gd name="connsiteY11" fmla="*/ 7917 h 170705"/>
              <a:gd name="connsiteX12" fmla="*/ 725645 w 2497883"/>
              <a:gd name="connsiteY12" fmla="*/ 51951 h 170705"/>
              <a:gd name="connsiteX13" fmla="*/ 798512 w 2497883"/>
              <a:gd name="connsiteY13" fmla="*/ 103015 h 170705"/>
              <a:gd name="connsiteX14" fmla="*/ 896353 w 2497883"/>
              <a:gd name="connsiteY14" fmla="*/ 99205 h 170705"/>
              <a:gd name="connsiteX15" fmla="*/ 977735 w 2497883"/>
              <a:gd name="connsiteY15" fmla="*/ 62781 h 170705"/>
              <a:gd name="connsiteX16" fmla="*/ 1081905 w 2497883"/>
              <a:gd name="connsiteY16" fmla="*/ 51951 h 170705"/>
              <a:gd name="connsiteX17" fmla="*/ 1131354 w 2497883"/>
              <a:gd name="connsiteY17" fmla="*/ 59125 h 170705"/>
              <a:gd name="connsiteX18" fmla="*/ 1244739 w 2497883"/>
              <a:gd name="connsiteY18" fmla="*/ 37179 h 170705"/>
              <a:gd name="connsiteX19" fmla="*/ 1307536 w 2497883"/>
              <a:gd name="connsiteY19" fmla="*/ 40076 h 170705"/>
              <a:gd name="connsiteX20" fmla="*/ 1497541 w 2497883"/>
              <a:gd name="connsiteY20" fmla="*/ 28201 h 170705"/>
              <a:gd name="connsiteX21" fmla="*/ 1640045 w 2497883"/>
              <a:gd name="connsiteY21" fmla="*/ 123203 h 170705"/>
              <a:gd name="connsiteX22" fmla="*/ 1770674 w 2497883"/>
              <a:gd name="connsiteY22" fmla="*/ 170705 h 170705"/>
              <a:gd name="connsiteX23" fmla="*/ 2043806 w 2497883"/>
              <a:gd name="connsiteY23" fmla="*/ 111328 h 170705"/>
              <a:gd name="connsiteX24" fmla="*/ 2245687 w 2497883"/>
              <a:gd name="connsiteY24" fmla="*/ 111328 h 170705"/>
              <a:gd name="connsiteX25" fmla="*/ 2497883 w 2497883"/>
              <a:gd name="connsiteY25" fmla="*/ 156955 h 170705"/>
              <a:gd name="connsiteX0" fmla="*/ 0 w 2497883"/>
              <a:gd name="connsiteY0" fmla="*/ 96641 h 170705"/>
              <a:gd name="connsiteX1" fmla="*/ 99911 w 2497883"/>
              <a:gd name="connsiteY1" fmla="*/ 77412 h 170705"/>
              <a:gd name="connsiteX2" fmla="*/ 144379 w 2497883"/>
              <a:gd name="connsiteY2" fmla="*/ 48514 h 170705"/>
              <a:gd name="connsiteX3" fmla="*/ 187693 w 2497883"/>
              <a:gd name="connsiteY3" fmla="*/ 84727 h 170705"/>
              <a:gd name="connsiteX4" fmla="*/ 216569 w 2497883"/>
              <a:gd name="connsiteY4" fmla="*/ 155392 h 170705"/>
              <a:gd name="connsiteX5" fmla="*/ 301079 w 2497883"/>
              <a:gd name="connsiteY5" fmla="*/ 161537 h 170705"/>
              <a:gd name="connsiteX6" fmla="*/ 381261 w 2497883"/>
              <a:gd name="connsiteY6" fmla="*/ 123203 h 170705"/>
              <a:gd name="connsiteX7" fmla="*/ 396176 w 2497883"/>
              <a:gd name="connsiteY7" fmla="*/ 84727 h 170705"/>
              <a:gd name="connsiteX8" fmla="*/ 462013 w 2497883"/>
              <a:gd name="connsiteY8" fmla="*/ 70097 h 170705"/>
              <a:gd name="connsiteX9" fmla="*/ 500014 w 2497883"/>
              <a:gd name="connsiteY9" fmla="*/ 28200 h 170705"/>
              <a:gd name="connsiteX10" fmla="*/ 606892 w 2497883"/>
              <a:gd name="connsiteY10" fmla="*/ 4449 h 170705"/>
              <a:gd name="connsiteX11" fmla="*/ 670496 w 2497883"/>
              <a:gd name="connsiteY11" fmla="*/ 7917 h 170705"/>
              <a:gd name="connsiteX12" fmla="*/ 725645 w 2497883"/>
              <a:gd name="connsiteY12" fmla="*/ 51951 h 170705"/>
              <a:gd name="connsiteX13" fmla="*/ 798512 w 2497883"/>
              <a:gd name="connsiteY13" fmla="*/ 103015 h 170705"/>
              <a:gd name="connsiteX14" fmla="*/ 896353 w 2497883"/>
              <a:gd name="connsiteY14" fmla="*/ 99205 h 170705"/>
              <a:gd name="connsiteX15" fmla="*/ 977735 w 2497883"/>
              <a:gd name="connsiteY15" fmla="*/ 62781 h 170705"/>
              <a:gd name="connsiteX16" fmla="*/ 1081905 w 2497883"/>
              <a:gd name="connsiteY16" fmla="*/ 51951 h 170705"/>
              <a:gd name="connsiteX17" fmla="*/ 1131354 w 2497883"/>
              <a:gd name="connsiteY17" fmla="*/ 59125 h 170705"/>
              <a:gd name="connsiteX18" fmla="*/ 1182560 w 2497883"/>
              <a:gd name="connsiteY18" fmla="*/ 70097 h 170705"/>
              <a:gd name="connsiteX19" fmla="*/ 1244739 w 2497883"/>
              <a:gd name="connsiteY19" fmla="*/ 37179 h 170705"/>
              <a:gd name="connsiteX20" fmla="*/ 1307536 w 2497883"/>
              <a:gd name="connsiteY20" fmla="*/ 40076 h 170705"/>
              <a:gd name="connsiteX21" fmla="*/ 1497541 w 2497883"/>
              <a:gd name="connsiteY21" fmla="*/ 28201 h 170705"/>
              <a:gd name="connsiteX22" fmla="*/ 1640045 w 2497883"/>
              <a:gd name="connsiteY22" fmla="*/ 123203 h 170705"/>
              <a:gd name="connsiteX23" fmla="*/ 1770674 w 2497883"/>
              <a:gd name="connsiteY23" fmla="*/ 170705 h 170705"/>
              <a:gd name="connsiteX24" fmla="*/ 2043806 w 2497883"/>
              <a:gd name="connsiteY24" fmla="*/ 111328 h 170705"/>
              <a:gd name="connsiteX25" fmla="*/ 2245687 w 2497883"/>
              <a:gd name="connsiteY25" fmla="*/ 111328 h 170705"/>
              <a:gd name="connsiteX26" fmla="*/ 2497883 w 2497883"/>
              <a:gd name="connsiteY26" fmla="*/ 156955 h 170705"/>
              <a:gd name="connsiteX0" fmla="*/ 0 w 2497883"/>
              <a:gd name="connsiteY0" fmla="*/ 96641 h 170705"/>
              <a:gd name="connsiteX1" fmla="*/ 99911 w 2497883"/>
              <a:gd name="connsiteY1" fmla="*/ 77412 h 170705"/>
              <a:gd name="connsiteX2" fmla="*/ 144379 w 2497883"/>
              <a:gd name="connsiteY2" fmla="*/ 48514 h 170705"/>
              <a:gd name="connsiteX3" fmla="*/ 187693 w 2497883"/>
              <a:gd name="connsiteY3" fmla="*/ 84727 h 170705"/>
              <a:gd name="connsiteX4" fmla="*/ 216569 w 2497883"/>
              <a:gd name="connsiteY4" fmla="*/ 155392 h 170705"/>
              <a:gd name="connsiteX5" fmla="*/ 301079 w 2497883"/>
              <a:gd name="connsiteY5" fmla="*/ 161537 h 170705"/>
              <a:gd name="connsiteX6" fmla="*/ 381261 w 2497883"/>
              <a:gd name="connsiteY6" fmla="*/ 123203 h 170705"/>
              <a:gd name="connsiteX7" fmla="*/ 396176 w 2497883"/>
              <a:gd name="connsiteY7" fmla="*/ 84727 h 170705"/>
              <a:gd name="connsiteX8" fmla="*/ 462013 w 2497883"/>
              <a:gd name="connsiteY8" fmla="*/ 70097 h 170705"/>
              <a:gd name="connsiteX9" fmla="*/ 500014 w 2497883"/>
              <a:gd name="connsiteY9" fmla="*/ 28200 h 170705"/>
              <a:gd name="connsiteX10" fmla="*/ 606892 w 2497883"/>
              <a:gd name="connsiteY10" fmla="*/ 4449 h 170705"/>
              <a:gd name="connsiteX11" fmla="*/ 670496 w 2497883"/>
              <a:gd name="connsiteY11" fmla="*/ 7917 h 170705"/>
              <a:gd name="connsiteX12" fmla="*/ 725645 w 2497883"/>
              <a:gd name="connsiteY12" fmla="*/ 51951 h 170705"/>
              <a:gd name="connsiteX13" fmla="*/ 798512 w 2497883"/>
              <a:gd name="connsiteY13" fmla="*/ 103015 h 170705"/>
              <a:gd name="connsiteX14" fmla="*/ 896353 w 2497883"/>
              <a:gd name="connsiteY14" fmla="*/ 99205 h 170705"/>
              <a:gd name="connsiteX15" fmla="*/ 977735 w 2497883"/>
              <a:gd name="connsiteY15" fmla="*/ 62781 h 170705"/>
              <a:gd name="connsiteX16" fmla="*/ 1028941 w 2497883"/>
              <a:gd name="connsiteY16" fmla="*/ 40836 h 170705"/>
              <a:gd name="connsiteX17" fmla="*/ 1081905 w 2497883"/>
              <a:gd name="connsiteY17" fmla="*/ 51951 h 170705"/>
              <a:gd name="connsiteX18" fmla="*/ 1131354 w 2497883"/>
              <a:gd name="connsiteY18" fmla="*/ 59125 h 170705"/>
              <a:gd name="connsiteX19" fmla="*/ 1182560 w 2497883"/>
              <a:gd name="connsiteY19" fmla="*/ 70097 h 170705"/>
              <a:gd name="connsiteX20" fmla="*/ 1244739 w 2497883"/>
              <a:gd name="connsiteY20" fmla="*/ 37179 h 170705"/>
              <a:gd name="connsiteX21" fmla="*/ 1307536 w 2497883"/>
              <a:gd name="connsiteY21" fmla="*/ 40076 h 170705"/>
              <a:gd name="connsiteX22" fmla="*/ 1497541 w 2497883"/>
              <a:gd name="connsiteY22" fmla="*/ 28201 h 170705"/>
              <a:gd name="connsiteX23" fmla="*/ 1640045 w 2497883"/>
              <a:gd name="connsiteY23" fmla="*/ 123203 h 170705"/>
              <a:gd name="connsiteX24" fmla="*/ 1770674 w 2497883"/>
              <a:gd name="connsiteY24" fmla="*/ 170705 h 170705"/>
              <a:gd name="connsiteX25" fmla="*/ 2043806 w 2497883"/>
              <a:gd name="connsiteY25" fmla="*/ 111328 h 170705"/>
              <a:gd name="connsiteX26" fmla="*/ 2245687 w 2497883"/>
              <a:gd name="connsiteY26" fmla="*/ 111328 h 170705"/>
              <a:gd name="connsiteX27" fmla="*/ 2497883 w 2497883"/>
              <a:gd name="connsiteY27" fmla="*/ 156955 h 170705"/>
              <a:gd name="connsiteX0" fmla="*/ 0 w 2497883"/>
              <a:gd name="connsiteY0" fmla="*/ 96641 h 170705"/>
              <a:gd name="connsiteX1" fmla="*/ 99911 w 2497883"/>
              <a:gd name="connsiteY1" fmla="*/ 77412 h 170705"/>
              <a:gd name="connsiteX2" fmla="*/ 144379 w 2497883"/>
              <a:gd name="connsiteY2" fmla="*/ 48514 h 170705"/>
              <a:gd name="connsiteX3" fmla="*/ 187693 w 2497883"/>
              <a:gd name="connsiteY3" fmla="*/ 84727 h 170705"/>
              <a:gd name="connsiteX4" fmla="*/ 216569 w 2497883"/>
              <a:gd name="connsiteY4" fmla="*/ 155392 h 170705"/>
              <a:gd name="connsiteX5" fmla="*/ 301079 w 2497883"/>
              <a:gd name="connsiteY5" fmla="*/ 161537 h 170705"/>
              <a:gd name="connsiteX6" fmla="*/ 381261 w 2497883"/>
              <a:gd name="connsiteY6" fmla="*/ 123203 h 170705"/>
              <a:gd name="connsiteX7" fmla="*/ 396176 w 2497883"/>
              <a:gd name="connsiteY7" fmla="*/ 84727 h 170705"/>
              <a:gd name="connsiteX8" fmla="*/ 462013 w 2497883"/>
              <a:gd name="connsiteY8" fmla="*/ 70097 h 170705"/>
              <a:gd name="connsiteX9" fmla="*/ 500014 w 2497883"/>
              <a:gd name="connsiteY9" fmla="*/ 28200 h 170705"/>
              <a:gd name="connsiteX10" fmla="*/ 606892 w 2497883"/>
              <a:gd name="connsiteY10" fmla="*/ 4449 h 170705"/>
              <a:gd name="connsiteX11" fmla="*/ 670496 w 2497883"/>
              <a:gd name="connsiteY11" fmla="*/ 7917 h 170705"/>
              <a:gd name="connsiteX12" fmla="*/ 725645 w 2497883"/>
              <a:gd name="connsiteY12" fmla="*/ 51951 h 170705"/>
              <a:gd name="connsiteX13" fmla="*/ 798512 w 2497883"/>
              <a:gd name="connsiteY13" fmla="*/ 103015 h 170705"/>
              <a:gd name="connsiteX14" fmla="*/ 896353 w 2497883"/>
              <a:gd name="connsiteY14" fmla="*/ 99205 h 170705"/>
              <a:gd name="connsiteX15" fmla="*/ 977735 w 2497883"/>
              <a:gd name="connsiteY15" fmla="*/ 62781 h 170705"/>
              <a:gd name="connsiteX16" fmla="*/ 1028941 w 2497883"/>
              <a:gd name="connsiteY16" fmla="*/ 40836 h 170705"/>
              <a:gd name="connsiteX17" fmla="*/ 1081905 w 2497883"/>
              <a:gd name="connsiteY17" fmla="*/ 51951 h 170705"/>
              <a:gd name="connsiteX18" fmla="*/ 1131354 w 2497883"/>
              <a:gd name="connsiteY18" fmla="*/ 59125 h 170705"/>
              <a:gd name="connsiteX19" fmla="*/ 1182560 w 2497883"/>
              <a:gd name="connsiteY19" fmla="*/ 70097 h 170705"/>
              <a:gd name="connsiteX20" fmla="*/ 1244739 w 2497883"/>
              <a:gd name="connsiteY20" fmla="*/ 37179 h 170705"/>
              <a:gd name="connsiteX21" fmla="*/ 1307536 w 2497883"/>
              <a:gd name="connsiteY21" fmla="*/ 40076 h 170705"/>
              <a:gd name="connsiteX22" fmla="*/ 1391043 w 2497883"/>
              <a:gd name="connsiteY22" fmla="*/ 18891 h 170705"/>
              <a:gd name="connsiteX23" fmla="*/ 1497541 w 2497883"/>
              <a:gd name="connsiteY23" fmla="*/ 28201 h 170705"/>
              <a:gd name="connsiteX24" fmla="*/ 1640045 w 2497883"/>
              <a:gd name="connsiteY24" fmla="*/ 123203 h 170705"/>
              <a:gd name="connsiteX25" fmla="*/ 1770674 w 2497883"/>
              <a:gd name="connsiteY25" fmla="*/ 170705 h 170705"/>
              <a:gd name="connsiteX26" fmla="*/ 2043806 w 2497883"/>
              <a:gd name="connsiteY26" fmla="*/ 111328 h 170705"/>
              <a:gd name="connsiteX27" fmla="*/ 2245687 w 2497883"/>
              <a:gd name="connsiteY27" fmla="*/ 111328 h 170705"/>
              <a:gd name="connsiteX28" fmla="*/ 2497883 w 2497883"/>
              <a:gd name="connsiteY28" fmla="*/ 156955 h 170705"/>
              <a:gd name="connsiteX0" fmla="*/ 0 w 2497883"/>
              <a:gd name="connsiteY0" fmla="*/ 96641 h 170705"/>
              <a:gd name="connsiteX1" fmla="*/ 99911 w 2497883"/>
              <a:gd name="connsiteY1" fmla="*/ 77412 h 170705"/>
              <a:gd name="connsiteX2" fmla="*/ 144379 w 2497883"/>
              <a:gd name="connsiteY2" fmla="*/ 48514 h 170705"/>
              <a:gd name="connsiteX3" fmla="*/ 187693 w 2497883"/>
              <a:gd name="connsiteY3" fmla="*/ 84727 h 170705"/>
              <a:gd name="connsiteX4" fmla="*/ 216569 w 2497883"/>
              <a:gd name="connsiteY4" fmla="*/ 155392 h 170705"/>
              <a:gd name="connsiteX5" fmla="*/ 301079 w 2497883"/>
              <a:gd name="connsiteY5" fmla="*/ 161537 h 170705"/>
              <a:gd name="connsiteX6" fmla="*/ 381261 w 2497883"/>
              <a:gd name="connsiteY6" fmla="*/ 123203 h 170705"/>
              <a:gd name="connsiteX7" fmla="*/ 396176 w 2497883"/>
              <a:gd name="connsiteY7" fmla="*/ 84727 h 170705"/>
              <a:gd name="connsiteX8" fmla="*/ 462013 w 2497883"/>
              <a:gd name="connsiteY8" fmla="*/ 70097 h 170705"/>
              <a:gd name="connsiteX9" fmla="*/ 500014 w 2497883"/>
              <a:gd name="connsiteY9" fmla="*/ 28200 h 170705"/>
              <a:gd name="connsiteX10" fmla="*/ 606892 w 2497883"/>
              <a:gd name="connsiteY10" fmla="*/ 4449 h 170705"/>
              <a:gd name="connsiteX11" fmla="*/ 670496 w 2497883"/>
              <a:gd name="connsiteY11" fmla="*/ 7917 h 170705"/>
              <a:gd name="connsiteX12" fmla="*/ 725645 w 2497883"/>
              <a:gd name="connsiteY12" fmla="*/ 51951 h 170705"/>
              <a:gd name="connsiteX13" fmla="*/ 798512 w 2497883"/>
              <a:gd name="connsiteY13" fmla="*/ 103015 h 170705"/>
              <a:gd name="connsiteX14" fmla="*/ 896353 w 2497883"/>
              <a:gd name="connsiteY14" fmla="*/ 99205 h 170705"/>
              <a:gd name="connsiteX15" fmla="*/ 977735 w 2497883"/>
              <a:gd name="connsiteY15" fmla="*/ 62781 h 170705"/>
              <a:gd name="connsiteX16" fmla="*/ 1028941 w 2497883"/>
              <a:gd name="connsiteY16" fmla="*/ 40836 h 170705"/>
              <a:gd name="connsiteX17" fmla="*/ 1081905 w 2497883"/>
              <a:gd name="connsiteY17" fmla="*/ 51951 h 170705"/>
              <a:gd name="connsiteX18" fmla="*/ 1131354 w 2497883"/>
              <a:gd name="connsiteY18" fmla="*/ 59125 h 170705"/>
              <a:gd name="connsiteX19" fmla="*/ 1182560 w 2497883"/>
              <a:gd name="connsiteY19" fmla="*/ 70097 h 170705"/>
              <a:gd name="connsiteX20" fmla="*/ 1244739 w 2497883"/>
              <a:gd name="connsiteY20" fmla="*/ 37179 h 170705"/>
              <a:gd name="connsiteX21" fmla="*/ 1307536 w 2497883"/>
              <a:gd name="connsiteY21" fmla="*/ 40076 h 170705"/>
              <a:gd name="connsiteX22" fmla="*/ 1391043 w 2497883"/>
              <a:gd name="connsiteY22" fmla="*/ 18891 h 170705"/>
              <a:gd name="connsiteX23" fmla="*/ 1497541 w 2497883"/>
              <a:gd name="connsiteY23" fmla="*/ 28201 h 170705"/>
              <a:gd name="connsiteX24" fmla="*/ 1548320 w 2497883"/>
              <a:gd name="connsiteY24" fmla="*/ 81070 h 170705"/>
              <a:gd name="connsiteX25" fmla="*/ 1640045 w 2497883"/>
              <a:gd name="connsiteY25" fmla="*/ 123203 h 170705"/>
              <a:gd name="connsiteX26" fmla="*/ 1770674 w 2497883"/>
              <a:gd name="connsiteY26" fmla="*/ 170705 h 170705"/>
              <a:gd name="connsiteX27" fmla="*/ 2043806 w 2497883"/>
              <a:gd name="connsiteY27" fmla="*/ 111328 h 170705"/>
              <a:gd name="connsiteX28" fmla="*/ 2245687 w 2497883"/>
              <a:gd name="connsiteY28" fmla="*/ 111328 h 170705"/>
              <a:gd name="connsiteX29" fmla="*/ 2497883 w 2497883"/>
              <a:gd name="connsiteY29" fmla="*/ 156955 h 170705"/>
              <a:gd name="connsiteX0" fmla="*/ 0 w 2497883"/>
              <a:gd name="connsiteY0" fmla="*/ 96641 h 170705"/>
              <a:gd name="connsiteX1" fmla="*/ 99911 w 2497883"/>
              <a:gd name="connsiteY1" fmla="*/ 77412 h 170705"/>
              <a:gd name="connsiteX2" fmla="*/ 144379 w 2497883"/>
              <a:gd name="connsiteY2" fmla="*/ 48514 h 170705"/>
              <a:gd name="connsiteX3" fmla="*/ 187693 w 2497883"/>
              <a:gd name="connsiteY3" fmla="*/ 84727 h 170705"/>
              <a:gd name="connsiteX4" fmla="*/ 216569 w 2497883"/>
              <a:gd name="connsiteY4" fmla="*/ 155392 h 170705"/>
              <a:gd name="connsiteX5" fmla="*/ 301079 w 2497883"/>
              <a:gd name="connsiteY5" fmla="*/ 161537 h 170705"/>
              <a:gd name="connsiteX6" fmla="*/ 381261 w 2497883"/>
              <a:gd name="connsiteY6" fmla="*/ 123203 h 170705"/>
              <a:gd name="connsiteX7" fmla="*/ 396176 w 2497883"/>
              <a:gd name="connsiteY7" fmla="*/ 84727 h 170705"/>
              <a:gd name="connsiteX8" fmla="*/ 462013 w 2497883"/>
              <a:gd name="connsiteY8" fmla="*/ 70097 h 170705"/>
              <a:gd name="connsiteX9" fmla="*/ 500014 w 2497883"/>
              <a:gd name="connsiteY9" fmla="*/ 28200 h 170705"/>
              <a:gd name="connsiteX10" fmla="*/ 606892 w 2497883"/>
              <a:gd name="connsiteY10" fmla="*/ 4449 h 170705"/>
              <a:gd name="connsiteX11" fmla="*/ 670496 w 2497883"/>
              <a:gd name="connsiteY11" fmla="*/ 7917 h 170705"/>
              <a:gd name="connsiteX12" fmla="*/ 725645 w 2497883"/>
              <a:gd name="connsiteY12" fmla="*/ 51951 h 170705"/>
              <a:gd name="connsiteX13" fmla="*/ 798512 w 2497883"/>
              <a:gd name="connsiteY13" fmla="*/ 103015 h 170705"/>
              <a:gd name="connsiteX14" fmla="*/ 896353 w 2497883"/>
              <a:gd name="connsiteY14" fmla="*/ 99205 h 170705"/>
              <a:gd name="connsiteX15" fmla="*/ 977735 w 2497883"/>
              <a:gd name="connsiteY15" fmla="*/ 62781 h 170705"/>
              <a:gd name="connsiteX16" fmla="*/ 1028941 w 2497883"/>
              <a:gd name="connsiteY16" fmla="*/ 40836 h 170705"/>
              <a:gd name="connsiteX17" fmla="*/ 1081905 w 2497883"/>
              <a:gd name="connsiteY17" fmla="*/ 51951 h 170705"/>
              <a:gd name="connsiteX18" fmla="*/ 1131354 w 2497883"/>
              <a:gd name="connsiteY18" fmla="*/ 59125 h 170705"/>
              <a:gd name="connsiteX19" fmla="*/ 1182560 w 2497883"/>
              <a:gd name="connsiteY19" fmla="*/ 70097 h 170705"/>
              <a:gd name="connsiteX20" fmla="*/ 1244739 w 2497883"/>
              <a:gd name="connsiteY20" fmla="*/ 37179 h 170705"/>
              <a:gd name="connsiteX21" fmla="*/ 1307536 w 2497883"/>
              <a:gd name="connsiteY21" fmla="*/ 40076 h 170705"/>
              <a:gd name="connsiteX22" fmla="*/ 1391043 w 2497883"/>
              <a:gd name="connsiteY22" fmla="*/ 18891 h 170705"/>
              <a:gd name="connsiteX23" fmla="*/ 1497541 w 2497883"/>
              <a:gd name="connsiteY23" fmla="*/ 28201 h 170705"/>
              <a:gd name="connsiteX24" fmla="*/ 1548320 w 2497883"/>
              <a:gd name="connsiteY24" fmla="*/ 81070 h 170705"/>
              <a:gd name="connsiteX25" fmla="*/ 1640045 w 2497883"/>
              <a:gd name="connsiteY25" fmla="*/ 123203 h 170705"/>
              <a:gd name="connsiteX26" fmla="*/ 1694624 w 2497883"/>
              <a:gd name="connsiteY26" fmla="*/ 117646 h 170705"/>
              <a:gd name="connsiteX27" fmla="*/ 1770674 w 2497883"/>
              <a:gd name="connsiteY27" fmla="*/ 170705 h 170705"/>
              <a:gd name="connsiteX28" fmla="*/ 2043806 w 2497883"/>
              <a:gd name="connsiteY28" fmla="*/ 111328 h 170705"/>
              <a:gd name="connsiteX29" fmla="*/ 2245687 w 2497883"/>
              <a:gd name="connsiteY29" fmla="*/ 111328 h 170705"/>
              <a:gd name="connsiteX30" fmla="*/ 2497883 w 2497883"/>
              <a:gd name="connsiteY30" fmla="*/ 156955 h 170705"/>
              <a:gd name="connsiteX0" fmla="*/ 0 w 2497883"/>
              <a:gd name="connsiteY0" fmla="*/ 96641 h 170705"/>
              <a:gd name="connsiteX1" fmla="*/ 99911 w 2497883"/>
              <a:gd name="connsiteY1" fmla="*/ 77412 h 170705"/>
              <a:gd name="connsiteX2" fmla="*/ 144379 w 2497883"/>
              <a:gd name="connsiteY2" fmla="*/ 48514 h 170705"/>
              <a:gd name="connsiteX3" fmla="*/ 187693 w 2497883"/>
              <a:gd name="connsiteY3" fmla="*/ 84727 h 170705"/>
              <a:gd name="connsiteX4" fmla="*/ 216569 w 2497883"/>
              <a:gd name="connsiteY4" fmla="*/ 155392 h 170705"/>
              <a:gd name="connsiteX5" fmla="*/ 301079 w 2497883"/>
              <a:gd name="connsiteY5" fmla="*/ 161537 h 170705"/>
              <a:gd name="connsiteX6" fmla="*/ 381261 w 2497883"/>
              <a:gd name="connsiteY6" fmla="*/ 123203 h 170705"/>
              <a:gd name="connsiteX7" fmla="*/ 396176 w 2497883"/>
              <a:gd name="connsiteY7" fmla="*/ 84727 h 170705"/>
              <a:gd name="connsiteX8" fmla="*/ 462013 w 2497883"/>
              <a:gd name="connsiteY8" fmla="*/ 70097 h 170705"/>
              <a:gd name="connsiteX9" fmla="*/ 500014 w 2497883"/>
              <a:gd name="connsiteY9" fmla="*/ 28200 h 170705"/>
              <a:gd name="connsiteX10" fmla="*/ 606892 w 2497883"/>
              <a:gd name="connsiteY10" fmla="*/ 4449 h 170705"/>
              <a:gd name="connsiteX11" fmla="*/ 670496 w 2497883"/>
              <a:gd name="connsiteY11" fmla="*/ 7917 h 170705"/>
              <a:gd name="connsiteX12" fmla="*/ 725645 w 2497883"/>
              <a:gd name="connsiteY12" fmla="*/ 51951 h 170705"/>
              <a:gd name="connsiteX13" fmla="*/ 798512 w 2497883"/>
              <a:gd name="connsiteY13" fmla="*/ 103015 h 170705"/>
              <a:gd name="connsiteX14" fmla="*/ 896353 w 2497883"/>
              <a:gd name="connsiteY14" fmla="*/ 99205 h 170705"/>
              <a:gd name="connsiteX15" fmla="*/ 977735 w 2497883"/>
              <a:gd name="connsiteY15" fmla="*/ 62781 h 170705"/>
              <a:gd name="connsiteX16" fmla="*/ 1028941 w 2497883"/>
              <a:gd name="connsiteY16" fmla="*/ 40836 h 170705"/>
              <a:gd name="connsiteX17" fmla="*/ 1081905 w 2497883"/>
              <a:gd name="connsiteY17" fmla="*/ 51951 h 170705"/>
              <a:gd name="connsiteX18" fmla="*/ 1131354 w 2497883"/>
              <a:gd name="connsiteY18" fmla="*/ 59125 h 170705"/>
              <a:gd name="connsiteX19" fmla="*/ 1182560 w 2497883"/>
              <a:gd name="connsiteY19" fmla="*/ 70097 h 170705"/>
              <a:gd name="connsiteX20" fmla="*/ 1244739 w 2497883"/>
              <a:gd name="connsiteY20" fmla="*/ 37179 h 170705"/>
              <a:gd name="connsiteX21" fmla="*/ 1307536 w 2497883"/>
              <a:gd name="connsiteY21" fmla="*/ 40076 h 170705"/>
              <a:gd name="connsiteX22" fmla="*/ 1391043 w 2497883"/>
              <a:gd name="connsiteY22" fmla="*/ 18891 h 170705"/>
              <a:gd name="connsiteX23" fmla="*/ 1497541 w 2497883"/>
              <a:gd name="connsiteY23" fmla="*/ 28201 h 170705"/>
              <a:gd name="connsiteX24" fmla="*/ 1548320 w 2497883"/>
              <a:gd name="connsiteY24" fmla="*/ 81070 h 170705"/>
              <a:gd name="connsiteX25" fmla="*/ 1640045 w 2497883"/>
              <a:gd name="connsiteY25" fmla="*/ 123203 h 170705"/>
              <a:gd name="connsiteX26" fmla="*/ 1694624 w 2497883"/>
              <a:gd name="connsiteY26" fmla="*/ 117646 h 170705"/>
              <a:gd name="connsiteX27" fmla="*/ 1770674 w 2497883"/>
              <a:gd name="connsiteY27" fmla="*/ 170705 h 170705"/>
              <a:gd name="connsiteX28" fmla="*/ 1848244 w 2497883"/>
              <a:gd name="connsiteY28" fmla="*/ 135933 h 170705"/>
              <a:gd name="connsiteX29" fmla="*/ 2043806 w 2497883"/>
              <a:gd name="connsiteY29" fmla="*/ 111328 h 170705"/>
              <a:gd name="connsiteX30" fmla="*/ 2245687 w 2497883"/>
              <a:gd name="connsiteY30" fmla="*/ 111328 h 170705"/>
              <a:gd name="connsiteX31" fmla="*/ 2497883 w 2497883"/>
              <a:gd name="connsiteY31" fmla="*/ 156955 h 170705"/>
              <a:gd name="connsiteX0" fmla="*/ 0 w 2497883"/>
              <a:gd name="connsiteY0" fmla="*/ 96641 h 170705"/>
              <a:gd name="connsiteX1" fmla="*/ 99911 w 2497883"/>
              <a:gd name="connsiteY1" fmla="*/ 77412 h 170705"/>
              <a:gd name="connsiteX2" fmla="*/ 144379 w 2497883"/>
              <a:gd name="connsiteY2" fmla="*/ 48514 h 170705"/>
              <a:gd name="connsiteX3" fmla="*/ 187693 w 2497883"/>
              <a:gd name="connsiteY3" fmla="*/ 84727 h 170705"/>
              <a:gd name="connsiteX4" fmla="*/ 216569 w 2497883"/>
              <a:gd name="connsiteY4" fmla="*/ 155392 h 170705"/>
              <a:gd name="connsiteX5" fmla="*/ 301079 w 2497883"/>
              <a:gd name="connsiteY5" fmla="*/ 161537 h 170705"/>
              <a:gd name="connsiteX6" fmla="*/ 381261 w 2497883"/>
              <a:gd name="connsiteY6" fmla="*/ 123203 h 170705"/>
              <a:gd name="connsiteX7" fmla="*/ 396176 w 2497883"/>
              <a:gd name="connsiteY7" fmla="*/ 84727 h 170705"/>
              <a:gd name="connsiteX8" fmla="*/ 462013 w 2497883"/>
              <a:gd name="connsiteY8" fmla="*/ 70097 h 170705"/>
              <a:gd name="connsiteX9" fmla="*/ 500014 w 2497883"/>
              <a:gd name="connsiteY9" fmla="*/ 28200 h 170705"/>
              <a:gd name="connsiteX10" fmla="*/ 606892 w 2497883"/>
              <a:gd name="connsiteY10" fmla="*/ 4449 h 170705"/>
              <a:gd name="connsiteX11" fmla="*/ 670496 w 2497883"/>
              <a:gd name="connsiteY11" fmla="*/ 7917 h 170705"/>
              <a:gd name="connsiteX12" fmla="*/ 725645 w 2497883"/>
              <a:gd name="connsiteY12" fmla="*/ 51951 h 170705"/>
              <a:gd name="connsiteX13" fmla="*/ 798512 w 2497883"/>
              <a:gd name="connsiteY13" fmla="*/ 103015 h 170705"/>
              <a:gd name="connsiteX14" fmla="*/ 896353 w 2497883"/>
              <a:gd name="connsiteY14" fmla="*/ 99205 h 170705"/>
              <a:gd name="connsiteX15" fmla="*/ 977735 w 2497883"/>
              <a:gd name="connsiteY15" fmla="*/ 62781 h 170705"/>
              <a:gd name="connsiteX16" fmla="*/ 1028941 w 2497883"/>
              <a:gd name="connsiteY16" fmla="*/ 40836 h 170705"/>
              <a:gd name="connsiteX17" fmla="*/ 1081905 w 2497883"/>
              <a:gd name="connsiteY17" fmla="*/ 51951 h 170705"/>
              <a:gd name="connsiteX18" fmla="*/ 1131354 w 2497883"/>
              <a:gd name="connsiteY18" fmla="*/ 59125 h 170705"/>
              <a:gd name="connsiteX19" fmla="*/ 1182560 w 2497883"/>
              <a:gd name="connsiteY19" fmla="*/ 70097 h 170705"/>
              <a:gd name="connsiteX20" fmla="*/ 1244739 w 2497883"/>
              <a:gd name="connsiteY20" fmla="*/ 37179 h 170705"/>
              <a:gd name="connsiteX21" fmla="*/ 1307536 w 2497883"/>
              <a:gd name="connsiteY21" fmla="*/ 40076 h 170705"/>
              <a:gd name="connsiteX22" fmla="*/ 1391043 w 2497883"/>
              <a:gd name="connsiteY22" fmla="*/ 18891 h 170705"/>
              <a:gd name="connsiteX23" fmla="*/ 1497541 w 2497883"/>
              <a:gd name="connsiteY23" fmla="*/ 28201 h 170705"/>
              <a:gd name="connsiteX24" fmla="*/ 1548320 w 2497883"/>
              <a:gd name="connsiteY24" fmla="*/ 81070 h 170705"/>
              <a:gd name="connsiteX25" fmla="*/ 1640045 w 2497883"/>
              <a:gd name="connsiteY25" fmla="*/ 123203 h 170705"/>
              <a:gd name="connsiteX26" fmla="*/ 1694624 w 2497883"/>
              <a:gd name="connsiteY26" fmla="*/ 117646 h 170705"/>
              <a:gd name="connsiteX27" fmla="*/ 1770674 w 2497883"/>
              <a:gd name="connsiteY27" fmla="*/ 170705 h 170705"/>
              <a:gd name="connsiteX28" fmla="*/ 1848244 w 2497883"/>
              <a:gd name="connsiteY28" fmla="*/ 135933 h 170705"/>
              <a:gd name="connsiteX29" fmla="*/ 1965287 w 2497883"/>
              <a:gd name="connsiteY29" fmla="*/ 139591 h 170705"/>
              <a:gd name="connsiteX30" fmla="*/ 2043806 w 2497883"/>
              <a:gd name="connsiteY30" fmla="*/ 111328 h 170705"/>
              <a:gd name="connsiteX31" fmla="*/ 2245687 w 2497883"/>
              <a:gd name="connsiteY31" fmla="*/ 111328 h 170705"/>
              <a:gd name="connsiteX32" fmla="*/ 2497883 w 2497883"/>
              <a:gd name="connsiteY32" fmla="*/ 156955 h 170705"/>
              <a:gd name="connsiteX0" fmla="*/ 0 w 2497883"/>
              <a:gd name="connsiteY0" fmla="*/ 96641 h 170705"/>
              <a:gd name="connsiteX1" fmla="*/ 99911 w 2497883"/>
              <a:gd name="connsiteY1" fmla="*/ 77412 h 170705"/>
              <a:gd name="connsiteX2" fmla="*/ 144379 w 2497883"/>
              <a:gd name="connsiteY2" fmla="*/ 48514 h 170705"/>
              <a:gd name="connsiteX3" fmla="*/ 187693 w 2497883"/>
              <a:gd name="connsiteY3" fmla="*/ 84727 h 170705"/>
              <a:gd name="connsiteX4" fmla="*/ 216569 w 2497883"/>
              <a:gd name="connsiteY4" fmla="*/ 155392 h 170705"/>
              <a:gd name="connsiteX5" fmla="*/ 301079 w 2497883"/>
              <a:gd name="connsiteY5" fmla="*/ 161537 h 170705"/>
              <a:gd name="connsiteX6" fmla="*/ 381261 w 2497883"/>
              <a:gd name="connsiteY6" fmla="*/ 123203 h 170705"/>
              <a:gd name="connsiteX7" fmla="*/ 396176 w 2497883"/>
              <a:gd name="connsiteY7" fmla="*/ 84727 h 170705"/>
              <a:gd name="connsiteX8" fmla="*/ 462013 w 2497883"/>
              <a:gd name="connsiteY8" fmla="*/ 70097 h 170705"/>
              <a:gd name="connsiteX9" fmla="*/ 500014 w 2497883"/>
              <a:gd name="connsiteY9" fmla="*/ 28200 h 170705"/>
              <a:gd name="connsiteX10" fmla="*/ 606892 w 2497883"/>
              <a:gd name="connsiteY10" fmla="*/ 4449 h 170705"/>
              <a:gd name="connsiteX11" fmla="*/ 670496 w 2497883"/>
              <a:gd name="connsiteY11" fmla="*/ 7917 h 170705"/>
              <a:gd name="connsiteX12" fmla="*/ 725645 w 2497883"/>
              <a:gd name="connsiteY12" fmla="*/ 51951 h 170705"/>
              <a:gd name="connsiteX13" fmla="*/ 798512 w 2497883"/>
              <a:gd name="connsiteY13" fmla="*/ 103015 h 170705"/>
              <a:gd name="connsiteX14" fmla="*/ 896353 w 2497883"/>
              <a:gd name="connsiteY14" fmla="*/ 99205 h 170705"/>
              <a:gd name="connsiteX15" fmla="*/ 977735 w 2497883"/>
              <a:gd name="connsiteY15" fmla="*/ 62781 h 170705"/>
              <a:gd name="connsiteX16" fmla="*/ 1028941 w 2497883"/>
              <a:gd name="connsiteY16" fmla="*/ 40836 h 170705"/>
              <a:gd name="connsiteX17" fmla="*/ 1081905 w 2497883"/>
              <a:gd name="connsiteY17" fmla="*/ 51951 h 170705"/>
              <a:gd name="connsiteX18" fmla="*/ 1131354 w 2497883"/>
              <a:gd name="connsiteY18" fmla="*/ 59125 h 170705"/>
              <a:gd name="connsiteX19" fmla="*/ 1182560 w 2497883"/>
              <a:gd name="connsiteY19" fmla="*/ 70097 h 170705"/>
              <a:gd name="connsiteX20" fmla="*/ 1244739 w 2497883"/>
              <a:gd name="connsiteY20" fmla="*/ 37179 h 170705"/>
              <a:gd name="connsiteX21" fmla="*/ 1307536 w 2497883"/>
              <a:gd name="connsiteY21" fmla="*/ 40076 h 170705"/>
              <a:gd name="connsiteX22" fmla="*/ 1391043 w 2497883"/>
              <a:gd name="connsiteY22" fmla="*/ 18891 h 170705"/>
              <a:gd name="connsiteX23" fmla="*/ 1497541 w 2497883"/>
              <a:gd name="connsiteY23" fmla="*/ 28201 h 170705"/>
              <a:gd name="connsiteX24" fmla="*/ 1548320 w 2497883"/>
              <a:gd name="connsiteY24" fmla="*/ 81070 h 170705"/>
              <a:gd name="connsiteX25" fmla="*/ 1640045 w 2497883"/>
              <a:gd name="connsiteY25" fmla="*/ 123203 h 170705"/>
              <a:gd name="connsiteX26" fmla="*/ 1694624 w 2497883"/>
              <a:gd name="connsiteY26" fmla="*/ 117646 h 170705"/>
              <a:gd name="connsiteX27" fmla="*/ 1770674 w 2497883"/>
              <a:gd name="connsiteY27" fmla="*/ 170705 h 170705"/>
              <a:gd name="connsiteX28" fmla="*/ 1848244 w 2497883"/>
              <a:gd name="connsiteY28" fmla="*/ 135933 h 170705"/>
              <a:gd name="connsiteX29" fmla="*/ 1965287 w 2497883"/>
              <a:gd name="connsiteY29" fmla="*/ 139591 h 170705"/>
              <a:gd name="connsiteX30" fmla="*/ 2043806 w 2497883"/>
              <a:gd name="connsiteY30" fmla="*/ 111328 h 170705"/>
              <a:gd name="connsiteX31" fmla="*/ 2107933 w 2497883"/>
              <a:gd name="connsiteY31" fmla="*/ 84727 h 170705"/>
              <a:gd name="connsiteX32" fmla="*/ 2245687 w 2497883"/>
              <a:gd name="connsiteY32" fmla="*/ 111328 h 170705"/>
              <a:gd name="connsiteX33" fmla="*/ 2497883 w 2497883"/>
              <a:gd name="connsiteY33" fmla="*/ 156955 h 170705"/>
              <a:gd name="connsiteX0" fmla="*/ 0 w 2497883"/>
              <a:gd name="connsiteY0" fmla="*/ 96641 h 170705"/>
              <a:gd name="connsiteX1" fmla="*/ 99911 w 2497883"/>
              <a:gd name="connsiteY1" fmla="*/ 77412 h 170705"/>
              <a:gd name="connsiteX2" fmla="*/ 144379 w 2497883"/>
              <a:gd name="connsiteY2" fmla="*/ 48514 h 170705"/>
              <a:gd name="connsiteX3" fmla="*/ 187693 w 2497883"/>
              <a:gd name="connsiteY3" fmla="*/ 84727 h 170705"/>
              <a:gd name="connsiteX4" fmla="*/ 216569 w 2497883"/>
              <a:gd name="connsiteY4" fmla="*/ 155392 h 170705"/>
              <a:gd name="connsiteX5" fmla="*/ 301079 w 2497883"/>
              <a:gd name="connsiteY5" fmla="*/ 161537 h 170705"/>
              <a:gd name="connsiteX6" fmla="*/ 381261 w 2497883"/>
              <a:gd name="connsiteY6" fmla="*/ 123203 h 170705"/>
              <a:gd name="connsiteX7" fmla="*/ 396176 w 2497883"/>
              <a:gd name="connsiteY7" fmla="*/ 84727 h 170705"/>
              <a:gd name="connsiteX8" fmla="*/ 462013 w 2497883"/>
              <a:gd name="connsiteY8" fmla="*/ 70097 h 170705"/>
              <a:gd name="connsiteX9" fmla="*/ 500014 w 2497883"/>
              <a:gd name="connsiteY9" fmla="*/ 28200 h 170705"/>
              <a:gd name="connsiteX10" fmla="*/ 606892 w 2497883"/>
              <a:gd name="connsiteY10" fmla="*/ 4449 h 170705"/>
              <a:gd name="connsiteX11" fmla="*/ 670496 w 2497883"/>
              <a:gd name="connsiteY11" fmla="*/ 7917 h 170705"/>
              <a:gd name="connsiteX12" fmla="*/ 725645 w 2497883"/>
              <a:gd name="connsiteY12" fmla="*/ 51951 h 170705"/>
              <a:gd name="connsiteX13" fmla="*/ 798512 w 2497883"/>
              <a:gd name="connsiteY13" fmla="*/ 103015 h 170705"/>
              <a:gd name="connsiteX14" fmla="*/ 896353 w 2497883"/>
              <a:gd name="connsiteY14" fmla="*/ 99205 h 170705"/>
              <a:gd name="connsiteX15" fmla="*/ 977735 w 2497883"/>
              <a:gd name="connsiteY15" fmla="*/ 62781 h 170705"/>
              <a:gd name="connsiteX16" fmla="*/ 1028941 w 2497883"/>
              <a:gd name="connsiteY16" fmla="*/ 40836 h 170705"/>
              <a:gd name="connsiteX17" fmla="*/ 1081905 w 2497883"/>
              <a:gd name="connsiteY17" fmla="*/ 51951 h 170705"/>
              <a:gd name="connsiteX18" fmla="*/ 1131354 w 2497883"/>
              <a:gd name="connsiteY18" fmla="*/ 59125 h 170705"/>
              <a:gd name="connsiteX19" fmla="*/ 1182560 w 2497883"/>
              <a:gd name="connsiteY19" fmla="*/ 70097 h 170705"/>
              <a:gd name="connsiteX20" fmla="*/ 1244739 w 2497883"/>
              <a:gd name="connsiteY20" fmla="*/ 37179 h 170705"/>
              <a:gd name="connsiteX21" fmla="*/ 1307536 w 2497883"/>
              <a:gd name="connsiteY21" fmla="*/ 40076 h 170705"/>
              <a:gd name="connsiteX22" fmla="*/ 1391043 w 2497883"/>
              <a:gd name="connsiteY22" fmla="*/ 18891 h 170705"/>
              <a:gd name="connsiteX23" fmla="*/ 1497541 w 2497883"/>
              <a:gd name="connsiteY23" fmla="*/ 28201 h 170705"/>
              <a:gd name="connsiteX24" fmla="*/ 1548320 w 2497883"/>
              <a:gd name="connsiteY24" fmla="*/ 81070 h 170705"/>
              <a:gd name="connsiteX25" fmla="*/ 1640045 w 2497883"/>
              <a:gd name="connsiteY25" fmla="*/ 123203 h 170705"/>
              <a:gd name="connsiteX26" fmla="*/ 1694624 w 2497883"/>
              <a:gd name="connsiteY26" fmla="*/ 117646 h 170705"/>
              <a:gd name="connsiteX27" fmla="*/ 1770674 w 2497883"/>
              <a:gd name="connsiteY27" fmla="*/ 170705 h 170705"/>
              <a:gd name="connsiteX28" fmla="*/ 1848244 w 2497883"/>
              <a:gd name="connsiteY28" fmla="*/ 135933 h 170705"/>
              <a:gd name="connsiteX29" fmla="*/ 1965287 w 2497883"/>
              <a:gd name="connsiteY29" fmla="*/ 139591 h 170705"/>
              <a:gd name="connsiteX30" fmla="*/ 2043806 w 2497883"/>
              <a:gd name="connsiteY30" fmla="*/ 111328 h 170705"/>
              <a:gd name="connsiteX31" fmla="*/ 2107933 w 2497883"/>
              <a:gd name="connsiteY31" fmla="*/ 84727 h 170705"/>
              <a:gd name="connsiteX32" fmla="*/ 2245687 w 2497883"/>
              <a:gd name="connsiteY32" fmla="*/ 111328 h 170705"/>
              <a:gd name="connsiteX33" fmla="*/ 2334705 w 2497883"/>
              <a:gd name="connsiteY33" fmla="*/ 103015 h 170705"/>
              <a:gd name="connsiteX34" fmla="*/ 2497883 w 2497883"/>
              <a:gd name="connsiteY34" fmla="*/ 156955 h 170705"/>
              <a:gd name="connsiteX0" fmla="*/ 0 w 2497883"/>
              <a:gd name="connsiteY0" fmla="*/ 96641 h 170705"/>
              <a:gd name="connsiteX1" fmla="*/ 99911 w 2497883"/>
              <a:gd name="connsiteY1" fmla="*/ 77412 h 170705"/>
              <a:gd name="connsiteX2" fmla="*/ 144379 w 2497883"/>
              <a:gd name="connsiteY2" fmla="*/ 48514 h 170705"/>
              <a:gd name="connsiteX3" fmla="*/ 187693 w 2497883"/>
              <a:gd name="connsiteY3" fmla="*/ 84727 h 170705"/>
              <a:gd name="connsiteX4" fmla="*/ 216569 w 2497883"/>
              <a:gd name="connsiteY4" fmla="*/ 155392 h 170705"/>
              <a:gd name="connsiteX5" fmla="*/ 301079 w 2497883"/>
              <a:gd name="connsiteY5" fmla="*/ 161537 h 170705"/>
              <a:gd name="connsiteX6" fmla="*/ 381261 w 2497883"/>
              <a:gd name="connsiteY6" fmla="*/ 123203 h 170705"/>
              <a:gd name="connsiteX7" fmla="*/ 396176 w 2497883"/>
              <a:gd name="connsiteY7" fmla="*/ 84727 h 170705"/>
              <a:gd name="connsiteX8" fmla="*/ 462013 w 2497883"/>
              <a:gd name="connsiteY8" fmla="*/ 70097 h 170705"/>
              <a:gd name="connsiteX9" fmla="*/ 500014 w 2497883"/>
              <a:gd name="connsiteY9" fmla="*/ 28200 h 170705"/>
              <a:gd name="connsiteX10" fmla="*/ 606892 w 2497883"/>
              <a:gd name="connsiteY10" fmla="*/ 4449 h 170705"/>
              <a:gd name="connsiteX11" fmla="*/ 670496 w 2497883"/>
              <a:gd name="connsiteY11" fmla="*/ 7917 h 170705"/>
              <a:gd name="connsiteX12" fmla="*/ 725645 w 2497883"/>
              <a:gd name="connsiteY12" fmla="*/ 51951 h 170705"/>
              <a:gd name="connsiteX13" fmla="*/ 798512 w 2497883"/>
              <a:gd name="connsiteY13" fmla="*/ 103015 h 170705"/>
              <a:gd name="connsiteX14" fmla="*/ 896353 w 2497883"/>
              <a:gd name="connsiteY14" fmla="*/ 99205 h 170705"/>
              <a:gd name="connsiteX15" fmla="*/ 977735 w 2497883"/>
              <a:gd name="connsiteY15" fmla="*/ 62781 h 170705"/>
              <a:gd name="connsiteX16" fmla="*/ 1028941 w 2497883"/>
              <a:gd name="connsiteY16" fmla="*/ 40836 h 170705"/>
              <a:gd name="connsiteX17" fmla="*/ 1081905 w 2497883"/>
              <a:gd name="connsiteY17" fmla="*/ 51951 h 170705"/>
              <a:gd name="connsiteX18" fmla="*/ 1131354 w 2497883"/>
              <a:gd name="connsiteY18" fmla="*/ 59125 h 170705"/>
              <a:gd name="connsiteX19" fmla="*/ 1182560 w 2497883"/>
              <a:gd name="connsiteY19" fmla="*/ 70097 h 170705"/>
              <a:gd name="connsiteX20" fmla="*/ 1244739 w 2497883"/>
              <a:gd name="connsiteY20" fmla="*/ 37179 h 170705"/>
              <a:gd name="connsiteX21" fmla="*/ 1307536 w 2497883"/>
              <a:gd name="connsiteY21" fmla="*/ 40076 h 170705"/>
              <a:gd name="connsiteX22" fmla="*/ 1391043 w 2497883"/>
              <a:gd name="connsiteY22" fmla="*/ 18891 h 170705"/>
              <a:gd name="connsiteX23" fmla="*/ 1497541 w 2497883"/>
              <a:gd name="connsiteY23" fmla="*/ 28201 h 170705"/>
              <a:gd name="connsiteX24" fmla="*/ 1548320 w 2497883"/>
              <a:gd name="connsiteY24" fmla="*/ 81070 h 170705"/>
              <a:gd name="connsiteX25" fmla="*/ 1640045 w 2497883"/>
              <a:gd name="connsiteY25" fmla="*/ 123203 h 170705"/>
              <a:gd name="connsiteX26" fmla="*/ 1694624 w 2497883"/>
              <a:gd name="connsiteY26" fmla="*/ 117646 h 170705"/>
              <a:gd name="connsiteX27" fmla="*/ 1770674 w 2497883"/>
              <a:gd name="connsiteY27" fmla="*/ 170705 h 170705"/>
              <a:gd name="connsiteX28" fmla="*/ 1848244 w 2497883"/>
              <a:gd name="connsiteY28" fmla="*/ 135933 h 170705"/>
              <a:gd name="connsiteX29" fmla="*/ 1965287 w 2497883"/>
              <a:gd name="connsiteY29" fmla="*/ 139591 h 170705"/>
              <a:gd name="connsiteX30" fmla="*/ 2043806 w 2497883"/>
              <a:gd name="connsiteY30" fmla="*/ 111328 h 170705"/>
              <a:gd name="connsiteX31" fmla="*/ 2107933 w 2497883"/>
              <a:gd name="connsiteY31" fmla="*/ 84727 h 170705"/>
              <a:gd name="connsiteX32" fmla="*/ 2245687 w 2497883"/>
              <a:gd name="connsiteY32" fmla="*/ 111328 h 170705"/>
              <a:gd name="connsiteX33" fmla="*/ 2334705 w 2497883"/>
              <a:gd name="connsiteY33" fmla="*/ 103015 h 170705"/>
              <a:gd name="connsiteX34" fmla="*/ 2433460 w 2497883"/>
              <a:gd name="connsiteY34" fmla="*/ 157879 h 170705"/>
              <a:gd name="connsiteX35" fmla="*/ 2497883 w 2497883"/>
              <a:gd name="connsiteY35" fmla="*/ 156955 h 1707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2497883" h="170705">
                <a:moveTo>
                  <a:pt x="0" y="96641"/>
                </a:moveTo>
                <a:cubicBezTo>
                  <a:pt x="16652" y="90388"/>
                  <a:pt x="68534" y="70803"/>
                  <a:pt x="99911" y="77412"/>
                </a:cubicBezTo>
                <a:cubicBezTo>
                  <a:pt x="123974" y="69391"/>
                  <a:pt x="129749" y="44247"/>
                  <a:pt x="144379" y="48514"/>
                </a:cubicBezTo>
                <a:cubicBezTo>
                  <a:pt x="174442" y="48357"/>
                  <a:pt x="175661" y="66914"/>
                  <a:pt x="187693" y="84727"/>
                </a:cubicBezTo>
                <a:cubicBezTo>
                  <a:pt x="199725" y="102540"/>
                  <a:pt x="197671" y="142590"/>
                  <a:pt x="216569" y="155392"/>
                </a:cubicBezTo>
                <a:cubicBezTo>
                  <a:pt x="235467" y="168194"/>
                  <a:pt x="273630" y="166902"/>
                  <a:pt x="301079" y="161537"/>
                </a:cubicBezTo>
                <a:cubicBezTo>
                  <a:pt x="328529" y="134225"/>
                  <a:pt x="348105" y="145426"/>
                  <a:pt x="381261" y="123203"/>
                </a:cubicBezTo>
                <a:cubicBezTo>
                  <a:pt x="399549" y="112840"/>
                  <a:pt x="376384" y="100561"/>
                  <a:pt x="396176" y="84727"/>
                </a:cubicBezTo>
                <a:cubicBezTo>
                  <a:pt x="407196" y="72218"/>
                  <a:pt x="444707" y="79518"/>
                  <a:pt x="462013" y="70097"/>
                </a:cubicBezTo>
                <a:cubicBezTo>
                  <a:pt x="479319" y="60676"/>
                  <a:pt x="475868" y="39141"/>
                  <a:pt x="500014" y="28200"/>
                </a:cubicBezTo>
                <a:cubicBezTo>
                  <a:pt x="524160" y="17259"/>
                  <a:pt x="578478" y="7830"/>
                  <a:pt x="606892" y="4449"/>
                </a:cubicBezTo>
                <a:cubicBezTo>
                  <a:pt x="635306" y="1069"/>
                  <a:pt x="650704" y="0"/>
                  <a:pt x="670496" y="7917"/>
                </a:cubicBezTo>
                <a:cubicBezTo>
                  <a:pt x="690288" y="15834"/>
                  <a:pt x="701871" y="38540"/>
                  <a:pt x="725645" y="51951"/>
                </a:cubicBezTo>
                <a:lnTo>
                  <a:pt x="798512" y="103015"/>
                </a:lnTo>
                <a:lnTo>
                  <a:pt x="896353" y="99205"/>
                </a:lnTo>
                <a:lnTo>
                  <a:pt x="977735" y="62781"/>
                </a:lnTo>
                <a:lnTo>
                  <a:pt x="1028941" y="40836"/>
                </a:lnTo>
                <a:lnTo>
                  <a:pt x="1081905" y="51951"/>
                </a:lnTo>
                <a:lnTo>
                  <a:pt x="1131354" y="59125"/>
                </a:lnTo>
                <a:lnTo>
                  <a:pt x="1182560" y="70097"/>
                </a:lnTo>
                <a:lnTo>
                  <a:pt x="1244739" y="37179"/>
                </a:lnTo>
                <a:lnTo>
                  <a:pt x="1307536" y="40076"/>
                </a:lnTo>
                <a:lnTo>
                  <a:pt x="1391043" y="18891"/>
                </a:lnTo>
                <a:lnTo>
                  <a:pt x="1497541" y="28201"/>
                </a:lnTo>
                <a:lnTo>
                  <a:pt x="1548320" y="81070"/>
                </a:lnTo>
                <a:lnTo>
                  <a:pt x="1640045" y="123203"/>
                </a:lnTo>
                <a:lnTo>
                  <a:pt x="1694624" y="117646"/>
                </a:lnTo>
                <a:lnTo>
                  <a:pt x="1770674" y="170705"/>
                </a:lnTo>
                <a:lnTo>
                  <a:pt x="1848244" y="135933"/>
                </a:lnTo>
                <a:lnTo>
                  <a:pt x="1965287" y="139591"/>
                </a:lnTo>
                <a:lnTo>
                  <a:pt x="2043806" y="111328"/>
                </a:lnTo>
                <a:lnTo>
                  <a:pt x="2107933" y="84727"/>
                </a:lnTo>
                <a:lnTo>
                  <a:pt x="2245687" y="111328"/>
                </a:lnTo>
                <a:lnTo>
                  <a:pt x="2334705" y="103015"/>
                </a:lnTo>
                <a:lnTo>
                  <a:pt x="2433460" y="157879"/>
                </a:lnTo>
                <a:lnTo>
                  <a:pt x="2497883" y="156955"/>
                </a:lnTo>
              </a:path>
            </a:pathLst>
          </a:custGeom>
          <a:ln w="3175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TextBox 48"/>
          <p:cNvSpPr txBox="1"/>
          <p:nvPr/>
        </p:nvSpPr>
        <p:spPr>
          <a:xfrm>
            <a:off x="26480482" y="28330634"/>
            <a:ext cx="7065254" cy="523220"/>
          </a:xfrm>
          <a:prstGeom prst="rect">
            <a:avLst/>
          </a:prstGeom>
          <a:noFill/>
        </p:spPr>
        <p:txBody>
          <a:bodyPr wrap="square" rtlCol="0">
            <a:spAutoFit/>
          </a:bodyPr>
          <a:lstStyle/>
          <a:p>
            <a:r>
              <a:rPr lang="en-CA" sz="2800" dirty="0" smtClean="0">
                <a:latin typeface="+mj-lt"/>
                <a:cs typeface="Arial" pitchFamily="34" charset="0"/>
              </a:rPr>
              <a:t>Water table depth relative to peat surface</a:t>
            </a:r>
            <a:endParaRPr lang="en-US" sz="2800" dirty="0">
              <a:latin typeface="+mj-lt"/>
              <a:cs typeface="Arial" pitchFamily="34" charset="0"/>
            </a:endParaRPr>
          </a:p>
        </p:txBody>
      </p:sp>
      <p:cxnSp>
        <p:nvCxnSpPr>
          <p:cNvPr id="50" name="Straight Connector 49"/>
          <p:cNvCxnSpPr/>
          <p:nvPr/>
        </p:nvCxnSpPr>
        <p:spPr>
          <a:xfrm>
            <a:off x="18435750" y="27586645"/>
            <a:ext cx="14760000" cy="0"/>
          </a:xfrm>
          <a:prstGeom prst="line">
            <a:avLst/>
          </a:prstGeom>
          <a:ln w="50800"/>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randombar(horizontal)">
                                      <p:cBhvr>
                                        <p:cTn id="7"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2036</TotalTime>
  <Words>1209</Words>
  <Application>Microsoft Office PowerPoint</Application>
  <PresentationFormat>Custom</PresentationFormat>
  <Paragraphs>58</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Slide 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Julie Talbot</dc:creator>
  <cp:lastModifiedBy>Julie Talbot</cp:lastModifiedBy>
  <cp:revision>105</cp:revision>
  <dcterms:created xsi:type="dcterms:W3CDTF">2011-11-17T22:12:31Z</dcterms:created>
  <dcterms:modified xsi:type="dcterms:W3CDTF">2011-11-29T22:31:31Z</dcterms:modified>
</cp:coreProperties>
</file>