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1BB9"/>
    <a:srgbClr val="6CAFFF"/>
    <a:srgbClr val="33B4FF"/>
    <a:srgbClr val="8C9CB4"/>
    <a:srgbClr val="C1D6F4"/>
    <a:srgbClr val="1F5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432" autoAdjust="0"/>
  </p:normalViewPr>
  <p:slideViewPr>
    <p:cSldViewPr snapToGrid="0">
      <p:cViewPr>
        <p:scale>
          <a:sx n="20" d="100"/>
          <a:sy n="20" d="100"/>
        </p:scale>
        <p:origin x="-1704" y="-464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4/16/18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4/16/18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0" y="990600"/>
            <a:ext cx="31089600" cy="25145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6400800" y="3588603"/>
            <a:ext cx="31089600" cy="83099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4/16/18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852160"/>
            <a:ext cx="12801600" cy="1219200"/>
          </a:xfrm>
          <a:prstGeom prst="round1Rect">
            <a:avLst/>
          </a:prstGeom>
          <a:solidFill>
            <a:schemeClr val="accent2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1143000" y="7071360"/>
            <a:ext cx="12801600" cy="6858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5032736"/>
            <a:ext cx="12801600" cy="1219200"/>
          </a:xfrm>
          <a:prstGeom prst="round1Rect">
            <a:avLst/>
          </a:prstGeom>
          <a:solidFill>
            <a:schemeClr val="accent3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251936"/>
            <a:ext cx="12801600" cy="9088165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5831800"/>
            <a:ext cx="12801600" cy="1219200"/>
          </a:xfrm>
          <a:prstGeom prst="round1Rect">
            <a:avLst/>
          </a:prstGeom>
          <a:solidFill>
            <a:schemeClr val="accent4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852160"/>
            <a:ext cx="12801600" cy="1219200"/>
          </a:xfrm>
          <a:prstGeom prst="round1Rect">
            <a:avLst/>
          </a:prstGeom>
          <a:solidFill>
            <a:schemeClr val="accent5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071360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1948160"/>
            <a:ext cx="12801600" cy="6172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5544800" y="23469600"/>
            <a:ext cx="12801600" cy="1752600"/>
          </a:xfrm>
        </p:spPr>
        <p:txBody>
          <a:bodyPr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583180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852160"/>
            <a:ext cx="12801600" cy="1219200"/>
          </a:xfrm>
          <a:prstGeom prst="round1Rect">
            <a:avLst/>
          </a:prstGeom>
          <a:solidFill>
            <a:schemeClr val="accent6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071360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5837408"/>
            <a:ext cx="12801600" cy="73152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831800"/>
            <a:ext cx="12801600" cy="1219200"/>
          </a:xfrm>
          <a:prstGeom prst="round1Rect">
            <a:avLst/>
          </a:prstGeom>
          <a:solidFill>
            <a:schemeClr val="accent1"/>
          </a:solidFill>
        </p:spPr>
        <p:txBody>
          <a:bodyPr lIns="365760" anchor="ctr">
            <a:noAutofit/>
          </a:bodyPr>
          <a:lstStyle>
            <a:lvl1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057096"/>
            <a:ext cx="12801600" cy="4572000"/>
          </a:xfrm>
        </p:spPr>
        <p:txBody>
          <a:bodyPr lIns="365760" tIns="182880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43891200" cy="5029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6400800" y="990600"/>
            <a:ext cx="31089600" cy="2514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6019800"/>
            <a:ext cx="3108960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4/16/18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8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540185" y="2667128"/>
            <a:ext cx="23286941" cy="1587577"/>
          </a:xfrm>
        </p:spPr>
        <p:txBody>
          <a:bodyPr>
            <a:noAutofit/>
          </a:bodyPr>
          <a:lstStyle/>
          <a:p>
            <a:pPr algn="ctr"/>
            <a:r>
              <a:rPr lang="en-US" sz="12000" dirty="0" smtClean="0"/>
              <a:t>Living Bridge Alert System</a:t>
            </a:r>
            <a:endParaRPr lang="en-US" sz="120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188720" y="5852160"/>
            <a:ext cx="12801600" cy="1219200"/>
          </a:xfrm>
          <a:solidFill>
            <a:srgbClr val="4C5A6A"/>
          </a:solidFill>
        </p:spPr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125225" y="18676098"/>
            <a:ext cx="12801600" cy="1219200"/>
          </a:xfrm>
          <a:solidFill>
            <a:srgbClr val="4C5A6A"/>
          </a:solidFill>
        </p:spPr>
        <p:txBody>
          <a:bodyPr/>
          <a:lstStyle/>
          <a:p>
            <a:r>
              <a:rPr lang="en-US" dirty="0" smtClean="0"/>
              <a:t>Problem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1125225" y="20339818"/>
            <a:ext cx="13110604" cy="5259303"/>
          </a:xfrm>
        </p:spPr>
        <p:txBody>
          <a:bodyPr>
            <a:noAutofit/>
          </a:bodyPr>
          <a:lstStyle/>
          <a:p>
            <a:r>
              <a:rPr lang="en-US" sz="5400" dirty="0" smtClean="0"/>
              <a:t>There is no active monitoring of the system.</a:t>
            </a:r>
          </a:p>
          <a:p>
            <a:r>
              <a:rPr lang="en-US" sz="5400" dirty="0" smtClean="0"/>
              <a:t>Data reporting is only passive.</a:t>
            </a:r>
          </a:p>
          <a:p>
            <a:r>
              <a:rPr lang="en-US" sz="5400" dirty="0" smtClean="0"/>
              <a:t>Goal is to create an alert system that actively monitors the sensors.</a:t>
            </a:r>
          </a:p>
          <a:p>
            <a:endParaRPr lang="en-US" sz="60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5294771" y="18733403"/>
            <a:ext cx="27564629" cy="1270061"/>
          </a:xfrm>
          <a:solidFill>
            <a:srgbClr val="4C5A6A"/>
          </a:solidFill>
        </p:spPr>
        <p:txBody>
          <a:bodyPr/>
          <a:lstStyle/>
          <a:p>
            <a:r>
              <a:rPr lang="en-US" dirty="0" smtClean="0"/>
              <a:t>Obtaining the data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0"/>
          </p:nvPr>
        </p:nvSpPr>
        <p:spPr>
          <a:xfrm>
            <a:off x="15610557" y="17432819"/>
            <a:ext cx="12801600" cy="965083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31"/>
          </p:nvPr>
        </p:nvSpPr>
        <p:spPr>
          <a:xfrm>
            <a:off x="15423927" y="5852160"/>
            <a:ext cx="12801600" cy="1219200"/>
          </a:xfrm>
          <a:solidFill>
            <a:schemeClr val="accent4"/>
          </a:solidFill>
        </p:spPr>
        <p:txBody>
          <a:bodyPr/>
          <a:lstStyle/>
          <a:p>
            <a:r>
              <a:rPr lang="en-US" dirty="0" smtClean="0"/>
              <a:t>Flo chart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30064665" y="5913910"/>
            <a:ext cx="12801600" cy="1219200"/>
          </a:xfrm>
          <a:solidFill>
            <a:srgbClr val="4C5A6A"/>
          </a:solidFill>
        </p:spPr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30033929" y="7239350"/>
            <a:ext cx="12801600" cy="9588962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292934"/>
                </a:solidFill>
              </a:rPr>
              <a:t> </a:t>
            </a:r>
            <a:r>
              <a:rPr lang="en-US" sz="5400" dirty="0"/>
              <a:t>SMS Gateway </a:t>
            </a:r>
            <a:r>
              <a:rPr lang="en-US" sz="5400" dirty="0" smtClean="0"/>
              <a:t>Domain:</a:t>
            </a:r>
          </a:p>
          <a:p>
            <a:pPr marL="0" indent="0">
              <a:buNone/>
            </a:pPr>
            <a:r>
              <a:rPr lang="en-US" sz="5400" dirty="0" smtClean="0"/>
              <a:t>Allows a computer to send or receive       </a:t>
            </a:r>
            <a:r>
              <a:rPr lang="en-US" sz="5400" dirty="0"/>
              <a:t> </a:t>
            </a:r>
            <a:r>
              <a:rPr lang="en-US" sz="5400" dirty="0" smtClean="0"/>
              <a:t>     a Short Message Service transmission to or from a telecommunications network.</a:t>
            </a:r>
          </a:p>
          <a:p>
            <a:pPr marL="0" indent="0">
              <a:buNone/>
            </a:pPr>
            <a:r>
              <a:rPr lang="en-US" sz="5400" dirty="0" smtClean="0"/>
              <a:t>EX: </a:t>
            </a:r>
            <a:r>
              <a:rPr lang="en-US" sz="5400" dirty="0" err="1" smtClean="0"/>
              <a:t>server.sendmail</a:t>
            </a:r>
            <a:r>
              <a:rPr lang="en-US" sz="5400" dirty="0" smtClean="0"/>
              <a:t>( &lt;number&gt;@</a:t>
            </a:r>
            <a:r>
              <a:rPr lang="en-US" sz="5400" dirty="0" err="1" smtClean="0"/>
              <a:t>vtext.com</a:t>
            </a:r>
            <a:r>
              <a:rPr lang="en-US" sz="5400" dirty="0" smtClean="0"/>
              <a:t>)</a:t>
            </a:r>
          </a:p>
          <a:p>
            <a:pPr marL="0" indent="0">
              <a:buNone/>
            </a:pPr>
            <a:endParaRPr lang="en-US" sz="5400" dirty="0"/>
          </a:p>
          <a:p>
            <a:r>
              <a:rPr lang="en-US" sz="5400" dirty="0"/>
              <a:t>Simple Mail Transfer Protocol (SMTP</a:t>
            </a:r>
            <a:r>
              <a:rPr lang="en-US" sz="5400" dirty="0" smtClean="0"/>
              <a:t>):</a:t>
            </a:r>
            <a:endParaRPr lang="en-US" sz="5400" dirty="0"/>
          </a:p>
          <a:p>
            <a:pPr marL="0" indent="0">
              <a:buNone/>
            </a:pPr>
            <a:r>
              <a:rPr lang="en-US" sz="5400" dirty="0" smtClean="0"/>
              <a:t>An internet standard for electronic mail transmission.</a:t>
            </a:r>
          </a:p>
          <a:p>
            <a:pPr marL="0" indent="0">
              <a:buNone/>
            </a:pPr>
            <a:r>
              <a:rPr lang="en-US" sz="5400" dirty="0" smtClean="0"/>
              <a:t>EX: to =[‘person1@example.com”]</a:t>
            </a:r>
            <a:endParaRPr lang="en-US" sz="5400" dirty="0"/>
          </a:p>
        </p:txBody>
      </p:sp>
      <p:sp>
        <p:nvSpPr>
          <p:cNvPr id="30" name="Text Placeholder 1"/>
          <p:cNvSpPr>
            <a:spLocks noGrp="1"/>
          </p:cNvSpPr>
          <p:nvPr>
            <p:ph sz="quarter" idx="25"/>
          </p:nvPr>
        </p:nvSpPr>
        <p:spPr>
          <a:xfrm>
            <a:off x="1189037" y="7112343"/>
            <a:ext cx="12843447" cy="116210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The </a:t>
            </a:r>
            <a:r>
              <a:rPr lang="en-US" sz="5400" dirty="0"/>
              <a:t>Living Bridge Project aims to convert the Memorial Bridge in Portsmouth, NH into a self-diagnosing, self-reporting, self-sustaining “Smart Bridge.” To do this the bridge has been outfitted with sensors monitoring the bridge structure and a platform, which houses instruments that monitor the tidal currents in the river below. The platform will eventually include a tidal turbine, which will generate energy from the current. </a:t>
            </a:r>
            <a:endParaRPr lang="en-US" sz="5400" dirty="0" smtClean="0"/>
          </a:p>
        </p:txBody>
      </p:sp>
      <p:sp>
        <p:nvSpPr>
          <p:cNvPr id="45" name="TextBox 44"/>
          <p:cNvSpPr txBox="1"/>
          <p:nvPr/>
        </p:nvSpPr>
        <p:spPr>
          <a:xfrm>
            <a:off x="31573091" y="0"/>
            <a:ext cx="123181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Zachary Girard</a:t>
            </a:r>
          </a:p>
          <a:p>
            <a:r>
              <a:rPr lang="en-US" sz="6000" dirty="0" smtClean="0">
                <a:solidFill>
                  <a:schemeClr val="bg1"/>
                </a:solidFill>
              </a:rPr>
              <a:t>Advisors: Ian Gagnon, Collette  Powers</a:t>
            </a:r>
          </a:p>
        </p:txBody>
      </p:sp>
      <p:pic>
        <p:nvPicPr>
          <p:cNvPr id="37" name="Picture 36" descr="nsf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24400"/>
            <a:ext cx="4445000" cy="2794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508173" y="32087403"/>
            <a:ext cx="359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“This project was partially funded by the National Science Foundation under award IIP-1430260.”</a:t>
            </a:r>
            <a:endParaRPr lang="en-US" sz="4800" dirty="0" smtClean="0"/>
          </a:p>
        </p:txBody>
      </p:sp>
      <p:pic>
        <p:nvPicPr>
          <p:cNvPr id="40" name="Picture 39" descr="ceps_single-blue-web-h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927523" cy="2603626"/>
          </a:xfrm>
          <a:prstGeom prst="rect">
            <a:avLst/>
          </a:prstGeom>
        </p:spPr>
      </p:pic>
      <p:pic>
        <p:nvPicPr>
          <p:cNvPr id="14" name="Picture 13" descr="erdplus-diagram (2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4264" y="9588961"/>
            <a:ext cx="15582037" cy="6540608"/>
          </a:xfrm>
          <a:prstGeom prst="rect">
            <a:avLst/>
          </a:prstGeom>
        </p:spPr>
      </p:pic>
      <p:pic>
        <p:nvPicPr>
          <p:cNvPr id="15" name="Picture 14" descr="getpostRequest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1367" y="20257476"/>
            <a:ext cx="17020496" cy="961247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509648" y="20892508"/>
            <a:ext cx="10413247" cy="8402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Interface: A point where two systems meet and interact.</a:t>
            </a:r>
            <a:endParaRPr lang="en-US" sz="5400" dirty="0"/>
          </a:p>
          <a:p>
            <a:endParaRPr lang="en-US" sz="5400" dirty="0" smtClean="0"/>
          </a:p>
          <a:p>
            <a:r>
              <a:rPr lang="en-US" sz="5400" dirty="0" smtClean="0"/>
              <a:t>What is HTTP?</a:t>
            </a:r>
          </a:p>
          <a:p>
            <a:pPr marL="857250" indent="-857250">
              <a:buFont typeface="Arial"/>
              <a:buChar char="•"/>
            </a:pPr>
            <a:r>
              <a:rPr lang="en-US" sz="5400" dirty="0" smtClean="0"/>
              <a:t>Enables communication between clients and servers.</a:t>
            </a:r>
          </a:p>
          <a:p>
            <a:endParaRPr lang="en-US" sz="5400" dirty="0" smtClean="0"/>
          </a:p>
          <a:p>
            <a:r>
              <a:rPr lang="en-US" sz="5400" dirty="0" smtClean="0"/>
              <a:t>Get: to request data from the server.</a:t>
            </a:r>
          </a:p>
          <a:p>
            <a:r>
              <a:rPr lang="en-US" sz="54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240</Words>
  <Application>Microsoft Macintosh PowerPoint</Application>
  <PresentationFormat>Custom</PresentationFormat>
  <Paragraphs>35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Medical Poster</vt:lpstr>
      <vt:lpstr>Living Bridge Alert System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2018-04-17T04:31:07Z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