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0"/>
    <a:srgbClr val="E1D55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8553" autoAdjust="0"/>
  </p:normalViewPr>
  <p:slideViewPr>
    <p:cSldViewPr snapToGrid="0" snapToObjects="1">
      <p:cViewPr>
        <p:scale>
          <a:sx n="25" d="100"/>
          <a:sy n="25" d="100"/>
        </p:scale>
        <p:origin x="974" y="-1358"/>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9D247F-01AE-EA4C-99F1-DC7744B4A804}" type="datetimeFigureOut">
              <a:rPr lang="en-US" smtClean="0"/>
              <a:pPr/>
              <a:t>4/16/2018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0F7F5B-6EB6-A645-A2CB-E3871848A44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50F7F5B-6EB6-A645-A2CB-E3871848A44E}"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091A481-5415-6E41-8B21-754FE80FE9FA}"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91A481-5415-6E41-8B21-754FE80FE9FA}"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91A481-5415-6E41-8B21-754FE80FE9FA}"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091A481-5415-6E41-8B21-754FE80FE9FA}"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091A481-5415-6E41-8B21-754FE80FE9FA}" type="datetimeFigureOut">
              <a:rPr lang="en-US" smtClean="0"/>
              <a:pPr/>
              <a:t>4/16/2018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091A481-5415-6E41-8B21-754FE80FE9FA}" type="datetimeFigureOut">
              <a:rPr lang="en-US" smtClean="0"/>
              <a:pPr/>
              <a:t>4/16/2018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91A481-5415-6E41-8B21-754FE80FE9FA}" type="datetimeFigureOut">
              <a:rPr lang="en-US" smtClean="0"/>
              <a:pPr/>
              <a:t>4/16/2018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091A481-5415-6E41-8B21-754FE80FE9FA}" type="datetimeFigureOut">
              <a:rPr lang="en-US" smtClean="0"/>
              <a:pPr/>
              <a:t>4/16/2018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91A481-5415-6E41-8B21-754FE80FE9FA}"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091A481-5415-6E41-8B21-754FE80FE9FA}" type="datetimeFigureOut">
              <a:rPr lang="en-US" smtClean="0"/>
              <a:pPr/>
              <a:t>4/16/2018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D8CCC7-16AD-6F46-BFE5-136741FB752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B091A481-5415-6E41-8B21-754FE80FE9FA}" type="datetimeFigureOut">
              <a:rPr lang="en-US" smtClean="0"/>
              <a:pPr/>
              <a:t>4/16/2018</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2ED8CCC7-16AD-6F46-BFE5-136741FB7520}"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10" Type="http://schemas.openxmlformats.org/officeDocument/2006/relationships/image" Target="../media/image8.emf"/><Relationship Id="rId4" Type="http://schemas.openxmlformats.org/officeDocument/2006/relationships/image" Target="../media/image2.png"/><Relationship Id="rId9"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56" name="Rectangle 155"/>
          <p:cNvSpPr/>
          <p:nvPr/>
        </p:nvSpPr>
        <p:spPr>
          <a:xfrm>
            <a:off x="31818977" y="6674891"/>
            <a:ext cx="11324287"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5" name="TextBox 114"/>
          <p:cNvSpPr txBox="1"/>
          <p:nvPr/>
        </p:nvSpPr>
        <p:spPr>
          <a:xfrm>
            <a:off x="31818977" y="6775946"/>
            <a:ext cx="11131672" cy="7494359"/>
          </a:xfrm>
          <a:prstGeom prst="rect">
            <a:avLst/>
          </a:prstGeom>
          <a:noFill/>
        </p:spPr>
        <p:txBody>
          <a:bodyPr wrap="square" rtlCol="0">
            <a:spAutoFit/>
          </a:bodyPr>
          <a:lstStyle/>
          <a:p>
            <a:pPr algn="ctr">
              <a:spcAft>
                <a:spcPts val="3600"/>
              </a:spcAft>
            </a:pPr>
            <a:r>
              <a:rPr lang="en-US" sz="5500" dirty="0">
                <a:solidFill>
                  <a:srgbClr val="EEECE1"/>
                </a:solidFill>
              </a:rPr>
              <a:t>Flywheel Design</a:t>
            </a:r>
            <a:endParaRPr lang="en-US" sz="3500" dirty="0">
              <a:solidFill>
                <a:srgbClr val="000060"/>
              </a:solidFill>
            </a:endParaRPr>
          </a:p>
          <a:p>
            <a:pPr algn="just">
              <a:spcAft>
                <a:spcPts val="1200"/>
              </a:spcAft>
            </a:pPr>
            <a:r>
              <a:rPr lang="en-US" sz="3600" dirty="0">
                <a:solidFill>
                  <a:srgbClr val="000060"/>
                </a:solidFill>
              </a:rPr>
              <a:t>A prototype was designed to show the idea behind the flywheel. The main idea of the design is the weight-spring combination. As the flywheel is accelerated centrifugal force is created from the rotation causing the weights to compress the springs. The compression causes the moment of inertia of the flywheel to increase until it reaches an equilibrium. The equilibrium is based on the input torque of the instrument, the compression constant of the spring and the mass of the weights used. The assembled fly wheel is shown in Figure 4 and an exploded view in Figure 5.</a:t>
            </a:r>
          </a:p>
        </p:txBody>
      </p:sp>
      <p:sp>
        <p:nvSpPr>
          <p:cNvPr id="231" name="Rectangle 230"/>
          <p:cNvSpPr/>
          <p:nvPr/>
        </p:nvSpPr>
        <p:spPr>
          <a:xfrm>
            <a:off x="938413" y="6711611"/>
            <a:ext cx="11005060"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5" name="Rectangle 154"/>
          <p:cNvSpPr/>
          <p:nvPr/>
        </p:nvSpPr>
        <p:spPr>
          <a:xfrm>
            <a:off x="936819" y="12625296"/>
            <a:ext cx="11005060"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4" name="TextBox 113"/>
          <p:cNvSpPr txBox="1"/>
          <p:nvPr/>
        </p:nvSpPr>
        <p:spPr>
          <a:xfrm>
            <a:off x="935227" y="12734710"/>
            <a:ext cx="11006652" cy="8540800"/>
          </a:xfrm>
          <a:prstGeom prst="rect">
            <a:avLst/>
          </a:prstGeom>
          <a:noFill/>
        </p:spPr>
        <p:txBody>
          <a:bodyPr wrap="square" rtlCol="0">
            <a:spAutoFit/>
          </a:bodyPr>
          <a:lstStyle/>
          <a:p>
            <a:pPr algn="ctr">
              <a:spcAft>
                <a:spcPts val="1800"/>
              </a:spcAft>
            </a:pPr>
            <a:r>
              <a:rPr lang="en-US" sz="5500" dirty="0">
                <a:solidFill>
                  <a:srgbClr val="EEECE1"/>
                </a:solidFill>
              </a:rPr>
              <a:t>Background</a:t>
            </a:r>
          </a:p>
          <a:p>
            <a:pPr>
              <a:spcAft>
                <a:spcPts val="1800"/>
              </a:spcAft>
            </a:pPr>
            <a:r>
              <a:rPr lang="en-US" sz="3600" dirty="0">
                <a:solidFill>
                  <a:srgbClr val="000060"/>
                </a:solidFill>
              </a:rPr>
              <a:t>As a sounding rocket is propelled upward it will shed the skin that holds the instruments to allow them to deploy. The instrument utilizes centrifugal force created from the rotating rocket as a means for deployment. The current braking system for the instrument is a bumper to absorb deployment energy. The bumper causes impulses in the data at the end of deployment causing the instrument to be effective in a limited range of spin rates, instrument mass and instrument length. When a VMI flywheel absorbs deployment energy separately it allows for a smoother, more reliable deployment which translates into better data and the ability to use a range of instruments.</a:t>
            </a:r>
          </a:p>
          <a:p>
            <a:pPr>
              <a:spcAft>
                <a:spcPts val="1800"/>
              </a:spcAft>
            </a:pPr>
            <a:endParaRPr lang="en-US" sz="3200" dirty="0">
              <a:solidFill>
                <a:srgbClr val="000060"/>
              </a:solidFill>
            </a:endParaRPr>
          </a:p>
        </p:txBody>
      </p:sp>
      <p:sp>
        <p:nvSpPr>
          <p:cNvPr id="138" name="TextBox 137"/>
          <p:cNvSpPr txBox="1"/>
          <p:nvPr/>
        </p:nvSpPr>
        <p:spPr>
          <a:xfrm>
            <a:off x="33811878" y="21630457"/>
            <a:ext cx="5986443" cy="1415772"/>
          </a:xfrm>
          <a:prstGeom prst="rect">
            <a:avLst/>
          </a:prstGeom>
          <a:noFill/>
        </p:spPr>
        <p:txBody>
          <a:bodyPr wrap="square" rtlCol="0">
            <a:spAutoFit/>
          </a:bodyPr>
          <a:lstStyle/>
          <a:p>
            <a:pPr algn="ctr"/>
            <a:r>
              <a:rPr lang="en-US" dirty="0"/>
              <a:t>SIGMA</a:t>
            </a:r>
          </a:p>
        </p:txBody>
      </p:sp>
      <p:sp>
        <p:nvSpPr>
          <p:cNvPr id="71" name="Rectangle 70"/>
          <p:cNvSpPr/>
          <p:nvPr/>
        </p:nvSpPr>
        <p:spPr>
          <a:xfrm>
            <a:off x="0" y="0"/>
            <a:ext cx="43891200" cy="5486400"/>
          </a:xfrm>
          <a:prstGeom prst="rect">
            <a:avLst/>
          </a:prstGeom>
          <a:solidFill>
            <a:srgbClr val="080568"/>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TextBox 71"/>
          <p:cNvSpPr txBox="1"/>
          <p:nvPr/>
        </p:nvSpPr>
        <p:spPr>
          <a:xfrm>
            <a:off x="10101048" y="751747"/>
            <a:ext cx="24602831" cy="1631216"/>
          </a:xfrm>
          <a:prstGeom prst="rect">
            <a:avLst/>
          </a:prstGeom>
          <a:noFill/>
        </p:spPr>
        <p:txBody>
          <a:bodyPr wrap="square" rtlCol="0">
            <a:spAutoFit/>
          </a:bodyPr>
          <a:lstStyle/>
          <a:p>
            <a:pPr algn="ctr"/>
            <a:r>
              <a:rPr lang="en-US" sz="10000" dirty="0"/>
              <a:t>Design of Variable Moment of Inertia Flywheel</a:t>
            </a:r>
          </a:p>
        </p:txBody>
      </p:sp>
      <p:pic>
        <p:nvPicPr>
          <p:cNvPr id="94" name="Picture 93"/>
          <p:cNvPicPr>
            <a:picLocks noChangeAspect="1"/>
          </p:cNvPicPr>
          <p:nvPr/>
        </p:nvPicPr>
        <p:blipFill>
          <a:blip r:embed="rId3"/>
          <a:stretch>
            <a:fillRect/>
          </a:stretch>
        </p:blipFill>
        <p:spPr>
          <a:xfrm>
            <a:off x="1700892" y="863600"/>
            <a:ext cx="2802884" cy="3518585"/>
          </a:xfrm>
          <a:prstGeom prst="rect">
            <a:avLst/>
          </a:prstGeom>
        </p:spPr>
      </p:pic>
      <p:sp>
        <p:nvSpPr>
          <p:cNvPr id="95" name="TextBox 94"/>
          <p:cNvSpPr txBox="1"/>
          <p:nvPr/>
        </p:nvSpPr>
        <p:spPr>
          <a:xfrm>
            <a:off x="10101047" y="2848150"/>
            <a:ext cx="24602831" cy="1938992"/>
          </a:xfrm>
          <a:prstGeom prst="rect">
            <a:avLst/>
          </a:prstGeom>
          <a:noFill/>
        </p:spPr>
        <p:txBody>
          <a:bodyPr wrap="square" rtlCol="0">
            <a:spAutoFit/>
          </a:bodyPr>
          <a:lstStyle/>
          <a:p>
            <a:pPr algn="ctr"/>
            <a:r>
              <a:rPr lang="en-US" sz="4000" dirty="0"/>
              <a:t>Derek Phillips</a:t>
            </a:r>
          </a:p>
          <a:p>
            <a:pPr algn="ctr"/>
            <a:r>
              <a:rPr lang="en-US" sz="4000" dirty="0"/>
              <a:t>Advisor: Professor Marc Lessard </a:t>
            </a:r>
          </a:p>
          <a:p>
            <a:pPr algn="ctr"/>
            <a:r>
              <a:rPr lang="en-US" sz="4000" dirty="0"/>
              <a:t>Magnetosphere and Ionosphere Research Laboratory, University of New Hampshire</a:t>
            </a:r>
          </a:p>
        </p:txBody>
      </p:sp>
      <p:cxnSp>
        <p:nvCxnSpPr>
          <p:cNvPr id="109" name="Straight Connector 108"/>
          <p:cNvCxnSpPr/>
          <p:nvPr/>
        </p:nvCxnSpPr>
        <p:spPr>
          <a:xfrm rot="5400000">
            <a:off x="16508412" y="19201606"/>
            <a:ext cx="27432000" cy="1588"/>
          </a:xfrm>
          <a:prstGeom prst="line">
            <a:avLst/>
          </a:prstGeom>
          <a:ln>
            <a:solidFill>
              <a:srgbClr val="000060"/>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rot="5400000">
            <a:off x="-558800" y="19202400"/>
            <a:ext cx="27432000" cy="1588"/>
          </a:xfrm>
          <a:prstGeom prst="line">
            <a:avLst/>
          </a:prstGeom>
          <a:ln>
            <a:solidFill>
              <a:srgbClr val="000060"/>
            </a:solidFill>
          </a:ln>
        </p:spPr>
        <p:style>
          <a:lnRef idx="2">
            <a:schemeClr val="accent1"/>
          </a:lnRef>
          <a:fillRef idx="0">
            <a:schemeClr val="accent1"/>
          </a:fillRef>
          <a:effectRef idx="1">
            <a:schemeClr val="accent1"/>
          </a:effectRef>
          <a:fontRef idx="minor">
            <a:schemeClr val="tx1"/>
          </a:fontRef>
        </p:style>
      </p:cxnSp>
      <p:pic>
        <p:nvPicPr>
          <p:cNvPr id="229" name="Picture 228" descr="Screen Shot 2014-04-19 at 12.02.15 PM.png"/>
          <p:cNvPicPr>
            <a:picLocks noChangeAspect="1"/>
          </p:cNvPicPr>
          <p:nvPr/>
        </p:nvPicPr>
        <p:blipFill>
          <a:blip r:embed="rId4"/>
          <a:stretch>
            <a:fillRect/>
          </a:stretch>
        </p:blipFill>
        <p:spPr>
          <a:xfrm>
            <a:off x="39285248" y="1401767"/>
            <a:ext cx="3061186" cy="2578567"/>
          </a:xfrm>
          <a:prstGeom prst="rect">
            <a:avLst/>
          </a:prstGeom>
        </p:spPr>
      </p:pic>
      <p:sp>
        <p:nvSpPr>
          <p:cNvPr id="230" name="TextBox 229"/>
          <p:cNvSpPr txBox="1"/>
          <p:nvPr/>
        </p:nvSpPr>
        <p:spPr>
          <a:xfrm>
            <a:off x="919158" y="6831027"/>
            <a:ext cx="11006652" cy="5601533"/>
          </a:xfrm>
          <a:prstGeom prst="rect">
            <a:avLst/>
          </a:prstGeom>
          <a:noFill/>
        </p:spPr>
        <p:txBody>
          <a:bodyPr wrap="square" rtlCol="0">
            <a:spAutoFit/>
          </a:bodyPr>
          <a:lstStyle/>
          <a:p>
            <a:pPr algn="ctr">
              <a:spcAft>
                <a:spcPts val="1800"/>
              </a:spcAft>
            </a:pPr>
            <a:r>
              <a:rPr lang="en-US" sz="5500" dirty="0">
                <a:solidFill>
                  <a:schemeClr val="tx2"/>
                </a:solidFill>
                <a:cs typeface="Calibri"/>
              </a:rPr>
              <a:t>Purpose</a:t>
            </a:r>
          </a:p>
          <a:p>
            <a:pPr algn="just"/>
            <a:r>
              <a:rPr lang="en-US" sz="3600" dirty="0">
                <a:solidFill>
                  <a:srgbClr val="000060"/>
                </a:solidFill>
                <a:cs typeface="Calibri"/>
              </a:rPr>
              <a:t>The purpose of this project was to create a newer, more efficient way to deplete deployment energy from the instruments aboard a sounding rocket. Using a Variable Moment of Inertia (VMI) flywheel, instrument energy can be depleted separately with the added flexibility of heavier instruments and faster spin rates on rockets. This translates to more reliable data and low maintenance changes for the instrument housing. </a:t>
            </a:r>
            <a:endParaRPr lang="en-US" sz="3600" dirty="0"/>
          </a:p>
        </p:txBody>
      </p:sp>
      <p:sp>
        <p:nvSpPr>
          <p:cNvPr id="74" name="Rectangle 73">
            <a:extLst>
              <a:ext uri="{FF2B5EF4-FFF2-40B4-BE49-F238E27FC236}">
                <a16:creationId xmlns:a16="http://schemas.microsoft.com/office/drawing/2014/main" id="{B6AB71C0-3BD2-4637-A1CC-4FFE1CE2D96D}"/>
              </a:ext>
            </a:extLst>
          </p:cNvPr>
          <p:cNvSpPr/>
          <p:nvPr/>
        </p:nvSpPr>
        <p:spPr>
          <a:xfrm>
            <a:off x="919158" y="22168170"/>
            <a:ext cx="11005060"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75" name="TextBox 74">
            <a:extLst>
              <a:ext uri="{FF2B5EF4-FFF2-40B4-BE49-F238E27FC236}">
                <a16:creationId xmlns:a16="http://schemas.microsoft.com/office/drawing/2014/main" id="{988387B9-C0E4-448F-91AE-4FB2FE223449}"/>
              </a:ext>
            </a:extLst>
          </p:cNvPr>
          <p:cNvSpPr txBox="1"/>
          <p:nvPr/>
        </p:nvSpPr>
        <p:spPr>
          <a:xfrm>
            <a:off x="914680" y="22269304"/>
            <a:ext cx="11006652" cy="2277547"/>
          </a:xfrm>
          <a:prstGeom prst="rect">
            <a:avLst/>
          </a:prstGeom>
          <a:noFill/>
        </p:spPr>
        <p:txBody>
          <a:bodyPr wrap="square" rtlCol="0">
            <a:spAutoFit/>
          </a:bodyPr>
          <a:lstStyle/>
          <a:p>
            <a:pPr algn="ctr">
              <a:spcAft>
                <a:spcPts val="1800"/>
              </a:spcAft>
            </a:pPr>
            <a:r>
              <a:rPr lang="en-US" sz="5500" dirty="0">
                <a:solidFill>
                  <a:srgbClr val="EEECE1"/>
                </a:solidFill>
              </a:rPr>
              <a:t>Design Objectives</a:t>
            </a:r>
          </a:p>
          <a:p>
            <a:pPr>
              <a:spcAft>
                <a:spcPts val="1800"/>
              </a:spcAft>
            </a:pPr>
            <a:r>
              <a:rPr lang="en-US" sz="3600" dirty="0">
                <a:solidFill>
                  <a:srgbClr val="000060"/>
                </a:solidFill>
              </a:rPr>
              <a:t>The system was designed to improve on old braking methods</a:t>
            </a:r>
            <a:r>
              <a:rPr lang="en-US" sz="3200" dirty="0">
                <a:solidFill>
                  <a:srgbClr val="000060"/>
                </a:solidFill>
              </a:rPr>
              <a:t>.</a:t>
            </a:r>
          </a:p>
        </p:txBody>
      </p:sp>
      <p:sp>
        <p:nvSpPr>
          <p:cNvPr id="2" name="TextBox 1">
            <a:extLst>
              <a:ext uri="{FF2B5EF4-FFF2-40B4-BE49-F238E27FC236}">
                <a16:creationId xmlns:a16="http://schemas.microsoft.com/office/drawing/2014/main" id="{C7659017-97E8-4284-B3D5-DE46E36732F5}"/>
              </a:ext>
            </a:extLst>
          </p:cNvPr>
          <p:cNvSpPr txBox="1"/>
          <p:nvPr/>
        </p:nvSpPr>
        <p:spPr>
          <a:xfrm>
            <a:off x="888282" y="25048206"/>
            <a:ext cx="3493477" cy="3416320"/>
          </a:xfrm>
          <a:prstGeom prst="rect">
            <a:avLst/>
          </a:prstGeom>
          <a:noFill/>
        </p:spPr>
        <p:txBody>
          <a:bodyPr wrap="square" rtlCol="0">
            <a:spAutoFit/>
          </a:bodyPr>
          <a:lstStyle/>
          <a:p>
            <a:r>
              <a:rPr lang="en-US" sz="3600" dirty="0">
                <a:solidFill>
                  <a:srgbClr val="000060"/>
                </a:solidFill>
              </a:rPr>
              <a:t>Previous design:</a:t>
            </a:r>
          </a:p>
          <a:p>
            <a:pPr marL="457200" indent="-457200">
              <a:buFont typeface="Arial" panose="020B0604020202020204" pitchFamily="34" charset="0"/>
              <a:buChar char="•"/>
            </a:pPr>
            <a:r>
              <a:rPr lang="en-US" sz="3600" dirty="0">
                <a:solidFill>
                  <a:srgbClr val="000060"/>
                </a:solidFill>
              </a:rPr>
              <a:t>Impulse at end of deployment</a:t>
            </a:r>
          </a:p>
          <a:p>
            <a:pPr marL="457200" indent="-457200">
              <a:buFont typeface="Arial" panose="020B0604020202020204" pitchFamily="34" charset="0"/>
              <a:buChar char="•"/>
            </a:pPr>
            <a:r>
              <a:rPr lang="en-US" sz="3600" dirty="0">
                <a:solidFill>
                  <a:srgbClr val="000060"/>
                </a:solidFill>
              </a:rPr>
              <a:t>Rubber bumper</a:t>
            </a:r>
          </a:p>
          <a:p>
            <a:pPr marL="457200" indent="-457200">
              <a:buFont typeface="Arial" panose="020B0604020202020204" pitchFamily="34" charset="0"/>
              <a:buChar char="•"/>
            </a:pPr>
            <a:r>
              <a:rPr lang="en-US" sz="3600" dirty="0">
                <a:solidFill>
                  <a:srgbClr val="000060"/>
                </a:solidFill>
              </a:rPr>
              <a:t>Locking latch</a:t>
            </a:r>
          </a:p>
        </p:txBody>
      </p:sp>
      <p:sp>
        <p:nvSpPr>
          <p:cNvPr id="3" name="TextBox 2">
            <a:extLst>
              <a:ext uri="{FF2B5EF4-FFF2-40B4-BE49-F238E27FC236}">
                <a16:creationId xmlns:a16="http://schemas.microsoft.com/office/drawing/2014/main" id="{25C52EAD-B5D5-4D87-92CE-B25552B2AC23}"/>
              </a:ext>
            </a:extLst>
          </p:cNvPr>
          <p:cNvSpPr txBox="1"/>
          <p:nvPr/>
        </p:nvSpPr>
        <p:spPr>
          <a:xfrm>
            <a:off x="5725373" y="25048206"/>
            <a:ext cx="5064369" cy="3785652"/>
          </a:xfrm>
          <a:prstGeom prst="rect">
            <a:avLst/>
          </a:prstGeom>
          <a:noFill/>
        </p:spPr>
        <p:txBody>
          <a:bodyPr wrap="square" rtlCol="0">
            <a:spAutoFit/>
          </a:bodyPr>
          <a:lstStyle/>
          <a:p>
            <a:r>
              <a:rPr lang="en-US" sz="3600" dirty="0">
                <a:solidFill>
                  <a:srgbClr val="000060"/>
                </a:solidFill>
              </a:rPr>
              <a:t>New design:</a:t>
            </a:r>
          </a:p>
          <a:p>
            <a:pPr marL="457200" indent="-457200">
              <a:buFont typeface="Arial" panose="020B0604020202020204" pitchFamily="34" charset="0"/>
              <a:buChar char="•"/>
            </a:pPr>
            <a:r>
              <a:rPr lang="en-US" sz="3600" dirty="0">
                <a:solidFill>
                  <a:srgbClr val="000060"/>
                </a:solidFill>
              </a:rPr>
              <a:t>Reliable and smooth deploy </a:t>
            </a:r>
          </a:p>
          <a:p>
            <a:pPr marL="457200" indent="-457200">
              <a:buFont typeface="Arial" panose="020B0604020202020204" pitchFamily="34" charset="0"/>
              <a:buChar char="•"/>
            </a:pPr>
            <a:r>
              <a:rPr lang="en-US" sz="3300" dirty="0">
                <a:solidFill>
                  <a:srgbClr val="000060"/>
                </a:solidFill>
              </a:rPr>
              <a:t>Deplete energy separately from instrument</a:t>
            </a:r>
          </a:p>
          <a:p>
            <a:pPr marL="457200" indent="-457200">
              <a:buFont typeface="Arial" panose="020B0604020202020204" pitchFamily="34" charset="0"/>
              <a:buChar char="•"/>
            </a:pPr>
            <a:r>
              <a:rPr lang="en-US" sz="3300" dirty="0">
                <a:solidFill>
                  <a:srgbClr val="000060"/>
                </a:solidFill>
              </a:rPr>
              <a:t>Simple</a:t>
            </a:r>
          </a:p>
        </p:txBody>
      </p:sp>
      <p:pic>
        <p:nvPicPr>
          <p:cNvPr id="5" name="Picture 4">
            <a:extLst>
              <a:ext uri="{FF2B5EF4-FFF2-40B4-BE49-F238E27FC236}">
                <a16:creationId xmlns:a16="http://schemas.microsoft.com/office/drawing/2014/main" id="{6B17D064-1647-43E6-B433-112103B48765}"/>
              </a:ext>
            </a:extLst>
          </p:cNvPr>
          <p:cNvPicPr>
            <a:picLocks noChangeAspect="1"/>
          </p:cNvPicPr>
          <p:nvPr/>
        </p:nvPicPr>
        <p:blipFill>
          <a:blip r:embed="rId5"/>
          <a:stretch>
            <a:fillRect/>
          </a:stretch>
        </p:blipFill>
        <p:spPr>
          <a:xfrm>
            <a:off x="37930312" y="14324879"/>
            <a:ext cx="5020337" cy="3427349"/>
          </a:xfrm>
          <a:prstGeom prst="rect">
            <a:avLst/>
          </a:prstGeom>
        </p:spPr>
      </p:pic>
      <p:pic>
        <p:nvPicPr>
          <p:cNvPr id="7" name="Picture 6">
            <a:extLst>
              <a:ext uri="{FF2B5EF4-FFF2-40B4-BE49-F238E27FC236}">
                <a16:creationId xmlns:a16="http://schemas.microsoft.com/office/drawing/2014/main" id="{BF517D1C-D39F-4553-96A9-BEEE20DCAC7C}"/>
              </a:ext>
            </a:extLst>
          </p:cNvPr>
          <p:cNvPicPr>
            <a:picLocks noChangeAspect="1"/>
          </p:cNvPicPr>
          <p:nvPr/>
        </p:nvPicPr>
        <p:blipFill>
          <a:blip r:embed="rId6"/>
          <a:stretch>
            <a:fillRect/>
          </a:stretch>
        </p:blipFill>
        <p:spPr>
          <a:xfrm>
            <a:off x="31818977" y="14324880"/>
            <a:ext cx="5020334" cy="3427348"/>
          </a:xfrm>
          <a:prstGeom prst="rect">
            <a:avLst/>
          </a:prstGeom>
        </p:spPr>
      </p:pic>
      <p:sp>
        <p:nvSpPr>
          <p:cNvPr id="82" name="Rectangle 81">
            <a:extLst>
              <a:ext uri="{FF2B5EF4-FFF2-40B4-BE49-F238E27FC236}">
                <a16:creationId xmlns:a16="http://schemas.microsoft.com/office/drawing/2014/main" id="{0F6BE026-02A9-4945-B5B9-391475A7E231}"/>
              </a:ext>
            </a:extLst>
          </p:cNvPr>
          <p:cNvSpPr/>
          <p:nvPr/>
        </p:nvSpPr>
        <p:spPr>
          <a:xfrm>
            <a:off x="14816068" y="6658870"/>
            <a:ext cx="14006395"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5400" dirty="0"/>
              <a:t>Test Results</a:t>
            </a:r>
          </a:p>
        </p:txBody>
      </p:sp>
      <p:sp>
        <p:nvSpPr>
          <p:cNvPr id="9" name="TextBox 8">
            <a:extLst>
              <a:ext uri="{FF2B5EF4-FFF2-40B4-BE49-F238E27FC236}">
                <a16:creationId xmlns:a16="http://schemas.microsoft.com/office/drawing/2014/main" id="{02DCE50B-5B33-439C-A8A4-1EAED3C1417D}"/>
              </a:ext>
            </a:extLst>
          </p:cNvPr>
          <p:cNvSpPr txBox="1"/>
          <p:nvPr/>
        </p:nvSpPr>
        <p:spPr>
          <a:xfrm>
            <a:off x="31818977" y="17752228"/>
            <a:ext cx="5020334" cy="830997"/>
          </a:xfrm>
          <a:prstGeom prst="rect">
            <a:avLst/>
          </a:prstGeom>
          <a:noFill/>
        </p:spPr>
        <p:txBody>
          <a:bodyPr wrap="square" rtlCol="0">
            <a:spAutoFit/>
          </a:bodyPr>
          <a:lstStyle/>
          <a:p>
            <a:pPr algn="ctr"/>
            <a:r>
              <a:rPr lang="en-US" sz="2400" dirty="0">
                <a:solidFill>
                  <a:srgbClr val="000060"/>
                </a:solidFill>
              </a:rPr>
              <a:t>Figure 4: Prototype of assembled VMI flywheel</a:t>
            </a:r>
          </a:p>
        </p:txBody>
      </p:sp>
      <p:sp>
        <p:nvSpPr>
          <p:cNvPr id="10" name="TextBox 9">
            <a:extLst>
              <a:ext uri="{FF2B5EF4-FFF2-40B4-BE49-F238E27FC236}">
                <a16:creationId xmlns:a16="http://schemas.microsoft.com/office/drawing/2014/main" id="{E9F1FF35-3765-44D7-8B62-2BB136D319A8}"/>
              </a:ext>
            </a:extLst>
          </p:cNvPr>
          <p:cNvSpPr txBox="1"/>
          <p:nvPr/>
        </p:nvSpPr>
        <p:spPr>
          <a:xfrm>
            <a:off x="37930312" y="17715227"/>
            <a:ext cx="5020336" cy="830997"/>
          </a:xfrm>
          <a:prstGeom prst="rect">
            <a:avLst/>
          </a:prstGeom>
          <a:noFill/>
        </p:spPr>
        <p:txBody>
          <a:bodyPr wrap="square" rtlCol="0">
            <a:spAutoFit/>
          </a:bodyPr>
          <a:lstStyle/>
          <a:p>
            <a:pPr algn="ctr"/>
            <a:r>
              <a:rPr lang="en-US" sz="2400" dirty="0">
                <a:solidFill>
                  <a:srgbClr val="000060"/>
                </a:solidFill>
              </a:rPr>
              <a:t>Figure 5: Exploded view of VMI flywheel</a:t>
            </a:r>
          </a:p>
        </p:txBody>
      </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A9737407-4464-41F2-ACE5-E6404C06E9C6}"/>
                  </a:ext>
                </a:extLst>
              </p:cNvPr>
              <p:cNvSpPr txBox="1"/>
              <p:nvPr/>
            </p:nvSpPr>
            <p:spPr>
              <a:xfrm>
                <a:off x="14809768" y="7736197"/>
                <a:ext cx="14006395" cy="5327997"/>
              </a:xfrm>
              <a:prstGeom prst="rect">
                <a:avLst/>
              </a:prstGeom>
              <a:noFill/>
            </p:spPr>
            <p:txBody>
              <a:bodyPr wrap="square" rtlCol="0">
                <a:spAutoFit/>
              </a:bodyPr>
              <a:lstStyle/>
              <a:p>
                <a:r>
                  <a:rPr lang="en-US" sz="3600" dirty="0">
                    <a:solidFill>
                      <a:srgbClr val="000060"/>
                    </a:solidFill>
                  </a:rPr>
                  <a:t>Running the flywheel through a program proved it would still be able to deploy as shown in Figure 1. The program is run using a relation between the moment of inertia </a:t>
                </a:r>
                <a:r>
                  <a:rPr lang="en-US" sz="3600" i="1" dirty="0">
                    <a:solidFill>
                      <a:srgbClr val="000060"/>
                    </a:solidFill>
                  </a:rPr>
                  <a:t>I </a:t>
                </a:r>
                <a:r>
                  <a:rPr lang="en-US" sz="3600" dirty="0">
                    <a:solidFill>
                      <a:srgbClr val="000060"/>
                    </a:solidFill>
                  </a:rPr>
                  <a:t>and the angular speed of the flywheel </a:t>
                </a:r>
                <a:r>
                  <a:rPr lang="el-GR" sz="3600" i="1" dirty="0">
                    <a:solidFill>
                      <a:srgbClr val="000060"/>
                    </a:solidFill>
                    <a:latin typeface="Grotesque" panose="020B0604020202020204" pitchFamily="34" charset="0"/>
                  </a:rPr>
                  <a:t>ω</a:t>
                </a:r>
                <a:r>
                  <a:rPr lang="en-US" sz="3600" i="1" dirty="0">
                    <a:solidFill>
                      <a:srgbClr val="000060"/>
                    </a:solidFill>
                  </a:rPr>
                  <a:t>. </a:t>
                </a:r>
                <a:r>
                  <a:rPr lang="en-US" sz="3600" dirty="0">
                    <a:solidFill>
                      <a:srgbClr val="000060"/>
                    </a:solidFill>
                  </a:rPr>
                  <a:t>The moment of inertia changes by a factor of:</a:t>
                </a:r>
              </a:p>
              <a:p>
                <a14:m>
                  <m:oMathPara xmlns:m="http://schemas.openxmlformats.org/officeDocument/2006/math">
                    <m:oMathParaPr>
                      <m:jc m:val="centerGroup"/>
                    </m:oMathParaPr>
                    <m:oMath xmlns:m="http://schemas.openxmlformats.org/officeDocument/2006/math">
                      <m:r>
                        <a:rPr lang="en-US" sz="3600" b="0" i="1" smtClean="0">
                          <a:solidFill>
                            <a:srgbClr val="000060"/>
                          </a:solidFill>
                          <a:latin typeface="Cambria Math" panose="02040503050406030204" pitchFamily="18" charset="0"/>
                        </a:rPr>
                        <m:t>𝐼</m:t>
                      </m:r>
                      <m:r>
                        <a:rPr lang="en-US" sz="3600" b="0" i="1" smtClean="0">
                          <a:solidFill>
                            <a:srgbClr val="000060"/>
                          </a:solidFill>
                          <a:latin typeface="Cambria Math" panose="02040503050406030204" pitchFamily="18" charset="0"/>
                        </a:rPr>
                        <m:t> </m:t>
                      </m:r>
                      <m:r>
                        <a:rPr lang="en-US" sz="3600" b="0" i="1" smtClean="0">
                          <a:solidFill>
                            <a:srgbClr val="000060"/>
                          </a:solidFill>
                          <a:latin typeface="Cambria Math" panose="02040503050406030204" pitchFamily="18" charset="0"/>
                          <a:ea typeface="Cambria Math" panose="02040503050406030204" pitchFamily="18" charset="0"/>
                        </a:rPr>
                        <m:t>𝛼</m:t>
                      </m:r>
                      <m:r>
                        <a:rPr lang="en-US" sz="3600" b="0" i="1" smtClean="0">
                          <a:solidFill>
                            <a:srgbClr val="000060"/>
                          </a:solidFill>
                          <a:latin typeface="Cambria Math" panose="02040503050406030204" pitchFamily="18" charset="0"/>
                        </a:rPr>
                        <m:t> </m:t>
                      </m:r>
                      <m:sSup>
                        <m:sSupPr>
                          <m:ctrlPr>
                            <a:rPr lang="en-US" sz="3600" b="0" i="1" smtClean="0">
                              <a:solidFill>
                                <a:srgbClr val="000060"/>
                              </a:solidFill>
                              <a:latin typeface="Cambria Math" panose="02040503050406030204" pitchFamily="18" charset="0"/>
                            </a:rPr>
                          </m:ctrlPr>
                        </m:sSupPr>
                        <m:e>
                          <m:r>
                            <a:rPr lang="en-US" sz="3600" b="0" i="1" smtClean="0">
                              <a:solidFill>
                                <a:srgbClr val="000060"/>
                              </a:solidFill>
                              <a:latin typeface="Cambria Math" panose="02040503050406030204" pitchFamily="18" charset="0"/>
                              <a:ea typeface="Cambria Math" panose="02040503050406030204" pitchFamily="18" charset="0"/>
                            </a:rPr>
                            <m:t>𝜔</m:t>
                          </m:r>
                        </m:e>
                        <m:sup>
                          <m:f>
                            <m:fPr>
                              <m:ctrlPr>
                                <a:rPr lang="en-US" sz="3600" b="0" i="1" smtClean="0">
                                  <a:solidFill>
                                    <a:srgbClr val="000060"/>
                                  </a:solidFill>
                                  <a:latin typeface="Cambria Math" panose="02040503050406030204" pitchFamily="18" charset="0"/>
                                </a:rPr>
                              </m:ctrlPr>
                            </m:fPr>
                            <m:num>
                              <m:r>
                                <a:rPr lang="en-US" sz="3600" b="0" i="1" smtClean="0">
                                  <a:solidFill>
                                    <a:srgbClr val="000060"/>
                                  </a:solidFill>
                                  <a:latin typeface="Cambria Math" panose="02040503050406030204" pitchFamily="18" charset="0"/>
                                </a:rPr>
                                <m:t>3</m:t>
                              </m:r>
                            </m:num>
                            <m:den>
                              <m:r>
                                <a:rPr lang="en-US" sz="3600" b="0" i="1" smtClean="0">
                                  <a:solidFill>
                                    <a:srgbClr val="000060"/>
                                  </a:solidFill>
                                  <a:latin typeface="Cambria Math" panose="02040503050406030204" pitchFamily="18" charset="0"/>
                                </a:rPr>
                                <m:t>2</m:t>
                              </m:r>
                            </m:den>
                          </m:f>
                        </m:sup>
                      </m:sSup>
                    </m:oMath>
                  </m:oMathPara>
                </a14:m>
                <a:endParaRPr lang="en-US" sz="3600" dirty="0">
                  <a:solidFill>
                    <a:srgbClr val="000060"/>
                  </a:solidFill>
                </a:endParaRPr>
              </a:p>
              <a:p>
                <a:r>
                  <a:rPr lang="en-US" sz="3600" dirty="0">
                    <a:solidFill>
                      <a:srgbClr val="000060"/>
                    </a:solidFill>
                  </a:rPr>
                  <a:t>The program can be run with and without gravity (free fall) proving there is enough centrifugal acceleration for a full deployment. The flywheel acceleration and velocity are related to the instruments acceleration and velocity by a gear ratio depicted in Figures 2 and 3.</a:t>
                </a:r>
              </a:p>
            </p:txBody>
          </p:sp>
        </mc:Choice>
        <mc:Fallback>
          <p:sp>
            <p:nvSpPr>
              <p:cNvPr id="12" name="TextBox 11">
                <a:extLst>
                  <a:ext uri="{FF2B5EF4-FFF2-40B4-BE49-F238E27FC236}">
                    <a16:creationId xmlns:a16="http://schemas.microsoft.com/office/drawing/2014/main" id="{A9737407-4464-41F2-ACE5-E6404C06E9C6}"/>
                  </a:ext>
                </a:extLst>
              </p:cNvPr>
              <p:cNvSpPr txBox="1">
                <a:spLocks noRot="1" noChangeAspect="1" noMove="1" noResize="1" noEditPoints="1" noAdjustHandles="1" noChangeArrowheads="1" noChangeShapeType="1" noTextEdit="1"/>
              </p:cNvSpPr>
              <p:nvPr/>
            </p:nvSpPr>
            <p:spPr>
              <a:xfrm>
                <a:off x="14809768" y="7736197"/>
                <a:ext cx="14006395" cy="5327997"/>
              </a:xfrm>
              <a:prstGeom prst="rect">
                <a:avLst/>
              </a:prstGeom>
              <a:blipFill>
                <a:blip r:embed="rId7"/>
                <a:stretch>
                  <a:fillRect l="-1305" t="-1716" r="-261" b="-3432"/>
                </a:stretch>
              </a:blipFill>
            </p:spPr>
            <p:txBody>
              <a:bodyPr/>
              <a:lstStyle/>
              <a:p>
                <a:r>
                  <a:rPr lang="en-US">
                    <a:noFill/>
                  </a:rPr>
                  <a:t> </a:t>
                </a:r>
              </a:p>
            </p:txBody>
          </p:sp>
        </mc:Fallback>
      </mc:AlternateContent>
      <p:pic>
        <p:nvPicPr>
          <p:cNvPr id="13" name="Picture 12">
            <a:extLst>
              <a:ext uri="{FF2B5EF4-FFF2-40B4-BE49-F238E27FC236}">
                <a16:creationId xmlns:a16="http://schemas.microsoft.com/office/drawing/2014/main" id="{6BFC1752-08F9-464E-B2DD-544C471D8EC4}"/>
              </a:ext>
            </a:extLst>
          </p:cNvPr>
          <p:cNvPicPr>
            <a:picLocks noChangeAspect="1"/>
          </p:cNvPicPr>
          <p:nvPr/>
        </p:nvPicPr>
        <p:blipFill>
          <a:blip r:embed="rId8"/>
          <a:stretch>
            <a:fillRect/>
          </a:stretch>
        </p:blipFill>
        <p:spPr>
          <a:xfrm>
            <a:off x="13966354" y="21999329"/>
            <a:ext cx="8050015" cy="6021909"/>
          </a:xfrm>
          <a:prstGeom prst="rect">
            <a:avLst/>
          </a:prstGeom>
        </p:spPr>
      </p:pic>
      <p:pic>
        <p:nvPicPr>
          <p:cNvPr id="14" name="Picture 13">
            <a:extLst>
              <a:ext uri="{FF2B5EF4-FFF2-40B4-BE49-F238E27FC236}">
                <a16:creationId xmlns:a16="http://schemas.microsoft.com/office/drawing/2014/main" id="{F2D8FE06-DF8A-444F-8875-CC295CF47F67}"/>
              </a:ext>
            </a:extLst>
          </p:cNvPr>
          <p:cNvPicPr>
            <a:picLocks noChangeAspect="1"/>
          </p:cNvPicPr>
          <p:nvPr/>
        </p:nvPicPr>
        <p:blipFill>
          <a:blip r:embed="rId9"/>
          <a:stretch>
            <a:fillRect/>
          </a:stretch>
        </p:blipFill>
        <p:spPr>
          <a:xfrm>
            <a:off x="21902090" y="21999329"/>
            <a:ext cx="7933664" cy="5934871"/>
          </a:xfrm>
          <a:prstGeom prst="rect">
            <a:avLst/>
          </a:prstGeom>
        </p:spPr>
      </p:pic>
      <p:pic>
        <p:nvPicPr>
          <p:cNvPr id="16" name="Picture 15">
            <a:extLst>
              <a:ext uri="{FF2B5EF4-FFF2-40B4-BE49-F238E27FC236}">
                <a16:creationId xmlns:a16="http://schemas.microsoft.com/office/drawing/2014/main" id="{A84D909C-3763-4279-B60E-3A9DB45A7021}"/>
              </a:ext>
            </a:extLst>
          </p:cNvPr>
          <p:cNvPicPr>
            <a:picLocks noChangeAspect="1"/>
          </p:cNvPicPr>
          <p:nvPr/>
        </p:nvPicPr>
        <p:blipFill>
          <a:blip r:embed="rId10"/>
          <a:stretch>
            <a:fillRect/>
          </a:stretch>
        </p:blipFill>
        <p:spPr>
          <a:xfrm>
            <a:off x="17649751" y="14421127"/>
            <a:ext cx="8565779" cy="6407732"/>
          </a:xfrm>
          <a:prstGeom prst="rect">
            <a:avLst/>
          </a:prstGeom>
        </p:spPr>
      </p:pic>
      <p:sp>
        <p:nvSpPr>
          <p:cNvPr id="17" name="TextBox 16">
            <a:extLst>
              <a:ext uri="{FF2B5EF4-FFF2-40B4-BE49-F238E27FC236}">
                <a16:creationId xmlns:a16="http://schemas.microsoft.com/office/drawing/2014/main" id="{00920C37-9D38-4346-9F0E-95A7C92247EB}"/>
              </a:ext>
            </a:extLst>
          </p:cNvPr>
          <p:cNvSpPr txBox="1"/>
          <p:nvPr/>
        </p:nvSpPr>
        <p:spPr>
          <a:xfrm>
            <a:off x="18227888" y="20734948"/>
            <a:ext cx="7435423" cy="461665"/>
          </a:xfrm>
          <a:prstGeom prst="rect">
            <a:avLst/>
          </a:prstGeom>
          <a:noFill/>
        </p:spPr>
        <p:txBody>
          <a:bodyPr wrap="square" rtlCol="0">
            <a:spAutoFit/>
          </a:bodyPr>
          <a:lstStyle/>
          <a:p>
            <a:pPr algn="ctr"/>
            <a:r>
              <a:rPr lang="en-US" sz="2400" dirty="0">
                <a:solidFill>
                  <a:srgbClr val="000060"/>
                </a:solidFill>
              </a:rPr>
              <a:t>Figure 1: Angular displacement of the instrument</a:t>
            </a:r>
          </a:p>
        </p:txBody>
      </p:sp>
      <p:sp>
        <p:nvSpPr>
          <p:cNvPr id="18" name="TextBox 17">
            <a:extLst>
              <a:ext uri="{FF2B5EF4-FFF2-40B4-BE49-F238E27FC236}">
                <a16:creationId xmlns:a16="http://schemas.microsoft.com/office/drawing/2014/main" id="{2BC50804-A188-43D9-A57C-CED1886D2083}"/>
              </a:ext>
            </a:extLst>
          </p:cNvPr>
          <p:cNvSpPr txBox="1"/>
          <p:nvPr/>
        </p:nvSpPr>
        <p:spPr>
          <a:xfrm>
            <a:off x="15635022" y="28359896"/>
            <a:ext cx="4712677" cy="461665"/>
          </a:xfrm>
          <a:prstGeom prst="rect">
            <a:avLst/>
          </a:prstGeom>
          <a:noFill/>
        </p:spPr>
        <p:txBody>
          <a:bodyPr wrap="square" rtlCol="0">
            <a:spAutoFit/>
          </a:bodyPr>
          <a:lstStyle/>
          <a:p>
            <a:pPr algn="ctr"/>
            <a:r>
              <a:rPr lang="en-US" sz="2400" dirty="0">
                <a:solidFill>
                  <a:srgbClr val="000060"/>
                </a:solidFill>
              </a:rPr>
              <a:t>Figure 2: Wheel speed v. Time graph</a:t>
            </a:r>
          </a:p>
        </p:txBody>
      </p:sp>
      <p:sp>
        <p:nvSpPr>
          <p:cNvPr id="19" name="TextBox 18">
            <a:extLst>
              <a:ext uri="{FF2B5EF4-FFF2-40B4-BE49-F238E27FC236}">
                <a16:creationId xmlns:a16="http://schemas.microsoft.com/office/drawing/2014/main" id="{9E37B54A-54E5-4925-B9AF-5D13BB05DD5E}"/>
              </a:ext>
            </a:extLst>
          </p:cNvPr>
          <p:cNvSpPr txBox="1"/>
          <p:nvPr/>
        </p:nvSpPr>
        <p:spPr>
          <a:xfrm>
            <a:off x="23419510" y="28218940"/>
            <a:ext cx="4898823" cy="830997"/>
          </a:xfrm>
          <a:prstGeom prst="rect">
            <a:avLst/>
          </a:prstGeom>
          <a:noFill/>
        </p:spPr>
        <p:txBody>
          <a:bodyPr wrap="square" rtlCol="0">
            <a:spAutoFit/>
          </a:bodyPr>
          <a:lstStyle/>
          <a:p>
            <a:pPr algn="ctr"/>
            <a:r>
              <a:rPr lang="en-US" sz="2400" dirty="0">
                <a:solidFill>
                  <a:srgbClr val="000060"/>
                </a:solidFill>
              </a:rPr>
              <a:t>Figure 3: Wheel Acceleration v Time graph</a:t>
            </a:r>
          </a:p>
        </p:txBody>
      </p:sp>
      <p:sp>
        <p:nvSpPr>
          <p:cNvPr id="98" name="Rectangle 97">
            <a:extLst>
              <a:ext uri="{FF2B5EF4-FFF2-40B4-BE49-F238E27FC236}">
                <a16:creationId xmlns:a16="http://schemas.microsoft.com/office/drawing/2014/main" id="{BD4B2082-9E8A-453B-BCD0-0B449361C01C}"/>
              </a:ext>
            </a:extLst>
          </p:cNvPr>
          <p:cNvSpPr/>
          <p:nvPr/>
        </p:nvSpPr>
        <p:spPr>
          <a:xfrm>
            <a:off x="31818977" y="21714052"/>
            <a:ext cx="11131672" cy="1077327"/>
          </a:xfrm>
          <a:prstGeom prst="rect">
            <a:avLst/>
          </a:prstGeom>
          <a:solidFill>
            <a:srgbClr val="000060"/>
          </a:solidFill>
          <a:ln>
            <a:solidFill>
              <a:srgbClr val="00006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5400" dirty="0"/>
              <a:t>Conclusion</a:t>
            </a:r>
          </a:p>
        </p:txBody>
      </p:sp>
      <p:sp>
        <p:nvSpPr>
          <p:cNvPr id="20" name="TextBox 19">
            <a:extLst>
              <a:ext uri="{FF2B5EF4-FFF2-40B4-BE49-F238E27FC236}">
                <a16:creationId xmlns:a16="http://schemas.microsoft.com/office/drawing/2014/main" id="{4A42DFC0-A1A0-4B9F-8F44-58ADCB940E94}"/>
              </a:ext>
            </a:extLst>
          </p:cNvPr>
          <p:cNvSpPr txBox="1"/>
          <p:nvPr/>
        </p:nvSpPr>
        <p:spPr>
          <a:xfrm>
            <a:off x="31818977" y="23375310"/>
            <a:ext cx="11131672" cy="5078313"/>
          </a:xfrm>
          <a:prstGeom prst="rect">
            <a:avLst/>
          </a:prstGeom>
          <a:noFill/>
        </p:spPr>
        <p:txBody>
          <a:bodyPr wrap="square" rtlCol="0">
            <a:spAutoFit/>
          </a:bodyPr>
          <a:lstStyle/>
          <a:p>
            <a:r>
              <a:rPr lang="en-US" sz="3600" dirty="0">
                <a:solidFill>
                  <a:srgbClr val="000060"/>
                </a:solidFill>
              </a:rPr>
              <a:t>When the VMI flywheel depletes instrument energy separately the instruments, the instruments can accomplish more reliable data during a launch. The small addition to the rocket benefits every instrument on board with low maintenance required. Since the VMI flywheel has succeeded in the initial testing, it will be constructed in the Magnetosphere and Ionosphere Research Lab to be tested on real instruments. The testing will help develop the program models to accommodate future missions.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12401</TotalTime>
  <Words>588</Words>
  <Application>Microsoft Office PowerPoint</Application>
  <PresentationFormat>Custom</PresentationFormat>
  <Paragraphs>33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 Math</vt:lpstr>
      <vt:lpstr>Grotesque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Erik Lindgren</dc:creator>
  <cp:lastModifiedBy>Derek Phillips</cp:lastModifiedBy>
  <cp:revision>112</cp:revision>
  <dcterms:created xsi:type="dcterms:W3CDTF">2014-04-22T16:19:44Z</dcterms:created>
  <dcterms:modified xsi:type="dcterms:W3CDTF">2018-04-17T06:21:28Z</dcterms:modified>
</cp:coreProperties>
</file>