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43891200" cy="32918400"/>
  <p:notesSz cx="6858000" cy="9144000"/>
  <p:defaultTextStyle>
    <a:defPPr>
      <a:defRPr lang="en-US"/>
    </a:defPPr>
    <a:lvl1pPr marL="0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1pPr>
    <a:lvl2pPr marL="1843233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2pPr>
    <a:lvl3pPr marL="3686466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3pPr>
    <a:lvl4pPr marL="5529698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4pPr>
    <a:lvl5pPr marL="7372932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5pPr>
    <a:lvl6pPr marL="9216164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6pPr>
    <a:lvl7pPr marL="11059397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7pPr>
    <a:lvl8pPr marL="12902631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8pPr>
    <a:lvl9pPr marL="14745862" algn="l" defTabSz="3686466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0" clrIdx="0">
    <p:extLst/>
  </p:cmAuthor>
  <p:cmAuthor id="2" name="Kayla Hansen" initials="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8C8C"/>
    <a:srgbClr val="D8B25C"/>
    <a:srgbClr val="A5AB81"/>
    <a:srgbClr val="CAC74E"/>
    <a:srgbClr val="2F82BB"/>
    <a:srgbClr val="236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93" autoAdjust="0"/>
    <p:restoredTop sz="94660"/>
  </p:normalViewPr>
  <p:slideViewPr>
    <p:cSldViewPr snapToGrid="0">
      <p:cViewPr>
        <p:scale>
          <a:sx n="41" d="100"/>
          <a:sy n="41" d="100"/>
        </p:scale>
        <p:origin x="64" y="-80"/>
      </p:cViewPr>
      <p:guideLst>
        <p:guide orient="horz" pos="10368"/>
        <p:guide pos="1382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interSettings" Target="printerSettings/printerSettings1.bin"/><Relationship Id="rId9" Type="http://schemas.openxmlformats.org/officeDocument/2006/relationships/commentAuthors" Target="commentAuthors.xml"/><Relationship Id="rId1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VAS_Edits-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CP_DATA-17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CP_DATA-17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CP_DATA-17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CP_DATA-17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CP_DATA-17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Kayla:Downloads:CP_DATA-17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localhost//Users/amyramage/Documents/UNH/LSLN/Concussion%20Project/Starry%20Night/CP_DATA_11April2018.xlsx" TargetMode="External"/><Relationship Id="rId2" Type="http://schemas.microsoft.com/office/2011/relationships/chartStyle" Target="style1.xml"/><Relationship Id="rId3" Type="http://schemas.microsoft.com/office/2011/relationships/chartColorStyle" Target="colors1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localhost//Users/amyramage/Documents/UNH/LSLN/Concussion%20Project/Starry%20Night/CP_DATA_11April2018.xlsx" TargetMode="External"/><Relationship Id="rId2" Type="http://schemas.microsoft.com/office/2011/relationships/chartStyle" Target="style2.xml"/><Relationship Id="rId3" Type="http://schemas.microsoft.com/office/2011/relationships/chartColorStyle" Target="colors2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Relationship Id="rId2" Type="http://schemas.microsoft.com/office/2011/relationships/chartStyle" Target="style3.xml"/><Relationship Id="rId3" Type="http://schemas.microsoft.com/office/2011/relationships/chartColorStyle" Target="colors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'Kayla''s VAS Data'!$B$43</c:f>
              <c:strCache>
                <c:ptCount val="1"/>
                <c:pt idx="0">
                  <c:v>Concussion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'Kayla''s VAS Data'!$C$42:$E$42</c:f>
              <c:numCache>
                <c:formatCode>General</c:formatCode>
                <c:ptCount val="3"/>
                <c:pt idx="0">
                  <c:v>50.0</c:v>
                </c:pt>
                <c:pt idx="1">
                  <c:v>250.0</c:v>
                </c:pt>
                <c:pt idx="2">
                  <c:v>1000.0</c:v>
                </c:pt>
              </c:numCache>
            </c:numRef>
          </c:cat>
          <c:val>
            <c:numRef>
              <c:f>'Kayla''s VAS Data'!$C$43:$E$43</c:f>
              <c:numCache>
                <c:formatCode>General</c:formatCode>
                <c:ptCount val="3"/>
                <c:pt idx="0">
                  <c:v>0.491410070993873</c:v>
                </c:pt>
                <c:pt idx="1">
                  <c:v>0.584357501328817</c:v>
                </c:pt>
                <c:pt idx="2">
                  <c:v>0.617263758925739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939-F84E-9285-96D71A404DFB}"/>
            </c:ext>
          </c:extLst>
        </c:ser>
        <c:ser>
          <c:idx val="1"/>
          <c:order val="1"/>
          <c:tx>
            <c:strRef>
              <c:f>'Kayla''s VAS Data'!$B$44</c:f>
              <c:strCache>
                <c:ptCount val="1"/>
                <c:pt idx="0">
                  <c:v>Control</c:v>
                </c:pt>
              </c:strCache>
            </c:strRef>
          </c:tx>
          <c:spPr>
            <a:ln w="635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'Kayla''s VAS Data'!$C$42:$E$42</c:f>
              <c:numCache>
                <c:formatCode>General</c:formatCode>
                <c:ptCount val="3"/>
                <c:pt idx="0">
                  <c:v>50.0</c:v>
                </c:pt>
                <c:pt idx="1">
                  <c:v>250.0</c:v>
                </c:pt>
                <c:pt idx="2">
                  <c:v>1000.0</c:v>
                </c:pt>
              </c:numCache>
            </c:numRef>
          </c:cat>
          <c:val>
            <c:numRef>
              <c:f>'Kayla''s VAS Data'!$C$44:$E$44</c:f>
              <c:numCache>
                <c:formatCode>General</c:formatCode>
                <c:ptCount val="3"/>
                <c:pt idx="0">
                  <c:v>0.522832427657252</c:v>
                </c:pt>
                <c:pt idx="1">
                  <c:v>0.591383423788099</c:v>
                </c:pt>
                <c:pt idx="2">
                  <c:v>0.591874308649955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939-F84E-9285-96D71A404D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2664728"/>
        <c:axId val="2124477048"/>
      </c:lineChart>
      <c:catAx>
        <c:axId val="2062664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4477048"/>
        <c:crosses val="autoZero"/>
        <c:auto val="1"/>
        <c:lblAlgn val="ctr"/>
        <c:lblOffset val="100"/>
        <c:noMultiLvlLbl val="0"/>
      </c:catAx>
      <c:valAx>
        <c:axId val="2124477048"/>
        <c:scaling>
          <c:orientation val="minMax"/>
          <c:max val="0.67"/>
          <c:min val="0.45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20626647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          50 Stars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Sheet2!$C$61:$C$62</c:f>
              <c:strCache>
                <c:ptCount val="1"/>
                <c:pt idx="0">
                  <c:v>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Sheet2!$B$63:$B$66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Sheet2!$C$63:$C$66</c:f>
              <c:numCache>
                <c:formatCode>General</c:formatCode>
                <c:ptCount val="4"/>
                <c:pt idx="0">
                  <c:v>2.727918165206145</c:v>
                </c:pt>
                <c:pt idx="1">
                  <c:v>2.611780781246018</c:v>
                </c:pt>
                <c:pt idx="2">
                  <c:v>2.374689002556762</c:v>
                </c:pt>
                <c:pt idx="3">
                  <c:v>2.819822401114018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8B8-5F43-9AB4-631CB833DC0D}"/>
            </c:ext>
          </c:extLst>
        </c:ser>
        <c:ser>
          <c:idx val="1"/>
          <c:order val="1"/>
          <c:tx>
            <c:strRef>
              <c:f>Sheet2!$D$61:$D$62</c:f>
              <c:strCache>
                <c:ptCount val="1"/>
                <c:pt idx="0">
                  <c:v>Appearing Control</c:v>
                </c:pt>
              </c:strCache>
            </c:strRef>
          </c:tx>
          <c:spPr>
            <a:ln w="381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Sheet2!$B$63:$B$66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Sheet2!$D$63:$D$66</c:f>
              <c:numCache>
                <c:formatCode>General</c:formatCode>
                <c:ptCount val="4"/>
                <c:pt idx="0">
                  <c:v>1.858694862380571</c:v>
                </c:pt>
                <c:pt idx="1">
                  <c:v>2.504786461100638</c:v>
                </c:pt>
                <c:pt idx="2">
                  <c:v>2.160378607385544</c:v>
                </c:pt>
                <c:pt idx="3">
                  <c:v>2.169172471011628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8B8-5F43-9AB4-631CB833DC0D}"/>
            </c:ext>
          </c:extLst>
        </c:ser>
        <c:ser>
          <c:idx val="2"/>
          <c:order val="2"/>
          <c:tx>
            <c:strRef>
              <c:f>Sheet2!$E$61:$E$62</c:f>
              <c:strCache>
                <c:ptCount val="1"/>
                <c:pt idx="0">
                  <c:v>Disappearing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Sheet2!$B$63:$B$66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Sheet2!$E$63:$E$66</c:f>
              <c:numCache>
                <c:formatCode>General</c:formatCode>
                <c:ptCount val="4"/>
                <c:pt idx="0">
                  <c:v>2.487486958503051</c:v>
                </c:pt>
                <c:pt idx="1">
                  <c:v>2.52050335100153</c:v>
                </c:pt>
                <c:pt idx="2">
                  <c:v>2.004993062286384</c:v>
                </c:pt>
                <c:pt idx="3">
                  <c:v>2.147532508545414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8B8-5F43-9AB4-631CB833DC0D}"/>
            </c:ext>
          </c:extLst>
        </c:ser>
        <c:ser>
          <c:idx val="3"/>
          <c:order val="3"/>
          <c:tx>
            <c:strRef>
              <c:f>Sheet2!$F$61:$F$62</c:f>
              <c:strCache>
                <c:ptCount val="1"/>
                <c:pt idx="0">
                  <c:v>Disappearing Control</c:v>
                </c:pt>
              </c:strCache>
            </c:strRef>
          </c:tx>
          <c:spPr>
            <a:ln w="38100">
              <a:solidFill>
                <a:srgbClr val="FF6600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Sheet2!$B$63:$B$66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Sheet2!$F$63:$F$66</c:f>
              <c:numCache>
                <c:formatCode>General</c:formatCode>
                <c:ptCount val="4"/>
                <c:pt idx="0">
                  <c:v>1.38446393713534</c:v>
                </c:pt>
                <c:pt idx="1">
                  <c:v>2.179610921821164</c:v>
                </c:pt>
                <c:pt idx="2">
                  <c:v>2.042333643878611</c:v>
                </c:pt>
                <c:pt idx="3">
                  <c:v>1.685496301087234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18B8-5F43-9AB4-631CB833DC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33682984"/>
        <c:axId val="2133686120"/>
      </c:lineChart>
      <c:catAx>
        <c:axId val="2133682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133686120"/>
        <c:crosses val="autoZero"/>
        <c:auto val="1"/>
        <c:lblAlgn val="ctr"/>
        <c:lblOffset val="100"/>
        <c:noMultiLvlLbl val="0"/>
      </c:catAx>
      <c:valAx>
        <c:axId val="2133686120"/>
        <c:scaling>
          <c:orientation val="minMax"/>
          <c:max val="3.0"/>
          <c:min val="0.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2800"/>
                </a:pPr>
                <a:r>
                  <a:rPr lang="en-US" sz="2800"/>
                  <a:t>d'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2133682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      250 Stars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Sheet2!$S$61:$S$62</c:f>
              <c:strCache>
                <c:ptCount val="1"/>
                <c:pt idx="0">
                  <c:v>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Sheet2!$R$63:$R$66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Sheet2!$S$63:$S$66</c:f>
              <c:numCache>
                <c:formatCode>General</c:formatCode>
                <c:ptCount val="4"/>
                <c:pt idx="0">
                  <c:v>2.444342428103177</c:v>
                </c:pt>
                <c:pt idx="1">
                  <c:v>2.407933428096868</c:v>
                </c:pt>
                <c:pt idx="2">
                  <c:v>2.400516118626126</c:v>
                </c:pt>
                <c:pt idx="3">
                  <c:v>2.043501495088867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4BF-3440-AC2C-FCD7F8806CF3}"/>
            </c:ext>
          </c:extLst>
        </c:ser>
        <c:ser>
          <c:idx val="1"/>
          <c:order val="1"/>
          <c:tx>
            <c:strRef>
              <c:f>Sheet2!$T$61:$T$62</c:f>
              <c:strCache>
                <c:ptCount val="1"/>
                <c:pt idx="0">
                  <c:v>Appearing Control</c:v>
                </c:pt>
              </c:strCache>
            </c:strRef>
          </c:tx>
          <c:spPr>
            <a:ln w="381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Sheet2!$R$63:$R$66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Sheet2!$T$63:$T$66</c:f>
              <c:numCache>
                <c:formatCode>General</c:formatCode>
                <c:ptCount val="4"/>
                <c:pt idx="0">
                  <c:v>2.370251425200974</c:v>
                </c:pt>
                <c:pt idx="1">
                  <c:v>2.260267034660821</c:v>
                </c:pt>
                <c:pt idx="2">
                  <c:v>2.198227068099768</c:v>
                </c:pt>
                <c:pt idx="3">
                  <c:v>2.138273311291516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4BF-3440-AC2C-FCD7F8806CF3}"/>
            </c:ext>
          </c:extLst>
        </c:ser>
        <c:ser>
          <c:idx val="2"/>
          <c:order val="2"/>
          <c:tx>
            <c:strRef>
              <c:f>Sheet2!$U$61:$U$62</c:f>
              <c:strCache>
                <c:ptCount val="1"/>
                <c:pt idx="0">
                  <c:v>Disappearing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Sheet2!$R$63:$R$66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Sheet2!$U$63:$U$66</c:f>
              <c:numCache>
                <c:formatCode>General</c:formatCode>
                <c:ptCount val="4"/>
                <c:pt idx="0">
                  <c:v>2.695603828811977</c:v>
                </c:pt>
                <c:pt idx="1">
                  <c:v>1.87363232516389</c:v>
                </c:pt>
                <c:pt idx="2">
                  <c:v>1.859451742596993</c:v>
                </c:pt>
                <c:pt idx="3">
                  <c:v>1.727440163724566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4BF-3440-AC2C-FCD7F8806CF3}"/>
            </c:ext>
          </c:extLst>
        </c:ser>
        <c:ser>
          <c:idx val="3"/>
          <c:order val="3"/>
          <c:tx>
            <c:strRef>
              <c:f>Sheet2!$V$61:$V$62</c:f>
              <c:strCache>
                <c:ptCount val="1"/>
                <c:pt idx="0">
                  <c:v>Disappearing Control</c:v>
                </c:pt>
              </c:strCache>
            </c:strRef>
          </c:tx>
          <c:spPr>
            <a:ln w="38100">
              <a:solidFill>
                <a:srgbClr val="FF6600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Sheet2!$R$63:$R$66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Sheet2!$V$63:$V$66</c:f>
              <c:numCache>
                <c:formatCode>General</c:formatCode>
                <c:ptCount val="4"/>
                <c:pt idx="0">
                  <c:v>1.967230773936101</c:v>
                </c:pt>
                <c:pt idx="1">
                  <c:v>1.97082072688414</c:v>
                </c:pt>
                <c:pt idx="2">
                  <c:v>1.625025564589255</c:v>
                </c:pt>
                <c:pt idx="3">
                  <c:v>1.914518671686927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4BF-3440-AC2C-FCD7F8806C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5310696"/>
        <c:axId val="2125266328"/>
      </c:lineChart>
      <c:catAx>
        <c:axId val="2125310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125266328"/>
        <c:crosses val="autoZero"/>
        <c:auto val="1"/>
        <c:lblAlgn val="ctr"/>
        <c:lblOffset val="100"/>
        <c:noMultiLvlLbl val="0"/>
      </c:catAx>
      <c:valAx>
        <c:axId val="2125266328"/>
        <c:scaling>
          <c:orientation val="minMax"/>
          <c:max val="3.0"/>
          <c:min val="0.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125310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1000 Stars</a:t>
            </a:r>
          </a:p>
        </c:rich>
      </c:tx>
      <c:layout>
        <c:manualLayout>
          <c:xMode val="edge"/>
          <c:yMode val="edge"/>
          <c:x val="0.343736931237406"/>
          <c:y val="0.0487899411618067"/>
        </c:manualLayout>
      </c:layout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Sheet2!$AI$61:$AI$62</c:f>
              <c:strCache>
                <c:ptCount val="1"/>
                <c:pt idx="0">
                  <c:v>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Sheet2!$AH$63:$AH$66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Sheet2!$AI$63:$AI$66</c:f>
              <c:numCache>
                <c:formatCode>General</c:formatCode>
                <c:ptCount val="4"/>
                <c:pt idx="0">
                  <c:v>2.066556715161564</c:v>
                </c:pt>
                <c:pt idx="1">
                  <c:v>1.977575203817753</c:v>
                </c:pt>
                <c:pt idx="2">
                  <c:v>1.9004320041061</c:v>
                </c:pt>
                <c:pt idx="3">
                  <c:v>1.865857152576086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1E3-B244-9EAE-7A41E09AA864}"/>
            </c:ext>
          </c:extLst>
        </c:ser>
        <c:ser>
          <c:idx val="1"/>
          <c:order val="1"/>
          <c:tx>
            <c:strRef>
              <c:f>Sheet2!$AJ$61:$AJ$62</c:f>
              <c:strCache>
                <c:ptCount val="1"/>
                <c:pt idx="0">
                  <c:v>Appearing Control</c:v>
                </c:pt>
              </c:strCache>
            </c:strRef>
          </c:tx>
          <c:spPr>
            <a:ln w="381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Sheet2!$AH$63:$AH$66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Sheet2!$AJ$63:$AJ$66</c:f>
              <c:numCache>
                <c:formatCode>General</c:formatCode>
                <c:ptCount val="4"/>
                <c:pt idx="0">
                  <c:v>2.311497033109414</c:v>
                </c:pt>
                <c:pt idx="1">
                  <c:v>2.015019039207341</c:v>
                </c:pt>
                <c:pt idx="2">
                  <c:v>2.187018601373288</c:v>
                </c:pt>
                <c:pt idx="3">
                  <c:v>1.931434814490209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1E3-B244-9EAE-7A41E09AA864}"/>
            </c:ext>
          </c:extLst>
        </c:ser>
        <c:ser>
          <c:idx val="2"/>
          <c:order val="2"/>
          <c:tx>
            <c:strRef>
              <c:f>Sheet2!$AK$61:$AK$62</c:f>
              <c:strCache>
                <c:ptCount val="1"/>
                <c:pt idx="0">
                  <c:v>Disappearing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Sheet2!$AH$63:$AH$66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Sheet2!$AK$63:$AK$66</c:f>
              <c:numCache>
                <c:formatCode>General</c:formatCode>
                <c:ptCount val="4"/>
                <c:pt idx="0">
                  <c:v>2.16451726772496</c:v>
                </c:pt>
                <c:pt idx="1">
                  <c:v>1.781835899764546</c:v>
                </c:pt>
                <c:pt idx="2">
                  <c:v>1.574727612881657</c:v>
                </c:pt>
                <c:pt idx="3">
                  <c:v>1.550656937407463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1E3-B244-9EAE-7A41E09AA864}"/>
            </c:ext>
          </c:extLst>
        </c:ser>
        <c:ser>
          <c:idx val="3"/>
          <c:order val="3"/>
          <c:tx>
            <c:strRef>
              <c:f>Sheet2!$AL$61:$AL$62</c:f>
              <c:strCache>
                <c:ptCount val="1"/>
                <c:pt idx="0">
                  <c:v>Disappearing Control</c:v>
                </c:pt>
              </c:strCache>
            </c:strRef>
          </c:tx>
          <c:spPr>
            <a:ln w="38100">
              <a:solidFill>
                <a:srgbClr val="FF6600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Sheet2!$AH$63:$AH$66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Sheet2!$AL$63:$AL$66</c:f>
              <c:numCache>
                <c:formatCode>General</c:formatCode>
                <c:ptCount val="4"/>
                <c:pt idx="0">
                  <c:v>1.798519029518781</c:v>
                </c:pt>
                <c:pt idx="1">
                  <c:v>1.899439767553916</c:v>
                </c:pt>
                <c:pt idx="2">
                  <c:v>1.691575636135294</c:v>
                </c:pt>
                <c:pt idx="3">
                  <c:v>1.908032575577808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A1E3-B244-9EAE-7A41E09AA8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4947048"/>
        <c:axId val="2124950184"/>
      </c:lineChart>
      <c:catAx>
        <c:axId val="2124947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124950184"/>
        <c:crosses val="autoZero"/>
        <c:auto val="1"/>
        <c:lblAlgn val="ctr"/>
        <c:lblOffset val="100"/>
        <c:noMultiLvlLbl val="0"/>
      </c:catAx>
      <c:valAx>
        <c:axId val="2124950184"/>
        <c:scaling>
          <c:orientation val="minMax"/>
          <c:max val="3.0"/>
          <c:min val="0.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1249470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Sheet2!$H$61:$H$62</c:f>
              <c:strCache>
                <c:ptCount val="1"/>
                <c:pt idx="0">
                  <c:v>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Sheet2!$G$63:$G$66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Sheet2!$H$63:$H$66</c:f>
              <c:numCache>
                <c:formatCode>General</c:formatCode>
                <c:ptCount val="4"/>
                <c:pt idx="0">
                  <c:v>513.5298027938244</c:v>
                </c:pt>
                <c:pt idx="1">
                  <c:v>577.5039586470883</c:v>
                </c:pt>
                <c:pt idx="2">
                  <c:v>610.6911412819917</c:v>
                </c:pt>
                <c:pt idx="3">
                  <c:v>636.718376662897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408-FA4A-9F3F-5B3BC180DAC8}"/>
            </c:ext>
          </c:extLst>
        </c:ser>
        <c:ser>
          <c:idx val="1"/>
          <c:order val="1"/>
          <c:tx>
            <c:strRef>
              <c:f>Sheet2!$I$61:$I$62</c:f>
              <c:strCache>
                <c:ptCount val="1"/>
                <c:pt idx="0">
                  <c:v>Appearing Control</c:v>
                </c:pt>
              </c:strCache>
            </c:strRef>
          </c:tx>
          <c:spPr>
            <a:ln w="381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Sheet2!$G$63:$G$66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Sheet2!$I$63:$I$66</c:f>
              <c:numCache>
                <c:formatCode>General</c:formatCode>
                <c:ptCount val="4"/>
                <c:pt idx="0">
                  <c:v>488.1749936622533</c:v>
                </c:pt>
                <c:pt idx="1">
                  <c:v>518.4054018888187</c:v>
                </c:pt>
                <c:pt idx="2">
                  <c:v>556.113310711691</c:v>
                </c:pt>
                <c:pt idx="3">
                  <c:v>550.5521986979878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408-FA4A-9F3F-5B3BC180DAC8}"/>
            </c:ext>
          </c:extLst>
        </c:ser>
        <c:ser>
          <c:idx val="2"/>
          <c:order val="2"/>
          <c:tx>
            <c:strRef>
              <c:f>Sheet2!$J$61:$J$62</c:f>
              <c:strCache>
                <c:ptCount val="1"/>
                <c:pt idx="0">
                  <c:v>Disappearing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Sheet2!$G$63:$G$66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Sheet2!$J$63:$J$66</c:f>
              <c:numCache>
                <c:formatCode>General</c:formatCode>
                <c:ptCount val="4"/>
                <c:pt idx="0">
                  <c:v>575.7608876881632</c:v>
                </c:pt>
                <c:pt idx="1">
                  <c:v>629.5863895438795</c:v>
                </c:pt>
                <c:pt idx="2">
                  <c:v>654.969986367328</c:v>
                </c:pt>
                <c:pt idx="3">
                  <c:v>665.7812524557654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408-FA4A-9F3F-5B3BC180DAC8}"/>
            </c:ext>
          </c:extLst>
        </c:ser>
        <c:ser>
          <c:idx val="3"/>
          <c:order val="3"/>
          <c:tx>
            <c:strRef>
              <c:f>Sheet2!$K$61:$K$62</c:f>
              <c:strCache>
                <c:ptCount val="1"/>
                <c:pt idx="0">
                  <c:v>Disappearing Control</c:v>
                </c:pt>
              </c:strCache>
            </c:strRef>
          </c:tx>
          <c:spPr>
            <a:ln w="38100">
              <a:solidFill>
                <a:srgbClr val="FF6600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Sheet2!$G$63:$G$66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Sheet2!$K$63:$K$66</c:f>
              <c:numCache>
                <c:formatCode>General</c:formatCode>
                <c:ptCount val="4"/>
                <c:pt idx="0">
                  <c:v>568.0428254351659</c:v>
                </c:pt>
                <c:pt idx="1">
                  <c:v>597.3156989182809</c:v>
                </c:pt>
                <c:pt idx="2">
                  <c:v>627.2027261345229</c:v>
                </c:pt>
                <c:pt idx="3">
                  <c:v>657.838220596113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0408-FA4A-9F3F-5B3BC180DA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4921720"/>
        <c:axId val="2124924856"/>
      </c:lineChart>
      <c:catAx>
        <c:axId val="2124921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124924856"/>
        <c:crosses val="autoZero"/>
        <c:auto val="1"/>
        <c:lblAlgn val="ctr"/>
        <c:lblOffset val="100"/>
        <c:noMultiLvlLbl val="0"/>
      </c:catAx>
      <c:valAx>
        <c:axId val="2124924856"/>
        <c:scaling>
          <c:orientation val="minMax"/>
          <c:max val="800.0"/>
          <c:min val="400.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RT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2124921720"/>
        <c:crosses val="autoZero"/>
        <c:crossBetween val="between"/>
        <c:majorUnit val="100.0"/>
      </c:valAx>
    </c:plotArea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Sheet2!$X$61:$X$62</c:f>
              <c:strCache>
                <c:ptCount val="1"/>
                <c:pt idx="0">
                  <c:v>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Sheet2!$W$63:$W$66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Sheet2!$X$63:$X$66</c:f>
              <c:numCache>
                <c:formatCode>General</c:formatCode>
                <c:ptCount val="4"/>
                <c:pt idx="0">
                  <c:v>540.4382667164631</c:v>
                </c:pt>
                <c:pt idx="1">
                  <c:v>594.5805701962475</c:v>
                </c:pt>
                <c:pt idx="2">
                  <c:v>606.4188175713177</c:v>
                </c:pt>
                <c:pt idx="3">
                  <c:v>629.9069623786892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9F7-BE4E-8A79-E3BDC4EAD5C3}"/>
            </c:ext>
          </c:extLst>
        </c:ser>
        <c:ser>
          <c:idx val="1"/>
          <c:order val="1"/>
          <c:tx>
            <c:strRef>
              <c:f>Sheet2!$Y$61:$Y$62</c:f>
              <c:strCache>
                <c:ptCount val="1"/>
                <c:pt idx="0">
                  <c:v>Appearing Control</c:v>
                </c:pt>
              </c:strCache>
            </c:strRef>
          </c:tx>
          <c:spPr>
            <a:ln w="381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Sheet2!$W$63:$W$66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Sheet2!$Y$63:$Y$66</c:f>
              <c:numCache>
                <c:formatCode>General</c:formatCode>
                <c:ptCount val="4"/>
                <c:pt idx="0">
                  <c:v>498.7896276933375</c:v>
                </c:pt>
                <c:pt idx="1">
                  <c:v>566.9539084795094</c:v>
                </c:pt>
                <c:pt idx="2">
                  <c:v>537.0232600644122</c:v>
                </c:pt>
                <c:pt idx="3">
                  <c:v>569.7932340109533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9F7-BE4E-8A79-E3BDC4EAD5C3}"/>
            </c:ext>
          </c:extLst>
        </c:ser>
        <c:ser>
          <c:idx val="2"/>
          <c:order val="2"/>
          <c:tx>
            <c:strRef>
              <c:f>Sheet2!$Z$61:$Z$62</c:f>
              <c:strCache>
                <c:ptCount val="1"/>
                <c:pt idx="0">
                  <c:v>Disappearing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Sheet2!$W$63:$W$66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Sheet2!$Z$63:$Z$66</c:f>
              <c:numCache>
                <c:formatCode>General</c:formatCode>
                <c:ptCount val="4"/>
                <c:pt idx="0">
                  <c:v>583.5010215132978</c:v>
                </c:pt>
                <c:pt idx="1">
                  <c:v>644.4677056277054</c:v>
                </c:pt>
                <c:pt idx="2">
                  <c:v>699.759170630777</c:v>
                </c:pt>
                <c:pt idx="3">
                  <c:v>675.4509277025899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9F7-BE4E-8A79-E3BDC4EAD5C3}"/>
            </c:ext>
          </c:extLst>
        </c:ser>
        <c:ser>
          <c:idx val="3"/>
          <c:order val="3"/>
          <c:tx>
            <c:strRef>
              <c:f>Sheet2!$AA$61:$AA$62</c:f>
              <c:strCache>
                <c:ptCount val="1"/>
                <c:pt idx="0">
                  <c:v>Disappearing Control</c:v>
                </c:pt>
              </c:strCache>
            </c:strRef>
          </c:tx>
          <c:spPr>
            <a:ln w="38100">
              <a:solidFill>
                <a:srgbClr val="FF6600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Sheet2!$W$63:$W$66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Sheet2!$AA$63:$AA$66</c:f>
              <c:numCache>
                <c:formatCode>General</c:formatCode>
                <c:ptCount val="4"/>
                <c:pt idx="0">
                  <c:v>571.9240666795451</c:v>
                </c:pt>
                <c:pt idx="1">
                  <c:v>635.224716209716</c:v>
                </c:pt>
                <c:pt idx="2">
                  <c:v>622.1420761569584</c:v>
                </c:pt>
                <c:pt idx="3">
                  <c:v>606.9349770817419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9F7-BE4E-8A79-E3BDC4EAD5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33769368"/>
        <c:axId val="2133772472"/>
      </c:lineChart>
      <c:catAx>
        <c:axId val="2133769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133772472"/>
        <c:crosses val="autoZero"/>
        <c:auto val="1"/>
        <c:lblAlgn val="ctr"/>
        <c:lblOffset val="100"/>
        <c:noMultiLvlLbl val="0"/>
      </c:catAx>
      <c:valAx>
        <c:axId val="2133772472"/>
        <c:scaling>
          <c:orientation val="minMax"/>
          <c:max val="800.0"/>
          <c:min val="400.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133769368"/>
        <c:crosses val="autoZero"/>
        <c:crossBetween val="between"/>
        <c:majorUnit val="100.0"/>
      </c:valAx>
    </c:plotArea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Sheet2!$AN$61:$AN$62</c:f>
              <c:strCache>
                <c:ptCount val="1"/>
                <c:pt idx="0">
                  <c:v>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Sheet2!$AM$63:$AM$66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Sheet2!$AN$63:$AN$66</c:f>
              <c:numCache>
                <c:formatCode>General</c:formatCode>
                <c:ptCount val="4"/>
                <c:pt idx="0">
                  <c:v>564.2065639871448</c:v>
                </c:pt>
                <c:pt idx="1">
                  <c:v>578.8140617929078</c:v>
                </c:pt>
                <c:pt idx="2">
                  <c:v>645.5637005831405</c:v>
                </c:pt>
                <c:pt idx="3">
                  <c:v>626.431065329134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819-2F48-98C4-C8FFD411BF48}"/>
            </c:ext>
          </c:extLst>
        </c:ser>
        <c:ser>
          <c:idx val="1"/>
          <c:order val="1"/>
          <c:tx>
            <c:strRef>
              <c:f>Sheet2!$AO$61:$AO$62</c:f>
              <c:strCache>
                <c:ptCount val="1"/>
                <c:pt idx="0">
                  <c:v>Appearing Control</c:v>
                </c:pt>
              </c:strCache>
            </c:strRef>
          </c:tx>
          <c:spPr>
            <a:ln w="38100">
              <a:solidFill>
                <a:srgbClr val="FF6600"/>
              </a:solidFill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Sheet2!$AM$63:$AM$66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Sheet2!$AO$63:$AO$66</c:f>
              <c:numCache>
                <c:formatCode>General</c:formatCode>
                <c:ptCount val="4"/>
                <c:pt idx="0">
                  <c:v>539.286755535905</c:v>
                </c:pt>
                <c:pt idx="1">
                  <c:v>549.249492457319</c:v>
                </c:pt>
                <c:pt idx="2">
                  <c:v>567.3934497998375</c:v>
                </c:pt>
                <c:pt idx="3">
                  <c:v>581.2445385511177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819-2F48-98C4-C8FFD411BF48}"/>
            </c:ext>
          </c:extLst>
        </c:ser>
        <c:ser>
          <c:idx val="2"/>
          <c:order val="2"/>
          <c:tx>
            <c:strRef>
              <c:f>Sheet2!$AP$61:$AP$62</c:f>
              <c:strCache>
                <c:ptCount val="1"/>
                <c:pt idx="0">
                  <c:v>Disappearing Concussion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Sheet2!$AM$63:$AM$66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Sheet2!$AP$63:$AP$66</c:f>
              <c:numCache>
                <c:formatCode>General</c:formatCode>
                <c:ptCount val="4"/>
                <c:pt idx="0">
                  <c:v>617.4244937541091</c:v>
                </c:pt>
                <c:pt idx="1">
                  <c:v>719.5836347862665</c:v>
                </c:pt>
                <c:pt idx="2">
                  <c:v>678.1750243234047</c:v>
                </c:pt>
                <c:pt idx="3">
                  <c:v>655.1047174954364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819-2F48-98C4-C8FFD411BF48}"/>
            </c:ext>
          </c:extLst>
        </c:ser>
        <c:ser>
          <c:idx val="3"/>
          <c:order val="3"/>
          <c:tx>
            <c:strRef>
              <c:f>Sheet2!$AQ$61:$AQ$62</c:f>
              <c:strCache>
                <c:ptCount val="1"/>
                <c:pt idx="0">
                  <c:v>Disappearing Control</c:v>
                </c:pt>
              </c:strCache>
            </c:strRef>
          </c:tx>
          <c:spPr>
            <a:ln w="38100">
              <a:solidFill>
                <a:srgbClr val="FF6600"/>
              </a:solidFill>
              <a:prstDash val="sysDash"/>
            </a:ln>
          </c:spPr>
          <c:marker>
            <c:symbol val="none"/>
          </c:marker>
          <c:errBars>
            <c:errDir val="y"/>
            <c:errBarType val="both"/>
            <c:errValType val="stdErr"/>
            <c:noEndCap val="0"/>
          </c:errBars>
          <c:cat>
            <c:numRef>
              <c:f>Sheet2!$AM$63:$AM$66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Sheet2!$AQ$63:$AQ$66</c:f>
              <c:numCache>
                <c:formatCode>General</c:formatCode>
                <c:ptCount val="4"/>
                <c:pt idx="0">
                  <c:v>560.6655763539941</c:v>
                </c:pt>
                <c:pt idx="1">
                  <c:v>630.3146487707694</c:v>
                </c:pt>
                <c:pt idx="2">
                  <c:v>618.5279820919818</c:v>
                </c:pt>
                <c:pt idx="3">
                  <c:v>613.6997060287794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8819-2F48-98C4-C8FFD411BF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33172696"/>
        <c:axId val="2133175832"/>
      </c:lineChart>
      <c:catAx>
        <c:axId val="2133172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33175832"/>
        <c:crosses val="autoZero"/>
        <c:auto val="1"/>
        <c:lblAlgn val="ctr"/>
        <c:lblOffset val="100"/>
        <c:noMultiLvlLbl val="0"/>
      </c:catAx>
      <c:valAx>
        <c:axId val="2133175832"/>
        <c:scaling>
          <c:orientation val="minMax"/>
          <c:max val="800.0"/>
          <c:min val="400.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33172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200" dirty="0"/>
              <a:t>d'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Sheet1!$CN$46</c:f>
              <c:strCache>
                <c:ptCount val="1"/>
                <c:pt idx="0">
                  <c:v>Appearing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multiLvlStrRef>
              <c:f>Sheet1!$CL$47:$CM$52</c:f>
              <c:multiLvlStrCache>
                <c:ptCount val="6"/>
                <c:lvl>
                  <c:pt idx="0">
                    <c:v>Concussion</c:v>
                  </c:pt>
                  <c:pt idx="1">
                    <c:v>Control</c:v>
                  </c:pt>
                  <c:pt idx="2">
                    <c:v>Concussion</c:v>
                  </c:pt>
                  <c:pt idx="3">
                    <c:v>Control</c:v>
                  </c:pt>
                  <c:pt idx="4">
                    <c:v>Concussion</c:v>
                  </c:pt>
                  <c:pt idx="5">
                    <c:v>Control</c:v>
                  </c:pt>
                </c:lvl>
                <c:lvl>
                  <c:pt idx="0">
                    <c:v>50 Stars</c:v>
                  </c:pt>
                  <c:pt idx="2">
                    <c:v>250 Stars</c:v>
                  </c:pt>
                  <c:pt idx="4">
                    <c:v>1000 Stars</c:v>
                  </c:pt>
                </c:lvl>
              </c:multiLvlStrCache>
            </c:multiLvlStrRef>
          </c:cat>
          <c:val>
            <c:numRef>
              <c:f>Sheet1!$CN$47:$CN$52</c:f>
              <c:numCache>
                <c:formatCode>0.00</c:formatCode>
                <c:ptCount val="6"/>
                <c:pt idx="0">
                  <c:v>2.738480893801185</c:v>
                </c:pt>
                <c:pt idx="1">
                  <c:v>2.774986642875282</c:v>
                </c:pt>
                <c:pt idx="2">
                  <c:v>2.512642146823299</c:v>
                </c:pt>
                <c:pt idx="3">
                  <c:v>2.803422591100627</c:v>
                </c:pt>
                <c:pt idx="4">
                  <c:v>2.094449539327907</c:v>
                </c:pt>
                <c:pt idx="5">
                  <c:v>2.62706707695543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CB7-FE43-A134-B53877C40ABF}"/>
            </c:ext>
          </c:extLst>
        </c:ser>
        <c:ser>
          <c:idx val="1"/>
          <c:order val="1"/>
          <c:tx>
            <c:strRef>
              <c:f>Sheet1!$CO$46</c:f>
              <c:strCache>
                <c:ptCount val="1"/>
                <c:pt idx="0">
                  <c:v>Disappearing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multiLvlStrRef>
              <c:f>Sheet1!$CL$47:$CM$52</c:f>
              <c:multiLvlStrCache>
                <c:ptCount val="6"/>
                <c:lvl>
                  <c:pt idx="0">
                    <c:v>Concussion</c:v>
                  </c:pt>
                  <c:pt idx="1">
                    <c:v>Control</c:v>
                  </c:pt>
                  <c:pt idx="2">
                    <c:v>Concussion</c:v>
                  </c:pt>
                  <c:pt idx="3">
                    <c:v>Control</c:v>
                  </c:pt>
                  <c:pt idx="4">
                    <c:v>Concussion</c:v>
                  </c:pt>
                  <c:pt idx="5">
                    <c:v>Control</c:v>
                  </c:pt>
                </c:lvl>
                <c:lvl>
                  <c:pt idx="0">
                    <c:v>50 Stars</c:v>
                  </c:pt>
                  <c:pt idx="2">
                    <c:v>250 Stars</c:v>
                  </c:pt>
                  <c:pt idx="4">
                    <c:v>1000 Stars</c:v>
                  </c:pt>
                </c:lvl>
              </c:multiLvlStrCache>
            </c:multiLvlStrRef>
          </c:cat>
          <c:val>
            <c:numRef>
              <c:f>Sheet1!$CO$47:$CO$52</c:f>
              <c:numCache>
                <c:formatCode>0.00</c:formatCode>
                <c:ptCount val="6"/>
                <c:pt idx="0">
                  <c:v>2.277424978816265</c:v>
                </c:pt>
                <c:pt idx="1">
                  <c:v>2.265023952933706</c:v>
                </c:pt>
                <c:pt idx="2">
                  <c:v>1.992315102978045</c:v>
                </c:pt>
                <c:pt idx="3">
                  <c:v>2.215657804466496</c:v>
                </c:pt>
                <c:pt idx="4">
                  <c:v>1.804092523784096</c:v>
                </c:pt>
                <c:pt idx="5">
                  <c:v>2.217586018208525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CB7-FE43-A134-B53877C40A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3246744"/>
        <c:axId val="2133701112"/>
      </c:barChart>
      <c:catAx>
        <c:axId val="2133246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3701112"/>
        <c:crosses val="autoZero"/>
        <c:auto val="1"/>
        <c:lblAlgn val="ctr"/>
        <c:lblOffset val="100"/>
        <c:noMultiLvlLbl val="0"/>
      </c:catAx>
      <c:valAx>
        <c:axId val="2133701112"/>
        <c:scaling>
          <c:orientation val="minMax"/>
          <c:min val="1.7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3246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 dirty="0"/>
              <a:t>Reaction </a:t>
            </a:r>
            <a:r>
              <a:rPr lang="en-US" sz="2800" dirty="0" smtClean="0"/>
              <a:t>Time (</a:t>
            </a:r>
            <a:r>
              <a:rPr lang="en-US" sz="2800" dirty="0" err="1" smtClean="0"/>
              <a:t>ms</a:t>
            </a:r>
            <a:r>
              <a:rPr lang="en-US" sz="2800" dirty="0" smtClean="0"/>
              <a:t>)</a:t>
            </a:r>
            <a:endParaRPr lang="en-US" sz="28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Sheet1!$CR$46</c:f>
              <c:strCache>
                <c:ptCount val="1"/>
                <c:pt idx="0">
                  <c:v>Appearing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multiLvlStrRef>
              <c:f>Sheet1!$CP$47:$CQ$52</c:f>
              <c:multiLvlStrCache>
                <c:ptCount val="6"/>
                <c:lvl>
                  <c:pt idx="0">
                    <c:v>Concussion</c:v>
                  </c:pt>
                  <c:pt idx="1">
                    <c:v>Control</c:v>
                  </c:pt>
                  <c:pt idx="2">
                    <c:v>Concussion</c:v>
                  </c:pt>
                  <c:pt idx="3">
                    <c:v>Control</c:v>
                  </c:pt>
                  <c:pt idx="4">
                    <c:v>Concussion</c:v>
                  </c:pt>
                  <c:pt idx="5">
                    <c:v>Control</c:v>
                  </c:pt>
                </c:lvl>
                <c:lvl>
                  <c:pt idx="0">
                    <c:v>50 Stars</c:v>
                  </c:pt>
                  <c:pt idx="2">
                    <c:v>250 Stars</c:v>
                  </c:pt>
                  <c:pt idx="4">
                    <c:v>1000 Stars</c:v>
                  </c:pt>
                </c:lvl>
              </c:multiLvlStrCache>
            </c:multiLvlStrRef>
          </c:cat>
          <c:val>
            <c:numRef>
              <c:f>Sheet1!$CR$47:$CR$52</c:f>
              <c:numCache>
                <c:formatCode>General</c:formatCode>
                <c:ptCount val="6"/>
                <c:pt idx="0">
                  <c:v>600.3748931428573</c:v>
                </c:pt>
                <c:pt idx="1">
                  <c:v>520.3630589333333</c:v>
                </c:pt>
                <c:pt idx="2">
                  <c:v>601.7430465</c:v>
                </c:pt>
                <c:pt idx="3">
                  <c:v>520.3630589333333</c:v>
                </c:pt>
                <c:pt idx="4">
                  <c:v>600.2263684285715</c:v>
                </c:pt>
                <c:pt idx="5">
                  <c:v>551.3070414666668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382-334E-B30D-FEB8B2C88E12}"/>
            </c:ext>
          </c:extLst>
        </c:ser>
        <c:ser>
          <c:idx val="1"/>
          <c:order val="1"/>
          <c:tx>
            <c:strRef>
              <c:f>Sheet1!$CS$46</c:f>
              <c:strCache>
                <c:ptCount val="1"/>
                <c:pt idx="0">
                  <c:v>Disappearing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multiLvlStrRef>
              <c:f>Sheet1!$CP$47:$CQ$52</c:f>
              <c:multiLvlStrCache>
                <c:ptCount val="6"/>
                <c:lvl>
                  <c:pt idx="0">
                    <c:v>Concussion</c:v>
                  </c:pt>
                  <c:pt idx="1">
                    <c:v>Control</c:v>
                  </c:pt>
                  <c:pt idx="2">
                    <c:v>Concussion</c:v>
                  </c:pt>
                  <c:pt idx="3">
                    <c:v>Control</c:v>
                  </c:pt>
                  <c:pt idx="4">
                    <c:v>Concussion</c:v>
                  </c:pt>
                  <c:pt idx="5">
                    <c:v>Control</c:v>
                  </c:pt>
                </c:lvl>
                <c:lvl>
                  <c:pt idx="0">
                    <c:v>50 Stars</c:v>
                  </c:pt>
                  <c:pt idx="2">
                    <c:v>250 Stars</c:v>
                  </c:pt>
                  <c:pt idx="4">
                    <c:v>1000 Stars</c:v>
                  </c:pt>
                </c:lvl>
              </c:multiLvlStrCache>
            </c:multiLvlStrRef>
          </c:cat>
          <c:val>
            <c:numRef>
              <c:f>Sheet1!$CS$47:$CS$52</c:f>
              <c:numCache>
                <c:formatCode>General</c:formatCode>
                <c:ptCount val="6"/>
                <c:pt idx="0">
                  <c:v>642.1671400714282</c:v>
                </c:pt>
                <c:pt idx="1">
                  <c:v>450.3085019999999</c:v>
                </c:pt>
                <c:pt idx="2">
                  <c:v>601.7430465</c:v>
                </c:pt>
                <c:pt idx="3">
                  <c:v>520.3630589333333</c:v>
                </c:pt>
                <c:pt idx="4">
                  <c:v>656.5812879285715</c:v>
                </c:pt>
                <c:pt idx="5">
                  <c:v>592.0582030666666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382-334E-B30D-FEB8B2C88E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3023416"/>
        <c:axId val="2133027064"/>
      </c:barChart>
      <c:catAx>
        <c:axId val="2133023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3027064"/>
        <c:crosses val="autoZero"/>
        <c:auto val="1"/>
        <c:lblAlgn val="ctr"/>
        <c:lblOffset val="100"/>
        <c:noMultiLvlLbl val="0"/>
      </c:catAx>
      <c:valAx>
        <c:axId val="2133027064"/>
        <c:scaling>
          <c:orientation val="minMax"/>
          <c:min val="400.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3023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000" b="1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 smtClean="0"/>
              <a:t>Neurobehavioral </a:t>
            </a:r>
            <a:r>
              <a:rPr lang="en-US" b="1" dirty="0"/>
              <a:t>Symptom </a:t>
            </a:r>
            <a:r>
              <a:rPr lang="en-US" b="1" dirty="0" smtClean="0"/>
              <a:t>Inventory, Current Symptoms</a:t>
            </a:r>
            <a:endParaRPr lang="en-US" b="1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74-6C4A-ABDD-B08CB0B9C0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74-6C4A-ABDD-B08CB0B9C0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174-6C4A-ABDD-B08CB0B9C0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174-6C4A-ABDD-B08CB0B9C0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174-6C4A-ABDD-B08CB0B9C0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174-6C4A-ABDD-B08CB0B9C012}"/>
              </c:ext>
            </c:extLst>
          </c:dPt>
          <c:cat>
            <c:strRef>
              <c:f>Sheet1!$A$1:$F$1</c:f>
              <c:strCache>
                <c:ptCount val="6"/>
                <c:pt idx="0">
                  <c:v>Current_NSI_Vestibular13_Max12</c:v>
                </c:pt>
                <c:pt idx="1">
                  <c:v>Current_NSI_Somatosensory47911_Max28</c:v>
                </c:pt>
                <c:pt idx="2">
                  <c:v>Current_NSI_Cognitive1316_Max16</c:v>
                </c:pt>
                <c:pt idx="3">
                  <c:v>Current_NSI_Affective1722_Max24</c:v>
                </c:pt>
                <c:pt idx="4">
                  <c:v>Current_NSI_Hearing8_Max4</c:v>
                </c:pt>
                <c:pt idx="5">
                  <c:v>Current_NSI_Appetite12_Max4</c:v>
                </c:pt>
              </c:strCache>
            </c:strRef>
          </c:cat>
          <c:val>
            <c:numRef>
              <c:f>Sheet1!$A$23:$F$23</c:f>
              <c:numCache>
                <c:formatCode>General</c:formatCode>
                <c:ptCount val="6"/>
                <c:pt idx="0">
                  <c:v>16.0</c:v>
                </c:pt>
                <c:pt idx="1">
                  <c:v>59.0</c:v>
                </c:pt>
                <c:pt idx="2">
                  <c:v>67.0</c:v>
                </c:pt>
                <c:pt idx="3">
                  <c:v>112.0</c:v>
                </c:pt>
                <c:pt idx="4">
                  <c:v>3.0</c:v>
                </c:pt>
                <c:pt idx="5">
                  <c:v>11.0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B174-6C4A-ABDD-B08CB0B9C0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000"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4/17/18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4/17/18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1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2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53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04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56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06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57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08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685800" y="14798040"/>
            <a:ext cx="457200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685800" y="23301960"/>
            <a:ext cx="457200" cy="9144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8" name="Rectangle 101"/>
          <p:cNvSpPr>
            <a:spLocks noChangeArrowheads="1"/>
          </p:cNvSpPr>
          <p:nvPr userDrawn="1"/>
        </p:nvSpPr>
        <p:spPr bwMode="auto">
          <a:xfrm>
            <a:off x="1" y="32004000"/>
            <a:ext cx="438912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lIns="91430" tIns="45716" rIns="91430" bIns="45716" anchor="ctr"/>
          <a:lstStyle/>
          <a:p>
            <a:r>
              <a:rPr lang="en-US" dirty="0"/>
              <a:t>`</a:t>
            </a:r>
          </a:p>
        </p:txBody>
      </p:sp>
      <p:sp>
        <p:nvSpPr>
          <p:cNvPr id="59" name="Line 112"/>
          <p:cNvSpPr>
            <a:spLocks noChangeShapeType="1"/>
          </p:cNvSpPr>
          <p:nvPr userDrawn="1"/>
        </p:nvSpPr>
        <p:spPr bwMode="white">
          <a:xfrm>
            <a:off x="0" y="32004000"/>
            <a:ext cx="43891200" cy="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43" name="Rectangle 42"/>
          <p:cNvSpPr/>
          <p:nvPr userDrawn="1"/>
        </p:nvSpPr>
        <p:spPr bwMode="white">
          <a:xfrm>
            <a:off x="29591222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 userDrawn="1"/>
        </p:nvSpPr>
        <p:spPr bwMode="white">
          <a:xfrm>
            <a:off x="15363158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 userDrawn="1"/>
        </p:nvSpPr>
        <p:spPr bwMode="white">
          <a:xfrm>
            <a:off x="1116805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685800" y="6172200"/>
            <a:ext cx="457200" cy="9144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33" name="Rectangle 101"/>
          <p:cNvSpPr>
            <a:spLocks noChangeArrowheads="1"/>
          </p:cNvSpPr>
          <p:nvPr userDrawn="1"/>
        </p:nvSpPr>
        <p:spPr bwMode="auto">
          <a:xfrm>
            <a:off x="1143001" y="3886200"/>
            <a:ext cx="42748200" cy="1600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91430" tIns="45716" rIns="91430" bIns="45716" anchor="ctr"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 userDrawn="1">
            <p:ph type="body" sz="quarter" idx="36"/>
          </p:nvPr>
        </p:nvSpPr>
        <p:spPr bwMode="auto">
          <a:xfrm>
            <a:off x="2209800" y="4083469"/>
            <a:ext cx="35661600" cy="127699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170432" y="6172200"/>
            <a:ext cx="13044367" cy="914400"/>
          </a:xfrm>
          <a:prstGeom prst="rect">
            <a:avLst/>
          </a:prstGeom>
          <a:solidFill>
            <a:schemeClr val="tx2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 userDrawn="1">
            <p:ph sz="quarter" idx="24" hasCustomPrompt="1"/>
          </p:nvPr>
        </p:nvSpPr>
        <p:spPr>
          <a:xfrm>
            <a:off x="1174552" y="7086602"/>
            <a:ext cx="13048488" cy="6840825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170431" y="14798040"/>
            <a:ext cx="13048488" cy="914400"/>
          </a:xfrm>
          <a:prstGeom prst="rect">
            <a:avLst/>
          </a:prstGeom>
          <a:solidFill>
            <a:schemeClr val="accent5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 userDrawn="1">
            <p:ph sz="quarter" idx="25" hasCustomPrompt="1"/>
          </p:nvPr>
        </p:nvSpPr>
        <p:spPr>
          <a:xfrm>
            <a:off x="1174552" y="15712439"/>
            <a:ext cx="13048488" cy="744017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170431" y="23301960"/>
            <a:ext cx="13048488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 userDrawn="1">
            <p:ph sz="quarter" idx="26" hasCustomPrompt="1"/>
          </p:nvPr>
        </p:nvSpPr>
        <p:spPr>
          <a:xfrm>
            <a:off x="1174552" y="24216362"/>
            <a:ext cx="13048488" cy="7263385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5416784" y="6172200"/>
            <a:ext cx="13048488" cy="914400"/>
          </a:xfrm>
          <a:prstGeom prst="rect">
            <a:avLst/>
          </a:prstGeom>
          <a:solidFill>
            <a:schemeClr val="accent2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 userDrawn="1">
            <p:ph sz="quarter" idx="27" hasCustomPrompt="1"/>
          </p:nvPr>
        </p:nvSpPr>
        <p:spPr>
          <a:xfrm>
            <a:off x="15416784" y="7086601"/>
            <a:ext cx="13048488" cy="4926126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 userDrawn="1">
            <p:ph sz="quarter" idx="23" hasCustomPrompt="1"/>
          </p:nvPr>
        </p:nvSpPr>
        <p:spPr>
          <a:xfrm>
            <a:off x="15416784" y="12456478"/>
            <a:ext cx="13048488" cy="617220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57" name="Content Placeholder 17"/>
          <p:cNvSpPr>
            <a:spLocks noGrp="1"/>
          </p:cNvSpPr>
          <p:nvPr>
            <p:ph sz="quarter" idx="37" hasCustomPrompt="1"/>
          </p:nvPr>
        </p:nvSpPr>
        <p:spPr>
          <a:xfrm>
            <a:off x="15416784" y="19072430"/>
            <a:ext cx="13048488" cy="3918814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6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15416784" y="23301960"/>
            <a:ext cx="13048488" cy="914400"/>
          </a:xfrm>
          <a:prstGeom prst="rect">
            <a:avLst/>
          </a:prstGeom>
          <a:solidFill>
            <a:schemeClr val="accent1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 userDrawn="1">
            <p:ph sz="quarter" idx="30" hasCustomPrompt="1"/>
          </p:nvPr>
        </p:nvSpPr>
        <p:spPr>
          <a:xfrm>
            <a:off x="15416784" y="24216361"/>
            <a:ext cx="13048488" cy="7260336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29644848" y="6172200"/>
            <a:ext cx="13048488" cy="914400"/>
          </a:xfrm>
          <a:prstGeom prst="rect">
            <a:avLst/>
          </a:prstGeom>
          <a:solidFill>
            <a:schemeClr val="accent1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 userDrawn="1">
            <p:ph sz="quarter" idx="32" hasCustomPrompt="1"/>
          </p:nvPr>
        </p:nvSpPr>
        <p:spPr>
          <a:xfrm>
            <a:off x="29644848" y="7086600"/>
            <a:ext cx="13048488" cy="731520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 userDrawn="1">
            <p:ph sz="quarter" idx="33" hasCustomPrompt="1"/>
          </p:nvPr>
        </p:nvSpPr>
        <p:spPr>
          <a:xfrm>
            <a:off x="29644848" y="15251886"/>
            <a:ext cx="13048488" cy="731520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29644848" y="23301960"/>
            <a:ext cx="13048488" cy="914400"/>
          </a:xfrm>
          <a:prstGeom prst="rect">
            <a:avLst/>
          </a:prstGeom>
          <a:solidFill>
            <a:schemeClr val="accent3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 userDrawn="1">
            <p:ph sz="quarter" idx="35" hasCustomPrompt="1"/>
          </p:nvPr>
        </p:nvSpPr>
        <p:spPr>
          <a:xfrm>
            <a:off x="29644848" y="24216361"/>
            <a:ext cx="13048488" cy="7260336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32" name="Instructions"/>
          <p:cNvSpPr/>
          <p:nvPr userDrawn="1"/>
        </p:nvSpPr>
        <p:spPr>
          <a:xfrm>
            <a:off x="44302681" y="-1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291" tIns="45716" rIns="274291" bIns="45716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59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7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a picture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Line 115"/>
          <p:cNvSpPr>
            <a:spLocks noChangeShapeType="1"/>
          </p:cNvSpPr>
          <p:nvPr/>
        </p:nvSpPr>
        <p:spPr bwMode="white">
          <a:xfrm>
            <a:off x="1143000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48" name="Line 115"/>
          <p:cNvSpPr>
            <a:spLocks noChangeShapeType="1"/>
          </p:cNvSpPr>
          <p:nvPr/>
        </p:nvSpPr>
        <p:spPr bwMode="white">
          <a:xfrm>
            <a:off x="1143000" y="2330196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49" name="Rectangle 48"/>
          <p:cNvSpPr/>
          <p:nvPr userDrawn="1"/>
        </p:nvSpPr>
        <p:spPr>
          <a:xfrm>
            <a:off x="14927686" y="6172200"/>
            <a:ext cx="457200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0" name="Line 115"/>
          <p:cNvSpPr>
            <a:spLocks noChangeShapeType="1"/>
          </p:cNvSpPr>
          <p:nvPr userDrawn="1"/>
        </p:nvSpPr>
        <p:spPr bwMode="white">
          <a:xfrm>
            <a:off x="15387316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51" name="Rectangle 50"/>
          <p:cNvSpPr/>
          <p:nvPr userDrawn="1"/>
        </p:nvSpPr>
        <p:spPr>
          <a:xfrm>
            <a:off x="29138880" y="6172200"/>
            <a:ext cx="457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2" name="Line 115"/>
          <p:cNvSpPr>
            <a:spLocks noChangeShapeType="1"/>
          </p:cNvSpPr>
          <p:nvPr userDrawn="1"/>
        </p:nvSpPr>
        <p:spPr bwMode="white">
          <a:xfrm>
            <a:off x="29596080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53" name="Rectangle 52"/>
          <p:cNvSpPr/>
          <p:nvPr userDrawn="1"/>
        </p:nvSpPr>
        <p:spPr>
          <a:xfrm>
            <a:off x="29141928" y="23298912"/>
            <a:ext cx="457200" cy="9144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4" name="Line 115"/>
          <p:cNvSpPr>
            <a:spLocks noChangeShapeType="1"/>
          </p:cNvSpPr>
          <p:nvPr userDrawn="1"/>
        </p:nvSpPr>
        <p:spPr bwMode="white">
          <a:xfrm>
            <a:off x="29596080" y="23298912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55" name="Rectangle 54"/>
          <p:cNvSpPr/>
          <p:nvPr userDrawn="1"/>
        </p:nvSpPr>
        <p:spPr>
          <a:xfrm>
            <a:off x="14932152" y="23298912"/>
            <a:ext cx="457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 dirty="0"/>
          </a:p>
        </p:txBody>
      </p:sp>
      <p:sp>
        <p:nvSpPr>
          <p:cNvPr id="56" name="Line 115"/>
          <p:cNvSpPr>
            <a:spLocks noChangeShapeType="1"/>
          </p:cNvSpPr>
          <p:nvPr userDrawn="1"/>
        </p:nvSpPr>
        <p:spPr bwMode="white">
          <a:xfrm>
            <a:off x="15389352" y="23298912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4/17/18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46" name="Line 115"/>
          <p:cNvSpPr>
            <a:spLocks noChangeShapeType="1"/>
          </p:cNvSpPr>
          <p:nvPr/>
        </p:nvSpPr>
        <p:spPr bwMode="white">
          <a:xfrm>
            <a:off x="1143000" y="1479804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4"/>
          <p:cNvSpPr>
            <a:spLocks noChangeArrowheads="1"/>
          </p:cNvSpPr>
          <p:nvPr userDrawn="1"/>
        </p:nvSpPr>
        <p:spPr bwMode="auto">
          <a:xfrm flipH="1">
            <a:off x="685800" y="0"/>
            <a:ext cx="457200" cy="38862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wrap="none" lIns="91430" tIns="45716" rIns="91430" bIns="45716" anchor="ctr"/>
          <a:lstStyle/>
          <a:p>
            <a:endParaRPr lang="en-US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1142999" y="0"/>
            <a:ext cx="42748200" cy="3886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2209800" y="1219261"/>
            <a:ext cx="35661600" cy="2514540"/>
          </a:xfrm>
          <a:prstGeom prst="rect">
            <a:avLst/>
          </a:prstGeom>
        </p:spPr>
        <p:txBody>
          <a:bodyPr vert="horz" lIns="91430" tIns="45716" rIns="91430" bIns="45716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1"/>
            <a:ext cx="31089600" cy="23629622"/>
          </a:xfrm>
          <a:prstGeom prst="rect">
            <a:avLst/>
          </a:prstGeom>
        </p:spPr>
        <p:txBody>
          <a:bodyPr vert="horz" lIns="91430" tIns="45716" rIns="91430" bIns="45716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30" tIns="45716" rIns="91430" bIns="45716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30" tIns="45716" rIns="91430" bIns="45716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30" tIns="45716" rIns="91430" bIns="45716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 bwMode="white">
          <a:xfrm>
            <a:off x="1143000" y="0"/>
            <a:ext cx="42748200" cy="5513832"/>
            <a:chOff x="1143000" y="0"/>
            <a:chExt cx="42748200" cy="5513832"/>
          </a:xfrm>
        </p:grpSpPr>
        <p:sp>
          <p:nvSpPr>
            <p:cNvPr id="9" name="Line 112"/>
            <p:cNvSpPr>
              <a:spLocks noChangeShapeType="1"/>
            </p:cNvSpPr>
            <p:nvPr userDrawn="1"/>
          </p:nvSpPr>
          <p:spPr bwMode="white">
            <a:xfrm>
              <a:off x="1143000" y="3899217"/>
              <a:ext cx="4274820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115"/>
            <p:cNvSpPr>
              <a:spLocks noChangeShapeType="1"/>
            </p:cNvSpPr>
            <p:nvPr userDrawn="1"/>
          </p:nvSpPr>
          <p:spPr bwMode="white">
            <a:xfrm>
              <a:off x="1143000" y="0"/>
              <a:ext cx="0" cy="551383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12"/>
            <p:cNvSpPr>
              <a:spLocks noChangeShapeType="1"/>
            </p:cNvSpPr>
            <p:nvPr userDrawn="1"/>
          </p:nvSpPr>
          <p:spPr bwMode="white">
            <a:xfrm>
              <a:off x="1143000" y="5486400"/>
              <a:ext cx="4274820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8650" rtl="0" eaLnBrk="1" latinLnBrk="0" hangingPunct="1">
        <a:lnSpc>
          <a:spcPct val="90000"/>
        </a:lnSpc>
        <a:spcBef>
          <a:spcPct val="0"/>
        </a:spcBef>
        <a:buNone/>
        <a:defRPr sz="8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151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163" indent="-457151" algn="l" defTabSz="438865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324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650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974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7300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625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949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0275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4599" algn="l" defTabSz="438865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chart" Target="../charts/chart8.xml"/><Relationship Id="rId12" Type="http://schemas.openxmlformats.org/officeDocument/2006/relationships/chart" Target="../charts/chart9.xml"/><Relationship Id="rId13" Type="http://schemas.openxmlformats.org/officeDocument/2006/relationships/chart" Target="../charts/chart10.xml"/><Relationship Id="rId1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emf"/><Relationship Id="rId4" Type="http://schemas.openxmlformats.org/officeDocument/2006/relationships/chart" Target="../charts/chart1.xml"/><Relationship Id="rId5" Type="http://schemas.openxmlformats.org/officeDocument/2006/relationships/chart" Target="../charts/chart2.xml"/><Relationship Id="rId6" Type="http://schemas.openxmlformats.org/officeDocument/2006/relationships/chart" Target="../charts/chart3.xml"/><Relationship Id="rId7" Type="http://schemas.openxmlformats.org/officeDocument/2006/relationships/chart" Target="../charts/chart4.xml"/><Relationship Id="rId8" Type="http://schemas.openxmlformats.org/officeDocument/2006/relationships/chart" Target="../charts/chart5.xml"/><Relationship Id="rId9" Type="http://schemas.openxmlformats.org/officeDocument/2006/relationships/chart" Target="../charts/chart6.xml"/><Relationship Id="rId10" Type="http://schemas.openxmlformats.org/officeDocument/2006/relationships/chart" Target="../charts/char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 descr="Logo" title="Sample Pictu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9888" y="1066801"/>
            <a:ext cx="3273032" cy="213656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Sustained Attention and Fatigue in Adults with Concussion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2209800" y="4031106"/>
            <a:ext cx="41681400" cy="1329355"/>
          </a:xfrm>
        </p:spPr>
        <p:txBody>
          <a:bodyPr/>
          <a:lstStyle/>
          <a:p>
            <a:r>
              <a:rPr lang="en-US" sz="3100" b="1" dirty="0"/>
              <a:t>Kayla Hansen – </a:t>
            </a:r>
            <a:r>
              <a:rPr lang="en-US" sz="3100" dirty="0"/>
              <a:t>Communication Sciences and Disorders, Honors Thesis</a:t>
            </a:r>
          </a:p>
          <a:p>
            <a:r>
              <a:rPr lang="en-US" sz="3100" b="1" dirty="0"/>
              <a:t>Amy E. Ramage, PhD – </a:t>
            </a:r>
            <a:r>
              <a:rPr lang="en-US" sz="3100" dirty="0"/>
              <a:t>Communication Sciences and Disorders, Advisor</a:t>
            </a:r>
            <a:endParaRPr lang="en-US" sz="31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70431" y="14798040"/>
            <a:ext cx="13048488" cy="914400"/>
          </a:xfrm>
          <a:solidFill>
            <a:srgbClr val="23628C"/>
          </a:solidFill>
        </p:spPr>
        <p:txBody>
          <a:bodyPr/>
          <a:lstStyle/>
          <a:p>
            <a:r>
              <a:rPr lang="en-US" dirty="0"/>
              <a:t>Research Questions 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5"/>
          </p:nvPr>
        </p:nvSpPr>
        <p:spPr>
          <a:xfrm>
            <a:off x="1115460" y="7161275"/>
            <a:ext cx="12706866" cy="7440170"/>
          </a:xfrm>
        </p:spPr>
        <p:txBody>
          <a:bodyPr>
            <a:noAutofit/>
          </a:bodyPr>
          <a:lstStyle/>
          <a:p>
            <a:r>
              <a:rPr lang="en-US" dirty="0"/>
              <a:t>Sustained attention is required to maintain vigilance to a stimulus or task for a prolonged period of </a:t>
            </a:r>
            <a:r>
              <a:rPr lang="en-US" dirty="0" smtClean="0"/>
              <a:t>time.</a:t>
            </a:r>
            <a:endParaRPr lang="en-US" dirty="0"/>
          </a:p>
          <a:p>
            <a:pPr lvl="1"/>
            <a:r>
              <a:rPr lang="en-US" dirty="0"/>
              <a:t>This type of attention is often impaired in individuals suffering from brain </a:t>
            </a:r>
            <a:r>
              <a:rPr lang="en-US" dirty="0" smtClean="0"/>
              <a:t>injury. </a:t>
            </a:r>
            <a:endParaRPr lang="en-US" dirty="0"/>
          </a:p>
          <a:p>
            <a:pPr lvl="1"/>
            <a:r>
              <a:rPr lang="en-US" dirty="0"/>
              <a:t>Due to the sustaining nature of tasks assessing this type of attention, </a:t>
            </a:r>
            <a:r>
              <a:rPr lang="en-US" i="1" dirty="0"/>
              <a:t>fatigue</a:t>
            </a:r>
            <a:r>
              <a:rPr lang="en-US" dirty="0"/>
              <a:t> is a common explanation for deficits in </a:t>
            </a:r>
            <a:r>
              <a:rPr lang="en-US" dirty="0" smtClean="0"/>
              <a:t>performance.</a:t>
            </a:r>
            <a:endParaRPr lang="en-US" dirty="0"/>
          </a:p>
          <a:p>
            <a:r>
              <a:rPr lang="en-US" dirty="0"/>
              <a:t>Fatigue is a common symptom </a:t>
            </a:r>
            <a:r>
              <a:rPr lang="en-US" dirty="0" smtClean="0"/>
              <a:t>that </a:t>
            </a:r>
            <a:r>
              <a:rPr lang="en-US" dirty="0"/>
              <a:t>typically resolves within </a:t>
            </a:r>
            <a:r>
              <a:rPr lang="en-US" dirty="0" smtClean="0"/>
              <a:t>one </a:t>
            </a:r>
            <a:r>
              <a:rPr lang="en-US" dirty="0"/>
              <a:t>month of </a:t>
            </a:r>
            <a:r>
              <a:rPr lang="en-US" dirty="0" smtClean="0"/>
              <a:t>concussion</a:t>
            </a:r>
            <a:r>
              <a:rPr lang="en-US" dirty="0" smtClean="0"/>
              <a:t>. </a:t>
            </a:r>
            <a:r>
              <a:rPr lang="en-US" dirty="0"/>
              <a:t>However, it can persist for </a:t>
            </a:r>
            <a:r>
              <a:rPr lang="en-US" dirty="0"/>
              <a:t>6</a:t>
            </a:r>
            <a:r>
              <a:rPr lang="en-US" dirty="0" smtClean="0"/>
              <a:t> </a:t>
            </a:r>
            <a:r>
              <a:rPr lang="en-US" dirty="0"/>
              <a:t>months </a:t>
            </a:r>
            <a:r>
              <a:rPr lang="en-US" dirty="0" smtClean="0"/>
              <a:t>to </a:t>
            </a:r>
            <a:r>
              <a:rPr lang="en-US" dirty="0"/>
              <a:t>5 </a:t>
            </a:r>
            <a:r>
              <a:rPr lang="en-US" dirty="0" smtClean="0"/>
              <a:t>years,</a:t>
            </a:r>
            <a:r>
              <a:rPr lang="en-US" dirty="0" smtClean="0"/>
              <a:t> posing challenges to rehabilitation, return to normal activities, and loss of productivity</a:t>
            </a:r>
            <a:r>
              <a:rPr lang="en-US" dirty="0" smtClean="0"/>
              <a:t>.</a:t>
            </a:r>
            <a:r>
              <a:rPr lang="en-US" baseline="30000" dirty="0"/>
              <a:t>2,3</a:t>
            </a:r>
            <a:r>
              <a:rPr lang="en-US" dirty="0"/>
              <a:t> </a:t>
            </a:r>
          </a:p>
          <a:p>
            <a:r>
              <a:rPr lang="en-US" dirty="0"/>
              <a:t>W</a:t>
            </a:r>
            <a:r>
              <a:rPr lang="en-US" dirty="0" smtClean="0"/>
              <a:t>e investigated </a:t>
            </a:r>
            <a:r>
              <a:rPr lang="en-US" dirty="0"/>
              <a:t>the interaction between sustained attention </a:t>
            </a:r>
            <a:r>
              <a:rPr lang="en-US" dirty="0" smtClean="0"/>
              <a:t>and </a:t>
            </a:r>
            <a:r>
              <a:rPr lang="en-US" dirty="0"/>
              <a:t>fatigue in participants with concussion compared to healthy controls.</a:t>
            </a:r>
          </a:p>
          <a:p>
            <a:r>
              <a:rPr lang="en-US" dirty="0"/>
              <a:t>We employed a psychomotor vigilance </a:t>
            </a:r>
            <a:r>
              <a:rPr lang="en-US" dirty="0" smtClean="0"/>
              <a:t>task called Starry Night </a:t>
            </a:r>
            <a:r>
              <a:rPr lang="en-US" dirty="0"/>
              <a:t>with 3 complexity levels that required participants to sustain attention to task for &gt; 15 minutes. Participants rated their fatigue levels throughout the task. </a:t>
            </a:r>
          </a:p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Methods 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1160385" y="15909037"/>
            <a:ext cx="12119889" cy="7263385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Do individuals with </a:t>
            </a:r>
            <a:r>
              <a:rPr lang="en-US" b="1" dirty="0" smtClean="0"/>
              <a:t>concussion </a:t>
            </a:r>
            <a:r>
              <a:rPr lang="en-US" b="1" dirty="0"/>
              <a:t>perform differently on the </a:t>
            </a:r>
            <a:r>
              <a:rPr lang="en-US" b="1" dirty="0" smtClean="0"/>
              <a:t>Starry Night task</a:t>
            </a:r>
            <a:r>
              <a:rPr lang="en-US" b="1" dirty="0"/>
              <a:t>?</a:t>
            </a:r>
          </a:p>
          <a:p>
            <a:pPr marL="457200" lvl="4" indent="0">
              <a:buNone/>
            </a:pPr>
            <a:r>
              <a:rPr lang="en-US" sz="2800" dirty="0">
                <a:sym typeface="Wingdings"/>
              </a:rPr>
              <a:t> H</a:t>
            </a:r>
            <a:r>
              <a:rPr lang="en-US" sz="2800" baseline="-25000" dirty="0">
                <a:sym typeface="Wingdings"/>
              </a:rPr>
              <a:t>1</a:t>
            </a:r>
            <a:r>
              <a:rPr lang="en-US" sz="2800" dirty="0">
                <a:sym typeface="Wingdings"/>
              </a:rPr>
              <a:t>: Concussion participants will be </a:t>
            </a:r>
            <a:r>
              <a:rPr lang="en-US" sz="2800" dirty="0"/>
              <a:t>less accurate and slower relative to healthy </a:t>
            </a:r>
            <a:r>
              <a:rPr lang="en-US" sz="2800" dirty="0" smtClean="0"/>
              <a:t>controls.</a:t>
            </a:r>
            <a:endParaRPr lang="en-US" sz="2800" dirty="0"/>
          </a:p>
          <a:p>
            <a:pPr marL="577850" indent="-457200">
              <a:buFont typeface="+mj-lt"/>
              <a:buAutoNum type="arabicPeriod"/>
            </a:pPr>
            <a:r>
              <a:rPr lang="en-US" b="1" dirty="0"/>
              <a:t>Is there a group difference in accuracy and reaction time during the </a:t>
            </a:r>
            <a:r>
              <a:rPr lang="en-US" b="1" dirty="0" smtClean="0"/>
              <a:t>Starry Night task </a:t>
            </a:r>
            <a:r>
              <a:rPr lang="en-US" b="1" dirty="0"/>
              <a:t>over time?</a:t>
            </a:r>
          </a:p>
          <a:p>
            <a:pPr marL="457200" lvl="1" indent="0">
              <a:buNone/>
            </a:pPr>
            <a:r>
              <a:rPr lang="en-US" sz="2800" dirty="0"/>
              <a:t>H</a:t>
            </a:r>
            <a:r>
              <a:rPr lang="en-US" sz="2800" baseline="-25000" dirty="0"/>
              <a:t>2</a:t>
            </a:r>
            <a:r>
              <a:rPr lang="en-US" sz="2800" dirty="0"/>
              <a:t>: Concussion </a:t>
            </a:r>
            <a:r>
              <a:rPr lang="en-US" sz="2800" dirty="0" smtClean="0"/>
              <a:t>participants </a:t>
            </a:r>
            <a:r>
              <a:rPr lang="en-US" sz="2800" dirty="0"/>
              <a:t>will fatigue more rapidly and drastically over the duration of the task.</a:t>
            </a:r>
          </a:p>
          <a:p>
            <a:pPr marL="577850" indent="-457200">
              <a:buFont typeface="+mj-lt"/>
              <a:buAutoNum type="arabicPeriod"/>
            </a:pPr>
            <a:r>
              <a:rPr lang="en-US" b="1" dirty="0"/>
              <a:t>Do individuals with concussion report higher levels of fatigue throughout the Starry Night task?</a:t>
            </a:r>
          </a:p>
          <a:p>
            <a:pPr marL="457200" lvl="1" indent="0">
              <a:buNone/>
            </a:pPr>
            <a:r>
              <a:rPr lang="en-US" sz="2800" dirty="0"/>
              <a:t>H</a:t>
            </a:r>
            <a:r>
              <a:rPr lang="en-US" sz="2800" baseline="-25000" dirty="0"/>
              <a:t>3</a:t>
            </a:r>
            <a:r>
              <a:rPr lang="en-US" sz="2800" dirty="0"/>
              <a:t>: Concussion </a:t>
            </a:r>
            <a:r>
              <a:rPr lang="en-US" sz="2800" dirty="0" smtClean="0"/>
              <a:t>participants </a:t>
            </a:r>
            <a:r>
              <a:rPr lang="en-US" sz="2800" dirty="0"/>
              <a:t>will report being more fatigued as the Starry Night task becomes more </a:t>
            </a:r>
            <a:r>
              <a:rPr lang="en-US" sz="2800" dirty="0" smtClean="0"/>
              <a:t>complex.</a:t>
            </a:r>
            <a:endParaRPr lang="en-US" sz="2800" dirty="0"/>
          </a:p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/>
              <a:t>Methods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>
          <a:xfrm>
            <a:off x="1188720" y="24480013"/>
            <a:ext cx="12980294" cy="6870843"/>
          </a:xfrm>
        </p:spPr>
        <p:txBody>
          <a:bodyPr>
            <a:normAutofit/>
          </a:bodyPr>
          <a:lstStyle/>
          <a:p>
            <a:r>
              <a:rPr lang="en-US" sz="3000" u="sng" dirty="0"/>
              <a:t>Participants</a:t>
            </a:r>
            <a:r>
              <a:rPr lang="en-US" sz="3000" dirty="0"/>
              <a:t> were recruited from the NH Seacoast area and UNH via flyers.</a:t>
            </a:r>
          </a:p>
          <a:p>
            <a:r>
              <a:rPr lang="en-US" sz="3000" dirty="0"/>
              <a:t>Symptom Questionnaires</a:t>
            </a:r>
            <a:r>
              <a:rPr lang="en-US" dirty="0"/>
              <a:t>: </a:t>
            </a:r>
            <a:endParaRPr lang="en-US" dirty="0"/>
          </a:p>
          <a:p>
            <a:pPr lvl="1"/>
            <a:r>
              <a:rPr lang="en-US" dirty="0"/>
              <a:t>Fatigue Severity </a:t>
            </a:r>
            <a:r>
              <a:rPr lang="en-US" dirty="0" smtClean="0"/>
              <a:t>Scale, </a:t>
            </a:r>
            <a:r>
              <a:rPr lang="en-US" dirty="0" smtClean="0"/>
              <a:t>Insomnia </a:t>
            </a:r>
            <a:r>
              <a:rPr lang="en-US" dirty="0"/>
              <a:t>Severity Scale, Headache Impact Test </a:t>
            </a:r>
            <a:r>
              <a:rPr lang="en-US" dirty="0" smtClean="0"/>
              <a:t>6, </a:t>
            </a:r>
            <a:r>
              <a:rPr lang="en-US" dirty="0"/>
              <a:t>the Beck Depression Inventory (BDI</a:t>
            </a:r>
            <a:r>
              <a:rPr lang="en-US" dirty="0"/>
              <a:t>)</a:t>
            </a:r>
            <a:r>
              <a:rPr lang="en-US" dirty="0" smtClean="0"/>
              <a:t>, and the </a:t>
            </a:r>
            <a:r>
              <a:rPr lang="en-US" dirty="0"/>
              <a:t>Neurobehavioral Symptom Inventory (NSI</a:t>
            </a:r>
            <a:r>
              <a:rPr lang="en-US" dirty="0" smtClean="0"/>
              <a:t>).</a:t>
            </a:r>
            <a:endParaRPr lang="en-US" dirty="0"/>
          </a:p>
          <a:p>
            <a:r>
              <a:rPr lang="en-US" u="sng" dirty="0" smtClean="0"/>
              <a:t>Sustained </a:t>
            </a:r>
            <a:r>
              <a:rPr lang="en-US" u="sng" dirty="0"/>
              <a:t>Attention</a:t>
            </a:r>
            <a:r>
              <a:rPr lang="en-US" dirty="0"/>
              <a:t> was measured via the Starry Night task</a:t>
            </a:r>
            <a:r>
              <a:rPr lang="en-US" baseline="30000" dirty="0"/>
              <a:t>4</a:t>
            </a:r>
            <a:r>
              <a:rPr lang="en-US" dirty="0"/>
              <a:t> </a:t>
            </a:r>
            <a:r>
              <a:rPr lang="en-US" dirty="0" smtClean="0"/>
              <a:t>in</a:t>
            </a:r>
            <a:r>
              <a:rPr lang="en-US" dirty="0" smtClean="0"/>
              <a:t> </a:t>
            </a:r>
            <a:r>
              <a:rPr lang="en-US" dirty="0"/>
              <a:t>which participants </a:t>
            </a:r>
            <a:r>
              <a:rPr lang="en-US" dirty="0" smtClean="0"/>
              <a:t>detected </a:t>
            </a:r>
            <a:r>
              <a:rPr lang="en-US" dirty="0"/>
              <a:t>appearing or disappearing stars in 50, </a:t>
            </a:r>
            <a:r>
              <a:rPr lang="en-US" dirty="0" smtClean="0"/>
              <a:t>250, </a:t>
            </a:r>
            <a:r>
              <a:rPr lang="en-US" dirty="0"/>
              <a:t>and 1000 star arrays. </a:t>
            </a:r>
          </a:p>
          <a:p>
            <a:pPr lvl="2"/>
            <a:r>
              <a:rPr lang="en-US" dirty="0"/>
              <a:t>Dependent Variables: d’ (accuracy) and reaction time (RT</a:t>
            </a:r>
            <a:r>
              <a:rPr lang="en-US" dirty="0" smtClean="0"/>
              <a:t>).</a:t>
            </a:r>
            <a:endParaRPr lang="en-US" dirty="0"/>
          </a:p>
          <a:p>
            <a:r>
              <a:rPr lang="en-US" u="sng" dirty="0" smtClean="0"/>
              <a:t>Fatigue</a:t>
            </a:r>
            <a:r>
              <a:rPr lang="en-US" dirty="0" smtClean="0"/>
              <a:t> was measured with the Visual </a:t>
            </a:r>
            <a:r>
              <a:rPr lang="en-US" dirty="0"/>
              <a:t>Analogue Scale (VAS</a:t>
            </a:r>
            <a:r>
              <a:rPr lang="en-US" dirty="0" smtClean="0"/>
              <a:t>). Participants </a:t>
            </a:r>
            <a:r>
              <a:rPr lang="en-US" dirty="0"/>
              <a:t>self-</a:t>
            </a:r>
            <a:r>
              <a:rPr lang="en-US" dirty="0" smtClean="0"/>
              <a:t>reported their </a:t>
            </a:r>
            <a:r>
              <a:rPr lang="en-US" dirty="0"/>
              <a:t>fatigue from “Not Fatigued” to “Very Fatigued”.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29503054" y="6150935"/>
            <a:ext cx="13238924" cy="914400"/>
          </a:xfrm>
          <a:solidFill>
            <a:srgbClr val="23628C"/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en-US" dirty="0"/>
              <a:t>Research Questions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29644848" y="24216361"/>
            <a:ext cx="13048488" cy="726033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Do individuals with concussions perform differently on the task?</a:t>
            </a:r>
          </a:p>
          <a:p>
            <a:pPr marL="793750" lvl="1" indent="-457200"/>
            <a:r>
              <a:rPr lang="en-US" sz="2600" dirty="0"/>
              <a:t>Not statistically significant.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Is there a group difference in accuracy and reaction time during the sustained attention task over time?</a:t>
            </a:r>
          </a:p>
          <a:p>
            <a:pPr marL="793750" lvl="1" indent="-457200"/>
            <a:r>
              <a:rPr lang="en-US" sz="2600" dirty="0"/>
              <a:t>There was a </a:t>
            </a:r>
            <a:r>
              <a:rPr lang="en-US" sz="2600" dirty="0" smtClean="0"/>
              <a:t>Group </a:t>
            </a:r>
            <a:r>
              <a:rPr lang="en-US" sz="2600" dirty="0"/>
              <a:t>x </a:t>
            </a:r>
            <a:r>
              <a:rPr lang="en-US" sz="2600" smtClean="0"/>
              <a:t>Complexity Level effect, </a:t>
            </a:r>
            <a:r>
              <a:rPr lang="en-US" sz="2600" dirty="0"/>
              <a:t>such that the concussion group had poorer accuracy for </a:t>
            </a:r>
            <a:r>
              <a:rPr lang="en-US" sz="2600" i="1" dirty="0"/>
              <a:t>disappearing</a:t>
            </a:r>
            <a:r>
              <a:rPr lang="en-US" sz="2600" dirty="0"/>
              <a:t> stars over time.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 individuals with concussion report higher levels of fatigue throughout the Starry Night task?</a:t>
            </a:r>
          </a:p>
          <a:p>
            <a:pPr marL="793750" lvl="1" indent="-457200"/>
            <a:r>
              <a:rPr lang="en-US" sz="2600" dirty="0"/>
              <a:t>No; both groups fatigued over time but there was no significant group difference.</a:t>
            </a:r>
          </a:p>
          <a:p>
            <a:pPr marL="793750" lvl="1" indent="-457200"/>
            <a:endParaRPr lang="en-US" dirty="0"/>
          </a:p>
          <a:p>
            <a:pPr marL="793750" lvl="1" indent="-457200"/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0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640012" lvl="1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2A58ED1-0605-9242-90D6-2B93DE593FFB}"/>
              </a:ext>
            </a:extLst>
          </p:cNvPr>
          <p:cNvSpPr txBox="1"/>
          <p:nvPr/>
        </p:nvSpPr>
        <p:spPr>
          <a:xfrm>
            <a:off x="15624908" y="7293021"/>
            <a:ext cx="12445045" cy="4401197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en-US" sz="2800" b="1" dirty="0" smtClean="0"/>
              <a:t>Concussion participants </a:t>
            </a:r>
            <a:r>
              <a:rPr lang="en-US" sz="2800" dirty="0" smtClean="0"/>
              <a:t>were </a:t>
            </a:r>
            <a:r>
              <a:rPr lang="en-US" sz="2800" b="1" dirty="0" smtClean="0"/>
              <a:t>included</a:t>
            </a:r>
            <a:r>
              <a:rPr lang="en-US" sz="2800" dirty="0" smtClean="0"/>
              <a:t> in the study if they reported at least one and no more than five concussions in the past 5 years and were 18-35 years old at time of testing. </a:t>
            </a:r>
          </a:p>
          <a:p>
            <a:endParaRPr lang="en-US" sz="2800" dirty="0"/>
          </a:p>
          <a:p>
            <a:r>
              <a:rPr lang="en-US" sz="2800" b="1" dirty="0" smtClean="0"/>
              <a:t>Concussion participants </a:t>
            </a:r>
            <a:r>
              <a:rPr lang="en-US" sz="2800" dirty="0" smtClean="0"/>
              <a:t>were </a:t>
            </a:r>
            <a:r>
              <a:rPr lang="en-US" sz="2800" b="1" dirty="0" smtClean="0"/>
              <a:t>excluded</a:t>
            </a:r>
            <a:r>
              <a:rPr lang="en-US" sz="2800" dirty="0" smtClean="0"/>
              <a:t> from the study if they had incurred more than five concussions, had experienced penetrating trauma to the head, had an uncontrolled seizure disorder, or a history of neurological disorders.</a:t>
            </a:r>
          </a:p>
          <a:p>
            <a:endParaRPr lang="en-US" sz="2800" dirty="0"/>
          </a:p>
          <a:p>
            <a:r>
              <a:rPr lang="en-US" sz="2800" b="1" dirty="0" smtClean="0"/>
              <a:t>Control participants </a:t>
            </a:r>
            <a:r>
              <a:rPr lang="en-US" sz="2800" dirty="0" smtClean="0"/>
              <a:t>met all the same criteria, with the exception of a history of concussion.</a:t>
            </a:r>
            <a:endParaRPr lang="en-US" sz="2800" dirty="0"/>
          </a:p>
        </p:txBody>
      </p:sp>
      <p:sp>
        <p:nvSpPr>
          <p:cNvPr id="24" name="Text Placeholder 8">
            <a:extLst>
              <a:ext uri="{FF2B5EF4-FFF2-40B4-BE49-F238E27FC236}">
                <a16:creationId xmlns="" xmlns:a16="http://schemas.microsoft.com/office/drawing/2014/main" id="{B7A5A075-A31D-DA41-AAFA-4D48D169BA30}"/>
              </a:ext>
            </a:extLst>
          </p:cNvPr>
          <p:cNvSpPr txBox="1">
            <a:spLocks/>
          </p:cNvSpPr>
          <p:nvPr/>
        </p:nvSpPr>
        <p:spPr>
          <a:xfrm>
            <a:off x="15435816" y="6161815"/>
            <a:ext cx="13048488" cy="914400"/>
          </a:xfrm>
          <a:prstGeom prst="rect">
            <a:avLst/>
          </a:prstGeom>
          <a:solidFill>
            <a:schemeClr val="accent2"/>
          </a:solidFill>
        </p:spPr>
        <p:txBody>
          <a:bodyPr vert="horz" lIns="365721" tIns="45716" rIns="91430" bIns="45716" rtlCol="0" anchor="ctr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/>
              <a:t>Participants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DC9CD1D3-9820-2C4C-BAAC-60F2C3E2772B}"/>
              </a:ext>
            </a:extLst>
          </p:cNvPr>
          <p:cNvSpPr txBox="1"/>
          <p:nvPr/>
        </p:nvSpPr>
        <p:spPr>
          <a:xfrm>
            <a:off x="29900818" y="19634932"/>
            <a:ext cx="12792518" cy="830989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pPr defTabSz="914302">
              <a:defRPr/>
            </a:pPr>
            <a:endParaRPr lang="en-US" sz="2400" dirty="0"/>
          </a:p>
          <a:p>
            <a:endParaRPr lang="en-US" sz="2400" dirty="0" err="1"/>
          </a:p>
        </p:txBody>
      </p:sp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5A76D886-A8FA-DA4B-815C-FDFA917DAE9E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3" r="64123"/>
          <a:stretch/>
        </p:blipFill>
        <p:spPr bwMode="auto">
          <a:xfrm>
            <a:off x="38633402" y="475944"/>
            <a:ext cx="5257799" cy="325785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  <a:ext uri="{FAA26D3D-D897-4be2-8F04-BA451C77F1D7}">
              <ma14:placeholderFlag xmlns:ma14="http://schemas.microsoft.com/office/mac/drawingml/2011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02C0AD-4440-644D-9EA5-EE53CD03FE68}"/>
              </a:ext>
            </a:extLst>
          </p:cNvPr>
          <p:cNvSpPr txBox="1"/>
          <p:nvPr/>
        </p:nvSpPr>
        <p:spPr>
          <a:xfrm>
            <a:off x="29610377" y="16158706"/>
            <a:ext cx="13097408" cy="1015663"/>
          </a:xfrm>
          <a:prstGeom prst="rect">
            <a:avLst/>
          </a:prstGeom>
          <a:solidFill>
            <a:srgbClr val="23628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latin typeface="+mj-lt"/>
              </a:rPr>
              <a:t>Visual Analogue Fatigue Scale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613583" y="7084200"/>
            <a:ext cx="130831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latin typeface="+mj-lt"/>
              </a:rPr>
              <a:t>Reaction Time &amp; Accuracy </a:t>
            </a:r>
          </a:p>
        </p:txBody>
      </p:sp>
      <p:graphicFrame>
        <p:nvGraphicFramePr>
          <p:cNvPr id="33" name="Chart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144197"/>
              </p:ext>
            </p:extLst>
          </p:nvPr>
        </p:nvGraphicFramePr>
        <p:xfrm>
          <a:off x="30189886" y="17373950"/>
          <a:ext cx="12151041" cy="456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8" name="Content Placeholder 37"/>
          <p:cNvGraphicFramePr>
            <a:graphicFrameLocks noGrp="1"/>
          </p:cNvGraphicFramePr>
          <p:nvPr>
            <p:ph sz="quarter" idx="23"/>
            <p:extLst>
              <p:ext uri="{D42A27DB-BD31-4B8C-83A1-F6EECF244321}">
                <p14:modId xmlns:p14="http://schemas.microsoft.com/office/powerpoint/2010/main" val="2664784749"/>
              </p:ext>
            </p:extLst>
          </p:nvPr>
        </p:nvGraphicFramePr>
        <p:xfrm>
          <a:off x="15377095" y="11845348"/>
          <a:ext cx="13031386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2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196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1965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69232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Participants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Concussion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Control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9232">
                <a:tc>
                  <a:txBody>
                    <a:bodyPr/>
                    <a:lstStyle/>
                    <a:p>
                      <a:r>
                        <a:rPr lang="en-US" sz="3200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9232">
                <a:tc>
                  <a:txBody>
                    <a:bodyPr/>
                    <a:lstStyle/>
                    <a:p>
                      <a:r>
                        <a:rPr lang="en-US" sz="3200" dirty="0"/>
                        <a:t>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20 ±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22 ±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9382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Measures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Concussion 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Control 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9382">
                <a:tc>
                  <a:txBody>
                    <a:bodyPr/>
                    <a:lstStyle/>
                    <a:p>
                      <a:r>
                        <a:rPr lang="en-US" sz="3200" b="0" dirty="0"/>
                        <a:t>Fatigue </a:t>
                      </a:r>
                      <a:r>
                        <a:rPr lang="en-US" sz="3200" b="0" dirty="0" smtClean="0"/>
                        <a:t>Severity Scale</a:t>
                      </a:r>
                      <a:r>
                        <a:rPr lang="en-US" sz="4000" b="0" baseline="30000" dirty="0" smtClean="0"/>
                        <a:t>+</a:t>
                      </a:r>
                      <a:endParaRPr lang="en-US" sz="4000" b="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b="0" dirty="0"/>
                        <a:t>3.5 ±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b="0" dirty="0"/>
                        <a:t>2.9 ±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9232">
                <a:tc>
                  <a:txBody>
                    <a:bodyPr/>
                    <a:lstStyle/>
                    <a:p>
                      <a:r>
                        <a:rPr lang="en-US" sz="3200" dirty="0"/>
                        <a:t>Insomnia Severity*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11 ±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5 ±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9382">
                <a:tc>
                  <a:txBody>
                    <a:bodyPr/>
                    <a:lstStyle/>
                    <a:p>
                      <a:r>
                        <a:rPr lang="en-US" sz="3200" dirty="0"/>
                        <a:t>Headache</a:t>
                      </a:r>
                      <a:r>
                        <a:rPr lang="en-US" sz="3200" baseline="0" dirty="0"/>
                        <a:t> Impact Test 6*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53 ±10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42 ±5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00003">
                <a:tc>
                  <a:txBody>
                    <a:bodyPr/>
                    <a:lstStyle/>
                    <a:p>
                      <a:r>
                        <a:rPr lang="en-US" sz="3200" dirty="0"/>
                        <a:t>Beck Depression </a:t>
                      </a:r>
                      <a:r>
                        <a:rPr lang="en-US" sz="3200" dirty="0" smtClean="0"/>
                        <a:t>Inventory*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10 ±10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4 ±4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00003">
                <a:tc>
                  <a:txBody>
                    <a:bodyPr/>
                    <a:lstStyle/>
                    <a:p>
                      <a:r>
                        <a:rPr lang="en-US" sz="3200" dirty="0"/>
                        <a:t>Neurobehavioral Symptom Inventory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dirty="0"/>
                        <a:t>13 ±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1658318"/>
                  </a:ext>
                </a:extLst>
              </a:tr>
            </a:tbl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5D2B0AE8-7531-824B-9C17-0BA9BE335052}"/>
              </a:ext>
            </a:extLst>
          </p:cNvPr>
          <p:cNvGrpSpPr/>
          <p:nvPr/>
        </p:nvGrpSpPr>
        <p:grpSpPr>
          <a:xfrm>
            <a:off x="29644571" y="7996526"/>
            <a:ext cx="12992253" cy="8039958"/>
            <a:chOff x="29644571" y="8485621"/>
            <a:chExt cx="12992253" cy="8039958"/>
          </a:xfrm>
        </p:grpSpPr>
        <p:graphicFrame>
          <p:nvGraphicFramePr>
            <p:cNvPr id="46" name="Chart 45">
              <a:extLst>
                <a:ext uri="{FF2B5EF4-FFF2-40B4-BE49-F238E27FC236}">
                  <a16:creationId xmlns="" xmlns:a16="http://schemas.microsoft.com/office/drawing/2014/main" id="{00000000-0008-0000-0100-00000600000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93868122"/>
                </p:ext>
              </p:extLst>
            </p:nvPr>
          </p:nvGraphicFramePr>
          <p:xfrm>
            <a:off x="29644571" y="8485621"/>
            <a:ext cx="3957587" cy="365525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47" name="Chart 46">
              <a:extLst>
                <a:ext uri="{FF2B5EF4-FFF2-40B4-BE49-F238E27FC236}">
                  <a16:creationId xmlns="" xmlns:a16="http://schemas.microsoft.com/office/drawing/2014/main" id="{00000000-0008-0000-0100-00000900000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546718747"/>
                </p:ext>
              </p:extLst>
            </p:nvPr>
          </p:nvGraphicFramePr>
          <p:xfrm>
            <a:off x="34173042" y="8485621"/>
            <a:ext cx="3824487" cy="365525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aphicFrame>
          <p:nvGraphicFramePr>
            <p:cNvPr id="48" name="Chart 47">
              <a:extLst>
                <a:ext uri="{FF2B5EF4-FFF2-40B4-BE49-F238E27FC236}">
                  <a16:creationId xmlns="" xmlns:a16="http://schemas.microsoft.com/office/drawing/2014/main" id="{00000000-0008-0000-0100-00000B00000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40481410"/>
                </p:ext>
              </p:extLst>
            </p:nvPr>
          </p:nvGraphicFramePr>
          <p:xfrm>
            <a:off x="38167649" y="8485622"/>
            <a:ext cx="3533244" cy="365525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graphicFrame>
          <p:nvGraphicFramePr>
            <p:cNvPr id="49" name="Chart 48">
              <a:extLst>
                <a:ext uri="{FF2B5EF4-FFF2-40B4-BE49-F238E27FC236}">
                  <a16:creationId xmlns="" xmlns:a16="http://schemas.microsoft.com/office/drawing/2014/main" id="{00000000-0008-0000-0100-00000800000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2825389"/>
                </p:ext>
              </p:extLst>
            </p:nvPr>
          </p:nvGraphicFramePr>
          <p:xfrm>
            <a:off x="29688380" y="12108946"/>
            <a:ext cx="3978853" cy="310687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graphicFrame>
          <p:nvGraphicFramePr>
            <p:cNvPr id="50" name="Chart 49">
              <a:extLst>
                <a:ext uri="{FF2B5EF4-FFF2-40B4-BE49-F238E27FC236}">
                  <a16:creationId xmlns="" xmlns:a16="http://schemas.microsoft.com/office/drawing/2014/main" id="{00000000-0008-0000-0100-00000A00000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880621906"/>
                </p:ext>
              </p:extLst>
            </p:nvPr>
          </p:nvGraphicFramePr>
          <p:xfrm>
            <a:off x="34045450" y="12088776"/>
            <a:ext cx="3825950" cy="310721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graphicFrame>
          <p:nvGraphicFramePr>
            <p:cNvPr id="51" name="Chart 50">
              <a:extLst>
                <a:ext uri="{FF2B5EF4-FFF2-40B4-BE49-F238E27FC236}">
                  <a16:creationId xmlns="" xmlns:a16="http://schemas.microsoft.com/office/drawing/2014/main" id="{00000000-0008-0000-0100-00000C00000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248588612"/>
                </p:ext>
              </p:extLst>
            </p:nvPr>
          </p:nvGraphicFramePr>
          <p:xfrm>
            <a:off x="38041520" y="12088776"/>
            <a:ext cx="3829493" cy="308426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grpSp>
          <p:nvGrpSpPr>
            <p:cNvPr id="28" name="Group 27">
              <a:extLst>
                <a:ext uri="{FF2B5EF4-FFF2-40B4-BE49-F238E27FC236}">
                  <a16:creationId xmlns="" xmlns:a16="http://schemas.microsoft.com/office/drawing/2014/main" id="{32E8849E-4D42-AA47-9970-F5D2779CA4C2}"/>
                </a:ext>
              </a:extLst>
            </p:cNvPr>
            <p:cNvGrpSpPr/>
            <p:nvPr/>
          </p:nvGrpSpPr>
          <p:grpSpPr>
            <a:xfrm>
              <a:off x="38331038" y="15202140"/>
              <a:ext cx="4305786" cy="1323439"/>
              <a:chOff x="38543688" y="14925695"/>
              <a:chExt cx="4305786" cy="1323439"/>
            </a:xfrm>
          </p:grpSpPr>
          <p:sp>
            <p:nvSpPr>
              <p:cNvPr id="54" name="TextBox 53"/>
              <p:cNvSpPr txBox="1"/>
              <p:nvPr/>
            </p:nvSpPr>
            <p:spPr>
              <a:xfrm>
                <a:off x="39219768" y="14925695"/>
                <a:ext cx="362970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Appearing – Concussion</a:t>
                </a:r>
              </a:p>
              <a:p>
                <a:r>
                  <a:rPr lang="en-US" sz="2000" b="1" dirty="0"/>
                  <a:t>Disappearing – Concussion</a:t>
                </a:r>
              </a:p>
              <a:p>
                <a:r>
                  <a:rPr lang="en-US" sz="2000" b="1" dirty="0"/>
                  <a:t>Appearing – Control</a:t>
                </a:r>
              </a:p>
              <a:p>
                <a:r>
                  <a:rPr lang="en-US" sz="2000" b="1" dirty="0"/>
                  <a:t>Disappearing – Control </a:t>
                </a:r>
              </a:p>
            </p:txBody>
          </p:sp>
          <p:cxnSp>
            <p:nvCxnSpPr>
              <p:cNvPr id="55" name="Straight Connector 54"/>
              <p:cNvCxnSpPr/>
              <p:nvPr/>
            </p:nvCxnSpPr>
            <p:spPr>
              <a:xfrm>
                <a:off x="38543688" y="15164063"/>
                <a:ext cx="633004" cy="0"/>
              </a:xfrm>
              <a:prstGeom prst="line">
                <a:avLst/>
              </a:prstGeom>
              <a:ln w="38100" cmpd="sng">
                <a:solidFill>
                  <a:srgbClr val="0000FF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>
                <a:off x="38543688" y="15430113"/>
                <a:ext cx="633004" cy="0"/>
              </a:xfrm>
              <a:prstGeom prst="line">
                <a:avLst/>
              </a:prstGeom>
              <a:ln w="38100" cmpd="sng">
                <a:solidFill>
                  <a:srgbClr val="0000FF"/>
                </a:solidFill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>
                <a:off x="38562964" y="15743313"/>
                <a:ext cx="633004" cy="0"/>
              </a:xfrm>
              <a:prstGeom prst="line">
                <a:avLst/>
              </a:prstGeom>
              <a:ln w="38100" cmpd="sng">
                <a:solidFill>
                  <a:srgbClr val="FF66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>
                <a:off x="38562964" y="16042360"/>
                <a:ext cx="633004" cy="0"/>
              </a:xfrm>
              <a:prstGeom prst="line">
                <a:avLst/>
              </a:prstGeom>
              <a:ln w="38100" cmpd="sng">
                <a:solidFill>
                  <a:srgbClr val="FF6600"/>
                </a:solidFill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7" name="TextBox 36"/>
            <p:cNvSpPr txBox="1"/>
            <p:nvPr/>
          </p:nvSpPr>
          <p:spPr>
            <a:xfrm>
              <a:off x="29644571" y="15084009"/>
              <a:ext cx="12992253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/>
                <a:t>Time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9565169" y="21762035"/>
            <a:ext cx="13055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Complexity Level</a:t>
            </a:r>
          </a:p>
        </p:txBody>
      </p:sp>
      <p:sp>
        <p:nvSpPr>
          <p:cNvPr id="63" name="TextBox 62"/>
          <p:cNvSpPr txBox="1"/>
          <p:nvPr/>
        </p:nvSpPr>
        <p:spPr>
          <a:xfrm rot="16200000">
            <a:off x="28041602" y="19303856"/>
            <a:ext cx="363191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Level of Fatigue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EC624FA1-11C8-C44E-9EB0-086AD37406BE}"/>
              </a:ext>
            </a:extLst>
          </p:cNvPr>
          <p:cNvSpPr txBox="1"/>
          <p:nvPr/>
        </p:nvSpPr>
        <p:spPr>
          <a:xfrm>
            <a:off x="15465936" y="17373103"/>
            <a:ext cx="53739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*</a:t>
            </a:r>
            <a:r>
              <a:rPr lang="en-US" sz="2800" dirty="0"/>
              <a:t> Concussion &gt; Control (</a:t>
            </a:r>
            <a:r>
              <a:rPr lang="en-US" sz="2800" i="1" dirty="0"/>
              <a:t>p</a:t>
            </a:r>
            <a:r>
              <a:rPr lang="en-US" sz="2800" dirty="0"/>
              <a:t> &lt; .01)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4454586-57A0-6547-8CCD-2CC2E1C9E244}"/>
              </a:ext>
            </a:extLst>
          </p:cNvPr>
          <p:cNvSpPr txBox="1"/>
          <p:nvPr/>
        </p:nvSpPr>
        <p:spPr>
          <a:xfrm>
            <a:off x="17600168" y="21817639"/>
            <a:ext cx="46360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Persisting </a:t>
            </a:r>
            <a:r>
              <a:rPr lang="en-US" sz="2800" dirty="0"/>
              <a:t>symptoms in the Concussion group were </a:t>
            </a:r>
            <a:endParaRPr lang="en-US" sz="2800" dirty="0" smtClean="0"/>
          </a:p>
          <a:p>
            <a:r>
              <a:rPr lang="en-US" sz="2800" dirty="0" smtClean="0"/>
              <a:t>predominantly </a:t>
            </a:r>
            <a:r>
              <a:rPr lang="en-US" sz="2800" dirty="0"/>
              <a:t>affective.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52" name="Text Placeholder 17">
            <a:extLst>
              <a:ext uri="{FF2B5EF4-FFF2-40B4-BE49-F238E27FC236}">
                <a16:creationId xmlns="" xmlns:a16="http://schemas.microsoft.com/office/drawing/2014/main" id="{FADFB3E8-7829-BD4A-BB75-B9B35B06B2F2}"/>
              </a:ext>
            </a:extLst>
          </p:cNvPr>
          <p:cNvSpPr txBox="1">
            <a:spLocks/>
          </p:cNvSpPr>
          <p:nvPr/>
        </p:nvSpPr>
        <p:spPr>
          <a:xfrm>
            <a:off x="15382687" y="23301960"/>
            <a:ext cx="13048488" cy="914400"/>
          </a:xfrm>
          <a:prstGeom prst="rect">
            <a:avLst/>
          </a:prstGeom>
          <a:solidFill>
            <a:srgbClr val="23628C"/>
          </a:solidFill>
          <a:ln>
            <a:solidFill>
              <a:schemeClr val="bg1"/>
            </a:solidFill>
          </a:ln>
        </p:spPr>
        <p:txBody>
          <a:bodyPr vert="horz" lIns="365721" tIns="45716" rIns="91430" bIns="45716" rtlCol="0" anchor="ctr">
            <a:noAutofit/>
          </a:bodyPr>
          <a:lstStyle>
            <a:lvl1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/>
              <a:t>Results</a:t>
            </a:r>
            <a:endParaRPr lang="en-US" dirty="0"/>
          </a:p>
        </p:txBody>
      </p:sp>
      <p:graphicFrame>
        <p:nvGraphicFramePr>
          <p:cNvPr id="53" name="Chart 52">
            <a:extLst>
              <a:ext uri="{FF2B5EF4-FFF2-40B4-BE49-F238E27FC236}">
                <a16:creationId xmlns="" xmlns:a16="http://schemas.microsoft.com/office/drawing/2014/main" id="{AD029B9D-D79D-4042-BB60-A28E835277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2122724"/>
              </p:ext>
            </p:extLst>
          </p:nvPr>
        </p:nvGraphicFramePr>
        <p:xfrm>
          <a:off x="15382687" y="24162646"/>
          <a:ext cx="6626708" cy="6310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59" name="Chart 58">
            <a:extLst>
              <a:ext uri="{FF2B5EF4-FFF2-40B4-BE49-F238E27FC236}">
                <a16:creationId xmlns="" xmlns:a16="http://schemas.microsoft.com/office/drawing/2014/main" id="{144D7E84-60CC-A046-AFB5-9D2FC92B1B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3666147"/>
              </p:ext>
            </p:extLst>
          </p:nvPr>
        </p:nvGraphicFramePr>
        <p:xfrm>
          <a:off x="22009395" y="24162647"/>
          <a:ext cx="6421780" cy="6310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30" name="Left Bracket 29">
            <a:extLst>
              <a:ext uri="{FF2B5EF4-FFF2-40B4-BE49-F238E27FC236}">
                <a16:creationId xmlns="" xmlns:a16="http://schemas.microsoft.com/office/drawing/2014/main" id="{36A58B81-09EC-D143-ADFD-202ED0BF4E59}"/>
              </a:ext>
            </a:extLst>
          </p:cNvPr>
          <p:cNvSpPr/>
          <p:nvPr/>
        </p:nvSpPr>
        <p:spPr>
          <a:xfrm rot="5400000">
            <a:off x="17915859" y="24146541"/>
            <a:ext cx="1509823" cy="3785192"/>
          </a:xfrm>
          <a:prstGeom prst="leftBracket">
            <a:avLst/>
          </a:prstGeom>
          <a:ln w="539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D0E4711D-7E38-9D42-92B4-763506612B55}"/>
              </a:ext>
            </a:extLst>
          </p:cNvPr>
          <p:cNvSpPr txBox="1"/>
          <p:nvPr/>
        </p:nvSpPr>
        <p:spPr>
          <a:xfrm>
            <a:off x="18439188" y="24709124"/>
            <a:ext cx="4817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*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DF21042B-8492-124B-9563-72A5CD4A0926}"/>
              </a:ext>
            </a:extLst>
          </p:cNvPr>
          <p:cNvSpPr/>
          <p:nvPr/>
        </p:nvSpPr>
        <p:spPr>
          <a:xfrm>
            <a:off x="19797813" y="30983274"/>
            <a:ext cx="404037" cy="456646"/>
          </a:xfrm>
          <a:prstGeom prst="rect">
            <a:avLst/>
          </a:prstGeom>
          <a:solidFill>
            <a:srgbClr val="2F8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8022E6B-41D7-044B-B00A-02CBFA0E6AC3}"/>
              </a:ext>
            </a:extLst>
          </p:cNvPr>
          <p:cNvSpPr txBox="1"/>
          <p:nvPr/>
        </p:nvSpPr>
        <p:spPr>
          <a:xfrm>
            <a:off x="20218409" y="30983288"/>
            <a:ext cx="1705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Appearing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107C0D6C-FDC4-4A44-8329-5F4D062AFF1E}"/>
              </a:ext>
            </a:extLst>
          </p:cNvPr>
          <p:cNvSpPr/>
          <p:nvPr/>
        </p:nvSpPr>
        <p:spPr>
          <a:xfrm>
            <a:off x="22001087" y="30983274"/>
            <a:ext cx="404037" cy="456646"/>
          </a:xfrm>
          <a:prstGeom prst="rect">
            <a:avLst/>
          </a:prstGeom>
          <a:solidFill>
            <a:srgbClr val="CAC7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97A60093-27D3-EC45-961B-A19BE2F14A6F}"/>
              </a:ext>
            </a:extLst>
          </p:cNvPr>
          <p:cNvSpPr txBox="1"/>
          <p:nvPr/>
        </p:nvSpPr>
        <p:spPr>
          <a:xfrm>
            <a:off x="22421683" y="30967776"/>
            <a:ext cx="2133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Disappearing</a:t>
            </a:r>
          </a:p>
        </p:txBody>
      </p:sp>
      <p:graphicFrame>
        <p:nvGraphicFramePr>
          <p:cNvPr id="66" name="Chart 65">
            <a:extLst>
              <a:ext uri="{FF2B5EF4-FFF2-40B4-BE49-F238E27FC236}">
                <a16:creationId xmlns="" xmlns:a16="http://schemas.microsoft.com/office/drawing/2014/main" id="{5AD045B1-AC83-EF4A-B041-D3C0873B21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6902080"/>
              </p:ext>
            </p:extLst>
          </p:nvPr>
        </p:nvGraphicFramePr>
        <p:xfrm>
          <a:off x="22009395" y="17071305"/>
          <a:ext cx="6357646" cy="4950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67" name="Rectangle 66">
            <a:extLst>
              <a:ext uri="{FF2B5EF4-FFF2-40B4-BE49-F238E27FC236}">
                <a16:creationId xmlns="" xmlns:a16="http://schemas.microsoft.com/office/drawing/2014/main" id="{2F5721CA-3776-4748-813C-007BB2BDDA18}"/>
              </a:ext>
            </a:extLst>
          </p:cNvPr>
          <p:cNvSpPr/>
          <p:nvPr/>
        </p:nvSpPr>
        <p:spPr>
          <a:xfrm>
            <a:off x="22663033" y="22155061"/>
            <a:ext cx="404037" cy="456646"/>
          </a:xfrm>
          <a:prstGeom prst="rect">
            <a:avLst/>
          </a:prstGeom>
          <a:solidFill>
            <a:srgbClr val="2F8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C1452CF6-3317-5747-A276-C7ACCE3DDF86}"/>
              </a:ext>
            </a:extLst>
          </p:cNvPr>
          <p:cNvSpPr/>
          <p:nvPr/>
        </p:nvSpPr>
        <p:spPr>
          <a:xfrm>
            <a:off x="24369912" y="22174252"/>
            <a:ext cx="404037" cy="456646"/>
          </a:xfrm>
          <a:prstGeom prst="rect">
            <a:avLst/>
          </a:prstGeom>
          <a:solidFill>
            <a:srgbClr val="CAC7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6ECC3359-5276-EF40-ACB4-F14AD547BCC7}"/>
              </a:ext>
            </a:extLst>
          </p:cNvPr>
          <p:cNvSpPr txBox="1"/>
          <p:nvPr/>
        </p:nvSpPr>
        <p:spPr>
          <a:xfrm>
            <a:off x="23067070" y="22189443"/>
            <a:ext cx="1311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Vestibular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="" xmlns:a16="http://schemas.microsoft.com/office/drawing/2014/main" id="{BF47D588-47AB-8942-B5A4-5A227737771E}"/>
              </a:ext>
            </a:extLst>
          </p:cNvPr>
          <p:cNvSpPr txBox="1"/>
          <p:nvPr/>
        </p:nvSpPr>
        <p:spPr>
          <a:xfrm>
            <a:off x="24751480" y="22192620"/>
            <a:ext cx="1965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Somatosensory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="" xmlns:a16="http://schemas.microsoft.com/office/drawing/2014/main" id="{FA5B03A9-8D17-564E-BD1F-D7098DC86C44}"/>
              </a:ext>
            </a:extLst>
          </p:cNvPr>
          <p:cNvSpPr/>
          <p:nvPr/>
        </p:nvSpPr>
        <p:spPr>
          <a:xfrm>
            <a:off x="26691511" y="22177104"/>
            <a:ext cx="404037" cy="456646"/>
          </a:xfrm>
          <a:prstGeom prst="rect">
            <a:avLst/>
          </a:prstGeom>
          <a:solidFill>
            <a:srgbClr val="A5A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71" name="TextBox 70">
            <a:extLst>
              <a:ext uri="{FF2B5EF4-FFF2-40B4-BE49-F238E27FC236}">
                <a16:creationId xmlns="" xmlns:a16="http://schemas.microsoft.com/office/drawing/2014/main" id="{143D0675-FCB8-7D44-AFD7-4CC17F2A788D}"/>
              </a:ext>
            </a:extLst>
          </p:cNvPr>
          <p:cNvSpPr txBox="1"/>
          <p:nvPr/>
        </p:nvSpPr>
        <p:spPr>
          <a:xfrm>
            <a:off x="27071910" y="22192620"/>
            <a:ext cx="1255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Cognitive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="" xmlns:a16="http://schemas.microsoft.com/office/drawing/2014/main" id="{EC50605E-64E5-6040-9BF5-191109A3E075}"/>
              </a:ext>
            </a:extLst>
          </p:cNvPr>
          <p:cNvSpPr/>
          <p:nvPr/>
        </p:nvSpPr>
        <p:spPr>
          <a:xfrm>
            <a:off x="22677600" y="22710507"/>
            <a:ext cx="404037" cy="456646"/>
          </a:xfrm>
          <a:prstGeom prst="rect">
            <a:avLst/>
          </a:prstGeom>
          <a:solidFill>
            <a:srgbClr val="D8B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A76C5C90-C3E4-6742-8136-749BD0B8CA2A}"/>
              </a:ext>
            </a:extLst>
          </p:cNvPr>
          <p:cNvSpPr txBox="1"/>
          <p:nvPr/>
        </p:nvSpPr>
        <p:spPr>
          <a:xfrm>
            <a:off x="23130795" y="22724944"/>
            <a:ext cx="11626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Affective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1F7CB97C-8B80-1B4B-BBB1-FDFA1DDAB4D1}"/>
              </a:ext>
            </a:extLst>
          </p:cNvPr>
          <p:cNvSpPr txBox="1"/>
          <p:nvPr/>
        </p:nvSpPr>
        <p:spPr>
          <a:xfrm>
            <a:off x="24809670" y="22720840"/>
            <a:ext cx="1083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Hearing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="" xmlns:a16="http://schemas.microsoft.com/office/drawing/2014/main" id="{C7AA3C6B-C2EF-6E47-9D9A-A1AF2A21939C}"/>
              </a:ext>
            </a:extLst>
          </p:cNvPr>
          <p:cNvSpPr txBox="1"/>
          <p:nvPr/>
        </p:nvSpPr>
        <p:spPr>
          <a:xfrm>
            <a:off x="27116693" y="22720840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Appetite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="" xmlns:a16="http://schemas.microsoft.com/office/drawing/2014/main" id="{1998A74D-C301-024B-8204-8D6B7F01C0DD}"/>
              </a:ext>
            </a:extLst>
          </p:cNvPr>
          <p:cNvSpPr/>
          <p:nvPr/>
        </p:nvSpPr>
        <p:spPr>
          <a:xfrm>
            <a:off x="24382512" y="22710507"/>
            <a:ext cx="404037" cy="45664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78" name="Rectangle 77">
            <a:extLst>
              <a:ext uri="{FF2B5EF4-FFF2-40B4-BE49-F238E27FC236}">
                <a16:creationId xmlns="" xmlns:a16="http://schemas.microsoft.com/office/drawing/2014/main" id="{5E120F34-75E6-C74E-A0D7-B8E7DCCFF592}"/>
              </a:ext>
            </a:extLst>
          </p:cNvPr>
          <p:cNvSpPr/>
          <p:nvPr/>
        </p:nvSpPr>
        <p:spPr>
          <a:xfrm>
            <a:off x="26682284" y="22687614"/>
            <a:ext cx="404037" cy="456646"/>
          </a:xfrm>
          <a:prstGeom prst="rect">
            <a:avLst/>
          </a:prstGeom>
          <a:solidFill>
            <a:srgbClr val="968C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1567FE3C-9F6B-8342-972C-4E33DF3FFC0B}"/>
              </a:ext>
            </a:extLst>
          </p:cNvPr>
          <p:cNvSpPr txBox="1"/>
          <p:nvPr/>
        </p:nvSpPr>
        <p:spPr>
          <a:xfrm>
            <a:off x="30940588" y="9992541"/>
            <a:ext cx="4844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*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="" xmlns:a16="http://schemas.microsoft.com/office/drawing/2014/main" id="{4AEEE324-EC8F-314F-AC98-0B8981069812}"/>
              </a:ext>
            </a:extLst>
          </p:cNvPr>
          <p:cNvSpPr txBox="1"/>
          <p:nvPr/>
        </p:nvSpPr>
        <p:spPr>
          <a:xfrm>
            <a:off x="34967633" y="9462103"/>
            <a:ext cx="4844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*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C1CDC9EC-4EC7-5744-9D0A-2EA2B92B457E}"/>
              </a:ext>
            </a:extLst>
          </p:cNvPr>
          <p:cNvSpPr txBox="1"/>
          <p:nvPr/>
        </p:nvSpPr>
        <p:spPr>
          <a:xfrm>
            <a:off x="29857557" y="14804638"/>
            <a:ext cx="51746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* Control &lt; Concussion, </a:t>
            </a:r>
            <a:r>
              <a:rPr lang="en-US" sz="2800" i="1" dirty="0"/>
              <a:t>p</a:t>
            </a:r>
            <a:r>
              <a:rPr lang="en-US" sz="2800" dirty="0"/>
              <a:t> &lt; .05</a:t>
            </a:r>
            <a:r>
              <a:rPr lang="en-US" sz="60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11FBE7CF-659F-3D45-B38B-7CF81945066B}"/>
              </a:ext>
            </a:extLst>
          </p:cNvPr>
          <p:cNvSpPr txBox="1"/>
          <p:nvPr/>
        </p:nvSpPr>
        <p:spPr>
          <a:xfrm>
            <a:off x="30149945" y="22350790"/>
            <a:ext cx="12513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Both groups fatigued with greater complexity, but the difference was not statistically </a:t>
            </a:r>
            <a:r>
              <a:rPr lang="en-US" sz="2800" dirty="0" smtClean="0"/>
              <a:t>significant.</a:t>
            </a:r>
            <a:endParaRPr lang="en-US" sz="2800" dirty="0"/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8C2CCE2A-B8E4-0B47-804D-886303FF8788}"/>
              </a:ext>
            </a:extLst>
          </p:cNvPr>
          <p:cNvSpPr txBox="1"/>
          <p:nvPr/>
        </p:nvSpPr>
        <p:spPr>
          <a:xfrm>
            <a:off x="29738254" y="29196375"/>
            <a:ext cx="128825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References: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err="1"/>
              <a:t>Losoi</a:t>
            </a:r>
            <a:r>
              <a:rPr lang="en-US" sz="1600" dirty="0"/>
              <a:t>, H., </a:t>
            </a:r>
            <a:r>
              <a:rPr lang="en-US" sz="1600" dirty="0" err="1"/>
              <a:t>Wäljas</a:t>
            </a:r>
            <a:r>
              <a:rPr lang="en-US" sz="1600" dirty="0"/>
              <a:t>, M., </a:t>
            </a:r>
            <a:r>
              <a:rPr lang="en-US" sz="1600" dirty="0" err="1"/>
              <a:t>Turunen</a:t>
            </a:r>
            <a:r>
              <a:rPr lang="en-US" sz="1600" dirty="0"/>
              <a:t>, S., Brander, A., </a:t>
            </a:r>
            <a:r>
              <a:rPr lang="en-US" sz="1600" dirty="0" err="1"/>
              <a:t>Helminen</a:t>
            </a:r>
            <a:r>
              <a:rPr lang="en-US" sz="1600" dirty="0"/>
              <a:t>, M., </a:t>
            </a:r>
            <a:r>
              <a:rPr lang="en-US" sz="1600" dirty="0" err="1"/>
              <a:t>Luoto</a:t>
            </a:r>
            <a:r>
              <a:rPr lang="en-US" sz="1600" dirty="0"/>
              <a:t>, T.M., </a:t>
            </a:r>
            <a:r>
              <a:rPr lang="en-US" sz="1600" dirty="0" err="1"/>
              <a:t>Rosti-Otajärvi</a:t>
            </a:r>
            <a:r>
              <a:rPr lang="en-US" sz="1600" dirty="0"/>
              <a:t>, E., </a:t>
            </a:r>
            <a:r>
              <a:rPr lang="en-US" sz="1600" dirty="0" err="1"/>
              <a:t>Julkunen</a:t>
            </a:r>
            <a:r>
              <a:rPr lang="en-US" sz="1600" dirty="0"/>
              <a:t>, J., and </a:t>
            </a:r>
            <a:r>
              <a:rPr lang="en-US" sz="1600" dirty="0" err="1"/>
              <a:t>Öhman</a:t>
            </a:r>
            <a:r>
              <a:rPr lang="en-US" sz="1600" dirty="0"/>
              <a:t>, J. (2015). Resilience is associated with fatigue after mild traumatic brain injury. J. Head Trauma </a:t>
            </a:r>
            <a:r>
              <a:rPr lang="en-US" sz="1600" dirty="0" err="1"/>
              <a:t>Rehabil</a:t>
            </a:r>
            <a:r>
              <a:rPr lang="en-US" sz="1600" dirty="0"/>
              <a:t>. 30, E24-32.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err="1"/>
              <a:t>Hiploylee</a:t>
            </a:r>
            <a:r>
              <a:rPr lang="en-US" sz="1600" dirty="0"/>
              <a:t>, C., </a:t>
            </a:r>
            <a:r>
              <a:rPr lang="en-US" sz="1600" dirty="0" err="1"/>
              <a:t>Dufort</a:t>
            </a:r>
            <a:r>
              <a:rPr lang="en-US" sz="1600" dirty="0"/>
              <a:t>, P.A., Davis, H.S., </a:t>
            </a:r>
            <a:r>
              <a:rPr lang="en-US" sz="1600" dirty="0" err="1"/>
              <a:t>Wennberg</a:t>
            </a:r>
            <a:r>
              <a:rPr lang="en-US" sz="1600" dirty="0"/>
              <a:t>, R.A., Tartaglia, M.C., </a:t>
            </a:r>
            <a:r>
              <a:rPr lang="en-US" sz="1600" dirty="0" err="1"/>
              <a:t>Mikulis</a:t>
            </a:r>
            <a:r>
              <a:rPr lang="en-US" sz="1600" dirty="0"/>
              <a:t>, D., </a:t>
            </a:r>
            <a:r>
              <a:rPr lang="en-US" sz="1600" dirty="0" err="1"/>
              <a:t>Hazrati</a:t>
            </a:r>
            <a:r>
              <a:rPr lang="en-US" sz="1600" dirty="0"/>
              <a:t>, L.N., and </a:t>
            </a:r>
            <a:r>
              <a:rPr lang="en-US" sz="1600" dirty="0" err="1"/>
              <a:t>Tator</a:t>
            </a:r>
            <a:r>
              <a:rPr lang="en-US" sz="1600" dirty="0"/>
              <a:t>, C.H. (2017). Longitudinal study of </a:t>
            </a:r>
            <a:r>
              <a:rPr lang="en-US" sz="1600" dirty="0" err="1"/>
              <a:t>postconcussion</a:t>
            </a:r>
            <a:r>
              <a:rPr lang="en-US" sz="1600" dirty="0"/>
              <a:t> syndrome: not everyone recovers. J. Neurotrauma 34, 8, 1511–1523.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err="1"/>
              <a:t>Losoi</a:t>
            </a:r>
            <a:r>
              <a:rPr lang="en-US" sz="1600" dirty="0"/>
              <a:t>, H., Silverberg, N.D., </a:t>
            </a:r>
            <a:r>
              <a:rPr lang="en-US" sz="1600" dirty="0" err="1"/>
              <a:t>Wäljas</a:t>
            </a:r>
            <a:r>
              <a:rPr lang="en-US" sz="1600" dirty="0"/>
              <a:t>, M., </a:t>
            </a:r>
            <a:r>
              <a:rPr lang="en-US" sz="1600" dirty="0" err="1"/>
              <a:t>Turunen</a:t>
            </a:r>
            <a:r>
              <a:rPr lang="en-US" sz="1600" dirty="0"/>
              <a:t>, S., </a:t>
            </a:r>
            <a:r>
              <a:rPr lang="en-US" sz="1600" dirty="0" err="1"/>
              <a:t>Rosti-Otajärvi</a:t>
            </a:r>
            <a:r>
              <a:rPr lang="en-US" sz="1600" dirty="0"/>
              <a:t>, E., </a:t>
            </a:r>
            <a:r>
              <a:rPr lang="en-US" sz="1600" dirty="0" err="1"/>
              <a:t>Helminen</a:t>
            </a:r>
            <a:r>
              <a:rPr lang="en-US" sz="1600" dirty="0"/>
              <a:t>, M., </a:t>
            </a:r>
            <a:r>
              <a:rPr lang="en-US" sz="1600" dirty="0" err="1"/>
              <a:t>Luoto</a:t>
            </a:r>
            <a:r>
              <a:rPr lang="en-US" sz="1600" dirty="0"/>
              <a:t>, T.M., </a:t>
            </a:r>
            <a:r>
              <a:rPr lang="en-US" sz="1600" dirty="0" err="1"/>
              <a:t>Julkunen</a:t>
            </a:r>
            <a:r>
              <a:rPr lang="en-US" sz="1600" dirty="0"/>
              <a:t>, J., </a:t>
            </a:r>
            <a:r>
              <a:rPr lang="en-US" sz="1600" dirty="0" err="1"/>
              <a:t>Öhman</a:t>
            </a:r>
            <a:r>
              <a:rPr lang="en-US" sz="1600" dirty="0"/>
              <a:t>, J., and Iverson, G.L. (2016). Recovery from mild traumatic brain injury in previously healthy adults. J. Neurotrauma 33, 766–776.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Rizzo, M., and Robin, D.A. (1990). </a:t>
            </a:r>
            <a:r>
              <a:rPr lang="en-US" sz="1600" dirty="0" err="1"/>
              <a:t>Simultagnosia</a:t>
            </a:r>
            <a:r>
              <a:rPr lang="en-US" sz="1600" dirty="0"/>
              <a:t>: a defect of sustained attention yields insights on visual information processing. Neurology, 40 (3), 447-455. </a:t>
            </a:r>
          </a:p>
          <a:p>
            <a:endParaRPr lang="en-US" sz="1600" dirty="0" err="1"/>
          </a:p>
        </p:txBody>
      </p:sp>
      <p:pic>
        <p:nvPicPr>
          <p:cNvPr id="6" name="Picture 5" descr="Screen Shot 2018-04-16 at 7.37.42 PM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783947" y="16398052"/>
            <a:ext cx="985372" cy="5041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504888" y="18348295"/>
            <a:ext cx="602095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aseline="30000" dirty="0" smtClean="0"/>
              <a:t>+</a:t>
            </a:r>
            <a:r>
              <a:rPr lang="en-US" sz="3200" baseline="30000" dirty="0" smtClean="0"/>
              <a:t> </a:t>
            </a:r>
            <a:r>
              <a:rPr lang="en-US" sz="2800" dirty="0" smtClean="0"/>
              <a:t>Concussion </a:t>
            </a:r>
            <a:r>
              <a:rPr lang="en-US" sz="2800" dirty="0"/>
              <a:t>participants did not </a:t>
            </a:r>
            <a:r>
              <a:rPr lang="en-US" sz="2800" dirty="0" smtClean="0"/>
              <a:t>  </a:t>
            </a:r>
          </a:p>
          <a:p>
            <a:r>
              <a:rPr lang="en-US" sz="2800" dirty="0" smtClean="0"/>
              <a:t>   differ </a:t>
            </a:r>
            <a:r>
              <a:rPr lang="en-US" sz="2800" dirty="0"/>
              <a:t>from controls on the Fatigue </a:t>
            </a:r>
            <a:endParaRPr lang="en-US" sz="2800" dirty="0" smtClean="0"/>
          </a:p>
          <a:p>
            <a:r>
              <a:rPr lang="en-US" sz="2800" dirty="0" smtClean="0"/>
              <a:t>   Severity </a:t>
            </a:r>
            <a:r>
              <a:rPr lang="en-US" sz="2800" dirty="0"/>
              <a:t>Scale.</a:t>
            </a:r>
          </a:p>
          <a:p>
            <a:endParaRPr lang="en-US" sz="3200" dirty="0" err="1" smtClean="0"/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lumMod val="75000"/>
          </a:schemeClr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Presentation2" id="{0CDA158F-BD11-4947-AD81-47123E717BAC}" vid="{D7EF840D-21B4-42C8-9035-CFD5E088B4D5}"/>
    </a:ext>
  </a:extLst>
</a:theme>
</file>

<file path=ppt/theme/theme2.xml><?xml version="1.0" encoding="utf-8"?>
<a:theme xmlns:a="http://schemas.openxmlformats.org/drawingml/2006/main" name="Office Theme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1669304</Value>
      <Value>1669444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2013-01-21T07:49:00+00:00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ApprovalLog xmlns="4873beb7-5857-4685-be1f-d57550cc96cc" xsi:nil="true"/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TP104001056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875885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LocMarketGroupTiers2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54187F-4593-4D03-9F49-10B17A3EBBE3}">
  <ds:schemaRefs>
    <ds:schemaRef ds:uri="http://schemas.microsoft.com/office/2006/metadata/properties"/>
    <ds:schemaRef ds:uri="http://schemas.microsoft.com/office/infopath/2007/PartnerControls"/>
    <ds:schemaRef ds:uri="4873beb7-5857-4685-be1f-d57550cc96cc"/>
  </ds:schemaRefs>
</ds:datastoreItem>
</file>

<file path=customXml/itemProps2.xml><?xml version="1.0" encoding="utf-8"?>
<ds:datastoreItem xmlns:ds="http://schemas.openxmlformats.org/officeDocument/2006/customXml" ds:itemID="{B451A831-6165-46D3-80FA-B53FDB37F9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43430A-A2B4-485F-92F9-A6C2288731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Medical Poster</Template>
  <TotalTime>0</TotalTime>
  <Words>1020</Words>
  <Application>Microsoft Macintosh PowerPoint</Application>
  <PresentationFormat>Custom</PresentationFormat>
  <Paragraphs>115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Medical Poster</vt:lpstr>
      <vt:lpstr>Sustained Attention and Fatigue in Adults with Concussion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 Office User</dc:creator>
  <cp:lastModifiedBy/>
  <cp:revision>1</cp:revision>
  <dcterms:created xsi:type="dcterms:W3CDTF">2018-02-16T02:26:03Z</dcterms:created>
  <dcterms:modified xsi:type="dcterms:W3CDTF">2018-04-17T16:31:10Z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