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3"/>
  </p:sldMasterIdLst>
  <p:sldIdLst>
    <p:sldId id="256" r:id="rId4"/>
  </p:sldIdLst>
  <p:sldSz cx="43891200" cy="32918400"/>
  <p:notesSz cx="9144000" cy="6858000"/>
  <p:defaultTextStyle>
    <a:defPPr>
      <a:defRPr lang="en-US"/>
    </a:defPPr>
    <a:lvl1pPr marL="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5054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0109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45163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602184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75273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290327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05382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20436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957"/>
    <a:srgbClr val="FFC9C9"/>
    <a:srgbClr val="DEC8EE"/>
    <a:srgbClr val="9ED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279" autoAdjust="0"/>
    <p:restoredTop sz="94434" autoAdjust="0"/>
  </p:normalViewPr>
  <p:slideViewPr>
    <p:cSldViewPr snapToGrid="0">
      <p:cViewPr>
        <p:scale>
          <a:sx n="33" d="100"/>
          <a:sy n="33" d="100"/>
        </p:scale>
        <p:origin x="-424" y="2368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Master" Target="slideMasters/slideMaster1.xml"/><Relationship Id="rId4" Type="http://schemas.openxmlformats.org/officeDocument/2006/relationships/slide" Target="slides/slide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3"/>
            <a:ext cx="37307520" cy="11460480"/>
          </a:xfrm>
        </p:spPr>
        <p:txBody>
          <a:bodyPr anchor="b"/>
          <a:lstStyle>
            <a:lvl1pPr algn="ctr">
              <a:defRPr sz="29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3"/>
            <a:ext cx="32918400" cy="7947657"/>
          </a:xfrm>
        </p:spPr>
        <p:txBody>
          <a:bodyPr/>
          <a:lstStyle>
            <a:lvl1pPr marL="0" indent="0" algn="ctr">
              <a:buNone/>
              <a:defRPr sz="11800"/>
            </a:lvl1pPr>
            <a:lvl2pPr marL="2240152" indent="0" algn="ctr">
              <a:buNone/>
              <a:defRPr sz="9800"/>
            </a:lvl2pPr>
            <a:lvl3pPr marL="4480304" indent="0" algn="ctr">
              <a:buNone/>
              <a:defRPr sz="8800"/>
            </a:lvl3pPr>
            <a:lvl4pPr marL="6720456" indent="0" algn="ctr">
              <a:buNone/>
              <a:defRPr sz="7800"/>
            </a:lvl4pPr>
            <a:lvl5pPr marL="8960608" indent="0" algn="ctr">
              <a:buNone/>
              <a:defRPr sz="7800"/>
            </a:lvl5pPr>
            <a:lvl6pPr marL="11200760" indent="0" algn="ctr">
              <a:buNone/>
              <a:defRPr sz="7800"/>
            </a:lvl6pPr>
            <a:lvl7pPr marL="13440912" indent="0" algn="ctr">
              <a:buNone/>
              <a:defRPr sz="7800"/>
            </a:lvl7pPr>
            <a:lvl8pPr marL="15681064" indent="0" algn="ctr">
              <a:buNone/>
              <a:defRPr sz="7800"/>
            </a:lvl8pPr>
            <a:lvl9pPr marL="17921216" indent="0" algn="ctr">
              <a:buNone/>
              <a:defRPr sz="7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23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049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51"/>
            <a:ext cx="37856160" cy="13693137"/>
          </a:xfrm>
        </p:spPr>
        <p:txBody>
          <a:bodyPr anchor="b"/>
          <a:lstStyle>
            <a:lvl1pPr>
              <a:defRPr sz="29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31"/>
            <a:ext cx="37856160" cy="7200897"/>
          </a:xfrm>
        </p:spPr>
        <p:txBody>
          <a:bodyPr/>
          <a:lstStyle>
            <a:lvl1pPr marL="0" indent="0">
              <a:buNone/>
              <a:defRPr sz="11800">
                <a:solidFill>
                  <a:schemeClr val="tx1"/>
                </a:solidFill>
              </a:defRPr>
            </a:lvl1pPr>
            <a:lvl2pPr marL="2240152" indent="0">
              <a:buNone/>
              <a:defRPr sz="9800">
                <a:solidFill>
                  <a:schemeClr val="tx1">
                    <a:tint val="75000"/>
                  </a:schemeClr>
                </a:solidFill>
              </a:defRPr>
            </a:lvl2pPr>
            <a:lvl3pPr marL="4480304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3pPr>
            <a:lvl4pPr marL="672045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4pPr>
            <a:lvl5pPr marL="8960608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5pPr>
            <a:lvl6pPr marL="11200760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6pPr>
            <a:lvl7pPr marL="13440912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7pPr>
            <a:lvl8pPr marL="15681064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8pPr>
            <a:lvl9pPr marL="1792121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23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90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4"/>
            <a:ext cx="18568032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4"/>
            <a:ext cx="18659477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50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485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45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8"/>
            <a:ext cx="22219920" cy="23393400"/>
          </a:xfrm>
        </p:spPr>
        <p:txBody>
          <a:bodyPr/>
          <a:lstStyle>
            <a:lvl1pPr>
              <a:defRPr sz="15700"/>
            </a:lvl1pPr>
            <a:lvl2pPr>
              <a:defRPr sz="13700"/>
            </a:lvl2pPr>
            <a:lvl3pPr>
              <a:defRPr sz="11800"/>
            </a:lvl3pPr>
            <a:lvl4pPr>
              <a:defRPr sz="9800"/>
            </a:lvl4pPr>
            <a:lvl5pPr>
              <a:defRPr sz="9800"/>
            </a:lvl5pPr>
            <a:lvl6pPr>
              <a:defRPr sz="9800"/>
            </a:lvl6pPr>
            <a:lvl7pPr>
              <a:defRPr sz="9800"/>
            </a:lvl7pPr>
            <a:lvl8pPr>
              <a:defRPr sz="9800"/>
            </a:lvl8pPr>
            <a:lvl9pPr>
              <a:defRPr sz="9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18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8"/>
            <a:ext cx="22219920" cy="23393400"/>
          </a:xfrm>
        </p:spPr>
        <p:txBody>
          <a:bodyPr anchor="t"/>
          <a:lstStyle>
            <a:lvl1pPr marL="0" indent="0">
              <a:buNone/>
              <a:defRPr sz="15700"/>
            </a:lvl1pPr>
            <a:lvl2pPr marL="2240152" indent="0">
              <a:buNone/>
              <a:defRPr sz="13700"/>
            </a:lvl2pPr>
            <a:lvl3pPr marL="4480304" indent="0">
              <a:buNone/>
              <a:defRPr sz="11800"/>
            </a:lvl3pPr>
            <a:lvl4pPr marL="6720456" indent="0">
              <a:buNone/>
              <a:defRPr sz="9800"/>
            </a:lvl4pPr>
            <a:lvl5pPr marL="8960608" indent="0">
              <a:buNone/>
              <a:defRPr sz="9800"/>
            </a:lvl5pPr>
            <a:lvl6pPr marL="11200760" indent="0">
              <a:buNone/>
              <a:defRPr sz="9800"/>
            </a:lvl6pPr>
            <a:lvl7pPr marL="13440912" indent="0">
              <a:buNone/>
              <a:defRPr sz="9800"/>
            </a:lvl7pPr>
            <a:lvl8pPr marL="15681064" indent="0">
              <a:buNone/>
              <a:defRPr sz="9800"/>
            </a:lvl8pPr>
            <a:lvl9pPr marL="17921216" indent="0">
              <a:buNone/>
              <a:defRPr sz="98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83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499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96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</p:spPr>
        <p:txBody>
          <a:bodyPr vert="horz" lIns="106674" tIns="53337" rIns="106674" bIns="53337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</p:spPr>
        <p:txBody>
          <a:bodyPr vert="horz" lIns="106674" tIns="53337" rIns="106674" bIns="53337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l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81BC7-D5A5-445F-BF4D-797F02B50EB4}" type="datetimeFigureOut">
              <a:rPr lang="en-US" smtClean="0"/>
              <a:t>4/17/18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8"/>
            <a:ext cx="1481328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ct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7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4480304" rtl="0" eaLnBrk="1" latinLnBrk="0" hangingPunct="1">
        <a:lnSpc>
          <a:spcPct val="90000"/>
        </a:lnSpc>
        <a:spcBef>
          <a:spcPct val="0"/>
        </a:spcBef>
        <a:buNone/>
        <a:defRPr sz="21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20076" indent="-1120076" algn="l" defTabSz="4480304" rtl="0" eaLnBrk="1" latinLnBrk="0" hangingPunct="1">
        <a:lnSpc>
          <a:spcPct val="90000"/>
        </a:lnSpc>
        <a:spcBef>
          <a:spcPts val="4900"/>
        </a:spcBef>
        <a:buFont typeface="Arial" panose="020B0604020202020204" pitchFamily="34" charset="0"/>
        <a:buChar char="•"/>
        <a:defRPr sz="13700" kern="1200">
          <a:solidFill>
            <a:schemeClr val="tx1"/>
          </a:solidFill>
          <a:latin typeface="+mn-lt"/>
          <a:ea typeface="+mn-ea"/>
          <a:cs typeface="+mn-cs"/>
        </a:defRPr>
      </a:lvl1pPr>
      <a:lvl2pPr marL="336022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11800" kern="1200">
          <a:solidFill>
            <a:schemeClr val="tx1"/>
          </a:solidFill>
          <a:latin typeface="+mn-lt"/>
          <a:ea typeface="+mn-ea"/>
          <a:cs typeface="+mn-cs"/>
        </a:defRPr>
      </a:lvl2pPr>
      <a:lvl3pPr marL="560038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3pPr>
      <a:lvl4pPr marL="784053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684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2320836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456098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680114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904129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1pPr>
      <a:lvl2pPr marL="224015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30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672045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8960608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120076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344091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568106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121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jpg"/><Relationship Id="rId5" Type="http://schemas.openxmlformats.org/officeDocument/2006/relationships/image" Target="../media/image4.jp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9597" y="522514"/>
            <a:ext cx="43136594" cy="3947886"/>
          </a:xfrm>
          <a:solidFill>
            <a:srgbClr val="002060"/>
          </a:solidFill>
          <a:ln w="1016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en-US" sz="8400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ECOCat</a:t>
            </a:r>
            <a:r>
              <a:rPr lang="en-US" sz="8400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Vehicle Selection Calculator</a:t>
            </a:r>
            <a:br>
              <a:rPr lang="en-US" sz="8400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600" u="sng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Joseph Verro, Stephen Pesci, and Dr. Clayton Mitchell</a:t>
            </a:r>
            <a: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/>
            </a:r>
            <a:b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600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Departments of Chemical Engineering and Campus Planning, </a:t>
            </a:r>
            <a:r>
              <a:rPr lang="en-US" sz="5600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University of New Hampshire, </a:t>
            </a:r>
            <a:r>
              <a:rPr lang="en-US" sz="5600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Durham</a:t>
            </a:r>
            <a:endParaRPr lang="en-US" sz="9300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369597" y="6318586"/>
            <a:ext cx="10914743" cy="883906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lvl="0" indent="-571500" algn="just" defTabSz="4301092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>
                <a:solidFill>
                  <a:prstClr val="black"/>
                </a:solidFill>
                <a:latin typeface="Cambria" panose="02040503050406030204" pitchFamily="18" charset="0"/>
              </a:rPr>
              <a:t>The UNH mobile fleet consists of over 325 </a:t>
            </a:r>
            <a:r>
              <a:rPr lang="en-US" sz="3700" dirty="0" smtClean="0">
                <a:solidFill>
                  <a:prstClr val="black"/>
                </a:solidFill>
                <a:latin typeface="Cambria" panose="02040503050406030204" pitchFamily="18" charset="0"/>
              </a:rPr>
              <a:t>vehicles</a:t>
            </a:r>
            <a:endParaRPr lang="en-US" sz="3700" dirty="0">
              <a:solidFill>
                <a:prstClr val="black"/>
              </a:solidFill>
              <a:latin typeface="Cambria" panose="02040503050406030204" pitchFamily="18" charset="0"/>
            </a:endParaRPr>
          </a:p>
          <a:p>
            <a:pPr marL="571500" lvl="0" indent="-571500" algn="just" defTabSz="4301092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>
                <a:solidFill>
                  <a:prstClr val="black"/>
                </a:solidFill>
                <a:latin typeface="Cambria" panose="02040503050406030204" pitchFamily="18" charset="0"/>
                <a:cs typeface="Cambria"/>
              </a:rPr>
              <a:t>In FY 2017 the fleet traveled over 2.2 million miles and used over 225,000 gallon equivalents of fuel.</a:t>
            </a:r>
          </a:p>
          <a:p>
            <a:pPr marL="571500" lvl="0" indent="-571500" algn="just" defTabSz="4301092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>
                <a:solidFill>
                  <a:prstClr val="black"/>
                </a:solidFill>
                <a:latin typeface="Cambria" panose="02040503050406030204" pitchFamily="18" charset="0"/>
                <a:cs typeface="Cambria"/>
              </a:rPr>
              <a:t>Fuel costs were over $490,000 and emissions of 2,600 tons of CO</a:t>
            </a:r>
            <a:r>
              <a:rPr lang="en-US" sz="3700" baseline="30000" dirty="0">
                <a:solidFill>
                  <a:prstClr val="black"/>
                </a:solidFill>
                <a:latin typeface="Cambria" panose="02040503050406030204" pitchFamily="18" charset="0"/>
                <a:cs typeface="Cambria"/>
              </a:rPr>
              <a:t>2</a:t>
            </a:r>
            <a:r>
              <a:rPr lang="en-US" sz="3700" dirty="0">
                <a:solidFill>
                  <a:prstClr val="black"/>
                </a:solidFill>
                <a:latin typeface="Cambria" panose="02040503050406030204" pitchFamily="18" charset="0"/>
                <a:cs typeface="Cambria"/>
              </a:rPr>
              <a:t> </a:t>
            </a:r>
          </a:p>
          <a:p>
            <a:pPr marL="571500" lvl="0" indent="-571500" algn="just" defTabSz="4301092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 err="1">
                <a:solidFill>
                  <a:prstClr val="black"/>
                </a:solidFill>
                <a:latin typeface="Cambria" panose="02040503050406030204" pitchFamily="18" charset="0"/>
              </a:rPr>
              <a:t>ECO</a:t>
            </a:r>
            <a:r>
              <a:rPr lang="en-US" sz="3700" i="1" dirty="0" err="1">
                <a:solidFill>
                  <a:prstClr val="black"/>
                </a:solidFill>
                <a:latin typeface="Cambria" panose="02040503050406030204" pitchFamily="18" charset="0"/>
              </a:rPr>
              <a:t>Cat</a:t>
            </a:r>
            <a:r>
              <a:rPr lang="en-US" sz="3700" dirty="0">
                <a:solidFill>
                  <a:prstClr val="black"/>
                </a:solidFill>
                <a:latin typeface="Cambria" panose="02040503050406030204" pitchFamily="18" charset="0"/>
              </a:rPr>
              <a:t> vehicles used over 49,000 gallon equivalents of CNG and over 69,000 gallons of B20  replacing 50,000 gals of petroleum fuel  and saving UNH an </a:t>
            </a:r>
            <a:r>
              <a:rPr lang="en-US" sz="3700" dirty="0" smtClean="0">
                <a:solidFill>
                  <a:prstClr val="black"/>
                </a:solidFill>
                <a:latin typeface="Cambria" panose="02040503050406030204" pitchFamily="18" charset="0"/>
              </a:rPr>
              <a:t>estimated  </a:t>
            </a:r>
            <a:r>
              <a:rPr lang="en-US" sz="3700" dirty="0">
                <a:solidFill>
                  <a:prstClr val="black"/>
                </a:solidFill>
                <a:latin typeface="Cambria" panose="02040503050406030204" pitchFamily="18" charset="0"/>
              </a:rPr>
              <a:t>$100,000 while reducing CO</a:t>
            </a:r>
            <a:r>
              <a:rPr lang="en-US" sz="3700" baseline="30000" dirty="0">
                <a:solidFill>
                  <a:prstClr val="black"/>
                </a:solidFill>
                <a:latin typeface="Cambria" panose="02040503050406030204" pitchFamily="18" charset="0"/>
              </a:rPr>
              <a:t>2</a:t>
            </a:r>
            <a:r>
              <a:rPr lang="en-US" sz="3700" dirty="0">
                <a:solidFill>
                  <a:prstClr val="black"/>
                </a:solidFill>
                <a:latin typeface="Cambria" panose="02040503050406030204" pitchFamily="18" charset="0"/>
              </a:rPr>
              <a:t> emissions by more than 650 tons</a:t>
            </a:r>
          </a:p>
          <a:p>
            <a:pPr marL="571500" lvl="0" indent="-571500" algn="just" defTabSz="4301092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 err="1">
                <a:solidFill>
                  <a:prstClr val="black"/>
                </a:solidFill>
                <a:latin typeface="Cambria" panose="02040503050406030204" pitchFamily="18" charset="0"/>
              </a:rPr>
              <a:t>Eco</a:t>
            </a:r>
            <a:r>
              <a:rPr lang="en-US" sz="3700" i="1" dirty="0" err="1">
                <a:solidFill>
                  <a:prstClr val="black"/>
                </a:solidFill>
                <a:latin typeface="Cambria" panose="02040503050406030204" pitchFamily="18" charset="0"/>
              </a:rPr>
              <a:t>Cat</a:t>
            </a:r>
            <a:r>
              <a:rPr lang="en-US" sz="3700" dirty="0">
                <a:solidFill>
                  <a:prstClr val="black"/>
                </a:solidFill>
                <a:latin typeface="Cambria" panose="02040503050406030204" pitchFamily="18" charset="0"/>
              </a:rPr>
              <a:t> is the logo for UNH-Durham fleet that run on alternative fuel (AF) such as compressed natural gas (CNG), biodiesel (B20) and electricity. </a:t>
            </a:r>
          </a:p>
          <a:p>
            <a:pPr lvl="0" algn="l" defTabSz="4301092">
              <a:lnSpc>
                <a:spcPct val="100000"/>
              </a:lnSpc>
              <a:spcBef>
                <a:spcPts val="0"/>
              </a:spcBef>
            </a:pPr>
            <a:endParaRPr lang="en-US" sz="900" dirty="0">
              <a:solidFill>
                <a:prstClr val="black"/>
              </a:solidFill>
              <a:latin typeface="Cambria" panose="02040503050406030204" pitchFamily="18" charset="0"/>
            </a:endParaRPr>
          </a:p>
          <a:p>
            <a:pPr algn="just"/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369597" y="15560354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5800" dirty="0" smtClean="0">
                <a:solidFill>
                  <a:schemeClr val="bg1"/>
                </a:solidFill>
                <a:latin typeface="Cambria" panose="02040503050406030204" pitchFamily="18" charset="0"/>
              </a:rPr>
              <a:t>Introduction</a:t>
            </a:r>
            <a:endParaRPr lang="en-US" sz="5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77635" y="25530644"/>
            <a:ext cx="10914743" cy="6526914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 smtClean="0">
                <a:latin typeface="Cambria" panose="02040503050406030204" pitchFamily="18" charset="0"/>
              </a:rPr>
              <a:t>The Selection Calculator is a spreadsheet tool preloaded with vehicles screened by the UNH fleet manager</a:t>
            </a:r>
          </a:p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 smtClean="0">
                <a:latin typeface="Cambria" panose="02040503050406030204" pitchFamily="18" charset="0"/>
              </a:rPr>
              <a:t>Evaluated categories include passenger cars, vans and pickups, and special purpose vehicles</a:t>
            </a:r>
          </a:p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 smtClean="0">
                <a:latin typeface="Cambria" panose="02040503050406030204" pitchFamily="18" charset="0"/>
              </a:rPr>
              <a:t>The calculator also provides details on available electric vehicles to educate subjects on the emerging technologies</a:t>
            </a:r>
          </a:p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 smtClean="0">
                <a:latin typeface="Cambria" panose="02040503050406030204" pitchFamily="18" charset="0"/>
              </a:rPr>
              <a:t>The ‘Data’  sheet is set up for conditions on the UNH campus, but can be customized for personal use</a:t>
            </a: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2314092" y="4937912"/>
            <a:ext cx="19641782" cy="70088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100" dirty="0" smtClean="0">
                <a:solidFill>
                  <a:schemeClr val="bg1"/>
                </a:solidFill>
                <a:latin typeface="Cambria" panose="02040503050406030204" pitchFamily="18" charset="0"/>
              </a:rPr>
              <a:t>The UNH </a:t>
            </a:r>
            <a:r>
              <a:rPr lang="en-US" sz="5100" dirty="0">
                <a:solidFill>
                  <a:schemeClr val="bg1"/>
                </a:solidFill>
                <a:latin typeface="Cambria" panose="02040503050406030204" pitchFamily="18" charset="0"/>
              </a:rPr>
              <a:t>M</a:t>
            </a:r>
            <a:r>
              <a:rPr lang="en-US" sz="5100" dirty="0" smtClean="0">
                <a:solidFill>
                  <a:schemeClr val="bg1"/>
                </a:solidFill>
                <a:latin typeface="Cambria" panose="02040503050406030204" pitchFamily="18" charset="0"/>
              </a:rPr>
              <a:t>obile Fleet</a:t>
            </a:r>
            <a:endParaRPr lang="en-US" sz="51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32572096" y="15418493"/>
            <a:ext cx="10914743" cy="456674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 smtClean="0">
                <a:latin typeface="Cambria" panose="02040503050406030204" pitchFamily="18" charset="0"/>
              </a:rPr>
              <a:t>Evaluate the long-term maintenance costs of ICE’s vs EV’s </a:t>
            </a: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 smtClean="0">
                <a:latin typeface="Cambria" panose="02040503050406030204" pitchFamily="18" charset="0"/>
              </a:rPr>
              <a:t>Present tool to fleet managers and AF companies at GSCCC “Green </a:t>
            </a:r>
            <a:r>
              <a:rPr lang="en-US" sz="3700" dirty="0">
                <a:latin typeface="Cambria" panose="02040503050406030204" pitchFamily="18" charset="0"/>
              </a:rPr>
              <a:t>Y</a:t>
            </a:r>
            <a:r>
              <a:rPr lang="en-US" sz="3700" dirty="0" smtClean="0">
                <a:latin typeface="Cambria" panose="02040503050406030204" pitchFamily="18" charset="0"/>
              </a:rPr>
              <a:t>our Fleet Workshop”</a:t>
            </a: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 smtClean="0">
                <a:latin typeface="Cambria" panose="02040503050406030204" pitchFamily="18" charset="0"/>
              </a:rPr>
              <a:t>Educate the Durham community and Public on life-cycle costs of AFV’s vs. conventional vehicles</a:t>
            </a: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 smtClean="0">
                <a:latin typeface="Cambria" panose="02040503050406030204" pitchFamily="18" charset="0"/>
              </a:rPr>
              <a:t>Continue to show positive effects of fleet electrification</a:t>
            </a:r>
          </a:p>
          <a:p>
            <a:pPr>
              <a:spcBef>
                <a:spcPts val="0"/>
              </a:spcBef>
            </a:pPr>
            <a:r>
              <a:rPr lang="en-US" sz="3700" dirty="0" smtClean="0">
                <a:latin typeface="Cambria" panose="02040503050406030204" pitchFamily="18" charset="0"/>
              </a:rPr>
              <a:t>“Perfection is a moving target”</a:t>
            </a:r>
          </a:p>
          <a:p>
            <a:pPr algn="l">
              <a:spcBef>
                <a:spcPts val="0"/>
              </a:spcBef>
            </a:pPr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69597" y="4927623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 smtClean="0">
                <a:solidFill>
                  <a:schemeClr val="bg1"/>
                </a:solidFill>
                <a:latin typeface="Cambria" panose="02040503050406030204" pitchFamily="18" charset="0"/>
              </a:rPr>
              <a:t>Background</a:t>
            </a:r>
            <a:endParaRPr lang="en-US" sz="5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5" name="Subtitle 2"/>
          <p:cNvSpPr txBox="1">
            <a:spLocks/>
          </p:cNvSpPr>
          <p:nvPr/>
        </p:nvSpPr>
        <p:spPr>
          <a:xfrm>
            <a:off x="32591449" y="4927623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 smtClean="0">
                <a:solidFill>
                  <a:schemeClr val="bg1"/>
                </a:solidFill>
                <a:latin typeface="Cambria" panose="02040503050406030204" pitchFamily="18" charset="0"/>
              </a:rPr>
              <a:t>Conclusions</a:t>
            </a:r>
            <a:endParaRPr lang="en-US" sz="5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6" name="Subtitle 2"/>
          <p:cNvSpPr txBox="1">
            <a:spLocks/>
          </p:cNvSpPr>
          <p:nvPr/>
        </p:nvSpPr>
        <p:spPr>
          <a:xfrm>
            <a:off x="12300593" y="6000072"/>
            <a:ext cx="19641782" cy="7182962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17" name="Subtitle 2"/>
          <p:cNvSpPr txBox="1">
            <a:spLocks/>
          </p:cNvSpPr>
          <p:nvPr/>
        </p:nvSpPr>
        <p:spPr>
          <a:xfrm>
            <a:off x="32552334" y="14212040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 smtClean="0">
                <a:solidFill>
                  <a:schemeClr val="bg1"/>
                </a:solidFill>
                <a:latin typeface="Cambria" panose="02040503050406030204" pitchFamily="18" charset="0"/>
              </a:rPr>
              <a:t>Future Work</a:t>
            </a:r>
            <a:endParaRPr lang="en-US" sz="5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32552333" y="20350481"/>
            <a:ext cx="10914743" cy="633625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700" dirty="0">
                <a:solidFill>
                  <a:schemeClr val="bg1"/>
                </a:solidFill>
                <a:latin typeface="Cambria" panose="02040503050406030204" pitchFamily="18" charset="0"/>
              </a:rPr>
              <a:t>Acknowledgements</a:t>
            </a:r>
          </a:p>
        </p:txBody>
      </p:sp>
      <p:sp>
        <p:nvSpPr>
          <p:cNvPr id="19" name="Subtitle 2"/>
          <p:cNvSpPr txBox="1">
            <a:spLocks/>
          </p:cNvSpPr>
          <p:nvPr/>
        </p:nvSpPr>
        <p:spPr>
          <a:xfrm>
            <a:off x="32572096" y="6141487"/>
            <a:ext cx="10914743" cy="763638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700" dirty="0" smtClean="0">
                <a:latin typeface="Cambria" panose="02040503050406030204" pitchFamily="18" charset="0"/>
              </a:rPr>
              <a:t>Fleet vehicles are frequently kept for 10+ years and small differences in MPG can result in large fiscal and emissions impacts</a:t>
            </a: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ambria" panose="02040503050406030204" pitchFamily="18" charset="0"/>
              </a:rPr>
              <a:t>The </a:t>
            </a:r>
            <a:r>
              <a:rPr lang="en-US" sz="3600" dirty="0">
                <a:latin typeface="Cambria" panose="02040503050406030204" pitchFamily="18" charset="0"/>
              </a:rPr>
              <a:t>cheapest vehicle up front can have a much greater life-cycle cost (fuel and </a:t>
            </a:r>
            <a:r>
              <a:rPr lang="en-US" sz="3600" dirty="0" smtClean="0">
                <a:latin typeface="Cambria" panose="02040503050406030204" pitchFamily="18" charset="0"/>
              </a:rPr>
              <a:t>emissions) than </a:t>
            </a:r>
            <a:r>
              <a:rPr lang="en-US" sz="3600" dirty="0">
                <a:latin typeface="Cambria" panose="02040503050406030204" pitchFamily="18" charset="0"/>
              </a:rPr>
              <a:t>a higher efficiency </a:t>
            </a:r>
            <a:r>
              <a:rPr lang="en-US" sz="3600" dirty="0" smtClean="0">
                <a:latin typeface="Cambria" panose="02040503050406030204" pitchFamily="18" charset="0"/>
              </a:rPr>
              <a:t>vehicle</a:t>
            </a: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ambria" panose="02040503050406030204" pitchFamily="18" charset="0"/>
              </a:rPr>
              <a:t>Alternative Fuel Vehicles will help the university become carbon neutral by 2100</a:t>
            </a: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ambria" panose="02040503050406030204" pitchFamily="18" charset="0"/>
              </a:rPr>
              <a:t>The calculator  supports the EV </a:t>
            </a:r>
            <a:r>
              <a:rPr lang="en-US" sz="3600" dirty="0">
                <a:latin typeface="Cambria" panose="02040503050406030204" pitchFamily="18" charset="0"/>
              </a:rPr>
              <a:t>I</a:t>
            </a:r>
            <a:r>
              <a:rPr lang="en-US" sz="3600" dirty="0" smtClean="0">
                <a:latin typeface="Cambria" panose="02040503050406030204" pitchFamily="18" charset="0"/>
              </a:rPr>
              <a:t>nfrastructure Policy</a:t>
            </a: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ambria" panose="02040503050406030204" pitchFamily="18" charset="0"/>
              </a:rPr>
              <a:t>Plug-In Hybrids and fully Electric Vehicles will become a greater part of the UNH fleet</a:t>
            </a: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ambria" panose="02040503050406030204" pitchFamily="18" charset="0"/>
              </a:rPr>
              <a:t>The time of day charging is critical to the price of fueling an EV and the upstream emissions</a:t>
            </a:r>
          </a:p>
          <a:p>
            <a:pPr algn="l">
              <a:spcBef>
                <a:spcPts val="0"/>
              </a:spcBef>
            </a:pPr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30" name="Subtitle 2"/>
          <p:cNvSpPr txBox="1">
            <a:spLocks/>
          </p:cNvSpPr>
          <p:nvPr/>
        </p:nvSpPr>
        <p:spPr>
          <a:xfrm>
            <a:off x="12125439" y="13777876"/>
            <a:ext cx="19641782" cy="86832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100" dirty="0" smtClean="0">
                <a:solidFill>
                  <a:schemeClr val="bg1"/>
                </a:solidFill>
                <a:latin typeface="Cambria" panose="02040503050406030204" pitchFamily="18" charset="0"/>
              </a:rPr>
              <a:t>“Enter Your Data Sheet”</a:t>
            </a:r>
            <a:endParaRPr lang="en-US" sz="51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3" name="Subtitle 2"/>
          <p:cNvSpPr txBox="1">
            <a:spLocks/>
          </p:cNvSpPr>
          <p:nvPr/>
        </p:nvSpPr>
        <p:spPr>
          <a:xfrm>
            <a:off x="12314092" y="25530644"/>
            <a:ext cx="19641782" cy="6602548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cxnSp>
        <p:nvCxnSpPr>
          <p:cNvPr id="50" name="Straight Connector 49"/>
          <p:cNvCxnSpPr/>
          <p:nvPr/>
        </p:nvCxnSpPr>
        <p:spPr>
          <a:xfrm>
            <a:off x="21780692" y="6704871"/>
            <a:ext cx="40081" cy="448921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22669912" y="12216858"/>
            <a:ext cx="8413068" cy="477048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2400" dirty="0" smtClean="0">
                <a:latin typeface="Cambria" panose="02040503050406030204" pitchFamily="18" charset="0"/>
              </a:rPr>
              <a:t>Figure 2: The UNH fleet currently contains five Nissan Leafs</a:t>
            </a:r>
            <a:endParaRPr lang="en-US" sz="2400" dirty="0">
              <a:latin typeface="Cambria" panose="02040503050406030204" pitchFamily="18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2856694" y="12216858"/>
            <a:ext cx="8491021" cy="477048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2400" dirty="0" smtClean="0">
                <a:latin typeface="Cambria" panose="02040503050406030204" pitchFamily="18" charset="0"/>
              </a:rPr>
              <a:t>Figure 1: UNH </a:t>
            </a:r>
            <a:r>
              <a:rPr lang="en-US" sz="2400" dirty="0">
                <a:latin typeface="Cambria" panose="02040503050406030204" pitchFamily="18" charset="0"/>
              </a:rPr>
              <a:t>s</a:t>
            </a:r>
            <a:r>
              <a:rPr lang="en-US" sz="2400" dirty="0" smtClean="0">
                <a:latin typeface="Cambria" panose="02040503050406030204" pitchFamily="18" charset="0"/>
              </a:rPr>
              <a:t>creening </a:t>
            </a:r>
            <a:r>
              <a:rPr lang="en-US" sz="2400" dirty="0">
                <a:latin typeface="Cambria" panose="02040503050406030204" pitchFamily="18" charset="0"/>
              </a:rPr>
              <a:t>p</a:t>
            </a:r>
            <a:r>
              <a:rPr lang="en-US" sz="2400" dirty="0" smtClean="0">
                <a:latin typeface="Cambria" panose="02040503050406030204" pitchFamily="18" charset="0"/>
              </a:rPr>
              <a:t>rocess for new fleet vehicles</a:t>
            </a:r>
            <a:endParaRPr lang="en-US" sz="2400" dirty="0">
              <a:latin typeface="Cambria" panose="02040503050406030204" pitchFamily="18" charset="0"/>
            </a:endParaRPr>
          </a:p>
        </p:txBody>
      </p:sp>
      <p:sp>
        <p:nvSpPr>
          <p:cNvPr id="149" name="Subtitle 2"/>
          <p:cNvSpPr txBox="1">
            <a:spLocks/>
          </p:cNvSpPr>
          <p:nvPr/>
        </p:nvSpPr>
        <p:spPr>
          <a:xfrm>
            <a:off x="12340404" y="24531618"/>
            <a:ext cx="19641782" cy="70088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100" dirty="0">
                <a:solidFill>
                  <a:schemeClr val="bg1"/>
                </a:solidFill>
                <a:latin typeface="Cambria" panose="02040503050406030204" pitchFamily="18" charset="0"/>
              </a:rPr>
              <a:t>Graphs, Etc… Here</a:t>
            </a:r>
          </a:p>
        </p:txBody>
      </p:sp>
      <p:sp>
        <p:nvSpPr>
          <p:cNvPr id="31" name="Subtitle 2"/>
          <p:cNvSpPr txBox="1">
            <a:spLocks/>
          </p:cNvSpPr>
          <p:nvPr/>
        </p:nvSpPr>
        <p:spPr>
          <a:xfrm>
            <a:off x="12333504" y="15157647"/>
            <a:ext cx="19641782" cy="9075834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pic>
        <p:nvPicPr>
          <p:cNvPr id="161" name="Picture 16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639" y="1168998"/>
            <a:ext cx="2298576" cy="3042233"/>
          </a:xfrm>
          <a:prstGeom prst="rect">
            <a:avLst/>
          </a:prstGeom>
        </p:spPr>
      </p:pic>
      <p:sp>
        <p:nvSpPr>
          <p:cNvPr id="85" name="Subtitle 2"/>
          <p:cNvSpPr txBox="1">
            <a:spLocks/>
          </p:cNvSpPr>
          <p:nvPr/>
        </p:nvSpPr>
        <p:spPr>
          <a:xfrm>
            <a:off x="32533205" y="26877113"/>
            <a:ext cx="10914743" cy="412816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 fontScale="250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  <a:spcBef>
                <a:spcPts val="1200"/>
              </a:spcBef>
            </a:pPr>
            <a:r>
              <a:rPr lang="es-AR" sz="9600" dirty="0" smtClean="0"/>
              <a:t>"</a:t>
            </a:r>
            <a:r>
              <a:rPr lang="es-AR" sz="9600" dirty="0" err="1" smtClean="0"/>
              <a:t>Find</a:t>
            </a:r>
            <a:r>
              <a:rPr lang="es-AR" sz="9600" dirty="0" smtClean="0"/>
              <a:t> </a:t>
            </a:r>
            <a:r>
              <a:rPr lang="es-AR" sz="9600" dirty="0"/>
              <a:t>and Compare Cars - FuelEconomy.gov". [Online]. </a:t>
            </a:r>
            <a:r>
              <a:rPr lang="es-AR" sz="9600" dirty="0" err="1"/>
              <a:t>Available</a:t>
            </a:r>
            <a:r>
              <a:rPr lang="es-AR" sz="9600" dirty="0"/>
              <a:t>: https://fueleconomy.gov/feg/findacar.shtml. [</a:t>
            </a:r>
            <a:r>
              <a:rPr lang="es-AR" sz="9600" dirty="0" err="1"/>
              <a:t>Accessed</a:t>
            </a:r>
            <a:r>
              <a:rPr lang="es-AR" sz="9600" dirty="0"/>
              <a:t>: 2018].</a:t>
            </a:r>
          </a:p>
          <a:p>
            <a:pPr algn="l">
              <a:lnSpc>
                <a:spcPct val="120000"/>
              </a:lnSpc>
              <a:spcBef>
                <a:spcPts val="1200"/>
              </a:spcBef>
            </a:pPr>
            <a:r>
              <a:rPr lang="es-AR" sz="9600" dirty="0" smtClean="0"/>
              <a:t>"</a:t>
            </a:r>
            <a:r>
              <a:rPr lang="es-AR" sz="9600" dirty="0" err="1" smtClean="0"/>
              <a:t>Alternative</a:t>
            </a:r>
            <a:r>
              <a:rPr lang="es-AR" sz="9600" dirty="0" smtClean="0"/>
              <a:t> </a:t>
            </a:r>
            <a:r>
              <a:rPr lang="es-AR" sz="9600" dirty="0" err="1"/>
              <a:t>Fuels</a:t>
            </a:r>
            <a:r>
              <a:rPr lang="es-AR" sz="9600" dirty="0"/>
              <a:t> Data Center: Tools". [Online]. </a:t>
            </a:r>
            <a:r>
              <a:rPr lang="es-AR" sz="9600" dirty="0" err="1"/>
              <a:t>Available</a:t>
            </a:r>
            <a:r>
              <a:rPr lang="es-AR" sz="9600" dirty="0"/>
              <a:t>: https://www.afdc.energy.gov/tools. [</a:t>
            </a:r>
            <a:r>
              <a:rPr lang="es-AR" sz="9600" dirty="0" err="1"/>
              <a:t>Accessed</a:t>
            </a:r>
            <a:r>
              <a:rPr lang="es-AR" sz="9600" dirty="0"/>
              <a:t>: 2018].</a:t>
            </a:r>
          </a:p>
          <a:p>
            <a:pPr algn="l">
              <a:lnSpc>
                <a:spcPct val="120000"/>
              </a:lnSpc>
              <a:spcBef>
                <a:spcPts val="1200"/>
              </a:spcBef>
            </a:pPr>
            <a:r>
              <a:rPr lang="es-AR" sz="9600" dirty="0" smtClean="0"/>
              <a:t>"</a:t>
            </a:r>
            <a:r>
              <a:rPr lang="es-AR" sz="9600" dirty="0" err="1" smtClean="0"/>
              <a:t>WildCAP</a:t>
            </a:r>
            <a:r>
              <a:rPr lang="es-AR" sz="9600" dirty="0" smtClean="0"/>
              <a:t> </a:t>
            </a:r>
            <a:r>
              <a:rPr lang="es-AR" sz="9600" dirty="0"/>
              <a:t>- </a:t>
            </a:r>
            <a:r>
              <a:rPr lang="es-AR" sz="9600" dirty="0" err="1"/>
              <a:t>UNH's</a:t>
            </a:r>
            <a:r>
              <a:rPr lang="es-AR" sz="9600" dirty="0"/>
              <a:t> </a:t>
            </a:r>
            <a:r>
              <a:rPr lang="es-AR" sz="9600" dirty="0" err="1"/>
              <a:t>Climate</a:t>
            </a:r>
            <a:r>
              <a:rPr lang="es-AR" sz="9600" dirty="0"/>
              <a:t> </a:t>
            </a:r>
            <a:r>
              <a:rPr lang="es-AR" sz="9600" dirty="0" err="1"/>
              <a:t>Action</a:t>
            </a:r>
            <a:r>
              <a:rPr lang="es-AR" sz="9600" dirty="0"/>
              <a:t> Plan | </a:t>
            </a:r>
            <a:r>
              <a:rPr lang="es-AR" sz="9600" dirty="0" err="1"/>
              <a:t>Sustainability</a:t>
            </a:r>
            <a:r>
              <a:rPr lang="es-AR" sz="9600" dirty="0"/>
              <a:t> </a:t>
            </a:r>
            <a:r>
              <a:rPr lang="es-AR" sz="9600" dirty="0" err="1"/>
              <a:t>Institute</a:t>
            </a:r>
            <a:r>
              <a:rPr lang="es-AR" sz="9600" dirty="0"/>
              <a:t>". [Online]. </a:t>
            </a:r>
            <a:r>
              <a:rPr lang="es-AR" sz="9600" dirty="0" err="1"/>
              <a:t>Available</a:t>
            </a:r>
            <a:r>
              <a:rPr lang="es-AR" sz="9600" dirty="0"/>
              <a:t>: https://sustainableunh.unh.edu/wildcap. [</a:t>
            </a:r>
            <a:r>
              <a:rPr lang="es-AR" sz="9600" dirty="0" err="1"/>
              <a:t>Accessed</a:t>
            </a:r>
            <a:r>
              <a:rPr lang="es-AR" sz="9600" dirty="0"/>
              <a:t>: 2018].</a:t>
            </a:r>
          </a:p>
          <a:p>
            <a:pPr algn="l">
              <a:lnSpc>
                <a:spcPct val="120000"/>
              </a:lnSpc>
              <a:spcBef>
                <a:spcPts val="1200"/>
              </a:spcBef>
            </a:pPr>
            <a:r>
              <a:rPr lang="es-AR" sz="9600" dirty="0" smtClean="0"/>
              <a:t>"</a:t>
            </a:r>
            <a:r>
              <a:rPr lang="es-AR" sz="9600" dirty="0" err="1" smtClean="0"/>
              <a:t>EcoCat</a:t>
            </a:r>
            <a:r>
              <a:rPr lang="es-AR" sz="9600" dirty="0" smtClean="0"/>
              <a:t> </a:t>
            </a:r>
            <a:r>
              <a:rPr lang="es-AR" sz="9600" dirty="0" err="1"/>
              <a:t>Vehicle</a:t>
            </a:r>
            <a:r>
              <a:rPr lang="es-AR" sz="9600" dirty="0"/>
              <a:t> </a:t>
            </a:r>
            <a:r>
              <a:rPr lang="es-AR" sz="9600" dirty="0" err="1"/>
              <a:t>Selection</a:t>
            </a:r>
            <a:r>
              <a:rPr lang="es-AR" sz="9600" dirty="0"/>
              <a:t> </a:t>
            </a:r>
            <a:r>
              <a:rPr lang="es-AR" sz="9600" dirty="0" err="1"/>
              <a:t>Calculator</a:t>
            </a:r>
            <a:r>
              <a:rPr lang="es-AR" sz="9600" dirty="0"/>
              <a:t> | </a:t>
            </a:r>
            <a:r>
              <a:rPr lang="es-AR" sz="9600" dirty="0" err="1"/>
              <a:t>University</a:t>
            </a:r>
            <a:r>
              <a:rPr lang="es-AR" sz="9600" dirty="0"/>
              <a:t> of New ...". [Online]. </a:t>
            </a:r>
            <a:r>
              <a:rPr lang="es-AR" sz="9600" dirty="0" err="1"/>
              <a:t>Available</a:t>
            </a:r>
            <a:r>
              <a:rPr lang="es-AR" sz="9600" dirty="0"/>
              <a:t>: https://www.unh.edu/facilities/ecocat-vehicle-selection-calculator. [</a:t>
            </a:r>
            <a:r>
              <a:rPr lang="es-AR" sz="9600" dirty="0" err="1"/>
              <a:t>Accessed</a:t>
            </a:r>
            <a:r>
              <a:rPr lang="es-AR" sz="9600" dirty="0"/>
              <a:t>: 2018].</a:t>
            </a:r>
            <a:endParaRPr lang="es-AR" sz="9600" dirty="0">
              <a:effectLst/>
            </a:endParaRPr>
          </a:p>
        </p:txBody>
      </p:sp>
      <p:sp>
        <p:nvSpPr>
          <p:cNvPr id="93" name="Subtitle 2"/>
          <p:cNvSpPr txBox="1">
            <a:spLocks/>
          </p:cNvSpPr>
          <p:nvPr/>
        </p:nvSpPr>
        <p:spPr>
          <a:xfrm>
            <a:off x="32591449" y="25776218"/>
            <a:ext cx="10914743" cy="633625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700" dirty="0">
                <a:solidFill>
                  <a:schemeClr val="bg1"/>
                </a:solidFill>
                <a:latin typeface="Cambria" panose="02040503050406030204" pitchFamily="18" charset="0"/>
              </a:rPr>
              <a:t>References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984920" y="12216858"/>
            <a:ext cx="5657401" cy="553992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endParaRPr lang="en-US" sz="2900" dirty="0">
              <a:latin typeface="Cambria" panose="02040503050406030204" pitchFamily="18" charset="0"/>
            </a:endParaRPr>
          </a:p>
        </p:txBody>
      </p:sp>
      <p:sp>
        <p:nvSpPr>
          <p:cNvPr id="98" name="Subtitle 2"/>
          <p:cNvSpPr txBox="1">
            <a:spLocks/>
          </p:cNvSpPr>
          <p:nvPr/>
        </p:nvSpPr>
        <p:spPr>
          <a:xfrm>
            <a:off x="369597" y="24389555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5800" dirty="0">
                <a:solidFill>
                  <a:schemeClr val="bg1"/>
                </a:solidFill>
                <a:latin typeface="Cambria" panose="02040503050406030204" pitchFamily="18" charset="0"/>
              </a:rPr>
              <a:t>Data</a:t>
            </a:r>
          </a:p>
        </p:txBody>
      </p:sp>
      <p:sp>
        <p:nvSpPr>
          <p:cNvPr id="99" name="Subtitle 2"/>
          <p:cNvSpPr txBox="1">
            <a:spLocks/>
          </p:cNvSpPr>
          <p:nvPr/>
        </p:nvSpPr>
        <p:spPr>
          <a:xfrm>
            <a:off x="377635" y="16690679"/>
            <a:ext cx="10914743" cy="7264542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just">
              <a:spcBef>
                <a:spcPts val="0"/>
              </a:spcBef>
              <a:buFont typeface="Arial"/>
              <a:buChar char="•"/>
            </a:pPr>
            <a:r>
              <a:rPr lang="en-US" sz="3700" dirty="0" smtClean="0">
                <a:latin typeface="Cambria" panose="02040503050406030204" pitchFamily="18" charset="0"/>
              </a:rPr>
              <a:t>UNH has incrementally introduced AFV’s to help push towards </a:t>
            </a:r>
            <a:r>
              <a:rPr lang="en-US" sz="3700" dirty="0" err="1" smtClean="0">
                <a:latin typeface="Cambria" panose="02040503050406030204" pitchFamily="18" charset="0"/>
              </a:rPr>
              <a:t>WildCAP</a:t>
            </a:r>
            <a:r>
              <a:rPr lang="en-US" sz="3700" dirty="0" smtClean="0">
                <a:latin typeface="Cambria" panose="02040503050406030204" pitchFamily="18" charset="0"/>
              </a:rPr>
              <a:t> Goals</a:t>
            </a:r>
          </a:p>
          <a:p>
            <a:pPr marL="571500" indent="-571500" algn="just">
              <a:spcBef>
                <a:spcPts val="0"/>
              </a:spcBef>
              <a:buFont typeface="Arial"/>
              <a:buChar char="•"/>
            </a:pPr>
            <a:r>
              <a:rPr lang="en-US" sz="3700" dirty="0" smtClean="0">
                <a:latin typeface="Cambria" panose="02040503050406030204" pitchFamily="18" charset="0"/>
              </a:rPr>
              <a:t>Through the Clean Fleet Program UNH promotes low emission, high efficiency vehicles to replace the existing fleet</a:t>
            </a:r>
          </a:p>
          <a:p>
            <a:pPr marL="571500" indent="-571500" algn="just">
              <a:spcBef>
                <a:spcPts val="0"/>
              </a:spcBef>
              <a:buFont typeface="Arial"/>
              <a:buChar char="•"/>
            </a:pPr>
            <a:r>
              <a:rPr lang="en-US" sz="3700" dirty="0" smtClean="0">
                <a:latin typeface="Cambria" panose="02040503050406030204" pitchFamily="18" charset="0"/>
              </a:rPr>
              <a:t>The University has developed a tool to </a:t>
            </a:r>
            <a:r>
              <a:rPr lang="en-US" sz="4000" dirty="0" smtClean="0"/>
              <a:t>facilitate </a:t>
            </a:r>
            <a:r>
              <a:rPr lang="en-US" sz="4000" dirty="0"/>
              <a:t>wise fiscal and environmental decision making regarding campus mobility needs. </a:t>
            </a:r>
            <a:endParaRPr lang="en-US" sz="4000" dirty="0" smtClean="0"/>
          </a:p>
          <a:p>
            <a:pPr marL="571500" indent="-571500" algn="just">
              <a:spcBef>
                <a:spcPts val="0"/>
              </a:spcBef>
              <a:buFont typeface="Arial"/>
              <a:buChar char="•"/>
            </a:pPr>
            <a:r>
              <a:rPr lang="en-US" sz="3900" dirty="0"/>
              <a:t>The tool incorporates vehicle price, MPG, and </a:t>
            </a:r>
            <a:r>
              <a:rPr lang="en-US" sz="3900" dirty="0" smtClean="0"/>
              <a:t>CO</a:t>
            </a:r>
            <a:r>
              <a:rPr lang="en-US" sz="3900" baseline="30000" dirty="0" smtClean="0"/>
              <a:t>2</a:t>
            </a:r>
            <a:r>
              <a:rPr lang="en-US" sz="3900" dirty="0" smtClean="0"/>
              <a:t> </a:t>
            </a:r>
            <a:r>
              <a:rPr lang="en-US" sz="3900" dirty="0"/>
              <a:t>emissions to calculate full lifecycle costs and emissions</a:t>
            </a:r>
            <a:r>
              <a:rPr lang="en-US" sz="3900" dirty="0" smtClean="0"/>
              <a:t>.</a:t>
            </a:r>
          </a:p>
          <a:p>
            <a:pPr marL="571500" indent="-571500" algn="just">
              <a:spcBef>
                <a:spcPts val="0"/>
              </a:spcBef>
              <a:buFont typeface="Arial"/>
              <a:buChar char="•"/>
            </a:pPr>
            <a:r>
              <a:rPr lang="en-US" sz="3900" dirty="0" smtClean="0"/>
              <a:t>The calculator promotes sustainability while focusing on sizing based on need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22905630" y="31149687"/>
            <a:ext cx="8413068" cy="477048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2400" dirty="0" smtClean="0">
                <a:latin typeface="Cambria" panose="02040503050406030204" pitchFamily="18" charset="0"/>
              </a:rPr>
              <a:t>Figure 4: Electricity Demand Curve on a normal load day </a:t>
            </a:r>
            <a:endParaRPr lang="en-US" sz="2400" dirty="0">
              <a:latin typeface="Cambria" panose="02040503050406030204" pitchFamily="18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12856693" y="31028081"/>
            <a:ext cx="8491021" cy="846379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2400" dirty="0" smtClean="0">
                <a:latin typeface="Cambria" panose="02040503050406030204" pitchFamily="18" charset="0"/>
              </a:rPr>
              <a:t>Figure 3: Fuel mix for electricity generation for the New England Region</a:t>
            </a:r>
            <a:endParaRPr lang="en-US" sz="2400" dirty="0">
              <a:latin typeface="Cambria" panose="02040503050406030204" pitchFamily="18" charset="0"/>
            </a:endParaRPr>
          </a:p>
        </p:txBody>
      </p:sp>
      <p:sp>
        <p:nvSpPr>
          <p:cNvPr id="108" name="Subtitle 2"/>
          <p:cNvSpPr txBox="1">
            <a:spLocks/>
          </p:cNvSpPr>
          <p:nvPr/>
        </p:nvSpPr>
        <p:spPr>
          <a:xfrm>
            <a:off x="32591449" y="21457611"/>
            <a:ext cx="10914743" cy="384510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Thank you to Stephen Pesci, Ray Myatt, Matt O’Keefe, Dr. Clayton Mitchell for their project collaboration</a:t>
            </a:r>
          </a:p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Thank you to the UNH ETF and SI for their support</a:t>
            </a:r>
          </a:p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Thank you to the GSCCC DES for helping spread the leading work UNH is doing with its fleet</a:t>
            </a:r>
          </a:p>
          <a:p>
            <a:pPr marL="571500" indent="-57150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Thank you to Dr. Kang Wu, Dr. Russell Carr, and Dr. Paul Tsang  for allowing this project to have academic affiliation</a:t>
            </a:r>
          </a:p>
          <a:p>
            <a:pPr algn="l">
              <a:spcBef>
                <a:spcPts val="0"/>
              </a:spcBef>
            </a:pPr>
            <a:endParaRPr lang="en-US" sz="3700" dirty="0">
              <a:latin typeface="Cambria" panose="02040503050406030204" pitchFamily="18" charset="0"/>
            </a:endParaRPr>
          </a:p>
          <a:p>
            <a:pPr algn="l"/>
            <a:endParaRPr lang="en-US" sz="3700" dirty="0">
              <a:latin typeface="Cambria" panose="02040503050406030204" pitchFamily="18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05628" y="1501122"/>
            <a:ext cx="5320471" cy="18799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7096" y="6699757"/>
            <a:ext cx="5195915" cy="5226390"/>
          </a:xfrm>
          <a:prstGeom prst="rect">
            <a:avLst/>
          </a:prstGeom>
        </p:spPr>
      </p:pic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5059805"/>
              </p:ext>
            </p:extLst>
          </p:nvPr>
        </p:nvGraphicFramePr>
        <p:xfrm>
          <a:off x="14330034" y="15458143"/>
          <a:ext cx="15582900" cy="8609329"/>
        </p:xfrm>
        <a:graphic>
          <a:graphicData uri="http://schemas.openxmlformats.org/drawingml/2006/table">
            <a:tbl>
              <a:tblPr/>
              <a:tblGrid>
                <a:gridCol w="1893931"/>
                <a:gridCol w="2464966"/>
                <a:gridCol w="1208690"/>
                <a:gridCol w="1446621"/>
                <a:gridCol w="1399035"/>
                <a:gridCol w="1598897"/>
                <a:gridCol w="2182621"/>
                <a:gridCol w="1154759"/>
                <a:gridCol w="1649656"/>
                <a:gridCol w="583724"/>
              </a:tblGrid>
              <a:tr h="200025"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8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Customize Values in Yellow which carry over to ALL tabs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Input your fuel cost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(UNH Default Prices)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Enter Estimated Escalation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CNG (gge)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1.65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-2.00%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 rowSpan="2" gridSpan="4"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INPUT ESTIMATED ANNUAL MILEAGE FOR VEHICLE BEING CONSIDERED: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A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Regular Unleaded Gasoline (gal)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2.28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105">
                <a:tc gridSpan="4"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B20 (gal)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2.13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 rowSpan="2" gridSpan="4"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INPUT ESTIMATED DAILY MILEAGE FOR VEHICLE BEING CONSIDERED: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A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kWh rate (Nighttime)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0.05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105">
                <a:tc gridSpan="4"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kWh rate (Daytime)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0.16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2.00%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Estimated nightime charging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650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Add your own vehicle : www. fueleconomy.gov/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Fuel type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MPG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MSRP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Emission Score*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Are you eligble for EV tax rebate?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14630"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Vehicle Name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gasoline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05105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 plug-in hybrid/electric vehicle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Battery Size (kWh)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Range (MI)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MPGe (Elec)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MPG (Gas)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Vehicle Charge Rate (kW)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Charge Time (hrs at 220V)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                                    7,500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05105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5105"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530"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225">
                <a:tc gridSpan="10">
                  <a:txBody>
                    <a:bodyPr/>
                    <a:lstStyle/>
                    <a:p>
                      <a:pPr algn="ctr" fontAlgn="ctr"/>
                      <a:r>
                        <a:rPr lang="es-A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Comparison to Popular Vehicles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76225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Number of Years in Life Cycle Projection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A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Category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Vehicle name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MSRP-Federal Rebate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Model Fuel Cost              (Per Gallon)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Annual Fuel Cost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Fuel Cost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Capital and Fuel Cost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Annual Ave Cap and Fuel Cost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4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Estimated Total CO2 Emissions (tons)  (4)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Your Own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Vehicle Name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2.50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#DIV/0!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#DIV/0!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#DIV/0!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#DIV/0!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#DIV/0!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Electric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2017 Nissan Leaf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27,500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2.11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84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   836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            28,336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2,834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Hybrid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2018 Toyota Prius Eco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25,165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2.50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215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2,152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            27,317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2,732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Plug-in Hybid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2017 Toyota Prius Prime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19,600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See EV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79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   792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            20,392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2,039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Conventional ICE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2018 Chevrolet Sonic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16,870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2.50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499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4,993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            21,863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2,186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Biodiesel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2018 Chevrolet Cruze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16,975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2.33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376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3,762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            20,737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2,074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CNG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2015 Honda Civic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24,150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1.51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446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4,458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            28,608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2,861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SUV Hybrid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2018 Toyota Rav4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27,135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2.50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367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3,671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            30,806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3,081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Truck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2018 Colorado 2.5L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20,000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2.50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624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6,241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            27,343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2,734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Van 1/2 Ton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2018 Chevrolet City Express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22,405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2.50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520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5,201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            27,606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2,761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Van 3/4 Ton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2017 Chevrolet 2500 4.8L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31,940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2.50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693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6,935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            38,875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3,887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Van 1 Ton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2017 Chevrolet 3500 6.0L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33,140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2.50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1,248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12,483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            45,623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4,562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38125"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Police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2018 Ford Utility 3.5L Ecoboost (AWD)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32,205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2.50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832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8,322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            40,527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4,053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Police Hybrid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2019 Ford Hybrid Responder 2.0L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30,035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2.50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312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3,121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                         33,156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$            3,316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190500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* From USDOE/EPA website 10 is best in class tailpipe emissions  http://www.fueleconomy.gov/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9366" y="7048463"/>
            <a:ext cx="8593614" cy="483956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56693" y="26154019"/>
            <a:ext cx="7468775" cy="4489211"/>
          </a:xfrm>
          <a:prstGeom prst="rect">
            <a:avLst/>
          </a:prstGeom>
        </p:spPr>
      </p:pic>
      <p:cxnSp>
        <p:nvCxnSpPr>
          <p:cNvPr id="56" name="Straight Connector 55"/>
          <p:cNvCxnSpPr/>
          <p:nvPr/>
        </p:nvCxnSpPr>
        <p:spPr>
          <a:xfrm>
            <a:off x="21740611" y="26154019"/>
            <a:ext cx="40081" cy="448921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57" name="Picture 5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14162" y="26268216"/>
            <a:ext cx="7108241" cy="4493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304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E8B49EBC-8012-49EB-A634-9AC004CF8E85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1966D790-D06C-4361-94B8-8BED25FA40AD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4917</TotalTime>
  <Words>1271</Words>
  <Application>Microsoft Macintosh PowerPoint</Application>
  <PresentationFormat>Custom</PresentationFormat>
  <Paragraphs>265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ECOCat Vehicle Selection Calculator Joseph Verro, Stephen Pesci, and Dr. Clayton Mitchell Departments of Chemical Engineering and Campus Planning, University of New Hampshire, Durham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Jacobs</dc:creator>
  <cp:lastModifiedBy>joe verro</cp:lastModifiedBy>
  <cp:revision>175</cp:revision>
  <dcterms:created xsi:type="dcterms:W3CDTF">2016-03-05T16:55:12Z</dcterms:created>
  <dcterms:modified xsi:type="dcterms:W3CDTF">2018-04-17T16:54:20Z</dcterms:modified>
</cp:coreProperties>
</file>