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Lst>
  <p:sldSz cx="43891200" cy="32918400"/>
  <p:notesSz cx="6858000" cy="9144000"/>
  <p:defaultTextStyle>
    <a:defPPr>
      <a:defRPr lang="en-US"/>
    </a:defPPr>
    <a:lvl1pPr marL="0" algn="l" defTabSz="3686861" rtl="0" eaLnBrk="1" latinLnBrk="0" hangingPunct="1">
      <a:defRPr sz="7300" kern="1200">
        <a:solidFill>
          <a:schemeClr val="tx1"/>
        </a:solidFill>
        <a:latin typeface="+mn-lt"/>
        <a:ea typeface="+mn-ea"/>
        <a:cs typeface="+mn-cs"/>
      </a:defRPr>
    </a:lvl1pPr>
    <a:lvl2pPr marL="1843430" algn="l" defTabSz="3686861" rtl="0" eaLnBrk="1" latinLnBrk="0" hangingPunct="1">
      <a:defRPr sz="7300" kern="1200">
        <a:solidFill>
          <a:schemeClr val="tx1"/>
        </a:solidFill>
        <a:latin typeface="+mn-lt"/>
        <a:ea typeface="+mn-ea"/>
        <a:cs typeface="+mn-cs"/>
      </a:defRPr>
    </a:lvl2pPr>
    <a:lvl3pPr marL="3686861" algn="l" defTabSz="3686861" rtl="0" eaLnBrk="1" latinLnBrk="0" hangingPunct="1">
      <a:defRPr sz="7300" kern="1200">
        <a:solidFill>
          <a:schemeClr val="tx1"/>
        </a:solidFill>
        <a:latin typeface="+mn-lt"/>
        <a:ea typeface="+mn-ea"/>
        <a:cs typeface="+mn-cs"/>
      </a:defRPr>
    </a:lvl3pPr>
    <a:lvl4pPr marL="5530291" algn="l" defTabSz="3686861" rtl="0" eaLnBrk="1" latinLnBrk="0" hangingPunct="1">
      <a:defRPr sz="7300" kern="1200">
        <a:solidFill>
          <a:schemeClr val="tx1"/>
        </a:solidFill>
        <a:latin typeface="+mn-lt"/>
        <a:ea typeface="+mn-ea"/>
        <a:cs typeface="+mn-cs"/>
      </a:defRPr>
    </a:lvl4pPr>
    <a:lvl5pPr marL="7373722" algn="l" defTabSz="3686861" rtl="0" eaLnBrk="1" latinLnBrk="0" hangingPunct="1">
      <a:defRPr sz="7300" kern="1200">
        <a:solidFill>
          <a:schemeClr val="tx1"/>
        </a:solidFill>
        <a:latin typeface="+mn-lt"/>
        <a:ea typeface="+mn-ea"/>
        <a:cs typeface="+mn-cs"/>
      </a:defRPr>
    </a:lvl5pPr>
    <a:lvl6pPr marL="9217152" algn="l" defTabSz="3686861" rtl="0" eaLnBrk="1" latinLnBrk="0" hangingPunct="1">
      <a:defRPr sz="7300" kern="1200">
        <a:solidFill>
          <a:schemeClr val="tx1"/>
        </a:solidFill>
        <a:latin typeface="+mn-lt"/>
        <a:ea typeface="+mn-ea"/>
        <a:cs typeface="+mn-cs"/>
      </a:defRPr>
    </a:lvl6pPr>
    <a:lvl7pPr marL="11060582" algn="l" defTabSz="3686861" rtl="0" eaLnBrk="1" latinLnBrk="0" hangingPunct="1">
      <a:defRPr sz="7300" kern="1200">
        <a:solidFill>
          <a:schemeClr val="tx1"/>
        </a:solidFill>
        <a:latin typeface="+mn-lt"/>
        <a:ea typeface="+mn-ea"/>
        <a:cs typeface="+mn-cs"/>
      </a:defRPr>
    </a:lvl7pPr>
    <a:lvl8pPr marL="12904013" algn="l" defTabSz="3686861" rtl="0" eaLnBrk="1" latinLnBrk="0" hangingPunct="1">
      <a:defRPr sz="7300" kern="1200">
        <a:solidFill>
          <a:schemeClr val="tx1"/>
        </a:solidFill>
        <a:latin typeface="+mn-lt"/>
        <a:ea typeface="+mn-ea"/>
        <a:cs typeface="+mn-cs"/>
      </a:defRPr>
    </a:lvl8pPr>
    <a:lvl9pPr marL="14747443" algn="l" defTabSz="3686861" rtl="0" eaLnBrk="1" latinLnBrk="0" hangingPunct="1">
      <a:defRPr sz="73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FDFF"/>
    <a:srgbClr val="3DACFF"/>
    <a:srgbClr val="00A6E2"/>
    <a:srgbClr val="FF950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588"/>
    <p:restoredTop sz="99509" autoAdjust="0"/>
  </p:normalViewPr>
  <p:slideViewPr>
    <p:cSldViewPr snapToGrid="0" snapToObjects="1">
      <p:cViewPr varScale="1">
        <p:scale>
          <a:sx n="19" d="100"/>
          <a:sy n="19" d="100"/>
        </p:scale>
        <p:origin x="1332" y="66"/>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5760720" y="11456371"/>
            <a:ext cx="32369760" cy="7900416"/>
          </a:xfrm>
          <a:solidFill>
            <a:srgbClr val="FFFFFF"/>
          </a:solidFill>
          <a:ln w="38100">
            <a:solidFill>
              <a:srgbClr val="404040"/>
            </a:solidFill>
          </a:ln>
        </p:spPr>
        <p:txBody>
          <a:bodyPr lIns="1106058" rIns="1106058" anchor="ctr" anchorCtr="1">
            <a:normAutofit/>
          </a:bodyPr>
          <a:lstStyle>
            <a:lvl1pPr algn="ctr">
              <a:defRPr sz="153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9702699" y="20892211"/>
            <a:ext cx="24485803" cy="5951491"/>
          </a:xfrm>
          <a:noFill/>
        </p:spPr>
        <p:txBody>
          <a:bodyPr>
            <a:normAutofit/>
          </a:bodyPr>
          <a:lstStyle>
            <a:lvl1pPr marL="0" indent="0" algn="ctr">
              <a:buNone/>
              <a:defRPr sz="8100">
                <a:solidFill>
                  <a:schemeClr val="tx1">
                    <a:lumMod val="75000"/>
                    <a:lumOff val="25000"/>
                  </a:schemeClr>
                </a:solidFill>
              </a:defRPr>
            </a:lvl1pPr>
            <a:lvl2pPr marL="1843430" indent="0" algn="ctr">
              <a:buNone/>
              <a:defRPr sz="8100"/>
            </a:lvl2pPr>
            <a:lvl3pPr marL="3686861" indent="0" algn="ctr">
              <a:buNone/>
              <a:defRPr sz="7300"/>
            </a:lvl3pPr>
            <a:lvl4pPr marL="5530291" indent="0" algn="ctr">
              <a:buNone/>
              <a:defRPr sz="6500"/>
            </a:lvl4pPr>
            <a:lvl5pPr marL="7373722" indent="0" algn="ctr">
              <a:buNone/>
              <a:defRPr sz="6500"/>
            </a:lvl5pPr>
            <a:lvl6pPr marL="9217152" indent="0" algn="ctr">
              <a:buNone/>
              <a:defRPr sz="6500"/>
            </a:lvl6pPr>
            <a:lvl7pPr marL="11060582" indent="0" algn="ctr">
              <a:buNone/>
              <a:defRPr sz="6500"/>
            </a:lvl7pPr>
            <a:lvl8pPr marL="12904013" indent="0" algn="ctr">
              <a:buNone/>
              <a:defRPr sz="6500"/>
            </a:lvl8pPr>
            <a:lvl9pPr marL="14747443" indent="0" algn="ctr">
              <a:buNone/>
              <a:defRPr sz="65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8C5520BC-3EFE-5242-9A3D-572C8840CF72}" type="datetimeFigureOut">
              <a:rPr lang="en-US" smtClean="0"/>
              <a:t>4/17/2018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346763837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5520BC-3EFE-5242-9A3D-572C8840CF72}" type="datetimeFigureOut">
              <a:rPr lang="en-US" smtClean="0"/>
              <a:t>4/17/2018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3998249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5760720" y="11456371"/>
            <a:ext cx="32369760" cy="7900416"/>
          </a:xfrm>
          <a:solidFill>
            <a:srgbClr val="FFFFFF"/>
          </a:solidFill>
          <a:ln w="38100">
            <a:solidFill>
              <a:srgbClr val="404040"/>
            </a:solidFill>
          </a:ln>
        </p:spPr>
        <p:txBody>
          <a:bodyPr lIns="1106058" rIns="1106058" anchor="ctr" anchorCtr="1">
            <a:normAutofit/>
          </a:bodyPr>
          <a:lstStyle>
            <a:lvl1pPr>
              <a:defRPr sz="153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9702699" y="20891832"/>
            <a:ext cx="24485803" cy="6072394"/>
          </a:xfrm>
        </p:spPr>
        <p:txBody>
          <a:bodyPr anchor="t" anchorCtr="1">
            <a:normAutofit/>
          </a:bodyPr>
          <a:lstStyle>
            <a:lvl1pPr marL="0" indent="0">
              <a:buNone/>
              <a:defRPr sz="8100">
                <a:solidFill>
                  <a:schemeClr val="tx1"/>
                </a:solidFill>
              </a:defRPr>
            </a:lvl1pPr>
            <a:lvl2pPr marL="1843430" indent="0">
              <a:buNone/>
              <a:defRPr sz="8100">
                <a:solidFill>
                  <a:schemeClr val="tx1">
                    <a:tint val="75000"/>
                  </a:schemeClr>
                </a:solidFill>
              </a:defRPr>
            </a:lvl2pPr>
            <a:lvl3pPr marL="3686861" indent="0">
              <a:buNone/>
              <a:defRPr sz="7300">
                <a:solidFill>
                  <a:schemeClr val="tx1">
                    <a:tint val="75000"/>
                  </a:schemeClr>
                </a:solidFill>
              </a:defRPr>
            </a:lvl3pPr>
            <a:lvl4pPr marL="5530291" indent="0">
              <a:buNone/>
              <a:defRPr sz="6500">
                <a:solidFill>
                  <a:schemeClr val="tx1">
                    <a:tint val="75000"/>
                  </a:schemeClr>
                </a:solidFill>
              </a:defRPr>
            </a:lvl4pPr>
            <a:lvl5pPr marL="7373722" indent="0">
              <a:buNone/>
              <a:defRPr sz="6500">
                <a:solidFill>
                  <a:schemeClr val="tx1">
                    <a:tint val="75000"/>
                  </a:schemeClr>
                </a:solidFill>
              </a:defRPr>
            </a:lvl5pPr>
            <a:lvl6pPr marL="9217152" indent="0">
              <a:buNone/>
              <a:defRPr sz="6500">
                <a:solidFill>
                  <a:schemeClr val="tx1">
                    <a:tint val="75000"/>
                  </a:schemeClr>
                </a:solidFill>
              </a:defRPr>
            </a:lvl6pPr>
            <a:lvl7pPr marL="11060582" indent="0">
              <a:buNone/>
              <a:defRPr sz="6500">
                <a:solidFill>
                  <a:schemeClr val="tx1">
                    <a:tint val="75000"/>
                  </a:schemeClr>
                </a:solidFill>
              </a:defRPr>
            </a:lvl7pPr>
            <a:lvl8pPr marL="12904013" indent="0">
              <a:buNone/>
              <a:defRPr sz="6500">
                <a:solidFill>
                  <a:schemeClr val="tx1">
                    <a:tint val="75000"/>
                  </a:schemeClr>
                </a:solidFill>
              </a:defRPr>
            </a:lvl8pPr>
            <a:lvl9pPr marL="14747443" indent="0">
              <a:buNone/>
              <a:defRPr sz="65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8C5520BC-3EFE-5242-9A3D-572C8840CF72}" type="datetimeFigureOut">
              <a:rPr lang="en-US" smtClean="0"/>
              <a:t>4/17/2018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264372855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694885" y="12662611"/>
            <a:ext cx="15378376" cy="148895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817936" y="12662611"/>
            <a:ext cx="15372889" cy="148895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8C5520BC-3EFE-5242-9A3D-572C8840CF72}" type="datetimeFigureOut">
              <a:rPr lang="en-US" smtClean="0"/>
              <a:t>4/17/2018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2258306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00370" y="11104481"/>
            <a:ext cx="15372893" cy="3379618"/>
          </a:xfrm>
        </p:spPr>
        <p:txBody>
          <a:bodyPr anchor="b" anchorCtr="1">
            <a:normAutofit/>
          </a:bodyPr>
          <a:lstStyle>
            <a:lvl1pPr marL="0" indent="0" algn="ctr">
              <a:buNone/>
              <a:defRPr sz="7700" b="0" cap="all" spc="403" baseline="0">
                <a:solidFill>
                  <a:schemeClr val="accent2">
                    <a:lumMod val="75000"/>
                  </a:schemeClr>
                </a:solidFill>
              </a:defRPr>
            </a:lvl1pPr>
            <a:lvl2pPr marL="1843430" indent="0">
              <a:buNone/>
              <a:defRPr sz="7700" b="1"/>
            </a:lvl2pPr>
            <a:lvl3pPr marL="3686861" indent="0">
              <a:buNone/>
              <a:defRPr sz="7300" b="1"/>
            </a:lvl3pPr>
            <a:lvl4pPr marL="5530291" indent="0">
              <a:buNone/>
              <a:defRPr sz="6500" b="1"/>
            </a:lvl4pPr>
            <a:lvl5pPr marL="7373722" indent="0">
              <a:buNone/>
              <a:defRPr sz="6500" b="1"/>
            </a:lvl5pPr>
            <a:lvl6pPr marL="9217152" indent="0">
              <a:buNone/>
              <a:defRPr sz="6500" b="1"/>
            </a:lvl6pPr>
            <a:lvl7pPr marL="11060582" indent="0">
              <a:buNone/>
              <a:defRPr sz="6500" b="1"/>
            </a:lvl7pPr>
            <a:lvl8pPr marL="12904013" indent="0">
              <a:buNone/>
              <a:defRPr sz="6500" b="1"/>
            </a:lvl8pPr>
            <a:lvl9pPr marL="14747443" indent="0">
              <a:buNone/>
              <a:defRPr sz="6500" b="1"/>
            </a:lvl9pPr>
          </a:lstStyle>
          <a:p>
            <a:pPr lvl="0"/>
            <a:r>
              <a:rPr lang="en-US"/>
              <a:t>Edit Master text styles</a:t>
            </a:r>
          </a:p>
        </p:txBody>
      </p:sp>
      <p:sp>
        <p:nvSpPr>
          <p:cNvPr id="4" name="Content Placeholder 3"/>
          <p:cNvSpPr>
            <a:spLocks noGrp="1"/>
          </p:cNvSpPr>
          <p:nvPr>
            <p:ph sz="half" idx="2"/>
          </p:nvPr>
        </p:nvSpPr>
        <p:spPr>
          <a:xfrm>
            <a:off x="5700370" y="15087600"/>
            <a:ext cx="15372893" cy="124645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22817938" y="15087600"/>
            <a:ext cx="15312542" cy="12464525"/>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22817937" y="11104481"/>
            <a:ext cx="15372893" cy="3379618"/>
          </a:xfrm>
        </p:spPr>
        <p:txBody>
          <a:bodyPr anchor="b" anchorCtr="1">
            <a:normAutofit/>
          </a:bodyPr>
          <a:lstStyle>
            <a:lvl1pPr marL="0" indent="0" algn="ctr">
              <a:buNone/>
              <a:defRPr sz="7700" b="0" cap="all" spc="403" baseline="0">
                <a:solidFill>
                  <a:schemeClr val="accent2">
                    <a:lumMod val="75000"/>
                  </a:schemeClr>
                </a:solidFill>
              </a:defRPr>
            </a:lvl1pPr>
            <a:lvl2pPr marL="1843430" indent="0">
              <a:buNone/>
              <a:defRPr sz="7700" b="1"/>
            </a:lvl2pPr>
            <a:lvl3pPr marL="3686861" indent="0">
              <a:buNone/>
              <a:defRPr sz="7300" b="1"/>
            </a:lvl3pPr>
            <a:lvl4pPr marL="5530291" indent="0">
              <a:buNone/>
              <a:defRPr sz="6500" b="1"/>
            </a:lvl4pPr>
            <a:lvl5pPr marL="7373722" indent="0">
              <a:buNone/>
              <a:defRPr sz="6500" b="1"/>
            </a:lvl5pPr>
            <a:lvl6pPr marL="9217152" indent="0">
              <a:buNone/>
              <a:defRPr sz="6500" b="1"/>
            </a:lvl6pPr>
            <a:lvl7pPr marL="11060582" indent="0">
              <a:buNone/>
              <a:defRPr sz="6500" b="1"/>
            </a:lvl7pPr>
            <a:lvl8pPr marL="12904013" indent="0">
              <a:buNone/>
              <a:defRPr sz="6500" b="1"/>
            </a:lvl8pPr>
            <a:lvl9pPr marL="14747443" indent="0">
              <a:buNone/>
              <a:defRPr sz="6500" b="1"/>
            </a:lvl9pPr>
          </a:lstStyle>
          <a:p>
            <a:pPr lvl="0"/>
            <a:r>
              <a:rPr lang="en-US"/>
              <a:t>Edit Master text styles</a:t>
            </a:r>
          </a:p>
        </p:txBody>
      </p:sp>
      <p:sp>
        <p:nvSpPr>
          <p:cNvPr id="7" name="Date Placeholder 6"/>
          <p:cNvSpPr>
            <a:spLocks noGrp="1"/>
          </p:cNvSpPr>
          <p:nvPr>
            <p:ph type="dt" sz="half" idx="10"/>
          </p:nvPr>
        </p:nvSpPr>
        <p:spPr/>
        <p:txBody>
          <a:bodyPr/>
          <a:lstStyle/>
          <a:p>
            <a:fld id="{8C5520BC-3EFE-5242-9A3D-572C8840CF72}" type="datetimeFigureOut">
              <a:rPr lang="en-US" smtClean="0"/>
              <a:t>4/17/2018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6CB07-788D-264C-9489-C6488DB8B024}"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89595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5520BC-3EFE-5242-9A3D-572C8840CF72}" type="datetimeFigureOut">
              <a:rPr lang="en-US" smtClean="0"/>
              <a:t>4/17/2018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3794967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5520BC-3EFE-5242-9A3D-572C8840CF72}" type="datetimeFigureOut">
              <a:rPr lang="en-US" smtClean="0"/>
              <a:t>4/17/2018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1983247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21945600"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2896819" y="10770377"/>
            <a:ext cx="16151962" cy="5479186"/>
          </a:xfrm>
          <a:solidFill>
            <a:srgbClr val="FFFFFF"/>
          </a:solidFill>
          <a:ln>
            <a:solidFill>
              <a:srgbClr val="404040"/>
            </a:solidFill>
          </a:ln>
        </p:spPr>
        <p:txBody>
          <a:bodyPr anchor="ctr" anchorCtr="1">
            <a:normAutofit/>
          </a:bodyPr>
          <a:lstStyle>
            <a:lvl1pPr>
              <a:defRPr sz="89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24249888" y="3862426"/>
            <a:ext cx="17337024" cy="25193549"/>
          </a:xfrm>
        </p:spPr>
        <p:txBody>
          <a:bodyPr>
            <a:normAutofit/>
          </a:bodyPr>
          <a:lstStyle>
            <a:lvl1pPr>
              <a:defRPr sz="7700">
                <a:solidFill>
                  <a:schemeClr val="tx1"/>
                </a:solidFill>
              </a:defRPr>
            </a:lvl1pPr>
            <a:lvl2pPr>
              <a:defRPr sz="6500">
                <a:solidFill>
                  <a:schemeClr val="tx1"/>
                </a:solidFill>
              </a:defRPr>
            </a:lvl2pPr>
            <a:lvl3pPr>
              <a:defRPr sz="6500">
                <a:solidFill>
                  <a:schemeClr val="tx1"/>
                </a:solidFill>
              </a:defRPr>
            </a:lvl3pPr>
            <a:lvl4pPr>
              <a:defRPr sz="6500">
                <a:solidFill>
                  <a:schemeClr val="tx1"/>
                </a:solidFill>
              </a:defRPr>
            </a:lvl4pPr>
            <a:lvl5pPr>
              <a:defRPr sz="6500">
                <a:solidFill>
                  <a:schemeClr val="tx1"/>
                </a:solidFill>
              </a:defRPr>
            </a:lvl5pPr>
            <a:lvl6pPr>
              <a:defRPr sz="6500"/>
            </a:lvl6pPr>
            <a:lvl7pPr>
              <a:defRPr sz="6500"/>
            </a:lvl7pPr>
            <a:lvl8pPr>
              <a:defRPr sz="6500"/>
            </a:lvl8pPr>
            <a:lvl9pPr>
              <a:defRPr sz="6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016045" y="17039606"/>
            <a:ext cx="13661136" cy="10531373"/>
          </a:xfrm>
        </p:spPr>
        <p:txBody>
          <a:bodyPr anchor="t" anchorCtr="1">
            <a:normAutofit/>
          </a:bodyPr>
          <a:lstStyle>
            <a:lvl1pPr marL="0" indent="0" algn="ctr">
              <a:buNone/>
              <a:defRPr sz="6000">
                <a:solidFill>
                  <a:srgbClr val="FFFFFF"/>
                </a:solidFill>
              </a:defRPr>
            </a:lvl1pPr>
            <a:lvl2pPr marL="1843430" indent="0">
              <a:buNone/>
              <a:defRPr sz="5600"/>
            </a:lvl2pPr>
            <a:lvl3pPr marL="3686861" indent="0">
              <a:buNone/>
              <a:defRPr sz="4800"/>
            </a:lvl3pPr>
            <a:lvl4pPr marL="5530291" indent="0">
              <a:buNone/>
              <a:defRPr sz="4000"/>
            </a:lvl4pPr>
            <a:lvl5pPr marL="7373722" indent="0">
              <a:buNone/>
              <a:defRPr sz="4000"/>
            </a:lvl5pPr>
            <a:lvl6pPr marL="9217152" indent="0">
              <a:buNone/>
              <a:defRPr sz="4000"/>
            </a:lvl6pPr>
            <a:lvl7pPr marL="11060582" indent="0">
              <a:buNone/>
              <a:defRPr sz="4000"/>
            </a:lvl7pPr>
            <a:lvl8pPr marL="12904013" indent="0">
              <a:buNone/>
              <a:defRPr sz="4000"/>
            </a:lvl8pPr>
            <a:lvl9pPr marL="14747443" indent="0">
              <a:buNone/>
              <a:defRPr sz="4000"/>
            </a:lvl9pPr>
          </a:lstStyle>
          <a:p>
            <a:pPr lvl="0"/>
            <a:r>
              <a:rPr lang="en-US"/>
              <a:t>Edit Master text styles</a:t>
            </a:r>
          </a:p>
        </p:txBody>
      </p:sp>
      <p:sp>
        <p:nvSpPr>
          <p:cNvPr id="9" name="Date Placeholder 8"/>
          <p:cNvSpPr>
            <a:spLocks noGrp="1"/>
          </p:cNvSpPr>
          <p:nvPr>
            <p:ph type="dt" sz="half" idx="10"/>
          </p:nvPr>
        </p:nvSpPr>
        <p:spPr/>
        <p:txBody>
          <a:bodyPr/>
          <a:lstStyle/>
          <a:p>
            <a:fld id="{8C5520BC-3EFE-5242-9A3D-572C8840CF72}" type="datetimeFigureOut">
              <a:rPr lang="en-US" smtClean="0"/>
              <a:t>4/17/2018</a:t>
            </a:fld>
            <a:endParaRPr lang="en-US"/>
          </a:p>
        </p:txBody>
      </p:sp>
      <p:sp>
        <p:nvSpPr>
          <p:cNvPr id="10" name="Footer Placeholder 9"/>
          <p:cNvSpPr>
            <a:spLocks noGrp="1"/>
          </p:cNvSpPr>
          <p:nvPr>
            <p:ph type="ftr" sz="quarter" idx="11"/>
          </p:nvPr>
        </p:nvSpPr>
        <p:spPr>
          <a:xfrm>
            <a:off x="2896821" y="29933798"/>
            <a:ext cx="18449269" cy="1536192"/>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2570394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2" y="0"/>
            <a:ext cx="21945596"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2910683" y="10770374"/>
            <a:ext cx="16181993" cy="5446272"/>
          </a:xfrm>
          <a:solidFill>
            <a:srgbClr val="FFFFFF"/>
          </a:solidFill>
          <a:ln>
            <a:solidFill>
              <a:srgbClr val="404040"/>
            </a:solidFill>
          </a:ln>
        </p:spPr>
        <p:txBody>
          <a:bodyPr anchor="ctr" anchorCtr="1">
            <a:noAutofit/>
          </a:bodyPr>
          <a:lstStyle>
            <a:lvl1pPr>
              <a:defRPr sz="89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1945598" y="0"/>
            <a:ext cx="21967549" cy="32918400"/>
          </a:xfrm>
          <a:solidFill>
            <a:schemeClr val="bg1">
              <a:lumMod val="75000"/>
            </a:schemeClr>
          </a:solidFill>
        </p:spPr>
        <p:txBody>
          <a:bodyPr anchor="t"/>
          <a:lstStyle>
            <a:lvl1pPr marL="0" indent="0">
              <a:buNone/>
              <a:defRPr sz="12900">
                <a:solidFill>
                  <a:schemeClr val="bg1">
                    <a:lumMod val="85000"/>
                    <a:lumOff val="15000"/>
                  </a:schemeClr>
                </a:solidFill>
              </a:defRPr>
            </a:lvl1pPr>
            <a:lvl2pPr marL="1843430" indent="0">
              <a:buNone/>
              <a:defRPr sz="11300"/>
            </a:lvl2pPr>
            <a:lvl3pPr marL="3686861" indent="0">
              <a:buNone/>
              <a:defRPr sz="9700"/>
            </a:lvl3pPr>
            <a:lvl4pPr marL="5530291" indent="0">
              <a:buNone/>
              <a:defRPr sz="8100"/>
            </a:lvl4pPr>
            <a:lvl5pPr marL="7373722" indent="0">
              <a:buNone/>
              <a:defRPr sz="8100"/>
            </a:lvl5pPr>
            <a:lvl6pPr marL="9217152" indent="0">
              <a:buNone/>
              <a:defRPr sz="8100"/>
            </a:lvl6pPr>
            <a:lvl7pPr marL="11060582" indent="0">
              <a:buNone/>
              <a:defRPr sz="8100"/>
            </a:lvl7pPr>
            <a:lvl8pPr marL="12904013" indent="0">
              <a:buNone/>
              <a:defRPr sz="8100"/>
            </a:lvl8pPr>
            <a:lvl9pPr marL="14747443" indent="0">
              <a:buNone/>
              <a:defRPr sz="8100"/>
            </a:lvl9pPr>
          </a:lstStyle>
          <a:p>
            <a:r>
              <a:rPr lang="en-US"/>
              <a:t>Click icon to add picture</a:t>
            </a:r>
            <a:endParaRPr lang="en-US" dirty="0"/>
          </a:p>
        </p:txBody>
      </p:sp>
      <p:sp>
        <p:nvSpPr>
          <p:cNvPr id="4" name="Text Placeholder 3"/>
          <p:cNvSpPr>
            <a:spLocks noGrp="1"/>
          </p:cNvSpPr>
          <p:nvPr>
            <p:ph type="body" sz="half" idx="2"/>
          </p:nvPr>
        </p:nvSpPr>
        <p:spPr>
          <a:xfrm>
            <a:off x="4016045" y="17039609"/>
            <a:ext cx="13661136" cy="10531378"/>
          </a:xfrm>
        </p:spPr>
        <p:txBody>
          <a:bodyPr anchor="t" anchorCtr="1">
            <a:normAutofit/>
          </a:bodyPr>
          <a:lstStyle>
            <a:lvl1pPr marL="0" indent="0" algn="ctr">
              <a:buNone/>
              <a:defRPr sz="6000">
                <a:solidFill>
                  <a:srgbClr val="FFFFFF"/>
                </a:solidFill>
              </a:defRPr>
            </a:lvl1pPr>
            <a:lvl2pPr marL="1843430" indent="0">
              <a:buNone/>
              <a:defRPr sz="5600"/>
            </a:lvl2pPr>
            <a:lvl3pPr marL="3686861" indent="0">
              <a:buNone/>
              <a:defRPr sz="4800"/>
            </a:lvl3pPr>
            <a:lvl4pPr marL="5530291" indent="0">
              <a:buNone/>
              <a:defRPr sz="4000"/>
            </a:lvl4pPr>
            <a:lvl5pPr marL="7373722" indent="0">
              <a:buNone/>
              <a:defRPr sz="4000"/>
            </a:lvl5pPr>
            <a:lvl6pPr marL="9217152" indent="0">
              <a:buNone/>
              <a:defRPr sz="4000"/>
            </a:lvl6pPr>
            <a:lvl7pPr marL="11060582" indent="0">
              <a:buNone/>
              <a:defRPr sz="4000"/>
            </a:lvl7pPr>
            <a:lvl8pPr marL="12904013" indent="0">
              <a:buNone/>
              <a:defRPr sz="4000"/>
            </a:lvl8pPr>
            <a:lvl9pPr marL="14747443" indent="0">
              <a:buNone/>
              <a:defRPr sz="4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8C5520BC-3EFE-5242-9A3D-572C8840CF72}" type="datetimeFigureOut">
              <a:rPr lang="en-US" smtClean="0"/>
              <a:t>4/17/2018</a:t>
            </a:fld>
            <a:endParaRPr lang="en-US"/>
          </a:p>
        </p:txBody>
      </p:sp>
      <p:sp>
        <p:nvSpPr>
          <p:cNvPr id="9" name="Footer Placeholder 8"/>
          <p:cNvSpPr>
            <a:spLocks noGrp="1"/>
          </p:cNvSpPr>
          <p:nvPr>
            <p:ph type="ftr" sz="quarter" idx="11"/>
          </p:nvPr>
        </p:nvSpPr>
        <p:spPr>
          <a:xfrm>
            <a:off x="2896821" y="29933798"/>
            <a:ext cx="18449269" cy="1536192"/>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216811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5520BC-3EFE-5242-9A3D-572C8840CF72}"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1237158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151203" y="4498848"/>
            <a:ext cx="4674989" cy="239207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032092" y="4498848"/>
            <a:ext cx="22314560" cy="2392070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5520BC-3EFE-5242-9A3D-572C8840CF72}"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6CB07-788D-264C-9489-C6488DB8B024}" type="slidenum">
              <a:rPr lang="en-US" smtClean="0"/>
              <a:t>‹#›</a:t>
            </a:fld>
            <a:endParaRPr lang="en-US"/>
          </a:p>
        </p:txBody>
      </p:sp>
    </p:spTree>
    <p:extLst>
      <p:ext uri="{BB962C8B-B14F-4D97-AF65-F5344CB8AC3E}">
        <p14:creationId xmlns:p14="http://schemas.microsoft.com/office/powerpoint/2010/main" val="3023433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8032090" y="4630522"/>
            <a:ext cx="27827021" cy="5705856"/>
          </a:xfrm>
          <a:prstGeom prst="rect">
            <a:avLst/>
          </a:prstGeom>
          <a:solidFill>
            <a:srgbClr val="FFFFFF"/>
          </a:solidFill>
          <a:ln w="31750" cap="sq">
            <a:solidFill>
              <a:srgbClr val="404040"/>
            </a:solidFill>
            <a:miter lim="800000"/>
          </a:ln>
        </p:spPr>
        <p:txBody>
          <a:bodyPr vert="horz" lIns="737372" tIns="737372" rIns="737372" bIns="737372"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032090" y="12662614"/>
            <a:ext cx="27827021" cy="14889518"/>
          </a:xfrm>
          <a:prstGeom prst="rect">
            <a:avLst/>
          </a:prstGeom>
        </p:spPr>
        <p:txBody>
          <a:bodyPr vert="horz" lIns="368686" tIns="184343" rIns="368686" bIns="184343"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157144" y="29946317"/>
            <a:ext cx="9913486" cy="1555046"/>
          </a:xfrm>
          <a:prstGeom prst="rect">
            <a:avLst/>
          </a:prstGeom>
        </p:spPr>
        <p:txBody>
          <a:bodyPr vert="horz" lIns="368686" tIns="184343" rIns="368686" bIns="184343" rtlCol="0" anchor="ctr"/>
          <a:lstStyle>
            <a:lvl1pPr algn="r">
              <a:defRPr sz="4200">
                <a:solidFill>
                  <a:schemeClr val="tx1">
                    <a:alpha val="70000"/>
                  </a:schemeClr>
                </a:solidFill>
              </a:defRPr>
            </a:lvl1pPr>
          </a:lstStyle>
          <a:p>
            <a:fld id="{8C5520BC-3EFE-5242-9A3D-572C8840CF72}" type="datetimeFigureOut">
              <a:rPr lang="en-US" smtClean="0"/>
              <a:t>4/17/2018</a:t>
            </a:fld>
            <a:endParaRPr lang="en-US"/>
          </a:p>
        </p:txBody>
      </p:sp>
      <p:sp>
        <p:nvSpPr>
          <p:cNvPr id="5" name="Footer Placeholder 4"/>
          <p:cNvSpPr>
            <a:spLocks noGrp="1"/>
          </p:cNvSpPr>
          <p:nvPr>
            <p:ph type="ftr" sz="quarter" idx="3"/>
          </p:nvPr>
        </p:nvSpPr>
        <p:spPr>
          <a:xfrm>
            <a:off x="5760722" y="29933798"/>
            <a:ext cx="21244280" cy="1536192"/>
          </a:xfrm>
          <a:prstGeom prst="rect">
            <a:avLst/>
          </a:prstGeom>
        </p:spPr>
        <p:txBody>
          <a:bodyPr vert="horz" lIns="368686" tIns="184343" rIns="368686" bIns="184343" rtlCol="0" anchor="ctr"/>
          <a:lstStyle>
            <a:lvl1pPr algn="l">
              <a:defRPr sz="42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38732119" y="29846016"/>
            <a:ext cx="1316736" cy="1755648"/>
          </a:xfrm>
          <a:prstGeom prst="ellipse">
            <a:avLst/>
          </a:prstGeom>
          <a:solidFill>
            <a:srgbClr val="1D1D1D">
              <a:alpha val="70000"/>
            </a:srgbClr>
          </a:solidFill>
        </p:spPr>
        <p:txBody>
          <a:bodyPr vert="horz" lIns="73737" tIns="184343" rIns="73737" bIns="184343" rtlCol="0" anchor="ctr">
            <a:noAutofit/>
          </a:bodyPr>
          <a:lstStyle>
            <a:lvl1pPr algn="ctr">
              <a:defRPr sz="4400" spc="0" baseline="0">
                <a:solidFill>
                  <a:srgbClr val="FFFFFF"/>
                </a:solidFill>
              </a:defRPr>
            </a:lvl1pPr>
          </a:lstStyle>
          <a:p>
            <a:fld id="{C4B6CB07-788D-264C-9489-C6488DB8B024}" type="slidenum">
              <a:rPr lang="en-US" smtClean="0"/>
              <a:t>‹#›</a:t>
            </a:fld>
            <a:endParaRPr lang="en-US"/>
          </a:p>
        </p:txBody>
      </p:sp>
    </p:spTree>
    <p:extLst>
      <p:ext uri="{BB962C8B-B14F-4D97-AF65-F5344CB8AC3E}">
        <p14:creationId xmlns:p14="http://schemas.microsoft.com/office/powerpoint/2010/main" val="1394242648"/>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3686861" rtl="0" eaLnBrk="1" latinLnBrk="0" hangingPunct="1">
        <a:lnSpc>
          <a:spcPct val="90000"/>
        </a:lnSpc>
        <a:spcBef>
          <a:spcPct val="0"/>
        </a:spcBef>
        <a:buNone/>
        <a:defRPr sz="11300" kern="1200" cap="all" spc="806" baseline="0">
          <a:solidFill>
            <a:srgbClr val="262626"/>
          </a:solidFill>
          <a:latin typeface="+mj-lt"/>
          <a:ea typeface="+mj-ea"/>
          <a:cs typeface="+mj-cs"/>
        </a:defRPr>
      </a:lvl1pPr>
    </p:titleStyle>
    <p:bodyStyle>
      <a:lvl1pPr marL="921715" indent="-921715" algn="l" defTabSz="3686861" rtl="0" eaLnBrk="1" latinLnBrk="0" hangingPunct="1">
        <a:lnSpc>
          <a:spcPct val="100000"/>
        </a:lnSpc>
        <a:spcBef>
          <a:spcPts val="4032"/>
        </a:spcBef>
        <a:buClr>
          <a:schemeClr val="accent2"/>
        </a:buClr>
        <a:buFont typeface="Arial" panose="020B0604020202020204" pitchFamily="34" charset="0"/>
        <a:buChar char="•"/>
        <a:defRPr sz="7300" kern="1200">
          <a:solidFill>
            <a:schemeClr val="tx1">
              <a:lumMod val="85000"/>
              <a:lumOff val="15000"/>
            </a:schemeClr>
          </a:solidFill>
          <a:latin typeface="+mn-lt"/>
          <a:ea typeface="+mn-ea"/>
          <a:cs typeface="+mn-cs"/>
        </a:defRPr>
      </a:lvl1pPr>
      <a:lvl2pPr marL="1843430"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a:solidFill>
            <a:schemeClr val="tx1">
              <a:lumMod val="85000"/>
              <a:lumOff val="15000"/>
            </a:schemeClr>
          </a:solidFill>
          <a:latin typeface="+mn-lt"/>
          <a:ea typeface="+mn-ea"/>
          <a:cs typeface="+mn-cs"/>
        </a:defRPr>
      </a:lvl2pPr>
      <a:lvl3pPr marL="2765146"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a:solidFill>
            <a:schemeClr val="tx1">
              <a:lumMod val="85000"/>
              <a:lumOff val="15000"/>
            </a:schemeClr>
          </a:solidFill>
          <a:latin typeface="+mn-lt"/>
          <a:ea typeface="+mn-ea"/>
          <a:cs typeface="+mn-cs"/>
        </a:defRPr>
      </a:lvl3pPr>
      <a:lvl4pPr marL="3686861"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a:solidFill>
            <a:schemeClr val="tx1">
              <a:lumMod val="85000"/>
              <a:lumOff val="15000"/>
            </a:schemeClr>
          </a:solidFill>
          <a:latin typeface="+mn-lt"/>
          <a:ea typeface="+mn-ea"/>
          <a:cs typeface="+mn-cs"/>
        </a:defRPr>
      </a:lvl4pPr>
      <a:lvl5pPr marL="4608576"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a:solidFill>
            <a:schemeClr val="tx1">
              <a:lumMod val="85000"/>
              <a:lumOff val="15000"/>
            </a:schemeClr>
          </a:solidFill>
          <a:latin typeface="+mn-lt"/>
          <a:ea typeface="+mn-ea"/>
          <a:cs typeface="+mn-cs"/>
        </a:defRPr>
      </a:lvl5pPr>
      <a:lvl6pPr marL="5293464"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a:solidFill>
            <a:schemeClr val="tx1"/>
          </a:solidFill>
          <a:latin typeface="+mn-lt"/>
          <a:ea typeface="+mn-ea"/>
          <a:cs typeface="+mn-cs"/>
        </a:defRPr>
      </a:lvl6pPr>
      <a:lvl7pPr marL="5984750"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a:solidFill>
            <a:schemeClr val="tx1"/>
          </a:solidFill>
          <a:latin typeface="+mn-lt"/>
          <a:ea typeface="+mn-ea"/>
          <a:cs typeface="+mn-cs"/>
        </a:defRPr>
      </a:lvl7pPr>
      <a:lvl8pPr marL="6682435"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baseline="0">
          <a:solidFill>
            <a:schemeClr val="tx1"/>
          </a:solidFill>
          <a:latin typeface="+mn-lt"/>
          <a:ea typeface="+mn-ea"/>
          <a:cs typeface="+mn-cs"/>
        </a:defRPr>
      </a:lvl8pPr>
      <a:lvl9pPr marL="7591349" indent="-921715" algn="l" defTabSz="3686861" rtl="0" eaLnBrk="1" latinLnBrk="0" hangingPunct="1">
        <a:lnSpc>
          <a:spcPct val="100000"/>
        </a:lnSpc>
        <a:spcBef>
          <a:spcPts val="4032"/>
        </a:spcBef>
        <a:buClr>
          <a:schemeClr val="accent2"/>
        </a:buClr>
        <a:buFont typeface="Arial" panose="020B0604020202020204" pitchFamily="34" charset="0"/>
        <a:buChar char="•"/>
        <a:defRPr sz="6500" kern="1200" baseline="0">
          <a:solidFill>
            <a:schemeClr val="tx1"/>
          </a:solidFill>
          <a:latin typeface="+mn-lt"/>
          <a:ea typeface="+mn-ea"/>
          <a:cs typeface="+mn-cs"/>
        </a:defRPr>
      </a:lvl9pPr>
    </p:bodyStyle>
    <p:otherStyle>
      <a:defPPr>
        <a:defRPr lang="en-US"/>
      </a:defPPr>
      <a:lvl1pPr marL="0" algn="l" defTabSz="3686861" rtl="0" eaLnBrk="1" latinLnBrk="0" hangingPunct="1">
        <a:defRPr sz="7300" kern="1200">
          <a:solidFill>
            <a:schemeClr val="tx1"/>
          </a:solidFill>
          <a:latin typeface="+mn-lt"/>
          <a:ea typeface="+mn-ea"/>
          <a:cs typeface="+mn-cs"/>
        </a:defRPr>
      </a:lvl1pPr>
      <a:lvl2pPr marL="1843430" algn="l" defTabSz="3686861" rtl="0" eaLnBrk="1" latinLnBrk="0" hangingPunct="1">
        <a:defRPr sz="7300" kern="1200">
          <a:solidFill>
            <a:schemeClr val="tx1"/>
          </a:solidFill>
          <a:latin typeface="+mn-lt"/>
          <a:ea typeface="+mn-ea"/>
          <a:cs typeface="+mn-cs"/>
        </a:defRPr>
      </a:lvl2pPr>
      <a:lvl3pPr marL="3686861" algn="l" defTabSz="3686861" rtl="0" eaLnBrk="1" latinLnBrk="0" hangingPunct="1">
        <a:defRPr sz="7300" kern="1200">
          <a:solidFill>
            <a:schemeClr val="tx1"/>
          </a:solidFill>
          <a:latin typeface="+mn-lt"/>
          <a:ea typeface="+mn-ea"/>
          <a:cs typeface="+mn-cs"/>
        </a:defRPr>
      </a:lvl3pPr>
      <a:lvl4pPr marL="5530291" algn="l" defTabSz="3686861" rtl="0" eaLnBrk="1" latinLnBrk="0" hangingPunct="1">
        <a:defRPr sz="7300" kern="1200">
          <a:solidFill>
            <a:schemeClr val="tx1"/>
          </a:solidFill>
          <a:latin typeface="+mn-lt"/>
          <a:ea typeface="+mn-ea"/>
          <a:cs typeface="+mn-cs"/>
        </a:defRPr>
      </a:lvl4pPr>
      <a:lvl5pPr marL="7373722" algn="l" defTabSz="3686861" rtl="0" eaLnBrk="1" latinLnBrk="0" hangingPunct="1">
        <a:defRPr sz="7300" kern="1200">
          <a:solidFill>
            <a:schemeClr val="tx1"/>
          </a:solidFill>
          <a:latin typeface="+mn-lt"/>
          <a:ea typeface="+mn-ea"/>
          <a:cs typeface="+mn-cs"/>
        </a:defRPr>
      </a:lvl5pPr>
      <a:lvl6pPr marL="9217152" algn="l" defTabSz="3686861" rtl="0" eaLnBrk="1" latinLnBrk="0" hangingPunct="1">
        <a:defRPr sz="7300" kern="1200">
          <a:solidFill>
            <a:schemeClr val="tx1"/>
          </a:solidFill>
          <a:latin typeface="+mn-lt"/>
          <a:ea typeface="+mn-ea"/>
          <a:cs typeface="+mn-cs"/>
        </a:defRPr>
      </a:lvl6pPr>
      <a:lvl7pPr marL="11060582" algn="l" defTabSz="3686861" rtl="0" eaLnBrk="1" latinLnBrk="0" hangingPunct="1">
        <a:defRPr sz="7300" kern="1200">
          <a:solidFill>
            <a:schemeClr val="tx1"/>
          </a:solidFill>
          <a:latin typeface="+mn-lt"/>
          <a:ea typeface="+mn-ea"/>
          <a:cs typeface="+mn-cs"/>
        </a:defRPr>
      </a:lvl7pPr>
      <a:lvl8pPr marL="12904013" algn="l" defTabSz="3686861" rtl="0" eaLnBrk="1" latinLnBrk="0" hangingPunct="1">
        <a:defRPr sz="7300" kern="1200">
          <a:solidFill>
            <a:schemeClr val="tx1"/>
          </a:solidFill>
          <a:latin typeface="+mn-lt"/>
          <a:ea typeface="+mn-ea"/>
          <a:cs typeface="+mn-cs"/>
        </a:defRPr>
      </a:lvl8pPr>
      <a:lvl9pPr marL="14747443" algn="l" defTabSz="3686861" rtl="0" eaLnBrk="1" latinLnBrk="0" hangingPunct="1">
        <a:defRPr sz="73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emf"/><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png"/><Relationship Id="rId5" Type="http://schemas.openxmlformats.org/officeDocument/2006/relationships/image" Target="../media/image4.emf"/><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2000EFF-CF63-4945-B3CC-6B162AEE3390}"/>
              </a:ext>
            </a:extLst>
          </p:cNvPr>
          <p:cNvSpPr/>
          <p:nvPr/>
        </p:nvSpPr>
        <p:spPr>
          <a:xfrm>
            <a:off x="13028639" y="5702583"/>
            <a:ext cx="17950091" cy="17536074"/>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8686" tIns="184343" rIns="368686" bIns="184343" rtlCol="0" anchor="ctr"/>
          <a:lstStyle/>
          <a:p>
            <a:r>
              <a:rPr lang="en-US" dirty="0" smtClean="0">
                <a:solidFill>
                  <a:srgbClr val="00A6E2"/>
                </a:solidFill>
              </a:rPr>
              <a:t>     </a:t>
            </a:r>
            <a:endParaRPr lang="en-US" dirty="0">
              <a:solidFill>
                <a:srgbClr val="00A6E2"/>
              </a:solidFill>
            </a:endParaRPr>
          </a:p>
        </p:txBody>
      </p:sp>
      <p:pic>
        <p:nvPicPr>
          <p:cNvPr id="7" name="Picture 6">
            <a:extLst>
              <a:ext uri="{FF2B5EF4-FFF2-40B4-BE49-F238E27FC236}">
                <a16:creationId xmlns:a16="http://schemas.microsoft.com/office/drawing/2014/main" id="{574147D3-C83A-EA49-A0A4-91F9B9DC7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29101" y="7168645"/>
            <a:ext cx="5377871" cy="4255715"/>
          </a:xfrm>
          <a:prstGeom prst="rect">
            <a:avLst/>
          </a:prstGeom>
          <a:ln w="9525">
            <a:solidFill>
              <a:schemeClr val="bg1"/>
            </a:solidFill>
          </a:ln>
        </p:spPr>
      </p:pic>
      <p:sp>
        <p:nvSpPr>
          <p:cNvPr id="41" name="Rectangle 40">
            <a:extLst>
              <a:ext uri="{FF2B5EF4-FFF2-40B4-BE49-F238E27FC236}">
                <a16:creationId xmlns:a16="http://schemas.microsoft.com/office/drawing/2014/main" id="{6048C10B-3FB4-AD4E-B88E-041CAD68859A}"/>
              </a:ext>
            </a:extLst>
          </p:cNvPr>
          <p:cNvSpPr/>
          <p:nvPr/>
        </p:nvSpPr>
        <p:spPr>
          <a:xfrm>
            <a:off x="13028640" y="23934585"/>
            <a:ext cx="17950090" cy="7713761"/>
          </a:xfrm>
          <a:prstGeom prst="rect">
            <a:avLst/>
          </a:prstGeom>
          <a:solidFill>
            <a:srgbClr val="3DAC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8686" tIns="184343" rIns="368686" bIns="184343" rtlCol="0" anchor="ctr"/>
          <a:lstStyle/>
          <a:p>
            <a:pPr algn="ctr"/>
            <a:endParaRPr lang="en-US">
              <a:solidFill>
                <a:srgbClr val="00A6E2"/>
              </a:solidFill>
            </a:endParaRPr>
          </a:p>
        </p:txBody>
      </p:sp>
      <p:sp>
        <p:nvSpPr>
          <p:cNvPr id="45" name="Rectangle 44">
            <a:extLst>
              <a:ext uri="{FF2B5EF4-FFF2-40B4-BE49-F238E27FC236}">
                <a16:creationId xmlns:a16="http://schemas.microsoft.com/office/drawing/2014/main" id="{D102989F-61E3-1A40-BDB3-1034FD6B6346}"/>
              </a:ext>
            </a:extLst>
          </p:cNvPr>
          <p:cNvSpPr/>
          <p:nvPr/>
        </p:nvSpPr>
        <p:spPr>
          <a:xfrm>
            <a:off x="31777274" y="5702581"/>
            <a:ext cx="10955507" cy="17536076"/>
          </a:xfrm>
          <a:prstGeom prst="rect">
            <a:avLst/>
          </a:prstGeom>
          <a:solidFill>
            <a:srgbClr val="00A6E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8686" tIns="184343" rIns="368686" bIns="184343" rtlCol="0" anchor="ctr"/>
          <a:lstStyle/>
          <a:p>
            <a:pPr algn="ctr"/>
            <a:endParaRPr lang="en-US">
              <a:solidFill>
                <a:srgbClr val="00A6E2"/>
              </a:solidFill>
            </a:endParaRPr>
          </a:p>
        </p:txBody>
      </p:sp>
      <p:sp>
        <p:nvSpPr>
          <p:cNvPr id="52" name="Rectangle 51">
            <a:extLst>
              <a:ext uri="{FF2B5EF4-FFF2-40B4-BE49-F238E27FC236}">
                <a16:creationId xmlns:a16="http://schemas.microsoft.com/office/drawing/2014/main" id="{A7048900-0D95-2941-98E0-026A5720BFE7}"/>
              </a:ext>
            </a:extLst>
          </p:cNvPr>
          <p:cNvSpPr/>
          <p:nvPr/>
        </p:nvSpPr>
        <p:spPr>
          <a:xfrm>
            <a:off x="1372941" y="5702581"/>
            <a:ext cx="10914879" cy="25945765"/>
          </a:xfrm>
          <a:prstGeom prst="rect">
            <a:avLst/>
          </a:prstGeom>
          <a:solidFill>
            <a:srgbClr val="00A6E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8686" tIns="184343" rIns="368686" bIns="184343" rtlCol="0" anchor="ctr"/>
          <a:lstStyle/>
          <a:p>
            <a:pPr algn="ctr"/>
            <a:endParaRPr lang="en-US" dirty="0">
              <a:solidFill>
                <a:srgbClr val="00A6E2"/>
              </a:solidFill>
            </a:endParaRPr>
          </a:p>
        </p:txBody>
      </p:sp>
      <p:pic>
        <p:nvPicPr>
          <p:cNvPr id="12" name="Picture 11">
            <a:extLst>
              <a:ext uri="{FF2B5EF4-FFF2-40B4-BE49-F238E27FC236}">
                <a16:creationId xmlns:a16="http://schemas.microsoft.com/office/drawing/2014/main" id="{1873AAFC-5F91-3042-8819-DF2A2935BC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4151" y="16086529"/>
            <a:ext cx="4345918" cy="3715964"/>
          </a:xfrm>
          <a:prstGeom prst="rect">
            <a:avLst/>
          </a:prstGeom>
          <a:ln>
            <a:solidFill>
              <a:schemeClr val="bg1"/>
            </a:solidFill>
          </a:ln>
        </p:spPr>
      </p:pic>
      <p:pic>
        <p:nvPicPr>
          <p:cNvPr id="16" name="Picture 15">
            <a:extLst>
              <a:ext uri="{FF2B5EF4-FFF2-40B4-BE49-F238E27FC236}">
                <a16:creationId xmlns:a16="http://schemas.microsoft.com/office/drawing/2014/main" id="{625FFE39-E9F1-5C4D-8022-0AFA192A11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4147" y="12516399"/>
            <a:ext cx="4345917" cy="3160060"/>
          </a:xfrm>
          <a:prstGeom prst="rect">
            <a:avLst/>
          </a:prstGeom>
          <a:ln>
            <a:solidFill>
              <a:schemeClr val="bg1"/>
            </a:solidFill>
          </a:ln>
        </p:spPr>
      </p:pic>
      <p:sp>
        <p:nvSpPr>
          <p:cNvPr id="33" name="TextBox 32">
            <a:extLst>
              <a:ext uri="{FF2B5EF4-FFF2-40B4-BE49-F238E27FC236}">
                <a16:creationId xmlns:a16="http://schemas.microsoft.com/office/drawing/2014/main" id="{392C99F5-BEFB-0B4A-B524-9D44906060C1}"/>
              </a:ext>
            </a:extLst>
          </p:cNvPr>
          <p:cNvSpPr txBox="1"/>
          <p:nvPr/>
        </p:nvSpPr>
        <p:spPr>
          <a:xfrm>
            <a:off x="3108399" y="5331524"/>
            <a:ext cx="7987630" cy="2095835"/>
          </a:xfrm>
          <a:prstGeom prst="rect">
            <a:avLst/>
          </a:prstGeom>
          <a:solidFill>
            <a:srgbClr val="31FDFF"/>
          </a:solidFill>
          <a:ln>
            <a:solidFill>
              <a:schemeClr val="bg1"/>
            </a:solidFill>
          </a:ln>
        </p:spPr>
        <p:txBody>
          <a:bodyPr wrap="square" lIns="368686" tIns="184343" rIns="368686" bIns="184343" rtlCol="0">
            <a:spAutoFit/>
          </a:bodyPr>
          <a:lstStyle/>
          <a:p>
            <a:pPr algn="ctr"/>
            <a:r>
              <a:rPr lang="en-US" sz="5600" dirty="0">
                <a:solidFill>
                  <a:schemeClr val="bg1"/>
                </a:solidFill>
                <a:latin typeface="Times New Roman" panose="02020603050405020304" pitchFamily="18" charset="0"/>
                <a:cs typeface="Times New Roman" panose="02020603050405020304" pitchFamily="18" charset="0"/>
              </a:rPr>
              <a:t>Background and Objective</a:t>
            </a:r>
          </a:p>
        </p:txBody>
      </p:sp>
      <p:sp>
        <p:nvSpPr>
          <p:cNvPr id="56" name="TextBox 55">
            <a:extLst>
              <a:ext uri="{FF2B5EF4-FFF2-40B4-BE49-F238E27FC236}">
                <a16:creationId xmlns:a16="http://schemas.microsoft.com/office/drawing/2014/main" id="{74294D09-B963-AC4A-B04F-5FD6ED55C15E}"/>
              </a:ext>
            </a:extLst>
          </p:cNvPr>
          <p:cNvSpPr txBox="1"/>
          <p:nvPr/>
        </p:nvSpPr>
        <p:spPr>
          <a:xfrm>
            <a:off x="17987934" y="23419698"/>
            <a:ext cx="7987630" cy="1234061"/>
          </a:xfrm>
          <a:prstGeom prst="rect">
            <a:avLst/>
          </a:prstGeom>
          <a:solidFill>
            <a:srgbClr val="31FDFF"/>
          </a:solidFill>
          <a:ln>
            <a:solidFill>
              <a:schemeClr val="bg1"/>
            </a:solidFill>
          </a:ln>
        </p:spPr>
        <p:txBody>
          <a:bodyPr wrap="square" lIns="368686" tIns="184343" rIns="368686" bIns="184343" rtlCol="0">
            <a:spAutoFit/>
          </a:bodyPr>
          <a:lstStyle/>
          <a:p>
            <a:pPr algn="ctr"/>
            <a:r>
              <a:rPr lang="en-US" sz="5600" dirty="0">
                <a:solidFill>
                  <a:schemeClr val="bg1"/>
                </a:solidFill>
                <a:latin typeface="Times New Roman" panose="02020603050405020304" pitchFamily="18" charset="0"/>
                <a:cs typeface="Times New Roman" panose="02020603050405020304" pitchFamily="18" charset="0"/>
              </a:rPr>
              <a:t>Experimental Results</a:t>
            </a:r>
          </a:p>
        </p:txBody>
      </p:sp>
      <p:sp>
        <p:nvSpPr>
          <p:cNvPr id="57" name="TextBox 56">
            <a:extLst>
              <a:ext uri="{FF2B5EF4-FFF2-40B4-BE49-F238E27FC236}">
                <a16:creationId xmlns:a16="http://schemas.microsoft.com/office/drawing/2014/main" id="{1583F22B-CFE0-654C-9B08-F16758AF98DD}"/>
              </a:ext>
            </a:extLst>
          </p:cNvPr>
          <p:cNvSpPr txBox="1"/>
          <p:nvPr/>
        </p:nvSpPr>
        <p:spPr>
          <a:xfrm>
            <a:off x="33234590" y="5331524"/>
            <a:ext cx="7987630" cy="1234061"/>
          </a:xfrm>
          <a:prstGeom prst="rect">
            <a:avLst/>
          </a:prstGeom>
          <a:solidFill>
            <a:srgbClr val="31FDFF"/>
          </a:solidFill>
          <a:ln>
            <a:solidFill>
              <a:schemeClr val="bg1"/>
            </a:solidFill>
          </a:ln>
        </p:spPr>
        <p:txBody>
          <a:bodyPr wrap="square" lIns="368686" tIns="184343" rIns="368686" bIns="184343" rtlCol="0">
            <a:spAutoFit/>
          </a:bodyPr>
          <a:lstStyle/>
          <a:p>
            <a:pPr algn="ctr"/>
            <a:r>
              <a:rPr lang="en-US" sz="5600" dirty="0">
                <a:solidFill>
                  <a:schemeClr val="bg1"/>
                </a:solidFill>
                <a:latin typeface="Times New Roman" panose="02020603050405020304" pitchFamily="18" charset="0"/>
                <a:cs typeface="Times New Roman" panose="02020603050405020304" pitchFamily="18" charset="0"/>
              </a:rPr>
              <a:t>Numerical Results</a:t>
            </a:r>
          </a:p>
        </p:txBody>
      </p:sp>
      <p:sp>
        <p:nvSpPr>
          <p:cNvPr id="58" name="TextBox 57">
            <a:extLst>
              <a:ext uri="{FF2B5EF4-FFF2-40B4-BE49-F238E27FC236}">
                <a16:creationId xmlns:a16="http://schemas.microsoft.com/office/drawing/2014/main" id="{DA002CAC-0D72-A94E-8936-4987B35EC402}"/>
              </a:ext>
            </a:extLst>
          </p:cNvPr>
          <p:cNvSpPr txBox="1"/>
          <p:nvPr/>
        </p:nvSpPr>
        <p:spPr>
          <a:xfrm>
            <a:off x="17771960" y="5331524"/>
            <a:ext cx="7987630" cy="1234061"/>
          </a:xfrm>
          <a:prstGeom prst="rect">
            <a:avLst/>
          </a:prstGeom>
          <a:solidFill>
            <a:srgbClr val="31FDFF"/>
          </a:solidFill>
          <a:ln>
            <a:solidFill>
              <a:schemeClr val="bg1"/>
            </a:solidFill>
          </a:ln>
        </p:spPr>
        <p:txBody>
          <a:bodyPr wrap="square" lIns="368686" tIns="184343" rIns="368686" bIns="184343" rtlCol="0">
            <a:spAutoFit/>
          </a:bodyPr>
          <a:lstStyle/>
          <a:p>
            <a:pPr algn="ctr"/>
            <a:r>
              <a:rPr lang="en-US" sz="5600" dirty="0">
                <a:solidFill>
                  <a:schemeClr val="bg1"/>
                </a:solidFill>
                <a:latin typeface="Times New Roman" panose="02020603050405020304" pitchFamily="18" charset="0"/>
                <a:cs typeface="Times New Roman" panose="02020603050405020304" pitchFamily="18" charset="0"/>
              </a:rPr>
              <a:t>Theoretical Modeling</a:t>
            </a:r>
          </a:p>
        </p:txBody>
      </p:sp>
      <p:sp>
        <p:nvSpPr>
          <p:cNvPr id="59" name="TextBox 58">
            <a:extLst>
              <a:ext uri="{FF2B5EF4-FFF2-40B4-BE49-F238E27FC236}">
                <a16:creationId xmlns:a16="http://schemas.microsoft.com/office/drawing/2014/main" id="{3E7F0472-983E-6442-AFFA-F524203A5955}"/>
              </a:ext>
            </a:extLst>
          </p:cNvPr>
          <p:cNvSpPr txBox="1"/>
          <p:nvPr/>
        </p:nvSpPr>
        <p:spPr>
          <a:xfrm>
            <a:off x="13028639" y="1104977"/>
            <a:ext cx="17553200" cy="1865003"/>
          </a:xfrm>
          <a:prstGeom prst="rect">
            <a:avLst/>
          </a:prstGeom>
          <a:solidFill>
            <a:srgbClr val="31FDFF">
              <a:alpha val="74000"/>
            </a:srgbClr>
          </a:solidFill>
          <a:ln>
            <a:solidFill>
              <a:schemeClr val="bg1"/>
            </a:solidFill>
          </a:ln>
        </p:spPr>
        <p:txBody>
          <a:bodyPr wrap="square" lIns="368686" tIns="184343" rIns="368686" bIns="184343" rtlCol="0">
            <a:spAutoFit/>
          </a:bodyPr>
          <a:lstStyle/>
          <a:p>
            <a:pPr algn="ctr"/>
            <a:r>
              <a:rPr lang="en-US" sz="9700" dirty="0">
                <a:solidFill>
                  <a:schemeClr val="bg1"/>
                </a:solidFill>
                <a:latin typeface="Times New Roman" panose="02020603050405020304" pitchFamily="18" charset="0"/>
                <a:cs typeface="Times New Roman" panose="02020603050405020304" pitchFamily="18" charset="0"/>
              </a:rPr>
              <a:t>UAV Electronics Cooling System</a:t>
            </a:r>
          </a:p>
        </p:txBody>
      </p:sp>
      <p:sp>
        <p:nvSpPr>
          <p:cNvPr id="3" name="TextBox 2"/>
          <p:cNvSpPr txBox="1"/>
          <p:nvPr/>
        </p:nvSpPr>
        <p:spPr>
          <a:xfrm>
            <a:off x="1372941" y="7786950"/>
            <a:ext cx="10914879" cy="4804268"/>
          </a:xfrm>
          <a:prstGeom prst="rect">
            <a:avLst/>
          </a:prstGeom>
          <a:noFill/>
        </p:spPr>
        <p:txBody>
          <a:bodyPr wrap="square" lIns="368686" tIns="184343" rIns="368686" bIns="184343" rtlCol="0">
            <a:spAutoFit/>
          </a:bodyPr>
          <a:lstStyle/>
          <a:p>
            <a:r>
              <a:rPr lang="en-US" sz="3200" dirty="0">
                <a:latin typeface="Times New Roman"/>
                <a:cs typeface="Times New Roman"/>
              </a:rPr>
              <a:t>In recent years there has been a transition towards unmanned aerial vehicles (UAVs) to carry out military operations. These UAVs have significantly less power than traditional combat vehicles. Their missions are carried out by electronic equipment that </a:t>
            </a:r>
            <a:r>
              <a:rPr lang="en-US" sz="3200" dirty="0" smtClean="0">
                <a:latin typeface="Times New Roman"/>
                <a:cs typeface="Times New Roman"/>
              </a:rPr>
              <a:t>is </a:t>
            </a:r>
            <a:r>
              <a:rPr lang="en-US" sz="3200" dirty="0">
                <a:latin typeface="Times New Roman"/>
                <a:cs typeface="Times New Roman"/>
              </a:rPr>
              <a:t>temperature sensitive and must be actively cooled. Because of the UAV’s low power, off the shelf cooling systems are too heavy. Our efforts are geared toward reducing this systems cooling load, therefore allowing it to be more lightweight.</a:t>
            </a:r>
          </a:p>
        </p:txBody>
      </p:sp>
      <p:sp>
        <p:nvSpPr>
          <p:cNvPr id="5" name="TextBox 4"/>
          <p:cNvSpPr txBox="1"/>
          <p:nvPr/>
        </p:nvSpPr>
        <p:spPr>
          <a:xfrm>
            <a:off x="28249328" y="2712469"/>
            <a:ext cx="14483453" cy="2619055"/>
          </a:xfrm>
          <a:prstGeom prst="rect">
            <a:avLst/>
          </a:prstGeom>
          <a:noFill/>
        </p:spPr>
        <p:txBody>
          <a:bodyPr wrap="square" lIns="368686" tIns="184343" rIns="368686" bIns="184343" rtlCol="0">
            <a:spAutoFit/>
          </a:bodyPr>
          <a:lstStyle/>
          <a:p>
            <a:pPr algn="r"/>
            <a:r>
              <a:rPr lang="en-US" dirty="0" smtClean="0">
                <a:latin typeface="Times New Roman"/>
                <a:cs typeface="Times New Roman"/>
              </a:rPr>
              <a:t>Samuel Whitmore | Nicholas </a:t>
            </a:r>
            <a:r>
              <a:rPr lang="en-US" dirty="0" err="1" smtClean="0">
                <a:latin typeface="Times New Roman"/>
                <a:cs typeface="Times New Roman"/>
              </a:rPr>
              <a:t>Doiron</a:t>
            </a:r>
            <a:endParaRPr lang="en-US" dirty="0" smtClean="0">
              <a:latin typeface="Times New Roman"/>
              <a:cs typeface="Times New Roman"/>
            </a:endParaRPr>
          </a:p>
          <a:p>
            <a:pPr algn="r"/>
            <a:r>
              <a:rPr lang="en-US" i="1" dirty="0" smtClean="0">
                <a:latin typeface="Times New Roman"/>
                <a:cs typeface="Times New Roman"/>
              </a:rPr>
              <a:t>Advisor:</a:t>
            </a:r>
            <a:r>
              <a:rPr lang="en-US" dirty="0" smtClean="0">
                <a:latin typeface="Times New Roman"/>
                <a:cs typeface="Times New Roman"/>
              </a:rPr>
              <a:t> Chris White</a:t>
            </a:r>
            <a:endParaRPr lang="en-US" dirty="0">
              <a:latin typeface="Times New Roman"/>
              <a:cs typeface="Times New Roman"/>
            </a:endParaRPr>
          </a:p>
        </p:txBody>
      </p:sp>
      <p:sp>
        <p:nvSpPr>
          <p:cNvPr id="6" name="TextBox 5"/>
          <p:cNvSpPr txBox="1"/>
          <p:nvPr/>
        </p:nvSpPr>
        <p:spPr>
          <a:xfrm>
            <a:off x="6450066" y="13020235"/>
            <a:ext cx="5837754" cy="1849614"/>
          </a:xfrm>
          <a:prstGeom prst="rect">
            <a:avLst/>
          </a:prstGeom>
          <a:noFill/>
        </p:spPr>
        <p:txBody>
          <a:bodyPr wrap="square" lIns="368686" tIns="184343" rIns="368686" bIns="184343" rtlCol="0">
            <a:spAutoFit/>
          </a:bodyPr>
          <a:lstStyle/>
          <a:p>
            <a:r>
              <a:rPr lang="en-US" sz="3200" dirty="0" smtClean="0">
                <a:latin typeface="Times New Roman"/>
                <a:cs typeface="Times New Roman"/>
              </a:rPr>
              <a:t>A </a:t>
            </a:r>
            <a:r>
              <a:rPr lang="en-US" sz="3200" dirty="0">
                <a:latin typeface="Times New Roman"/>
                <a:cs typeface="Times New Roman"/>
              </a:rPr>
              <a:t>current Lockheed Martin</a:t>
            </a:r>
            <a:r>
              <a:rPr lang="en-US" sz="3200" i="1" dirty="0">
                <a:latin typeface="Times New Roman"/>
                <a:cs typeface="Times New Roman"/>
              </a:rPr>
              <a:t> </a:t>
            </a:r>
            <a:r>
              <a:rPr lang="en-US" sz="3200" dirty="0">
                <a:latin typeface="Times New Roman"/>
                <a:cs typeface="Times New Roman"/>
              </a:rPr>
              <a:t>payload pod. </a:t>
            </a:r>
            <a:endParaRPr lang="en-US" sz="3200" dirty="0" smtClean="0">
              <a:latin typeface="Times New Roman"/>
              <a:cs typeface="Times New Roman"/>
            </a:endParaRPr>
          </a:p>
          <a:p>
            <a:r>
              <a:rPr lang="en-US" sz="3200" b="1" dirty="0" smtClean="0">
                <a:latin typeface="Times New Roman"/>
                <a:cs typeface="Times New Roman"/>
              </a:rPr>
              <a:t>Weight</a:t>
            </a:r>
            <a:r>
              <a:rPr lang="en-US" sz="3200" b="1" dirty="0">
                <a:latin typeface="Times New Roman"/>
                <a:cs typeface="Times New Roman"/>
              </a:rPr>
              <a:t>: </a:t>
            </a:r>
            <a:r>
              <a:rPr lang="en-US" sz="3200" dirty="0">
                <a:latin typeface="Times New Roman"/>
                <a:cs typeface="Times New Roman"/>
              </a:rPr>
              <a:t>446 </a:t>
            </a:r>
            <a:r>
              <a:rPr lang="en-US" sz="3200" dirty="0" err="1">
                <a:latin typeface="Times New Roman"/>
                <a:cs typeface="Times New Roman"/>
              </a:rPr>
              <a:t>lb</a:t>
            </a:r>
            <a:endParaRPr lang="en-US" sz="3200" i="1" dirty="0">
              <a:latin typeface="Times New Roman"/>
              <a:cs typeface="Times New Roman"/>
            </a:endParaRPr>
          </a:p>
        </p:txBody>
      </p:sp>
      <p:sp>
        <p:nvSpPr>
          <p:cNvPr id="9" name="TextBox 8"/>
          <p:cNvSpPr txBox="1"/>
          <p:nvPr/>
        </p:nvSpPr>
        <p:spPr>
          <a:xfrm>
            <a:off x="6450069" y="16788627"/>
            <a:ext cx="5837752" cy="2342057"/>
          </a:xfrm>
          <a:prstGeom prst="rect">
            <a:avLst/>
          </a:prstGeom>
          <a:noFill/>
        </p:spPr>
        <p:txBody>
          <a:bodyPr wrap="square" lIns="368686" tIns="184343" rIns="368686" bIns="184343" rtlCol="0">
            <a:spAutoFit/>
          </a:bodyPr>
          <a:lstStyle/>
          <a:p>
            <a:r>
              <a:rPr lang="en-US" sz="3200" dirty="0" smtClean="0">
                <a:latin typeface="Times New Roman"/>
                <a:cs typeface="Times New Roman"/>
              </a:rPr>
              <a:t>A </a:t>
            </a:r>
            <a:r>
              <a:rPr lang="en-US" sz="3200" dirty="0">
                <a:latin typeface="Times New Roman"/>
                <a:cs typeface="Times New Roman"/>
              </a:rPr>
              <a:t>traditional military vehicle like this F-16 has the appropriate power to operate with </a:t>
            </a:r>
            <a:r>
              <a:rPr lang="en-US" sz="3200" dirty="0" smtClean="0">
                <a:latin typeface="Times New Roman"/>
                <a:cs typeface="Times New Roman"/>
              </a:rPr>
              <a:t>a currently available pod.</a:t>
            </a:r>
            <a:endParaRPr lang="en-US" sz="3200" i="1" dirty="0">
              <a:latin typeface="Times New Roman"/>
              <a:cs typeface="Times New Roman"/>
            </a:endParaRPr>
          </a:p>
        </p:txBody>
      </p:sp>
      <p:sp>
        <p:nvSpPr>
          <p:cNvPr id="11" name="TextBox 10"/>
          <p:cNvSpPr txBox="1"/>
          <p:nvPr/>
        </p:nvSpPr>
        <p:spPr>
          <a:xfrm>
            <a:off x="19217244" y="7777262"/>
            <a:ext cx="11673618" cy="3388497"/>
          </a:xfrm>
          <a:prstGeom prst="rect">
            <a:avLst/>
          </a:prstGeom>
          <a:noFill/>
        </p:spPr>
        <p:txBody>
          <a:bodyPr wrap="square" lIns="368686" tIns="184343" rIns="368686" bIns="184343" rtlCol="0">
            <a:spAutoFit/>
          </a:bodyPr>
          <a:lstStyle/>
          <a:p>
            <a:pPr marL="457200" indent="-457200">
              <a:buFont typeface="Arial"/>
              <a:buChar char="•"/>
            </a:pPr>
            <a:r>
              <a:rPr lang="en-US" sz="3200" dirty="0">
                <a:latin typeface="Times New Roman"/>
                <a:cs typeface="Times New Roman"/>
              </a:rPr>
              <a:t>To </a:t>
            </a:r>
            <a:r>
              <a:rPr lang="en-US" sz="3200" dirty="0" smtClean="0">
                <a:latin typeface="Times New Roman"/>
                <a:cs typeface="Times New Roman"/>
              </a:rPr>
              <a:t>gain </a:t>
            </a:r>
            <a:r>
              <a:rPr lang="en-US" sz="3200" dirty="0">
                <a:latin typeface="Times New Roman"/>
                <a:cs typeface="Times New Roman"/>
              </a:rPr>
              <a:t>a better understanding of the physics of our system, we performed analytical heat transfer simulations to find cooling load requirements under various operating conditions.</a:t>
            </a:r>
          </a:p>
          <a:p>
            <a:pPr marL="457200" indent="-457200">
              <a:buFont typeface="Arial"/>
              <a:buChar char="•"/>
            </a:pPr>
            <a:r>
              <a:rPr lang="en-US" sz="3200" dirty="0">
                <a:latin typeface="Times New Roman"/>
                <a:cs typeface="Times New Roman"/>
              </a:rPr>
              <a:t>External temperature was </a:t>
            </a:r>
            <a:r>
              <a:rPr lang="en-US" sz="3200" dirty="0" smtClean="0">
                <a:latin typeface="Times New Roman"/>
                <a:cs typeface="Times New Roman"/>
              </a:rPr>
              <a:t>varied from </a:t>
            </a:r>
            <a:r>
              <a:rPr lang="en-US" sz="3200" dirty="0">
                <a:latin typeface="Times New Roman"/>
                <a:cs typeface="Times New Roman"/>
              </a:rPr>
              <a:t>0-40 </a:t>
            </a:r>
            <a:r>
              <a:rPr lang="en-US" sz="3200" dirty="0">
                <a:latin typeface="Times New Roman"/>
                <a:ea typeface="Lucida Grande"/>
                <a:cs typeface="Times New Roman"/>
              </a:rPr>
              <a:t>°</a:t>
            </a:r>
            <a:r>
              <a:rPr lang="en-US" sz="3200" dirty="0">
                <a:latin typeface="Times New Roman"/>
                <a:cs typeface="Times New Roman"/>
              </a:rPr>
              <a:t>C (32-104 </a:t>
            </a:r>
            <a:r>
              <a:rPr lang="en-US" sz="3200" dirty="0">
                <a:latin typeface="Times New Roman"/>
                <a:ea typeface="Lucida Grande"/>
                <a:cs typeface="Times New Roman"/>
              </a:rPr>
              <a:t>°</a:t>
            </a:r>
            <a:r>
              <a:rPr lang="en-US" sz="3200" dirty="0">
                <a:latin typeface="Times New Roman"/>
                <a:cs typeface="Times New Roman"/>
              </a:rPr>
              <a:t>F)</a:t>
            </a:r>
          </a:p>
          <a:p>
            <a:pPr marL="457200" indent="-457200">
              <a:buFont typeface="Arial"/>
              <a:buChar char="•"/>
            </a:pPr>
            <a:r>
              <a:rPr lang="en-US" sz="3200" dirty="0">
                <a:latin typeface="Times New Roman"/>
                <a:cs typeface="Times New Roman"/>
              </a:rPr>
              <a:t>UAV speed was investigated from 0-60 m/s (0-134 mph)</a:t>
            </a:r>
          </a:p>
          <a:p>
            <a:pPr marL="1152144" indent="-1152144">
              <a:buFont typeface="Arial"/>
              <a:buChar char="•"/>
            </a:pPr>
            <a:endParaRPr lang="en-US" sz="3600" dirty="0"/>
          </a:p>
        </p:txBody>
      </p:sp>
      <p:sp>
        <p:nvSpPr>
          <p:cNvPr id="13" name="TextBox 12"/>
          <p:cNvSpPr txBox="1"/>
          <p:nvPr/>
        </p:nvSpPr>
        <p:spPr>
          <a:xfrm>
            <a:off x="19467291" y="13421829"/>
            <a:ext cx="11114549" cy="2834499"/>
          </a:xfrm>
          <a:prstGeom prst="rect">
            <a:avLst/>
          </a:prstGeom>
          <a:noFill/>
        </p:spPr>
        <p:txBody>
          <a:bodyPr wrap="square" lIns="368686" tIns="184343" rIns="368686" bIns="184343" rtlCol="0">
            <a:spAutoFit/>
          </a:bodyPr>
          <a:lstStyle/>
          <a:p>
            <a:pPr marL="457200" indent="-457200">
              <a:buFont typeface="Arial"/>
              <a:buChar char="•"/>
            </a:pPr>
            <a:r>
              <a:rPr lang="en-US" sz="3200" dirty="0">
                <a:latin typeface="Times New Roman"/>
                <a:cs typeface="Times New Roman"/>
              </a:rPr>
              <a:t>The results of our initial evaluation show that the cooling load varies dramatically as a result of the external conditions. In addition, a heating load is required with cold external temperatures at high speeds. To avoid this, providing a layer of insulation to the pod was investigated.</a:t>
            </a:r>
          </a:p>
        </p:txBody>
      </p:sp>
      <p:sp>
        <p:nvSpPr>
          <p:cNvPr id="15" name="TextBox 14"/>
          <p:cNvSpPr txBox="1"/>
          <p:nvPr/>
        </p:nvSpPr>
        <p:spPr>
          <a:xfrm>
            <a:off x="19467291" y="18774022"/>
            <a:ext cx="11114549" cy="1849614"/>
          </a:xfrm>
          <a:prstGeom prst="rect">
            <a:avLst/>
          </a:prstGeom>
          <a:noFill/>
        </p:spPr>
        <p:txBody>
          <a:bodyPr wrap="square" lIns="368686" tIns="184343" rIns="368686" bIns="184343" rtlCol="0">
            <a:spAutoFit/>
          </a:bodyPr>
          <a:lstStyle/>
          <a:p>
            <a:pPr marL="457200" indent="-457200">
              <a:buFont typeface="Arial"/>
              <a:buChar char="•"/>
            </a:pPr>
            <a:r>
              <a:rPr lang="en-US" sz="3200" dirty="0">
                <a:latin typeface="Times New Roman"/>
                <a:cs typeface="Times New Roman"/>
              </a:rPr>
              <a:t>With a 1” thick layer of insulation applied, the need for heating has been eliminated. In addition, the highest level of cooling required has been significantly reduced.</a:t>
            </a:r>
          </a:p>
        </p:txBody>
      </p:sp>
      <p:grpSp>
        <p:nvGrpSpPr>
          <p:cNvPr id="28" name="Group 27"/>
          <p:cNvGrpSpPr>
            <a:grpSpLocks/>
          </p:cNvGrpSpPr>
          <p:nvPr/>
        </p:nvGrpSpPr>
        <p:grpSpPr>
          <a:xfrm>
            <a:off x="13184201" y="17373602"/>
            <a:ext cx="6711696" cy="5157216"/>
            <a:chOff x="0" y="0"/>
            <a:chExt cx="5943600" cy="4454525"/>
          </a:xfrm>
        </p:grpSpPr>
        <p:grpSp>
          <p:nvGrpSpPr>
            <p:cNvPr id="29" name="Group 28"/>
            <p:cNvGrpSpPr/>
            <p:nvPr/>
          </p:nvGrpSpPr>
          <p:grpSpPr>
            <a:xfrm>
              <a:off x="0" y="0"/>
              <a:ext cx="5943600" cy="4454525"/>
              <a:chOff x="0" y="0"/>
              <a:chExt cx="5943600" cy="4454525"/>
            </a:xfrm>
          </p:grpSpPr>
          <p:pic>
            <p:nvPicPr>
              <p:cNvPr id="31" name="Picture 3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43600" cy="4454525"/>
              </a:xfrm>
              <a:prstGeom prst="rect">
                <a:avLst/>
              </a:prstGeom>
            </p:spPr>
          </p:pic>
          <p:sp>
            <p:nvSpPr>
              <p:cNvPr id="34" name="Text Box 59"/>
              <p:cNvSpPr txBox="1"/>
              <p:nvPr/>
            </p:nvSpPr>
            <p:spPr>
              <a:xfrm rot="20694454">
                <a:off x="3346027" y="3772747"/>
                <a:ext cx="1911927" cy="3013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effectLst/>
                    <a:latin typeface="Times New Roman"/>
                    <a:ea typeface="Calibri"/>
                    <a:cs typeface="Times New Roman"/>
                  </a:rPr>
                  <a:t>Air Speed (</a:t>
                </a:r>
                <a:r>
                  <a:rPr lang="en-US" sz="1000" i="1">
                    <a:effectLst/>
                    <a:latin typeface="Cambria Math"/>
                    <a:ea typeface="Calibri"/>
                    <a:cs typeface="Times New Roman"/>
                  </a:rPr>
                  <a:t>m/s</a:t>
                </a:r>
                <a:r>
                  <a:rPr lang="en-US" sz="1000">
                    <a:effectLst/>
                    <a:latin typeface="Times New Roman"/>
                    <a:ea typeface="Calibri"/>
                    <a:cs typeface="Times New Roman"/>
                  </a:rPr>
                  <a:t>)</a:t>
                </a:r>
                <a:endParaRPr lang="en-US" sz="1200">
                  <a:effectLst/>
                  <a:latin typeface="Calibri"/>
                  <a:ea typeface="Calibri"/>
                  <a:cs typeface="Times New Roman"/>
                </a:endParaRPr>
              </a:p>
            </p:txBody>
          </p:sp>
          <p:sp>
            <p:nvSpPr>
              <p:cNvPr id="35" name="Text Box 70"/>
              <p:cNvSpPr txBox="1"/>
              <p:nvPr/>
            </p:nvSpPr>
            <p:spPr>
              <a:xfrm rot="1567559">
                <a:off x="521547" y="3630508"/>
                <a:ext cx="1900237" cy="3013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effectLst/>
                    <a:latin typeface="Times New Roman"/>
                    <a:ea typeface="Calibri"/>
                    <a:cs typeface="Times New Roman"/>
                  </a:rPr>
                  <a:t>Temperature (</a:t>
                </a:r>
                <a:r>
                  <a:rPr lang="en-US" sz="1000" i="1">
                    <a:effectLst/>
                    <a:latin typeface="Cambria Math"/>
                    <a:ea typeface="Calibri"/>
                    <a:cs typeface="Times New Roman"/>
                  </a:rPr>
                  <a:t>°C</a:t>
                </a:r>
                <a:r>
                  <a:rPr lang="en-US" sz="1000">
                    <a:effectLst/>
                    <a:latin typeface="Times New Roman"/>
                    <a:ea typeface="Calibri"/>
                    <a:cs typeface="Times New Roman"/>
                  </a:rPr>
                  <a:t>)</a:t>
                </a:r>
                <a:endParaRPr lang="en-US" sz="1200">
                  <a:effectLst/>
                  <a:latin typeface="Calibri"/>
                  <a:ea typeface="Calibri"/>
                  <a:cs typeface="Times New Roman"/>
                </a:endParaRPr>
              </a:p>
            </p:txBody>
          </p:sp>
          <p:sp>
            <p:nvSpPr>
              <p:cNvPr id="36" name="Text Box 72"/>
              <p:cNvSpPr txBox="1"/>
              <p:nvPr/>
            </p:nvSpPr>
            <p:spPr>
              <a:xfrm rot="16200000">
                <a:off x="-657014" y="1849121"/>
                <a:ext cx="2005362" cy="30099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effectLst/>
                    <a:latin typeface="Times New Roman"/>
                    <a:ea typeface="Calibri"/>
                    <a:cs typeface="Times New Roman"/>
                  </a:rPr>
                  <a:t>Cooling Load (</a:t>
                </a:r>
                <a:r>
                  <a:rPr lang="en-US" sz="1000" i="1">
                    <a:effectLst/>
                    <a:latin typeface="Cambria Math"/>
                    <a:ea typeface="Calibri"/>
                    <a:cs typeface="Times New Roman"/>
                  </a:rPr>
                  <a:t>W</a:t>
                </a:r>
                <a:r>
                  <a:rPr lang="en-US" sz="1000">
                    <a:effectLst/>
                    <a:latin typeface="Times New Roman"/>
                    <a:ea typeface="Calibri"/>
                    <a:cs typeface="Times New Roman"/>
                  </a:rPr>
                  <a:t>)</a:t>
                </a:r>
                <a:endParaRPr lang="en-US" sz="1200">
                  <a:effectLst/>
                  <a:latin typeface="Calibri"/>
                  <a:ea typeface="Calibri"/>
                  <a:cs typeface="Times New Roman"/>
                </a:endParaRPr>
              </a:p>
            </p:txBody>
          </p:sp>
        </p:grpSp>
        <p:sp>
          <p:nvSpPr>
            <p:cNvPr id="30" name="Text Box 76"/>
            <p:cNvSpPr txBox="1"/>
            <p:nvPr/>
          </p:nvSpPr>
          <p:spPr>
            <a:xfrm>
              <a:off x="2057400" y="0"/>
              <a:ext cx="2005330" cy="30099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200">
                  <a:effectLst/>
                  <a:latin typeface="Times New Roman"/>
                  <a:ea typeface="Calibri"/>
                  <a:cs typeface="Times New Roman"/>
                </a:rPr>
                <a:t>Insulated Cooling Load</a:t>
              </a:r>
              <a:endParaRPr lang="en-US" sz="1200">
                <a:effectLst/>
                <a:latin typeface="Calibri"/>
                <a:ea typeface="Calibri"/>
                <a:cs typeface="Times New Roman"/>
              </a:endParaRPr>
            </a:p>
          </p:txBody>
        </p:sp>
      </p:grpSp>
      <p:grpSp>
        <p:nvGrpSpPr>
          <p:cNvPr id="37" name="Group 36"/>
          <p:cNvGrpSpPr/>
          <p:nvPr/>
        </p:nvGrpSpPr>
        <p:grpSpPr>
          <a:xfrm>
            <a:off x="13264368" y="12196811"/>
            <a:ext cx="6706431" cy="5176791"/>
            <a:chOff x="0" y="0"/>
            <a:chExt cx="5943600" cy="4875530"/>
          </a:xfrm>
        </p:grpSpPr>
        <p:grpSp>
          <p:nvGrpSpPr>
            <p:cNvPr id="38" name="Group 37"/>
            <p:cNvGrpSpPr/>
            <p:nvPr/>
          </p:nvGrpSpPr>
          <p:grpSpPr>
            <a:xfrm>
              <a:off x="0" y="20955"/>
              <a:ext cx="5943600" cy="4854575"/>
              <a:chOff x="0" y="0"/>
              <a:chExt cx="5943600" cy="4854575"/>
            </a:xfrm>
          </p:grpSpPr>
          <p:pic>
            <p:nvPicPr>
              <p:cNvPr id="40" name="Picture 3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5943600" cy="4854575"/>
              </a:xfrm>
              <a:prstGeom prst="rect">
                <a:avLst/>
              </a:prstGeom>
            </p:spPr>
          </p:pic>
          <p:sp>
            <p:nvSpPr>
              <p:cNvPr id="42" name="Text Box 83"/>
              <p:cNvSpPr txBox="1"/>
              <p:nvPr/>
            </p:nvSpPr>
            <p:spPr>
              <a:xfrm rot="1567559">
                <a:off x="563525" y="3902149"/>
                <a:ext cx="1900237" cy="3013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effectLst/>
                    <a:latin typeface="Times New Roman"/>
                    <a:ea typeface="Calibri"/>
                    <a:cs typeface="Times New Roman"/>
                  </a:rPr>
                  <a:t>Temperature (</a:t>
                </a:r>
                <a:r>
                  <a:rPr lang="en-US" sz="1000" i="1">
                    <a:effectLst/>
                    <a:latin typeface="Cambria Math"/>
                    <a:ea typeface="Calibri"/>
                    <a:cs typeface="Times New Roman"/>
                  </a:rPr>
                  <a:t>°C</a:t>
                </a:r>
                <a:r>
                  <a:rPr lang="en-US" sz="1000">
                    <a:effectLst/>
                    <a:latin typeface="Times New Roman"/>
                    <a:ea typeface="Calibri"/>
                    <a:cs typeface="Times New Roman"/>
                  </a:rPr>
                  <a:t>)</a:t>
                </a:r>
                <a:endParaRPr lang="en-US" sz="1200">
                  <a:effectLst/>
                  <a:latin typeface="Calibri"/>
                  <a:ea typeface="Calibri"/>
                  <a:cs typeface="Times New Roman"/>
                </a:endParaRPr>
              </a:p>
            </p:txBody>
          </p:sp>
          <p:sp>
            <p:nvSpPr>
              <p:cNvPr id="43" name="Text Box 84"/>
              <p:cNvSpPr txBox="1"/>
              <p:nvPr/>
            </p:nvSpPr>
            <p:spPr>
              <a:xfrm rot="20694454">
                <a:off x="3359888" y="4061637"/>
                <a:ext cx="1911927" cy="3013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effectLst/>
                    <a:latin typeface="Times New Roman"/>
                    <a:ea typeface="Calibri"/>
                    <a:cs typeface="Times New Roman"/>
                  </a:rPr>
                  <a:t>Air Speed (</a:t>
                </a:r>
                <a:r>
                  <a:rPr lang="en-US" sz="1000" i="1">
                    <a:effectLst/>
                    <a:latin typeface="Cambria Math"/>
                    <a:ea typeface="Calibri"/>
                    <a:cs typeface="Times New Roman"/>
                  </a:rPr>
                  <a:t>m/s</a:t>
                </a:r>
                <a:r>
                  <a:rPr lang="en-US" sz="1000">
                    <a:effectLst/>
                    <a:latin typeface="Times New Roman"/>
                    <a:ea typeface="Calibri"/>
                    <a:cs typeface="Times New Roman"/>
                  </a:rPr>
                  <a:t>)</a:t>
                </a:r>
                <a:endParaRPr lang="en-US" sz="1200">
                  <a:effectLst/>
                  <a:latin typeface="Calibri"/>
                  <a:ea typeface="Calibri"/>
                  <a:cs typeface="Times New Roman"/>
                </a:endParaRPr>
              </a:p>
            </p:txBody>
          </p:sp>
          <p:sp>
            <p:nvSpPr>
              <p:cNvPr id="44" name="Text Box 85"/>
              <p:cNvSpPr txBox="1"/>
              <p:nvPr/>
            </p:nvSpPr>
            <p:spPr>
              <a:xfrm rot="16200000">
                <a:off x="-643270" y="2099930"/>
                <a:ext cx="2005362" cy="30099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effectLst/>
                    <a:latin typeface="Times New Roman"/>
                    <a:ea typeface="Calibri"/>
                    <a:cs typeface="Times New Roman"/>
                  </a:rPr>
                  <a:t>Cooling Load (</a:t>
                </a:r>
                <a:r>
                  <a:rPr lang="en-US" sz="1000" i="1">
                    <a:effectLst/>
                    <a:latin typeface="Cambria Math"/>
                    <a:ea typeface="Calibri"/>
                    <a:cs typeface="Times New Roman"/>
                  </a:rPr>
                  <a:t>W</a:t>
                </a:r>
                <a:r>
                  <a:rPr lang="en-US" sz="1000">
                    <a:effectLst/>
                    <a:latin typeface="Times New Roman"/>
                    <a:ea typeface="Calibri"/>
                    <a:cs typeface="Times New Roman"/>
                  </a:rPr>
                  <a:t>)</a:t>
                </a:r>
                <a:endParaRPr lang="en-US" sz="1200">
                  <a:effectLst/>
                  <a:latin typeface="Calibri"/>
                  <a:ea typeface="Calibri"/>
                  <a:cs typeface="Times New Roman"/>
                </a:endParaRPr>
              </a:p>
            </p:txBody>
          </p:sp>
        </p:grpSp>
        <p:sp>
          <p:nvSpPr>
            <p:cNvPr id="39" name="Text Box 7"/>
            <p:cNvSpPr txBox="1"/>
            <p:nvPr/>
          </p:nvSpPr>
          <p:spPr>
            <a:xfrm>
              <a:off x="2004695" y="0"/>
              <a:ext cx="2005330" cy="30099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200">
                  <a:effectLst/>
                  <a:latin typeface="Times New Roman"/>
                  <a:ea typeface="Calibri"/>
                  <a:cs typeface="Times New Roman"/>
                </a:rPr>
                <a:t>Non-Insulated Cooling Load</a:t>
              </a:r>
              <a:endParaRPr lang="en-US" sz="1200">
                <a:effectLst/>
                <a:latin typeface="Calibri"/>
                <a:ea typeface="Calibri"/>
                <a:cs typeface="Times New Roman"/>
              </a:endParaRPr>
            </a:p>
          </p:txBody>
        </p:sp>
      </p:grpSp>
      <p:pic>
        <p:nvPicPr>
          <p:cNvPr id="4" name="Picture 3">
            <a:extLst>
              <a:ext uri="{FF2B5EF4-FFF2-40B4-BE49-F238E27FC236}">
                <a16:creationId xmlns:a16="http://schemas.microsoft.com/office/drawing/2014/main" id="{70FC84E9-2143-3346-8143-4BEB7C3DF35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04147" y="20196462"/>
            <a:ext cx="4345917" cy="4668712"/>
          </a:xfrm>
          <a:prstGeom prst="rect">
            <a:avLst/>
          </a:prstGeom>
          <a:ln>
            <a:solidFill>
              <a:schemeClr val="bg1"/>
            </a:solidFill>
          </a:ln>
        </p:spPr>
      </p:pic>
      <p:sp>
        <p:nvSpPr>
          <p:cNvPr id="47" name="Rectangle 46">
            <a:extLst>
              <a:ext uri="{FF2B5EF4-FFF2-40B4-BE49-F238E27FC236}">
                <a16:creationId xmlns:a16="http://schemas.microsoft.com/office/drawing/2014/main" id="{D102989F-61E3-1A40-BDB3-1034FD6B6346}"/>
              </a:ext>
            </a:extLst>
          </p:cNvPr>
          <p:cNvSpPr/>
          <p:nvPr/>
        </p:nvSpPr>
        <p:spPr>
          <a:xfrm>
            <a:off x="31777274" y="23934585"/>
            <a:ext cx="10955507" cy="7713761"/>
          </a:xfrm>
          <a:prstGeom prst="rect">
            <a:avLst/>
          </a:prstGeom>
          <a:solidFill>
            <a:srgbClr val="00A6E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8686" tIns="184343" rIns="368686" bIns="184343" rtlCol="0" anchor="ctr"/>
          <a:lstStyle/>
          <a:p>
            <a:pPr algn="ctr"/>
            <a:endParaRPr lang="en-US">
              <a:solidFill>
                <a:srgbClr val="00A6E2"/>
              </a:solidFill>
            </a:endParaRPr>
          </a:p>
        </p:txBody>
      </p:sp>
      <p:sp>
        <p:nvSpPr>
          <p:cNvPr id="48" name="TextBox 47">
            <a:extLst>
              <a:ext uri="{FF2B5EF4-FFF2-40B4-BE49-F238E27FC236}">
                <a16:creationId xmlns:a16="http://schemas.microsoft.com/office/drawing/2014/main" id="{1583F22B-CFE0-654C-9B08-F16758AF98DD}"/>
              </a:ext>
            </a:extLst>
          </p:cNvPr>
          <p:cNvSpPr txBox="1"/>
          <p:nvPr/>
        </p:nvSpPr>
        <p:spPr>
          <a:xfrm>
            <a:off x="33234590" y="23457850"/>
            <a:ext cx="8340289" cy="1234061"/>
          </a:xfrm>
          <a:prstGeom prst="rect">
            <a:avLst/>
          </a:prstGeom>
          <a:solidFill>
            <a:srgbClr val="31FDFF"/>
          </a:solidFill>
          <a:ln>
            <a:solidFill>
              <a:schemeClr val="bg1"/>
            </a:solidFill>
          </a:ln>
        </p:spPr>
        <p:txBody>
          <a:bodyPr wrap="square" lIns="368686" tIns="184343" rIns="368686" bIns="184343" rtlCol="0">
            <a:spAutoFit/>
          </a:bodyPr>
          <a:lstStyle/>
          <a:p>
            <a:pPr algn="ctr"/>
            <a:r>
              <a:rPr lang="en-US" sz="5600" dirty="0" smtClean="0">
                <a:solidFill>
                  <a:schemeClr val="bg1"/>
                </a:solidFill>
                <a:latin typeface="Times New Roman" panose="02020603050405020304" pitchFamily="18" charset="0"/>
                <a:cs typeface="Times New Roman" panose="02020603050405020304" pitchFamily="18" charset="0"/>
              </a:rPr>
              <a:t>Conclusions/Future Work</a:t>
            </a:r>
            <a:endParaRPr lang="en-US" sz="5600" dirty="0">
              <a:solidFill>
                <a:schemeClr val="bg1"/>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6587589" y="21357595"/>
            <a:ext cx="5483860" cy="2062103"/>
          </a:xfrm>
          <a:prstGeom prst="rect">
            <a:avLst/>
          </a:prstGeom>
          <a:noFill/>
        </p:spPr>
        <p:txBody>
          <a:bodyPr wrap="square" rtlCol="0">
            <a:spAutoFit/>
          </a:bodyPr>
          <a:lstStyle/>
          <a:p>
            <a:r>
              <a:rPr lang="en-US" sz="3200" dirty="0" smtClean="0">
                <a:latin typeface="Times New Roman"/>
                <a:cs typeface="Times New Roman"/>
              </a:rPr>
              <a:t>The vapor compression cycle is the most common modern form of a cooling cycle. It is the basis for our cooling considerations.</a:t>
            </a:r>
            <a:endParaRPr lang="en-US" sz="3200" dirty="0">
              <a:latin typeface="Times New Roman"/>
              <a:cs typeface="Times New Roman"/>
            </a:endParaRPr>
          </a:p>
        </p:txBody>
      </p:sp>
      <p:sp>
        <p:nvSpPr>
          <p:cNvPr id="20" name="TextBox 19"/>
          <p:cNvSpPr txBox="1"/>
          <p:nvPr/>
        </p:nvSpPr>
        <p:spPr>
          <a:xfrm>
            <a:off x="32065564" y="24613808"/>
            <a:ext cx="10510270" cy="6986527"/>
          </a:xfrm>
          <a:prstGeom prst="rect">
            <a:avLst/>
          </a:prstGeom>
          <a:noFill/>
        </p:spPr>
        <p:txBody>
          <a:bodyPr wrap="square" rtlCol="0">
            <a:spAutoFit/>
          </a:bodyPr>
          <a:lstStyle/>
          <a:p>
            <a:r>
              <a:rPr lang="en-US" sz="3200" b="1" dirty="0" smtClean="0">
                <a:latin typeface="Times New Roman"/>
                <a:cs typeface="Times New Roman"/>
              </a:rPr>
              <a:t>Our main findings:</a:t>
            </a:r>
          </a:p>
          <a:p>
            <a:pPr marL="2300630" lvl="1" indent="-457200">
              <a:buFont typeface="Arial"/>
              <a:buChar char="•"/>
            </a:pPr>
            <a:r>
              <a:rPr lang="en-US" sz="3200" dirty="0" smtClean="0">
                <a:latin typeface="Times New Roman"/>
                <a:cs typeface="Times New Roman"/>
              </a:rPr>
              <a:t>Forcing convection within the pod is an effective method of reducing cooling requirements.</a:t>
            </a:r>
          </a:p>
          <a:p>
            <a:pPr marL="2300630" lvl="1" indent="-457200">
              <a:buFont typeface="Arial"/>
              <a:buChar char="•"/>
            </a:pPr>
            <a:r>
              <a:rPr lang="en-US" sz="3200" dirty="0" smtClean="0">
                <a:latin typeface="Times New Roman"/>
                <a:cs typeface="Times New Roman"/>
              </a:rPr>
              <a:t>Insulating the pod is a necessity to avoid a heating requirement</a:t>
            </a:r>
          </a:p>
          <a:p>
            <a:pPr marL="2300630" lvl="1" indent="-457200">
              <a:buFont typeface="Arial"/>
              <a:buChar char="•"/>
            </a:pPr>
            <a:r>
              <a:rPr lang="en-US" sz="3200" dirty="0" smtClean="0">
                <a:latin typeface="Times New Roman"/>
                <a:cs typeface="Times New Roman"/>
              </a:rPr>
              <a:t>Over the operating range of speeds, mass flow rate over the condenser is linearly related to UAV speed</a:t>
            </a:r>
          </a:p>
          <a:p>
            <a:endParaRPr lang="en-US" sz="3200" b="1" dirty="0" smtClean="0">
              <a:latin typeface="Times New Roman"/>
              <a:cs typeface="Times New Roman"/>
            </a:endParaRPr>
          </a:p>
          <a:p>
            <a:r>
              <a:rPr lang="en-US" sz="3200" b="1" dirty="0" smtClean="0">
                <a:latin typeface="Times New Roman"/>
                <a:cs typeface="Times New Roman"/>
              </a:rPr>
              <a:t>Future work:</a:t>
            </a:r>
          </a:p>
          <a:p>
            <a:pPr marL="2300630" lvl="1" indent="-457200">
              <a:buFont typeface="Arial"/>
              <a:buChar char="•"/>
            </a:pPr>
            <a:r>
              <a:rPr lang="en-US" sz="3200" dirty="0" smtClean="0">
                <a:latin typeface="Times New Roman"/>
                <a:cs typeface="Times New Roman"/>
              </a:rPr>
              <a:t>Numerically simulate the natural convective effects as well as forced convection inside pod</a:t>
            </a:r>
          </a:p>
          <a:p>
            <a:pPr marL="2300630" lvl="1" indent="-457200">
              <a:buFont typeface="Arial"/>
              <a:buChar char="•"/>
            </a:pPr>
            <a:r>
              <a:rPr lang="en-US" sz="3200" dirty="0" smtClean="0">
                <a:latin typeface="Times New Roman"/>
                <a:cs typeface="Times New Roman"/>
              </a:rPr>
              <a:t>Incorporate this year’s findings into sizing and design of vapor compression cycle components</a:t>
            </a:r>
            <a:endParaRPr lang="en-US" sz="3200" dirty="0">
              <a:latin typeface="Times New Roman"/>
              <a:cs typeface="Times New Roman"/>
            </a:endParaRPr>
          </a:p>
        </p:txBody>
      </p:sp>
      <p:sp>
        <p:nvSpPr>
          <p:cNvPr id="21" name="TextBox 20"/>
          <p:cNvSpPr txBox="1"/>
          <p:nvPr/>
        </p:nvSpPr>
        <p:spPr>
          <a:xfrm>
            <a:off x="32003045" y="7389997"/>
            <a:ext cx="10498255" cy="2554545"/>
          </a:xfrm>
          <a:prstGeom prst="rect">
            <a:avLst/>
          </a:prstGeom>
          <a:noFill/>
        </p:spPr>
        <p:txBody>
          <a:bodyPr wrap="square" rtlCol="0">
            <a:spAutoFit/>
          </a:bodyPr>
          <a:lstStyle/>
          <a:p>
            <a:r>
              <a:rPr lang="en-US" sz="3200" dirty="0" smtClean="0">
                <a:latin typeface="Times New Roman"/>
                <a:cs typeface="Times New Roman"/>
              </a:rPr>
              <a:t>Our numerical work focused on analyzing the external flows around the pod to find mass flow rate through the inlet scoop as a function of UAV speed. This determines mass flow rate of air through the condenser of a future vapor compression cycle, which determines in part the cooling capability of the cycle.</a:t>
            </a:r>
            <a:endParaRPr lang="en-US" sz="3200" dirty="0">
              <a:latin typeface="Times New Roman"/>
              <a:cs typeface="Times New Roman"/>
            </a:endParaRPr>
          </a:p>
        </p:txBody>
      </p:sp>
      <p:sp>
        <p:nvSpPr>
          <p:cNvPr id="2" name="TextBox 1"/>
          <p:cNvSpPr txBox="1"/>
          <p:nvPr/>
        </p:nvSpPr>
        <p:spPr>
          <a:xfrm>
            <a:off x="37201888" y="10171808"/>
            <a:ext cx="5263388" cy="3539430"/>
          </a:xfrm>
          <a:prstGeom prst="rect">
            <a:avLst/>
          </a:prstGeom>
          <a:noFill/>
        </p:spPr>
        <p:txBody>
          <a:bodyPr wrap="square" rtlCol="0">
            <a:spAutoFit/>
          </a:bodyPr>
          <a:lstStyle/>
          <a:p>
            <a:r>
              <a:rPr lang="en-US" sz="3200" dirty="0" smtClean="0">
                <a:latin typeface="Times New Roman"/>
                <a:cs typeface="Times New Roman"/>
              </a:rPr>
              <a:t>Mass flow through the inlet remains between 80% and 90% of possible mass flow depending on speed. These losses are due to the air flow’s interaction with the pod geometry.</a:t>
            </a:r>
            <a:endParaRPr lang="en-US" sz="3200" dirty="0">
              <a:latin typeface="Times New Roman"/>
              <a:cs typeface="Times New Roman"/>
            </a:endParaRPr>
          </a:p>
        </p:txBody>
      </p:sp>
      <p:sp>
        <p:nvSpPr>
          <p:cNvPr id="14" name="TextBox 13"/>
          <p:cNvSpPr txBox="1"/>
          <p:nvPr/>
        </p:nvSpPr>
        <p:spPr>
          <a:xfrm>
            <a:off x="32003045" y="14283760"/>
            <a:ext cx="10510270" cy="1569660"/>
          </a:xfrm>
          <a:prstGeom prst="rect">
            <a:avLst/>
          </a:prstGeom>
          <a:noFill/>
        </p:spPr>
        <p:txBody>
          <a:bodyPr wrap="square" rtlCol="0">
            <a:spAutoFit/>
          </a:bodyPr>
          <a:lstStyle/>
          <a:p>
            <a:r>
              <a:rPr lang="en-US" sz="3200" dirty="0" smtClean="0">
                <a:latin typeface="Times New Roman"/>
                <a:cs typeface="Times New Roman"/>
              </a:rPr>
              <a:t>Below are simulations of </a:t>
            </a:r>
            <a:r>
              <a:rPr lang="en-US" sz="3200" dirty="0">
                <a:latin typeface="Times New Roman"/>
                <a:cs typeface="Times New Roman"/>
              </a:rPr>
              <a:t>air velocity passing </a:t>
            </a:r>
            <a:r>
              <a:rPr lang="en-US" sz="3200" dirty="0" smtClean="0">
                <a:latin typeface="Times New Roman"/>
                <a:cs typeface="Times New Roman"/>
              </a:rPr>
              <a:t>through the pod inlet at different UAV speeds. There is a clear speeding up of the air as the UAV gains speed, which is the anticipated result.</a:t>
            </a:r>
          </a:p>
        </p:txBody>
      </p:sp>
      <p:sp>
        <p:nvSpPr>
          <p:cNvPr id="19" name="TextBox 18"/>
          <p:cNvSpPr txBox="1"/>
          <p:nvPr/>
        </p:nvSpPr>
        <p:spPr>
          <a:xfrm>
            <a:off x="23512997" y="25292348"/>
            <a:ext cx="7377865" cy="6001642"/>
          </a:xfrm>
          <a:prstGeom prst="rect">
            <a:avLst/>
          </a:prstGeom>
          <a:noFill/>
        </p:spPr>
        <p:txBody>
          <a:bodyPr wrap="square" rtlCol="0">
            <a:spAutoFit/>
          </a:bodyPr>
          <a:lstStyle/>
          <a:p>
            <a:r>
              <a:rPr lang="en-US" sz="3200" dirty="0" smtClean="0">
                <a:latin typeface="Times New Roman"/>
                <a:cs typeface="Times New Roman"/>
              </a:rPr>
              <a:t>To test the validity of our theoretical analysis, a model pod was created for testing in a wind tunnel. The effects of varying wind speed over the pod as well as operating an internal fan were investigated.</a:t>
            </a:r>
          </a:p>
          <a:p>
            <a:endParaRPr lang="en-US" sz="3200" dirty="0">
              <a:latin typeface="Times New Roman"/>
              <a:cs typeface="Times New Roman"/>
            </a:endParaRPr>
          </a:p>
          <a:p>
            <a:r>
              <a:rPr lang="en-US" sz="3200" dirty="0" smtClean="0">
                <a:latin typeface="Times New Roman"/>
                <a:cs typeface="Times New Roman"/>
              </a:rPr>
              <a:t>Our findings reinforced our theoretical model, showing that increasing wind speed results in lower internal temperature. The fan moved the high temperature regions within the pod toward the walls so that heat would be more effectively transferred.</a:t>
            </a:r>
            <a:endParaRPr lang="en-US" sz="3200" dirty="0">
              <a:latin typeface="Times New Roman"/>
              <a:cs typeface="Times New Roman"/>
            </a:endParaRPr>
          </a:p>
        </p:txBody>
      </p:sp>
      <p:grpSp>
        <p:nvGrpSpPr>
          <p:cNvPr id="24" name="Group 23"/>
          <p:cNvGrpSpPr/>
          <p:nvPr/>
        </p:nvGrpSpPr>
        <p:grpSpPr>
          <a:xfrm>
            <a:off x="32592641" y="16129733"/>
            <a:ext cx="9908659" cy="7544352"/>
            <a:chOff x="32592641" y="15913498"/>
            <a:chExt cx="9908659" cy="7544352"/>
          </a:xfrm>
        </p:grpSpPr>
        <p:grpSp>
          <p:nvGrpSpPr>
            <p:cNvPr id="51" name="Group 50"/>
            <p:cNvGrpSpPr>
              <a:grpSpLocks noChangeAspect="1"/>
            </p:cNvGrpSpPr>
            <p:nvPr/>
          </p:nvGrpSpPr>
          <p:grpSpPr>
            <a:xfrm>
              <a:off x="33590425" y="15913498"/>
              <a:ext cx="7460930" cy="5721047"/>
              <a:chOff x="0" y="0"/>
              <a:chExt cx="5367020" cy="4115435"/>
            </a:xfrm>
          </p:grpSpPr>
          <p:grpSp>
            <p:nvGrpSpPr>
              <p:cNvPr id="53" name="Group 52"/>
              <p:cNvGrpSpPr/>
              <p:nvPr/>
            </p:nvGrpSpPr>
            <p:grpSpPr>
              <a:xfrm>
                <a:off x="0" y="1371600"/>
                <a:ext cx="2628900" cy="2743835"/>
                <a:chOff x="0" y="0"/>
                <a:chExt cx="2628900" cy="2743835"/>
              </a:xfrm>
            </p:grpSpPr>
            <p:grpSp>
              <p:nvGrpSpPr>
                <p:cNvPr id="79" name="Group 78"/>
                <p:cNvGrpSpPr/>
                <p:nvPr/>
              </p:nvGrpSpPr>
              <p:grpSpPr>
                <a:xfrm>
                  <a:off x="0" y="0"/>
                  <a:ext cx="2616200" cy="1316990"/>
                  <a:chOff x="0" y="0"/>
                  <a:chExt cx="2616200" cy="1316990"/>
                </a:xfrm>
              </p:grpSpPr>
              <p:pic>
                <p:nvPicPr>
                  <p:cNvPr id="83" name="Picture 82" descr="Macintosh HD:Users:samwhitmore:Downloads:inlet_extract30.png"/>
                  <p:cNvPicPr>
                    <a:picLocks noChangeAspect="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0" y="0"/>
                    <a:ext cx="2616200" cy="1316990"/>
                  </a:xfrm>
                  <a:prstGeom prst="rect">
                    <a:avLst/>
                  </a:prstGeom>
                  <a:noFill/>
                  <a:ln>
                    <a:noFill/>
                  </a:ln>
                </p:spPr>
              </p:pic>
              <p:sp>
                <p:nvSpPr>
                  <p:cNvPr id="84" name="Text Box 18"/>
                  <p:cNvSpPr txBox="1"/>
                  <p:nvPr/>
                </p:nvSpPr>
                <p:spPr>
                  <a:xfrm>
                    <a:off x="685800" y="114300"/>
                    <a:ext cx="14859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solidFill>
                          <a:srgbClr val="FFFFFF"/>
                        </a:solidFill>
                        <a:effectLst/>
                        <a:latin typeface="Times New Roman"/>
                        <a:ea typeface="ＭＳ 明朝"/>
                        <a:cs typeface="Times New Roman"/>
                      </a:rPr>
                      <a:t>30 m/s UAV Speed</a:t>
                    </a:r>
                    <a:endParaRPr lang="en-US" sz="1200">
                      <a:effectLst/>
                      <a:ea typeface="ＭＳ 明朝"/>
                      <a:cs typeface="Times New Roman"/>
                    </a:endParaRPr>
                  </a:p>
                </p:txBody>
              </p:sp>
            </p:grpSp>
            <p:grpSp>
              <p:nvGrpSpPr>
                <p:cNvPr id="80" name="Group 79"/>
                <p:cNvGrpSpPr/>
                <p:nvPr/>
              </p:nvGrpSpPr>
              <p:grpSpPr>
                <a:xfrm>
                  <a:off x="0" y="1371600"/>
                  <a:ext cx="2628900" cy="1372235"/>
                  <a:chOff x="0" y="0"/>
                  <a:chExt cx="2628900" cy="1372235"/>
                </a:xfrm>
              </p:grpSpPr>
              <p:pic>
                <p:nvPicPr>
                  <p:cNvPr id="81" name="Picture 80" descr="Macintosh HD:Users:samwhitmore:Downloads:inlet_extract50.png"/>
                  <p:cNvPicPr>
                    <a:picLocks noChangeAspect="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0" y="0"/>
                    <a:ext cx="2628900" cy="1372235"/>
                  </a:xfrm>
                  <a:prstGeom prst="rect">
                    <a:avLst/>
                  </a:prstGeom>
                  <a:noFill/>
                  <a:ln>
                    <a:noFill/>
                  </a:ln>
                </p:spPr>
              </p:pic>
              <p:sp>
                <p:nvSpPr>
                  <p:cNvPr id="82" name="Text Box 20"/>
                  <p:cNvSpPr txBox="1"/>
                  <p:nvPr/>
                </p:nvSpPr>
                <p:spPr>
                  <a:xfrm>
                    <a:off x="685800" y="114300"/>
                    <a:ext cx="14859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solidFill>
                          <a:srgbClr val="FFFFFF"/>
                        </a:solidFill>
                        <a:effectLst/>
                        <a:latin typeface="Times New Roman"/>
                        <a:ea typeface="ＭＳ 明朝"/>
                        <a:cs typeface="Times New Roman"/>
                      </a:rPr>
                      <a:t>50 m/s UAV Speed</a:t>
                    </a:r>
                    <a:endParaRPr lang="en-US" sz="1200">
                      <a:effectLst/>
                      <a:ea typeface="ＭＳ 明朝"/>
                      <a:cs typeface="Times New Roman"/>
                    </a:endParaRPr>
                  </a:p>
                </p:txBody>
              </p:sp>
            </p:grpSp>
          </p:grpSp>
          <p:grpSp>
            <p:nvGrpSpPr>
              <p:cNvPr id="54" name="Group 53"/>
              <p:cNvGrpSpPr/>
              <p:nvPr/>
            </p:nvGrpSpPr>
            <p:grpSpPr>
              <a:xfrm>
                <a:off x="0" y="0"/>
                <a:ext cx="5367020" cy="4114800"/>
                <a:chOff x="0" y="0"/>
                <a:chExt cx="5367020" cy="4114800"/>
              </a:xfrm>
            </p:grpSpPr>
            <p:grpSp>
              <p:nvGrpSpPr>
                <p:cNvPr id="64" name="Group 63"/>
                <p:cNvGrpSpPr/>
                <p:nvPr/>
              </p:nvGrpSpPr>
              <p:grpSpPr>
                <a:xfrm>
                  <a:off x="0" y="0"/>
                  <a:ext cx="2628900" cy="1316355"/>
                  <a:chOff x="0" y="0"/>
                  <a:chExt cx="2628900" cy="1335024"/>
                </a:xfrm>
              </p:grpSpPr>
              <p:grpSp>
                <p:nvGrpSpPr>
                  <p:cNvPr id="75" name="Group 74"/>
                  <p:cNvGrpSpPr/>
                  <p:nvPr/>
                </p:nvGrpSpPr>
                <p:grpSpPr>
                  <a:xfrm>
                    <a:off x="0" y="0"/>
                    <a:ext cx="2628900" cy="1335024"/>
                    <a:chOff x="0" y="0"/>
                    <a:chExt cx="2628900" cy="1335024"/>
                  </a:xfrm>
                </p:grpSpPr>
                <p:sp>
                  <p:nvSpPr>
                    <p:cNvPr id="77" name="Rectangle 76"/>
                    <p:cNvSpPr/>
                    <p:nvPr/>
                  </p:nvSpPr>
                  <p:spPr>
                    <a:xfrm>
                      <a:off x="0" y="0"/>
                      <a:ext cx="2623820" cy="1335024"/>
                    </a:xfrm>
                    <a:prstGeom prst="rect">
                      <a:avLst/>
                    </a:prstGeom>
                    <a:solidFill>
                      <a:srgbClr val="41445A"/>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78" name="Picture 77" descr="Macintosh HD:Users:samwhitmore:Downloads:inlet_extract10.png"/>
                    <p:cNvPicPr>
                      <a:picLocks noChangeAspect="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0" y="0"/>
                      <a:ext cx="2628900" cy="1323975"/>
                    </a:xfrm>
                    <a:prstGeom prst="rect">
                      <a:avLst/>
                    </a:prstGeom>
                    <a:noFill/>
                    <a:ln>
                      <a:noFill/>
                    </a:ln>
                  </p:spPr>
                </p:pic>
              </p:grpSp>
              <p:sp>
                <p:nvSpPr>
                  <p:cNvPr id="76" name="Text Box 16"/>
                  <p:cNvSpPr txBox="1"/>
                  <p:nvPr/>
                </p:nvSpPr>
                <p:spPr>
                  <a:xfrm>
                    <a:off x="685800" y="114300"/>
                    <a:ext cx="14859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solidFill>
                          <a:srgbClr val="FFFFFF"/>
                        </a:solidFill>
                        <a:effectLst/>
                        <a:latin typeface="Times New Roman"/>
                        <a:ea typeface="ＭＳ 明朝"/>
                        <a:cs typeface="Times New Roman"/>
                      </a:rPr>
                      <a:t>10 m/s UAV Speed</a:t>
                    </a:r>
                    <a:endParaRPr lang="en-US" sz="1200">
                      <a:effectLst/>
                      <a:ea typeface="ＭＳ 明朝"/>
                      <a:cs typeface="Times New Roman"/>
                    </a:endParaRPr>
                  </a:p>
                </p:txBody>
              </p:sp>
            </p:grpSp>
            <p:grpSp>
              <p:nvGrpSpPr>
                <p:cNvPr id="65" name="Group 64"/>
                <p:cNvGrpSpPr/>
                <p:nvPr/>
              </p:nvGrpSpPr>
              <p:grpSpPr>
                <a:xfrm>
                  <a:off x="2743200" y="0"/>
                  <a:ext cx="2595245" cy="1306830"/>
                  <a:chOff x="0" y="0"/>
                  <a:chExt cx="2595245" cy="1306830"/>
                </a:xfrm>
              </p:grpSpPr>
              <p:pic>
                <p:nvPicPr>
                  <p:cNvPr id="73" name="Picture 72" descr="Macintosh HD:Users:samwhitmore:Downloads:inlet_extract20.png"/>
                  <p:cNvPicPr>
                    <a:picLocks noChangeAspect="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0" y="0"/>
                    <a:ext cx="2595245" cy="1306830"/>
                  </a:xfrm>
                  <a:prstGeom prst="rect">
                    <a:avLst/>
                  </a:prstGeom>
                  <a:noFill/>
                  <a:ln>
                    <a:noFill/>
                  </a:ln>
                </p:spPr>
              </p:pic>
              <p:sp>
                <p:nvSpPr>
                  <p:cNvPr id="74" name="Text Box 17"/>
                  <p:cNvSpPr txBox="1"/>
                  <p:nvPr/>
                </p:nvSpPr>
                <p:spPr>
                  <a:xfrm>
                    <a:off x="685800" y="114300"/>
                    <a:ext cx="14859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solidFill>
                          <a:srgbClr val="FFFFFF"/>
                        </a:solidFill>
                        <a:effectLst/>
                        <a:latin typeface="Times New Roman"/>
                        <a:ea typeface="ＭＳ 明朝"/>
                        <a:cs typeface="Times New Roman"/>
                      </a:rPr>
                      <a:t>20 m/s UAV Speed</a:t>
                    </a:r>
                    <a:endParaRPr lang="en-US" sz="1200">
                      <a:effectLst/>
                      <a:ea typeface="ＭＳ 明朝"/>
                      <a:cs typeface="Times New Roman"/>
                    </a:endParaRPr>
                  </a:p>
                </p:txBody>
              </p:sp>
            </p:grpSp>
            <p:grpSp>
              <p:nvGrpSpPr>
                <p:cNvPr id="66" name="Group 65"/>
                <p:cNvGrpSpPr/>
                <p:nvPr/>
              </p:nvGrpSpPr>
              <p:grpSpPr>
                <a:xfrm>
                  <a:off x="2743200" y="1371600"/>
                  <a:ext cx="2623820" cy="1316355"/>
                  <a:chOff x="0" y="0"/>
                  <a:chExt cx="2623820" cy="1316355"/>
                </a:xfrm>
              </p:grpSpPr>
              <p:sp>
                <p:nvSpPr>
                  <p:cNvPr id="70" name="Rectangle 69"/>
                  <p:cNvSpPr/>
                  <p:nvPr/>
                </p:nvSpPr>
                <p:spPr>
                  <a:xfrm>
                    <a:off x="0" y="0"/>
                    <a:ext cx="2623820" cy="1316355"/>
                  </a:xfrm>
                  <a:prstGeom prst="rect">
                    <a:avLst/>
                  </a:prstGeom>
                  <a:solidFill>
                    <a:srgbClr val="41445A"/>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71" name="Picture 70" descr="Macintosh HD:Users:samwhitmore:Downloads:inlet_extract40.png"/>
                  <p:cNvPicPr>
                    <a:picLocks noChangeAspect="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0" y="0"/>
                    <a:ext cx="2578735" cy="1298575"/>
                  </a:xfrm>
                  <a:prstGeom prst="rect">
                    <a:avLst/>
                  </a:prstGeom>
                  <a:noFill/>
                  <a:ln>
                    <a:noFill/>
                  </a:ln>
                </p:spPr>
              </p:pic>
              <p:sp>
                <p:nvSpPr>
                  <p:cNvPr id="72" name="Text Box 19"/>
                  <p:cNvSpPr txBox="1"/>
                  <p:nvPr/>
                </p:nvSpPr>
                <p:spPr>
                  <a:xfrm>
                    <a:off x="685800" y="114300"/>
                    <a:ext cx="14859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dirty="0">
                        <a:solidFill>
                          <a:srgbClr val="FFFFFF"/>
                        </a:solidFill>
                        <a:effectLst/>
                        <a:latin typeface="Times New Roman"/>
                        <a:ea typeface="ＭＳ 明朝"/>
                        <a:cs typeface="Times New Roman"/>
                      </a:rPr>
                      <a:t>40 m/s UAV Speed</a:t>
                    </a:r>
                    <a:endParaRPr lang="en-US" sz="1200" dirty="0">
                      <a:effectLst/>
                      <a:ea typeface="ＭＳ 明朝"/>
                      <a:cs typeface="Times New Roman"/>
                    </a:endParaRPr>
                  </a:p>
                </p:txBody>
              </p:sp>
            </p:grpSp>
            <p:grpSp>
              <p:nvGrpSpPr>
                <p:cNvPr id="67" name="Group 66"/>
                <p:cNvGrpSpPr/>
                <p:nvPr/>
              </p:nvGrpSpPr>
              <p:grpSpPr>
                <a:xfrm>
                  <a:off x="2743200" y="2743200"/>
                  <a:ext cx="2623820" cy="1371600"/>
                  <a:chOff x="0" y="0"/>
                  <a:chExt cx="2724150" cy="1371600"/>
                </a:xfrm>
              </p:grpSpPr>
              <p:pic>
                <p:nvPicPr>
                  <p:cNvPr id="68" name="Picture 67" descr="Macintosh HD:Users:samwhitmore:Downloads:inlet_extract60.png"/>
                  <p:cNvPicPr>
                    <a:picLocks noChangeAspect="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0" y="0"/>
                    <a:ext cx="2724150" cy="1371600"/>
                  </a:xfrm>
                  <a:prstGeom prst="rect">
                    <a:avLst/>
                  </a:prstGeom>
                  <a:noFill/>
                  <a:ln>
                    <a:noFill/>
                  </a:ln>
                </p:spPr>
              </p:pic>
              <p:sp>
                <p:nvSpPr>
                  <p:cNvPr id="69" name="Text Box 21"/>
                  <p:cNvSpPr txBox="1"/>
                  <p:nvPr/>
                </p:nvSpPr>
                <p:spPr>
                  <a:xfrm>
                    <a:off x="685800" y="114300"/>
                    <a:ext cx="14859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solidFill>
                          <a:srgbClr val="FFFFFF"/>
                        </a:solidFill>
                        <a:effectLst/>
                        <a:latin typeface="Times New Roman"/>
                        <a:ea typeface="ＭＳ 明朝"/>
                        <a:cs typeface="Times New Roman"/>
                      </a:rPr>
                      <a:t>60 m/s UAV Speed</a:t>
                    </a:r>
                    <a:endParaRPr lang="en-US" sz="1200">
                      <a:effectLst/>
                      <a:ea typeface="ＭＳ 明朝"/>
                      <a:cs typeface="Times New Roman"/>
                    </a:endParaRPr>
                  </a:p>
                </p:txBody>
              </p:sp>
            </p:grpSp>
          </p:grpSp>
        </p:grpSp>
        <p:sp>
          <p:nvSpPr>
            <p:cNvPr id="23" name="TextBox 22"/>
            <p:cNvSpPr txBox="1"/>
            <p:nvPr/>
          </p:nvSpPr>
          <p:spPr>
            <a:xfrm>
              <a:off x="32592641" y="21749690"/>
              <a:ext cx="9908659" cy="1708160"/>
            </a:xfrm>
            <a:prstGeom prst="rect">
              <a:avLst/>
            </a:prstGeom>
            <a:noFill/>
          </p:spPr>
          <p:txBody>
            <a:bodyPr wrap="square" rtlCol="0">
              <a:spAutoFit/>
            </a:bodyPr>
            <a:lstStyle/>
            <a:p>
              <a:r>
                <a:rPr lang="en-US" sz="3200" i="1" dirty="0">
                  <a:latin typeface="Times New Roman"/>
                  <a:cs typeface="Times New Roman"/>
                </a:rPr>
                <a:t>Note: </a:t>
              </a:r>
              <a:r>
                <a:rPr lang="en-US" sz="3200" dirty="0">
                  <a:latin typeface="Times New Roman"/>
                  <a:cs typeface="Times New Roman"/>
                </a:rPr>
                <a:t>All “U Magnitude” values are in meters per second.</a:t>
              </a:r>
              <a:endParaRPr lang="en-US" sz="3200" i="1" dirty="0">
                <a:latin typeface="Times New Roman"/>
                <a:cs typeface="Times New Roman"/>
              </a:endParaRPr>
            </a:p>
            <a:p>
              <a:endParaRPr lang="en-US" dirty="0"/>
            </a:p>
          </p:txBody>
        </p:sp>
      </p:grpSp>
      <p:grpSp>
        <p:nvGrpSpPr>
          <p:cNvPr id="90" name="Group 89"/>
          <p:cNvGrpSpPr/>
          <p:nvPr/>
        </p:nvGrpSpPr>
        <p:grpSpPr>
          <a:xfrm>
            <a:off x="32065564" y="9944542"/>
            <a:ext cx="5486400" cy="4343400"/>
            <a:chOff x="0" y="0"/>
            <a:chExt cx="5486400" cy="4343400"/>
          </a:xfrm>
        </p:grpSpPr>
        <p:sp>
          <p:nvSpPr>
            <p:cNvPr id="91" name="Text Box 2"/>
            <p:cNvSpPr txBox="1"/>
            <p:nvPr/>
          </p:nvSpPr>
          <p:spPr>
            <a:xfrm>
              <a:off x="1485900" y="0"/>
              <a:ext cx="27432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200">
                  <a:solidFill>
                    <a:srgbClr val="FFFFFF"/>
                  </a:solidFill>
                  <a:effectLst/>
                  <a:ea typeface="ＭＳ 明朝"/>
                  <a:cs typeface="Times New Roman"/>
                </a:rPr>
                <a:t>Normalized Mass Flow vs. Wind Speed</a:t>
              </a:r>
              <a:endParaRPr lang="en-US" sz="1200">
                <a:effectLst/>
                <a:ea typeface="ＭＳ 明朝"/>
                <a:cs typeface="Times New Roman"/>
              </a:endParaRPr>
            </a:p>
          </p:txBody>
        </p:sp>
        <p:pic>
          <p:nvPicPr>
            <p:cNvPr id="92" name="Picture 91"/>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0" y="114300"/>
              <a:ext cx="5486400" cy="4114800"/>
            </a:xfrm>
            <a:prstGeom prst="rect">
              <a:avLst/>
            </a:prstGeom>
            <a:noFill/>
            <a:ln>
              <a:noFill/>
            </a:ln>
          </p:spPr>
        </p:pic>
        <p:sp>
          <p:nvSpPr>
            <p:cNvPr id="93" name="Text Box 3"/>
            <p:cNvSpPr txBox="1"/>
            <p:nvPr/>
          </p:nvSpPr>
          <p:spPr>
            <a:xfrm rot="16200000">
              <a:off x="-1085850" y="1885950"/>
              <a:ext cx="27432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200">
                  <a:solidFill>
                    <a:srgbClr val="FFFFFF"/>
                  </a:solidFill>
                  <a:effectLst/>
                  <a:ea typeface="ＭＳ 明朝"/>
                  <a:cs typeface="Times New Roman"/>
                </a:rPr>
                <a:t>Normalized Mass Flow</a:t>
              </a:r>
              <a:endParaRPr lang="en-US" sz="1200">
                <a:effectLst/>
                <a:ea typeface="ＭＳ 明朝"/>
                <a:cs typeface="Times New Roman"/>
              </a:endParaRPr>
            </a:p>
          </p:txBody>
        </p:sp>
        <p:sp>
          <p:nvSpPr>
            <p:cNvPr id="94" name="Text Box 4"/>
            <p:cNvSpPr txBox="1"/>
            <p:nvPr/>
          </p:nvSpPr>
          <p:spPr>
            <a:xfrm>
              <a:off x="1485900" y="4000500"/>
              <a:ext cx="2743200" cy="3429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200">
                  <a:solidFill>
                    <a:srgbClr val="FFFFFF"/>
                  </a:solidFill>
                  <a:effectLst/>
                  <a:ea typeface="ＭＳ 明朝"/>
                  <a:cs typeface="Times New Roman"/>
                </a:rPr>
                <a:t>Wind Speed (m/s)</a:t>
              </a:r>
              <a:endParaRPr lang="en-US" sz="1200">
                <a:effectLst/>
                <a:ea typeface="ＭＳ 明朝"/>
                <a:cs typeface="Times New Roman"/>
              </a:endParaRPr>
            </a:p>
          </p:txBody>
        </p:sp>
      </p:grpSp>
      <p:pic>
        <p:nvPicPr>
          <p:cNvPr id="18" name="Picture 17" descr="ceps_single-white-web-hr.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372941" y="3117265"/>
            <a:ext cx="16614993" cy="2783080"/>
          </a:xfrm>
          <a:prstGeom prst="rect">
            <a:avLst/>
          </a:prstGeom>
        </p:spPr>
      </p:pic>
      <p:grpSp>
        <p:nvGrpSpPr>
          <p:cNvPr id="105" name="Group 104"/>
          <p:cNvGrpSpPr>
            <a:grpSpLocks noChangeAspect="1"/>
          </p:cNvGrpSpPr>
          <p:nvPr/>
        </p:nvGrpSpPr>
        <p:grpSpPr>
          <a:xfrm>
            <a:off x="13126697" y="25847541"/>
            <a:ext cx="5518897" cy="4192829"/>
            <a:chOff x="0" y="0"/>
            <a:chExt cx="5943600" cy="4515485"/>
          </a:xfrm>
        </p:grpSpPr>
        <p:pic>
          <p:nvPicPr>
            <p:cNvPr id="106" name="Picture 10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0" y="0"/>
              <a:ext cx="5943600" cy="4515485"/>
            </a:xfrm>
            <a:prstGeom prst="rect">
              <a:avLst/>
            </a:prstGeom>
            <a:ln>
              <a:noFill/>
            </a:ln>
          </p:spPr>
        </p:pic>
        <p:sp>
          <p:nvSpPr>
            <p:cNvPr id="107" name="Text Box 2"/>
            <p:cNvSpPr txBox="1"/>
            <p:nvPr/>
          </p:nvSpPr>
          <p:spPr>
            <a:xfrm>
              <a:off x="2530475" y="4178300"/>
              <a:ext cx="999858" cy="27346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solidFill>
                    <a:srgbClr val="FFFFFF"/>
                  </a:solidFill>
                  <a:effectLst/>
                  <a:latin typeface="Times New Roman"/>
                  <a:ea typeface="Calibri"/>
                  <a:cs typeface="Times New Roman"/>
                </a:rPr>
                <a:t>Time (minutes)</a:t>
              </a:r>
              <a:endParaRPr lang="en-US" sz="1200">
                <a:effectLst/>
                <a:latin typeface="Calibri"/>
                <a:ea typeface="Calibri"/>
                <a:cs typeface="Times New Roman"/>
              </a:endParaRPr>
            </a:p>
          </p:txBody>
        </p:sp>
        <p:sp>
          <p:nvSpPr>
            <p:cNvPr id="108" name="Text Box 3"/>
            <p:cNvSpPr txBox="1"/>
            <p:nvPr/>
          </p:nvSpPr>
          <p:spPr>
            <a:xfrm rot="16200000">
              <a:off x="-659765" y="2063115"/>
              <a:ext cx="1990515" cy="27346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000">
                  <a:solidFill>
                    <a:srgbClr val="FFFFFF"/>
                  </a:solidFill>
                  <a:effectLst/>
                  <a:latin typeface="Times New Roman"/>
                  <a:ea typeface="Calibri"/>
                  <a:cs typeface="Times New Roman"/>
                </a:rPr>
                <a:t>Average Internal Temperature (</a:t>
              </a:r>
              <a:r>
                <a:rPr lang="en-US" sz="1000">
                  <a:solidFill>
                    <a:srgbClr val="FFFFFF"/>
                  </a:solidFill>
                  <a:effectLst/>
                  <a:latin typeface="Times New Roman"/>
                  <a:ea typeface="Calibri"/>
                  <a:cs typeface="Times New Roman"/>
                  <a:sym typeface="Symbol"/>
                </a:rPr>
                <a:t></a:t>
              </a:r>
              <a:r>
                <a:rPr lang="en-US" sz="1000">
                  <a:solidFill>
                    <a:srgbClr val="FFFFFF"/>
                  </a:solidFill>
                  <a:effectLst/>
                  <a:latin typeface="Times New Roman"/>
                  <a:ea typeface="Calibri"/>
                  <a:cs typeface="Times New Roman"/>
                </a:rPr>
                <a:t>C)</a:t>
              </a:r>
              <a:endParaRPr lang="en-US" sz="1200">
                <a:effectLst/>
                <a:latin typeface="Calibri"/>
                <a:ea typeface="Calibri"/>
                <a:cs typeface="Times New Roman"/>
              </a:endParaRPr>
            </a:p>
          </p:txBody>
        </p:sp>
        <p:sp>
          <p:nvSpPr>
            <p:cNvPr id="109" name="Text Box 10"/>
            <p:cNvSpPr txBox="1"/>
            <p:nvPr/>
          </p:nvSpPr>
          <p:spPr>
            <a:xfrm>
              <a:off x="1732915" y="50800"/>
              <a:ext cx="2743200" cy="2730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solidFill>
                    <a:srgbClr val="FFFFFF"/>
                  </a:solidFill>
                  <a:effectLst/>
                  <a:latin typeface="Times New Roman"/>
                  <a:ea typeface="Calibri"/>
                  <a:cs typeface="Times New Roman"/>
                </a:rPr>
                <a:t>Effects of Air Speed on Pod Temperature</a:t>
              </a:r>
              <a:endParaRPr lang="en-US" sz="1200">
                <a:effectLst/>
                <a:latin typeface="Calibri"/>
                <a:ea typeface="Calibri"/>
                <a:cs typeface="Times New Roman"/>
              </a:endParaRPr>
            </a:p>
          </p:txBody>
        </p:sp>
      </p:grpSp>
      <p:grpSp>
        <p:nvGrpSpPr>
          <p:cNvPr id="110" name="Group 109"/>
          <p:cNvGrpSpPr>
            <a:grpSpLocks noChangeAspect="1"/>
          </p:cNvGrpSpPr>
          <p:nvPr/>
        </p:nvGrpSpPr>
        <p:grpSpPr>
          <a:xfrm>
            <a:off x="18293059" y="25894711"/>
            <a:ext cx="5501875" cy="4179896"/>
            <a:chOff x="0" y="0"/>
            <a:chExt cx="5943600" cy="4515485"/>
          </a:xfrm>
        </p:grpSpPr>
        <p:pic>
          <p:nvPicPr>
            <p:cNvPr id="111" name="Picture 11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0" y="0"/>
              <a:ext cx="5943600" cy="4515485"/>
            </a:xfrm>
            <a:prstGeom prst="rect">
              <a:avLst/>
            </a:prstGeom>
            <a:ln>
              <a:noFill/>
            </a:ln>
          </p:spPr>
        </p:pic>
        <p:sp>
          <p:nvSpPr>
            <p:cNvPr id="112" name="Text Box 2"/>
            <p:cNvSpPr txBox="1"/>
            <p:nvPr/>
          </p:nvSpPr>
          <p:spPr>
            <a:xfrm>
              <a:off x="2530475" y="4178300"/>
              <a:ext cx="999858" cy="27346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solidFill>
                    <a:srgbClr val="FFFFFF"/>
                  </a:solidFill>
                  <a:effectLst/>
                  <a:latin typeface="Times New Roman"/>
                  <a:ea typeface="Calibri"/>
                  <a:cs typeface="Times New Roman"/>
                </a:rPr>
                <a:t>Time (minutes)</a:t>
              </a:r>
              <a:endParaRPr lang="en-US" sz="1200">
                <a:effectLst/>
                <a:latin typeface="Calibri"/>
                <a:ea typeface="Calibri"/>
                <a:cs typeface="Times New Roman"/>
              </a:endParaRPr>
            </a:p>
          </p:txBody>
        </p:sp>
        <p:sp>
          <p:nvSpPr>
            <p:cNvPr id="113" name="Text Box 3"/>
            <p:cNvSpPr txBox="1"/>
            <p:nvPr/>
          </p:nvSpPr>
          <p:spPr>
            <a:xfrm rot="16200000">
              <a:off x="-659765" y="2063115"/>
              <a:ext cx="1990515" cy="27346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000">
                  <a:solidFill>
                    <a:srgbClr val="FFFFFF"/>
                  </a:solidFill>
                  <a:effectLst/>
                  <a:latin typeface="Times New Roman"/>
                  <a:ea typeface="Calibri"/>
                  <a:cs typeface="Times New Roman"/>
                </a:rPr>
                <a:t>Average Internal Temperature (</a:t>
              </a:r>
              <a:r>
                <a:rPr lang="en-US" sz="1000">
                  <a:solidFill>
                    <a:srgbClr val="FFFFFF"/>
                  </a:solidFill>
                  <a:effectLst/>
                  <a:latin typeface="Times New Roman"/>
                  <a:ea typeface="Calibri"/>
                  <a:cs typeface="Times New Roman"/>
                  <a:sym typeface="Symbol"/>
                </a:rPr>
                <a:t></a:t>
              </a:r>
              <a:r>
                <a:rPr lang="en-US" sz="1000">
                  <a:solidFill>
                    <a:srgbClr val="FFFFFF"/>
                  </a:solidFill>
                  <a:effectLst/>
                  <a:latin typeface="Times New Roman"/>
                  <a:ea typeface="Calibri"/>
                  <a:cs typeface="Times New Roman"/>
                </a:rPr>
                <a:t>C)</a:t>
              </a:r>
              <a:endParaRPr lang="en-US" sz="1200">
                <a:effectLst/>
                <a:latin typeface="Calibri"/>
                <a:ea typeface="Calibri"/>
                <a:cs typeface="Times New Roman"/>
              </a:endParaRPr>
            </a:p>
          </p:txBody>
        </p:sp>
        <p:sp>
          <p:nvSpPr>
            <p:cNvPr id="114" name="Text Box 10"/>
            <p:cNvSpPr txBox="1"/>
            <p:nvPr/>
          </p:nvSpPr>
          <p:spPr>
            <a:xfrm>
              <a:off x="1732915" y="50800"/>
              <a:ext cx="2743200" cy="2730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1000">
                  <a:solidFill>
                    <a:srgbClr val="FFFFFF"/>
                  </a:solidFill>
                  <a:effectLst/>
                  <a:latin typeface="Times New Roman"/>
                  <a:ea typeface="Calibri"/>
                  <a:cs typeface="Times New Roman"/>
                </a:rPr>
                <a:t>Effects of Air Speed on Pod Temperature</a:t>
              </a:r>
              <a:endParaRPr lang="en-US" sz="1200">
                <a:effectLst/>
                <a:latin typeface="Calibri"/>
                <a:ea typeface="Calibri"/>
                <a:cs typeface="Times New Roman"/>
              </a:endParaRPr>
            </a:p>
          </p:txBody>
        </p:sp>
      </p:grpSp>
      <p:pic>
        <p:nvPicPr>
          <p:cNvPr id="25" name="Picture 24" descr="Screen Shot 2018-04-16 at 11.34.34 AM.pn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013243" y="25161092"/>
            <a:ext cx="9734925" cy="3757478"/>
          </a:xfrm>
          <a:prstGeom prst="rect">
            <a:avLst/>
          </a:prstGeom>
          <a:ln>
            <a:solidFill>
              <a:schemeClr val="bg1"/>
            </a:solidFill>
          </a:ln>
        </p:spPr>
      </p:pic>
      <p:sp>
        <p:nvSpPr>
          <p:cNvPr id="26" name="TextBox 25"/>
          <p:cNvSpPr txBox="1"/>
          <p:nvPr/>
        </p:nvSpPr>
        <p:spPr>
          <a:xfrm>
            <a:off x="2013243" y="29177705"/>
            <a:ext cx="9734925" cy="2062103"/>
          </a:xfrm>
          <a:prstGeom prst="rect">
            <a:avLst/>
          </a:prstGeom>
          <a:noFill/>
        </p:spPr>
        <p:txBody>
          <a:bodyPr wrap="square" rtlCol="0">
            <a:spAutoFit/>
          </a:bodyPr>
          <a:lstStyle/>
          <a:p>
            <a:r>
              <a:rPr lang="en-US" sz="3200" dirty="0" smtClean="0">
                <a:latin typeface="Times New Roman"/>
                <a:cs typeface="Times New Roman"/>
              </a:rPr>
              <a:t>Above is a schematic of our pod. Cold air passes through the inlet and over the condenser, extracting heat from the pod. The amount of heat transferred is proportional to the amount of flow here.</a:t>
            </a:r>
            <a:endParaRPr lang="en-US" sz="3200" dirty="0">
              <a:latin typeface="Times New Roman"/>
              <a:cs typeface="Times New Roman"/>
            </a:endParaRPr>
          </a:p>
        </p:txBody>
      </p:sp>
    </p:spTree>
    <p:extLst>
      <p:ext uri="{BB962C8B-B14F-4D97-AF65-F5344CB8AC3E}">
        <p14:creationId xmlns:p14="http://schemas.microsoft.com/office/powerpoint/2010/main" val="537821041"/>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{3216B6C9-3A5E-244D-978E-5D78037EC54C}tf10001120</Template>
  <TotalTime>2286</TotalTime>
  <Words>746</Words>
  <Application>Microsoft Office PowerPoint</Application>
  <PresentationFormat>Custom</PresentationFormat>
  <Paragraphs>58</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Arial</vt:lpstr>
      <vt:lpstr>Calibri</vt:lpstr>
      <vt:lpstr>Cambria Math</vt:lpstr>
      <vt:lpstr>Gill Sans MT</vt:lpstr>
      <vt:lpstr>Lucida Grande</vt:lpstr>
      <vt:lpstr>ＭＳ 明朝</vt:lpstr>
      <vt:lpstr>Symbol</vt:lpstr>
      <vt:lpstr>Times New Roman</vt:lpstr>
      <vt:lpstr>Parcel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Doiron, Nicholas J</dc:creator>
  <cp:lastModifiedBy>Denise Blaha</cp:lastModifiedBy>
  <cp:revision>61</cp:revision>
  <dcterms:created xsi:type="dcterms:W3CDTF">2018-04-04T22:21:33Z</dcterms:created>
  <dcterms:modified xsi:type="dcterms:W3CDTF">2018-04-17T16:11:20Z</dcterms:modified>
</cp:coreProperties>
</file>