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2" r:id="rId1"/>
  </p:sldMasterIdLst>
  <p:handoutMasterIdLst>
    <p:handoutMasterId r:id="rId3"/>
  </p:handoutMasterIdLst>
  <p:sldIdLst>
    <p:sldId id="256" r:id="rId2"/>
  </p:sldIdLst>
  <p:sldSz cx="43891200" cy="32918400"/>
  <p:notesSz cx="9290050" cy="70040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 userDrawn="1">
          <p15:clr>
            <a:srgbClr val="A4A3A4"/>
          </p15:clr>
        </p15:guide>
        <p15:guide id="2" pos="139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206" userDrawn="1">
          <p15:clr>
            <a:srgbClr val="A4A3A4"/>
          </p15:clr>
        </p15:guide>
        <p15:guide id="2" pos="292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6347" autoAdjust="0"/>
    <p:restoredTop sz="96532" autoAdjust="0"/>
  </p:normalViewPr>
  <p:slideViewPr>
    <p:cSldViewPr>
      <p:cViewPr>
        <p:scale>
          <a:sx n="25" d="100"/>
          <a:sy n="25" d="100"/>
        </p:scale>
        <p:origin x="1812" y="90"/>
      </p:cViewPr>
      <p:guideLst>
        <p:guide orient="horz" pos="10368"/>
        <p:guide pos="139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9" d="100"/>
          <a:sy n="69" d="100"/>
        </p:scale>
        <p:origin x="-3270" y="-90"/>
      </p:cViewPr>
      <p:guideLst>
        <p:guide orient="horz" pos="2206"/>
        <p:guide pos="2926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5969" cy="3506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261976" y="0"/>
            <a:ext cx="4025969" cy="3506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66CDD7-09B6-4BB3-9069-2B95837CCCB2}" type="datetimeFigureOut">
              <a:rPr lang="en-US" smtClean="0"/>
              <a:t>4/18/2018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652172"/>
            <a:ext cx="4025969" cy="3506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261976" y="6652172"/>
            <a:ext cx="4025969" cy="3506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79BA33-46DD-4DE6-9BEC-D9D96B7B70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67403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77819" y="877819"/>
            <a:ext cx="42135552" cy="31162752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5928" y="4235405"/>
            <a:ext cx="35881056" cy="14045184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28800" b="1" cap="all" baseline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154313" y="18574250"/>
            <a:ext cx="31564296" cy="6663192"/>
          </a:xfrm>
        </p:spPr>
        <p:txBody>
          <a:bodyPr>
            <a:normAutofit/>
          </a:bodyPr>
          <a:lstStyle>
            <a:lvl1pPr marL="0" indent="0" algn="ctr">
              <a:spcBef>
                <a:spcPts val="4800"/>
              </a:spcBef>
              <a:buNone/>
              <a:defRPr sz="8640">
                <a:solidFill>
                  <a:schemeClr val="accent1"/>
                </a:solidFill>
              </a:defRPr>
            </a:lvl1pPr>
            <a:lvl2pPr marL="1645920" indent="0" algn="ctr">
              <a:buNone/>
              <a:defRPr sz="8640"/>
            </a:lvl2pPr>
            <a:lvl3pPr marL="3291840" indent="0" algn="ctr">
              <a:buNone/>
              <a:defRPr sz="8640"/>
            </a:lvl3pPr>
            <a:lvl4pPr marL="4937760" indent="0" algn="ctr">
              <a:buNone/>
              <a:defRPr sz="7200"/>
            </a:lvl4pPr>
            <a:lvl5pPr marL="6583680" indent="0" algn="ctr">
              <a:buNone/>
              <a:defRPr sz="7200"/>
            </a:lvl5pPr>
            <a:lvl6pPr marL="8229600" indent="0" algn="ctr">
              <a:buNone/>
              <a:defRPr sz="7200"/>
            </a:lvl6pPr>
            <a:lvl7pPr marL="9875520" indent="0" algn="ctr">
              <a:buNone/>
              <a:defRPr sz="7200"/>
            </a:lvl7pPr>
            <a:lvl8pPr marL="11521440" indent="0" algn="ctr">
              <a:buNone/>
              <a:defRPr sz="7200"/>
            </a:lvl8pPr>
            <a:lvl9pPr marL="13167360" indent="0" algn="ctr">
              <a:buNone/>
              <a:defRPr sz="7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7123178" y="17922240"/>
            <a:ext cx="2962656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4062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4800"/>
              </a:spcBef>
              <a:defRPr/>
            </a:lvl1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5760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83126" y="5633160"/>
            <a:ext cx="35881056" cy="14045184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lang="en-US" sz="28800" b="1" kern="1200" cap="all" baseline="0" dirty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55741" y="19941696"/>
            <a:ext cx="31568746" cy="6546269"/>
          </a:xfrm>
        </p:spPr>
        <p:txBody>
          <a:bodyPr anchor="t">
            <a:normAutofit/>
          </a:bodyPr>
          <a:lstStyle>
            <a:lvl1pPr marL="0" indent="0" algn="ctr">
              <a:buNone/>
              <a:defRPr sz="8640">
                <a:solidFill>
                  <a:schemeClr val="accent1"/>
                </a:solidFill>
              </a:defRPr>
            </a:lvl1pPr>
            <a:lvl2pPr marL="164592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0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7132322" y="19297958"/>
            <a:ext cx="29626565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851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114800" y="9875515"/>
            <a:ext cx="17117568" cy="19312128"/>
          </a:xfrm>
        </p:spPr>
        <p:txBody>
          <a:bodyPr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563403" y="9875520"/>
            <a:ext cx="17117568" cy="19312128"/>
          </a:xfrm>
        </p:spPr>
        <p:txBody>
          <a:bodyPr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5959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4800" y="9607253"/>
            <a:ext cx="17117568" cy="373075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14800" y="13063118"/>
            <a:ext cx="17117568" cy="16239744"/>
          </a:xfrm>
        </p:spPr>
        <p:txBody>
          <a:bodyPr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569024" y="9595354"/>
            <a:ext cx="17117568" cy="3730752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569024" y="13052746"/>
            <a:ext cx="17117568" cy="16239744"/>
          </a:xfrm>
        </p:spPr>
        <p:txBody>
          <a:bodyPr/>
          <a:lstStyle>
            <a:lvl1pPr>
              <a:defRPr sz="7920"/>
            </a:lvl1pPr>
            <a:lvl2pPr>
              <a:defRPr sz="7200"/>
            </a:lvl2pPr>
            <a:lvl3pPr>
              <a:defRPr sz="6480"/>
            </a:lvl3pPr>
            <a:lvl4pPr>
              <a:defRPr sz="5760"/>
            </a:lvl4pPr>
            <a:lvl5pPr>
              <a:defRPr sz="5760"/>
            </a:lvl5pPr>
            <a:lvl6pPr>
              <a:defRPr sz="5760"/>
            </a:lvl6pPr>
            <a:lvl7pPr>
              <a:defRPr sz="5760"/>
            </a:lvl7pPr>
            <a:lvl8pPr>
              <a:defRPr sz="5760"/>
            </a:lvl8pPr>
            <a:lvl9pPr>
              <a:defRPr sz="576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9876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8498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1562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5266944"/>
            <a:ext cx="13606272" cy="8339328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14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820707" y="5266944"/>
            <a:ext cx="19918262" cy="22384512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0" y="13606272"/>
            <a:ext cx="13606272" cy="14045184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3840"/>
              </a:spcBef>
              <a:buNone/>
              <a:defRPr sz="612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1471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14800" y="5266944"/>
            <a:ext cx="13606272" cy="8339328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14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291716" y="5135268"/>
            <a:ext cx="20436974" cy="22296734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1008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114800" y="13606272"/>
            <a:ext cx="13606272" cy="13825728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3840"/>
              </a:spcBef>
              <a:buNone/>
              <a:defRPr sz="612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84810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08572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3657600"/>
            <a:ext cx="8366760" cy="2596896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114802" y="3657600"/>
            <a:ext cx="26746200" cy="2596896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1335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>
            <a:off x="43159680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endParaRPr lang="en-US" sz="2520"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-3" y="0"/>
            <a:ext cx="731520" cy="329184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endParaRPr lang="en-US" sz="2520" dirty="0"/>
          </a:p>
        </p:txBody>
      </p:sp>
      <p:sp>
        <p:nvSpPr>
          <p:cNvPr id="17" name="Rectangle 16"/>
          <p:cNvSpPr/>
          <p:nvPr userDrawn="1"/>
        </p:nvSpPr>
        <p:spPr>
          <a:xfrm>
            <a:off x="0" y="0"/>
            <a:ext cx="43891200" cy="411480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endParaRPr lang="en-US" sz="2520" dirty="0"/>
          </a:p>
        </p:txBody>
      </p:sp>
      <p:sp>
        <p:nvSpPr>
          <p:cNvPr id="18" name="Rectangle 17"/>
          <p:cNvSpPr/>
          <p:nvPr userDrawn="1"/>
        </p:nvSpPr>
        <p:spPr>
          <a:xfrm>
            <a:off x="0" y="28803600"/>
            <a:ext cx="43891200" cy="411480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endParaRPr lang="en-US" sz="2520" dirty="0"/>
          </a:p>
        </p:txBody>
      </p:sp>
      <p:sp>
        <p:nvSpPr>
          <p:cNvPr id="11" name="Instructions"/>
          <p:cNvSpPr/>
          <p:nvPr userDrawn="1"/>
        </p:nvSpPr>
        <p:spPr>
          <a:xfrm>
            <a:off x="-10241280" y="0"/>
            <a:ext cx="9509760" cy="329184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2428" tIns="122428" rIns="122428" bIns="122428" rtlCol="0" anchor="t"/>
          <a:lstStyle>
            <a:defPPr>
              <a:defRPr lang="en-US"/>
            </a:defPPr>
            <a:lvl1pPr marL="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1843430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368686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5530291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737372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921715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11060582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1290401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14747443" algn="l" defTabSz="3686861" rtl="0" eaLnBrk="1" latinLnBrk="0" hangingPunct="1">
              <a:defRPr sz="725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47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Print Size:</a:t>
            </a:r>
            <a:endParaRPr sz="4700" dirty="0">
              <a:solidFill>
                <a:srgbClr val="7F7F7F"/>
              </a:solidFill>
              <a:latin typeface="Calibri" pitchFamily="34" charset="0"/>
              <a:cs typeface="Calibri" panose="020F0502020204030204" pitchFamily="34" charset="0"/>
            </a:endParaRP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This poster template is 24” high by 36” wide. It can be used to print any poster with a 2:3 aspect ratio including 36x54 and 48x72.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47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Placeholders</a:t>
            </a:r>
            <a:r>
              <a:rPr sz="47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The 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various elements included</a:t>
            </a:r>
            <a:r>
              <a:rPr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in this 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poster are ones</a:t>
            </a:r>
            <a:r>
              <a:rPr lang="en-US" sz="3300" baseline="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we often see in medical, research, and scientific posters.</a:t>
            </a:r>
            <a:r>
              <a:rPr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Feel</a:t>
            </a:r>
            <a:r>
              <a:rPr lang="en-US" sz="3300" baseline="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free to edit, move,  add, and delete items, or change the layout to suit your needs. Always check with your conference organizer for specific requirements.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47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Image</a:t>
            </a:r>
            <a:r>
              <a:rPr lang="en-US" sz="4700" baseline="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Quality</a:t>
            </a:r>
            <a:r>
              <a:rPr lang="en-US" sz="47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: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You can place digital photos or logo art in your poster file by selecting the </a:t>
            </a:r>
            <a:r>
              <a:rPr lang="en-US" sz="3300" b="1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Insert, Picture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command, or by using standard copy &amp; paste. For best results, all graphic elements should be at least </a:t>
            </a:r>
            <a:r>
              <a:rPr lang="en-US" sz="3300" b="1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150-200 pixels per inch in their final printed size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. For instance, a 1600 x 1200 pixel</a:t>
            </a:r>
            <a:r>
              <a:rPr lang="en-US" sz="3300" baseline="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 photo will usually look fine up to </a:t>
            </a: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8“-10” wide on your printed poster.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To preview the print quality of images, select a magnification of 100% when previewing your poster. This will give you a good idea of what it will look like in print. If you are laying out a large poster and using half-scale dimensions, be sure to preview your graphics at 200% to see them at their final printed size.</a:t>
            </a:r>
          </a:p>
          <a:p>
            <a:pPr lvl="0">
              <a:spcBef>
                <a:spcPts val="0"/>
              </a:spcBef>
              <a:spcAft>
                <a:spcPts val="1286"/>
              </a:spcAft>
            </a:pPr>
            <a:r>
              <a:rPr lang="en-US" sz="33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Please note that graphics from websites (such as the logo on your hospital's or university's home page) will only be 72dpi and not suitable for printing.</a:t>
            </a:r>
          </a:p>
          <a:p>
            <a:pPr lvl="0" algn="ctr">
              <a:spcBef>
                <a:spcPts val="0"/>
              </a:spcBef>
              <a:spcAft>
                <a:spcPts val="1286"/>
              </a:spcAft>
            </a:pPr>
            <a:br>
              <a:rPr lang="en-US" sz="24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</a:br>
            <a:r>
              <a:rPr lang="en-US" sz="2400" dirty="0">
                <a:solidFill>
                  <a:srgbClr val="7F7F7F"/>
                </a:solidFill>
                <a:latin typeface="Calibri" pitchFamily="34" charset="0"/>
                <a:cs typeface="Calibri" panose="020F0502020204030204" pitchFamily="34" charset="0"/>
              </a:rPr>
              <a:t>[This sidebar area does not print.]</a:t>
            </a:r>
          </a:p>
        </p:txBody>
      </p:sp>
      <p:grpSp>
        <p:nvGrpSpPr>
          <p:cNvPr id="12" name="Group 11"/>
          <p:cNvGrpSpPr/>
          <p:nvPr userDrawn="1"/>
        </p:nvGrpSpPr>
        <p:grpSpPr>
          <a:xfrm>
            <a:off x="44622720" y="0"/>
            <a:ext cx="9509760" cy="32918400"/>
            <a:chOff x="33832800" y="0"/>
            <a:chExt cx="12801600" cy="43891200"/>
          </a:xfrm>
        </p:grpSpPr>
        <p:sp>
          <p:nvSpPr>
            <p:cNvPr id="13" name="Instructions"/>
            <p:cNvSpPr/>
            <p:nvPr userDrawn="1"/>
          </p:nvSpPr>
          <p:spPr>
            <a:xfrm>
              <a:off x="33832800" y="0"/>
              <a:ext cx="12801600" cy="43891200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228600" tIns="228600" rIns="228600" bIns="228600" rtlCol="0" anchor="t"/>
            <a:lstStyle>
              <a:defPPr>
                <a:defRPr lang="en-US"/>
              </a:defPPr>
              <a:lvl1pPr marL="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1843430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368686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5530291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737372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921715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11060582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1290401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14747443" algn="l" defTabSz="3686861" rtl="0" eaLnBrk="1" latinLnBrk="0" hangingPunct="1">
                <a:defRPr sz="7258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47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Change</a:t>
              </a:r>
              <a:r>
                <a:rPr lang="en-US" sz="47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Color Theme</a:t>
              </a:r>
              <a:r>
                <a:rPr lang="en-US" sz="47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:</a:t>
              </a:r>
              <a:endParaRPr sz="470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33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This template is designed to use the built-in color themes in</a:t>
              </a: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the newer versions of PowerPoint.</a:t>
              </a: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To change the color theme, select the </a:t>
              </a:r>
              <a:r>
                <a:rPr lang="en-US" sz="3300" b="1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Design</a:t>
              </a: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tab, then select the </a:t>
              </a:r>
              <a:r>
                <a:rPr lang="en-US" sz="3300" b="1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Colors</a:t>
              </a: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drop-down list.</a:t>
              </a: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48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The default color theme for this template is “Office”, so you can always return to that after trying some of the alternatives.</a:t>
              </a: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47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Printing Your Poster:</a:t>
              </a: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33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Once your poster file is ready, visit</a:t>
              </a: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</a:t>
              </a:r>
              <a:r>
                <a:rPr lang="en-US" sz="3300" b="1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www.genigraphics.com</a:t>
              </a: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 to order a high-quality, affordable poster print. Every order receives a free design review and we can deliver as fast as next business day within the US and Canada. </a:t>
              </a:r>
            </a:p>
            <a:p>
              <a:pPr lvl="0">
                <a:spcBef>
                  <a:spcPts val="0"/>
                </a:spcBef>
                <a:spcAft>
                  <a:spcPts val="1286"/>
                </a:spcAft>
              </a:pP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Genigraphics® has been producing output from PowerPoint® longer than anyone in the industry; dating back to when we helped Microsoft® design the PowerPoint® software. </a:t>
              </a:r>
            </a:p>
            <a:p>
              <a:pPr lvl="0">
                <a:spcBef>
                  <a:spcPts val="0"/>
                </a:spcBef>
                <a:spcAft>
                  <a:spcPts val="0"/>
                </a:spcAft>
              </a:pPr>
              <a:endParaRPr lang="en-US" sz="3300" baseline="0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anose="020F0502020204030204" pitchFamily="34" charset="0"/>
              </a:endParaRP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US and Canada:  1-800-790-4001</a:t>
              </a:r>
              <a:b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3300" baseline="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Email: info@genigraphics.com</a:t>
              </a:r>
            </a:p>
            <a:p>
              <a:pPr lvl="0" algn="ctr">
                <a:spcBef>
                  <a:spcPts val="0"/>
                </a:spcBef>
                <a:spcAft>
                  <a:spcPts val="0"/>
                </a:spcAft>
              </a:pPr>
              <a:br>
                <a:rPr lang="en-US" sz="24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</a:br>
              <a:r>
                <a:rPr lang="en-US" sz="2400" dirty="0">
                  <a:solidFill>
                    <a:schemeClr val="bg1">
                      <a:lumMod val="50000"/>
                    </a:schemeClr>
                  </a:solidFill>
                  <a:latin typeface="Calibri" pitchFamily="34" charset="0"/>
                  <a:cs typeface="Calibri" panose="020F0502020204030204" pitchFamily="34" charset="0"/>
                </a:rPr>
                <a:t>[This sidebar area does not print.]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281342" y="9260274"/>
              <a:ext cx="11904515" cy="10246926"/>
            </a:xfrm>
            <a:prstGeom prst="rect">
              <a:avLst/>
            </a:prstGeom>
          </p:spPr>
        </p:pic>
      </p:grp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77601" y="32516909"/>
            <a:ext cx="7063247" cy="278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02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77824" y="877824"/>
            <a:ext cx="42135552" cy="31162752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114800" y="2926080"/>
            <a:ext cx="35551872" cy="6510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14807" y="9875520"/>
            <a:ext cx="35542334" cy="193852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114786" y="29874382"/>
            <a:ext cx="8384669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800">
                <a:solidFill>
                  <a:schemeClr val="accent1"/>
                </a:solidFill>
              </a:defRPr>
            </a:lvl1pPr>
          </a:lstStyle>
          <a:p>
            <a:fld id="{985D6BDF-9D0E-4E2B-85B8-D8F4790360C9}" type="datetimeFigureOut">
              <a:rPr lang="en-US" smtClean="0"/>
              <a:t>4/18/2018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216935" y="29874382"/>
            <a:ext cx="16983989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800">
                <a:solidFill>
                  <a:schemeClr val="accent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3586313" y="29874382"/>
            <a:ext cx="6142382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800">
                <a:solidFill>
                  <a:schemeClr val="accent1"/>
                </a:solidFill>
              </a:defRPr>
            </a:lvl1pPr>
          </a:lstStyle>
          <a:p>
            <a:fld id="{FBB075EA-769C-4ECD-B48E-D6FCDC24F87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9381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  <p:sldLayoutId id="2147483754" r:id="rId12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9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822960" indent="-658368" algn="l" defTabSz="3291840" rtl="0" eaLnBrk="1" latinLnBrk="0" hangingPunct="1">
        <a:lnSpc>
          <a:spcPct val="90000"/>
        </a:lnSpc>
        <a:spcBef>
          <a:spcPts val="4800"/>
        </a:spcBef>
        <a:buClr>
          <a:schemeClr val="accent1"/>
        </a:buClr>
        <a:buSzPct val="80000"/>
        <a:buFont typeface="Corbel" pitchFamily="34" charset="0"/>
        <a:buChar char="•"/>
        <a:defRPr sz="96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1645920" indent="-658368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8640" kern="1200">
          <a:solidFill>
            <a:schemeClr val="accent1"/>
          </a:solidFill>
          <a:latin typeface="+mn-lt"/>
          <a:ea typeface="+mn-ea"/>
          <a:cs typeface="+mn-cs"/>
        </a:defRPr>
      </a:lvl2pPr>
      <a:lvl3pPr marL="2633472" indent="-658368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7680" kern="1200">
          <a:solidFill>
            <a:schemeClr val="accent1"/>
          </a:solidFill>
          <a:latin typeface="+mn-lt"/>
          <a:ea typeface="+mn-ea"/>
          <a:cs typeface="+mn-cs"/>
        </a:defRPr>
      </a:lvl3pPr>
      <a:lvl4pPr marL="3621024" indent="-658368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4pPr>
      <a:lvl5pPr marL="4416576" indent="-658368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5pPr>
      <a:lvl6pPr marL="5280000" indent="-822960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6pPr>
      <a:lvl7pPr marL="6240000" indent="-822960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7pPr>
      <a:lvl8pPr marL="7200000" indent="-822960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8pPr>
      <a:lvl9pPr marL="8160000" indent="-822960" algn="l" defTabSz="3291840" rtl="0" eaLnBrk="1" latinLnBrk="0" hangingPunct="1">
        <a:lnSpc>
          <a:spcPct val="90000"/>
        </a:lnSpc>
        <a:spcBef>
          <a:spcPts val="720"/>
        </a:spcBef>
        <a:spcAft>
          <a:spcPts val="1440"/>
        </a:spcAft>
        <a:buClr>
          <a:schemeClr val="accent1"/>
        </a:buClr>
        <a:buSzPct val="80000"/>
        <a:buFont typeface="Corbel" pitchFamily="34" charset="0"/>
        <a:buChar char="•"/>
        <a:defRPr sz="672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94F1441E-1473-4502-A664-2A465FB17D50}"/>
              </a:ext>
            </a:extLst>
          </p:cNvPr>
          <p:cNvSpPr/>
          <p:nvPr/>
        </p:nvSpPr>
        <p:spPr>
          <a:xfrm>
            <a:off x="-1" y="4128028"/>
            <a:ext cx="43891201" cy="287903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8" name="Text Box 191">
            <a:extLst>
              <a:ext uri="{FF2B5EF4-FFF2-40B4-BE49-F238E27FC236}">
                <a16:creationId xmlns:a16="http://schemas.microsoft.com/office/drawing/2014/main" id="{7137A6E2-7F23-4F31-9682-9885122A13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3127" y="25838448"/>
            <a:ext cx="11612880" cy="574167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97942" tIns="97942" rIns="97942" bIns="97942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ctr">
              <a:buFont typeface="Wingdings" charset="2"/>
              <a:buChar char="Ø"/>
            </a:pPr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Text Box 122"/>
          <p:cNvSpPr txBox="1">
            <a:spLocks noChangeArrowheads="1"/>
          </p:cNvSpPr>
          <p:nvPr/>
        </p:nvSpPr>
        <p:spPr bwMode="auto">
          <a:xfrm>
            <a:off x="783698" y="869133"/>
            <a:ext cx="31127941" cy="2033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97942" tIns="244855" rIns="97942" bIns="244855" anchor="ctr" anchorCtr="0">
            <a:spAutoFit/>
          </a:bodyPr>
          <a:lstStyle>
            <a:lvl1pPr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4389438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9438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10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Care Seeking Behaviors of Nepali Mothers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86294B61-C4B7-4C5C-9934-4E7641DC8CEB}"/>
              </a:ext>
            </a:extLst>
          </p:cNvPr>
          <p:cNvGrpSpPr/>
          <p:nvPr/>
        </p:nvGrpSpPr>
        <p:grpSpPr>
          <a:xfrm>
            <a:off x="30476254" y="28071226"/>
            <a:ext cx="11620901" cy="3465140"/>
            <a:chOff x="21938759" y="13715999"/>
            <a:chExt cx="9911545" cy="3465140"/>
          </a:xfrm>
        </p:grpSpPr>
        <p:sp>
          <p:nvSpPr>
            <p:cNvPr id="14" name="Text Box 193"/>
            <p:cNvSpPr txBox="1">
              <a:spLocks noChangeArrowheads="1"/>
            </p:cNvSpPr>
            <p:nvPr/>
          </p:nvSpPr>
          <p:spPr bwMode="auto">
            <a:xfrm>
              <a:off x="21938759" y="14675018"/>
              <a:ext cx="9904704" cy="250612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Many thanks to:</a:t>
              </a:r>
            </a:p>
            <a:p>
              <a:pPr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Dr. Gene Harkless, UNH mentor</a:t>
              </a:r>
            </a:p>
            <a:p>
              <a:pPr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Mamata Sherpa Awasthi,  Nepal mentor</a:t>
              </a:r>
            </a:p>
            <a:p>
              <a:pPr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Dr. Joanne Samuels, Honors mentor</a:t>
              </a:r>
            </a:p>
            <a:p>
              <a:pPr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Hamel Center for Undergraduate Research</a:t>
              </a: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21945600" y="13715999"/>
              <a:ext cx="9904704" cy="98755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5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Acknowledgements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01F393CA-462F-450B-A78E-B46F9031DF66}"/>
              </a:ext>
            </a:extLst>
          </p:cNvPr>
          <p:cNvGrpSpPr/>
          <p:nvPr/>
        </p:nvGrpSpPr>
        <p:grpSpPr>
          <a:xfrm>
            <a:off x="1774394" y="6223309"/>
            <a:ext cx="11621613" cy="18803714"/>
            <a:chOff x="-3322595" y="-1103008"/>
            <a:chExt cx="11621613" cy="18803714"/>
          </a:xfrm>
        </p:grpSpPr>
        <p:sp>
          <p:nvSpPr>
            <p:cNvPr id="10" name="Text Box 189"/>
            <p:cNvSpPr txBox="1">
              <a:spLocks noChangeArrowheads="1"/>
            </p:cNvSpPr>
            <p:nvPr/>
          </p:nvSpPr>
          <p:spPr bwMode="auto">
            <a:xfrm>
              <a:off x="-3313862" y="-1103008"/>
              <a:ext cx="11612880" cy="3891116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 million children under-five died from preventable illness in 2015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Sustainable Development Goal 3: 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Reduce the under-five child mortality rate to 25 deaths per 1,000 live births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Nepal’s under-five mortality rate in 2015 was 36 deaths in 1,000 live births 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Delay in appropriate care-seeking behaviors contribute largely to the number of child deaths in developing countries</a:t>
              </a:r>
            </a:p>
          </p:txBody>
        </p:sp>
        <p:sp>
          <p:nvSpPr>
            <p:cNvPr id="13" name="Text Box 192"/>
            <p:cNvSpPr txBox="1">
              <a:spLocks noChangeArrowheads="1"/>
            </p:cNvSpPr>
            <p:nvPr/>
          </p:nvSpPr>
          <p:spPr bwMode="auto">
            <a:xfrm>
              <a:off x="-3313862" y="12886261"/>
              <a:ext cx="11612880" cy="481444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Mixed methods: quantitative and qualitative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Survey questionnaire adapted from </a:t>
              </a:r>
              <a:r>
                <a:rPr lang="en-US" sz="3000" dirty="0" err="1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Sreeramareddy</a:t>
              </a: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, et al. (2006) with permission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Interpreter assisted with data collection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Semi-structured interviews</a:t>
              </a:r>
            </a:p>
            <a:p>
              <a:pPr marL="342900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Convenience sample of women waiting in health post/primary health center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Inclusion Criteria: child &lt;5 years old, ill ≤30 days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Exclusion Criteria: child &gt;5 years old, ill &gt;30 days ago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Verbal informed consent</a:t>
              </a:r>
            </a:p>
          </p:txBody>
        </p:sp>
        <p:sp>
          <p:nvSpPr>
            <p:cNvPr id="11" name="Text Box 190"/>
            <p:cNvSpPr txBox="1">
              <a:spLocks noChangeArrowheads="1"/>
            </p:cNvSpPr>
            <p:nvPr/>
          </p:nvSpPr>
          <p:spPr bwMode="auto">
            <a:xfrm>
              <a:off x="-3322595" y="4467577"/>
              <a:ext cx="11612880" cy="1121127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lvl="0"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Describe how mothers report their care-seeking behaviors when their child, under the age of five, suffers from an illness</a:t>
              </a:r>
            </a:p>
          </p:txBody>
        </p:sp>
        <p:sp>
          <p:nvSpPr>
            <p:cNvPr id="40" name="Text Box 190">
              <a:extLst>
                <a:ext uri="{FF2B5EF4-FFF2-40B4-BE49-F238E27FC236}">
                  <a16:creationId xmlns:a16="http://schemas.microsoft.com/office/drawing/2014/main" id="{84E4F3B0-6915-4A4F-BF82-7AC22D04CB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-3320577" y="7288702"/>
              <a:ext cx="11612880" cy="389111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wrap="square"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Adapted from “A Behavioral Model of Health Services Use”</a:t>
              </a: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  <a:p>
              <a:pPr eaLnBrk="1" hangingPunct="1"/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					</a:t>
              </a:r>
              <a:endParaRPr lang="en-US" sz="3000" dirty="0"/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91368208-C078-40A6-A5D8-A925D5841F49}"/>
              </a:ext>
            </a:extLst>
          </p:cNvPr>
          <p:cNvGrpSpPr/>
          <p:nvPr/>
        </p:nvGrpSpPr>
        <p:grpSpPr>
          <a:xfrm>
            <a:off x="2187452" y="15451791"/>
            <a:ext cx="10794843" cy="2579996"/>
            <a:chOff x="40392" y="2851057"/>
            <a:chExt cx="9039374" cy="2069870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86D9B4E5-E96D-463D-9097-A0FA30A1E028}"/>
                </a:ext>
              </a:extLst>
            </p:cNvPr>
            <p:cNvGrpSpPr/>
            <p:nvPr/>
          </p:nvGrpSpPr>
          <p:grpSpPr>
            <a:xfrm>
              <a:off x="150081" y="2851057"/>
              <a:ext cx="8907092" cy="2069870"/>
              <a:chOff x="157941" y="2851057"/>
              <a:chExt cx="8907092" cy="2069870"/>
            </a:xfrm>
          </p:grpSpPr>
          <p:grpSp>
            <p:nvGrpSpPr>
              <p:cNvPr id="57" name="Group 56">
                <a:extLst>
                  <a:ext uri="{FF2B5EF4-FFF2-40B4-BE49-F238E27FC236}">
                    <a16:creationId xmlns:a16="http://schemas.microsoft.com/office/drawing/2014/main" id="{D254A41F-65E3-4B5D-9A92-D851BC5D714D}"/>
                  </a:ext>
                </a:extLst>
              </p:cNvPr>
              <p:cNvGrpSpPr/>
              <p:nvPr/>
            </p:nvGrpSpPr>
            <p:grpSpPr>
              <a:xfrm>
                <a:off x="157941" y="2851057"/>
                <a:ext cx="4337860" cy="2069870"/>
                <a:chOff x="157941" y="2851057"/>
                <a:chExt cx="4337860" cy="2069870"/>
              </a:xfrm>
            </p:grpSpPr>
            <p:sp>
              <p:nvSpPr>
                <p:cNvPr id="61" name="Oval 60">
                  <a:extLst>
                    <a:ext uri="{FF2B5EF4-FFF2-40B4-BE49-F238E27FC236}">
                      <a16:creationId xmlns:a16="http://schemas.microsoft.com/office/drawing/2014/main" id="{3BDD9D3A-8F60-42EE-8EF7-E68FA6769250}"/>
                    </a:ext>
                  </a:extLst>
                </p:cNvPr>
                <p:cNvSpPr/>
                <p:nvPr/>
              </p:nvSpPr>
              <p:spPr>
                <a:xfrm>
                  <a:off x="157941" y="2851057"/>
                  <a:ext cx="2053244" cy="2069870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000" dirty="0"/>
                </a:p>
              </p:txBody>
            </p:sp>
            <p:sp>
              <p:nvSpPr>
                <p:cNvPr id="62" name="Oval 61">
                  <a:extLst>
                    <a:ext uri="{FF2B5EF4-FFF2-40B4-BE49-F238E27FC236}">
                      <a16:creationId xmlns:a16="http://schemas.microsoft.com/office/drawing/2014/main" id="{F5583ED2-E459-4093-962E-FADC36917D69}"/>
                    </a:ext>
                  </a:extLst>
                </p:cNvPr>
                <p:cNvSpPr/>
                <p:nvPr/>
              </p:nvSpPr>
              <p:spPr>
                <a:xfrm>
                  <a:off x="2442557" y="2851057"/>
                  <a:ext cx="2053244" cy="2069870"/>
                </a:xfrm>
                <a:prstGeom prst="ellipse">
                  <a:avLst/>
                </a:prstGeom>
                <a:solidFill>
                  <a:schemeClr val="accent6">
                    <a:lumMod val="60000"/>
                    <a:lumOff val="4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000" dirty="0"/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33AE7AAA-1126-45FC-B61D-F432B40E4A2B}"/>
                  </a:ext>
                </a:extLst>
              </p:cNvPr>
              <p:cNvGrpSpPr/>
              <p:nvPr/>
            </p:nvGrpSpPr>
            <p:grpSpPr>
              <a:xfrm>
                <a:off x="4727173" y="2851057"/>
                <a:ext cx="4337860" cy="2069870"/>
                <a:chOff x="157941" y="2851057"/>
                <a:chExt cx="4337860" cy="2069870"/>
              </a:xfrm>
            </p:grpSpPr>
            <p:sp>
              <p:nvSpPr>
                <p:cNvPr id="59" name="Oval 58">
                  <a:extLst>
                    <a:ext uri="{FF2B5EF4-FFF2-40B4-BE49-F238E27FC236}">
                      <a16:creationId xmlns:a16="http://schemas.microsoft.com/office/drawing/2014/main" id="{5ABF5779-85C3-4844-A6B6-BE9B67433224}"/>
                    </a:ext>
                  </a:extLst>
                </p:cNvPr>
                <p:cNvSpPr/>
                <p:nvPr/>
              </p:nvSpPr>
              <p:spPr>
                <a:xfrm>
                  <a:off x="157941" y="2851057"/>
                  <a:ext cx="2053244" cy="2069870"/>
                </a:xfrm>
                <a:prstGeom prst="ellipse">
                  <a:avLst/>
                </a:prstGeom>
                <a:solidFill>
                  <a:schemeClr val="accent3">
                    <a:lumMod val="60000"/>
                    <a:lumOff val="4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000"/>
                </a:p>
              </p:txBody>
            </p:sp>
            <p:sp>
              <p:nvSpPr>
                <p:cNvPr id="60" name="Oval 59">
                  <a:extLst>
                    <a:ext uri="{FF2B5EF4-FFF2-40B4-BE49-F238E27FC236}">
                      <a16:creationId xmlns:a16="http://schemas.microsoft.com/office/drawing/2014/main" id="{BCDF687C-4BD1-4564-A9BB-5CF47D04FBE7}"/>
                    </a:ext>
                  </a:extLst>
                </p:cNvPr>
                <p:cNvSpPr/>
                <p:nvPr/>
              </p:nvSpPr>
              <p:spPr>
                <a:xfrm>
                  <a:off x="2442557" y="2851057"/>
                  <a:ext cx="2053244" cy="2069870"/>
                </a:xfrm>
                <a:prstGeom prst="ellipse">
                  <a:avLst/>
                </a:prstGeom>
                <a:solidFill>
                  <a:schemeClr val="accent4">
                    <a:lumMod val="60000"/>
                    <a:lumOff val="40000"/>
                  </a:schemeClr>
                </a:solidFill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sz="3000"/>
                </a:p>
              </p:txBody>
            </p:sp>
          </p:grpSp>
        </p:grp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3EA6466C-DB9A-4F43-8A27-8151BF535022}"/>
                </a:ext>
              </a:extLst>
            </p:cNvPr>
            <p:cNvSpPr txBox="1"/>
            <p:nvPr/>
          </p:nvSpPr>
          <p:spPr>
            <a:xfrm>
              <a:off x="40392" y="3423561"/>
              <a:ext cx="2216478" cy="115646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Contextual Characteristics</a:t>
              </a:r>
            </a:p>
            <a:p>
              <a:pPr algn="ctr"/>
              <a:endParaRPr lang="en-US" sz="27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CD4757F1-C111-4A34-975D-6060DC05A6D4}"/>
                </a:ext>
              </a:extLst>
            </p:cNvPr>
            <p:cNvSpPr txBox="1"/>
            <p:nvPr/>
          </p:nvSpPr>
          <p:spPr>
            <a:xfrm>
              <a:off x="2292695" y="3446517"/>
              <a:ext cx="2349055" cy="797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Individual Characteristics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F9C5BEF9-35DA-41EE-BA5F-1D846F8924F4}"/>
                </a:ext>
              </a:extLst>
            </p:cNvPr>
            <p:cNvSpPr txBox="1"/>
            <p:nvPr/>
          </p:nvSpPr>
          <p:spPr>
            <a:xfrm>
              <a:off x="4723701" y="3401703"/>
              <a:ext cx="2053245" cy="797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Health </a:t>
              </a:r>
            </a:p>
            <a:p>
              <a:pPr algn="ctr"/>
              <a:r>
                <a:rPr lang="en-US" sz="2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Behaviors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BBD4539-A7EF-4F5B-9533-ACA41C5718EE}"/>
                </a:ext>
              </a:extLst>
            </p:cNvPr>
            <p:cNvSpPr txBox="1"/>
            <p:nvPr/>
          </p:nvSpPr>
          <p:spPr>
            <a:xfrm>
              <a:off x="7026521" y="3521280"/>
              <a:ext cx="2053245" cy="438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7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Outcomes</a:t>
              </a:r>
            </a:p>
          </p:txBody>
        </p:sp>
        <p:sp>
          <p:nvSpPr>
            <p:cNvPr id="54" name="Arrow: Right 53">
              <a:extLst>
                <a:ext uri="{FF2B5EF4-FFF2-40B4-BE49-F238E27FC236}">
                  <a16:creationId xmlns:a16="http://schemas.microsoft.com/office/drawing/2014/main" id="{0E4F27DC-7898-425F-9A76-C5FB6FFE6B6B}"/>
                </a:ext>
              </a:extLst>
            </p:cNvPr>
            <p:cNvSpPr/>
            <p:nvPr/>
          </p:nvSpPr>
          <p:spPr>
            <a:xfrm>
              <a:off x="2125966" y="3525238"/>
              <a:ext cx="399011" cy="484632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/>
            </a:p>
          </p:txBody>
        </p:sp>
        <p:sp>
          <p:nvSpPr>
            <p:cNvPr id="55" name="Arrow: Right 54">
              <a:extLst>
                <a:ext uri="{FF2B5EF4-FFF2-40B4-BE49-F238E27FC236}">
                  <a16:creationId xmlns:a16="http://schemas.microsoft.com/office/drawing/2014/main" id="{61220F7B-D09A-440A-A9E3-C0D1590B17EB}"/>
                </a:ext>
              </a:extLst>
            </p:cNvPr>
            <p:cNvSpPr/>
            <p:nvPr/>
          </p:nvSpPr>
          <p:spPr>
            <a:xfrm>
              <a:off x="4423504" y="3569398"/>
              <a:ext cx="399011" cy="484632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 dirty="0"/>
            </a:p>
          </p:txBody>
        </p:sp>
        <p:sp>
          <p:nvSpPr>
            <p:cNvPr id="56" name="Arrow: Right 55">
              <a:extLst>
                <a:ext uri="{FF2B5EF4-FFF2-40B4-BE49-F238E27FC236}">
                  <a16:creationId xmlns:a16="http://schemas.microsoft.com/office/drawing/2014/main" id="{967FC38B-F29A-4D72-A1C1-92D3DB52BA48}"/>
                </a:ext>
              </a:extLst>
            </p:cNvPr>
            <p:cNvSpPr/>
            <p:nvPr/>
          </p:nvSpPr>
          <p:spPr>
            <a:xfrm>
              <a:off x="6766536" y="3552111"/>
              <a:ext cx="399011" cy="484632"/>
            </a:xfrm>
            <a:prstGeom prst="rightArrow">
              <a:avLst/>
            </a:prstGeom>
            <a:solidFill>
              <a:schemeClr val="tx1"/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000"/>
            </a:p>
          </p:txBody>
        </p:sp>
      </p:grpSp>
      <p:grpSp>
        <p:nvGrpSpPr>
          <p:cNvPr id="74" name="Group 73">
            <a:extLst>
              <a:ext uri="{FF2B5EF4-FFF2-40B4-BE49-F238E27FC236}">
                <a16:creationId xmlns:a16="http://schemas.microsoft.com/office/drawing/2014/main" id="{9F4DBA2B-B137-4667-9023-920A97BF9166}"/>
              </a:ext>
            </a:extLst>
          </p:cNvPr>
          <p:cNvGrpSpPr/>
          <p:nvPr/>
        </p:nvGrpSpPr>
        <p:grpSpPr>
          <a:xfrm>
            <a:off x="17876748" y="20149073"/>
            <a:ext cx="8442504" cy="4773623"/>
            <a:chOff x="924560" y="1725974"/>
            <a:chExt cx="7294880" cy="3686130"/>
          </a:xfrm>
        </p:grpSpPr>
        <p:sp>
          <p:nvSpPr>
            <p:cNvPr id="75" name="Rectangle 74">
              <a:extLst>
                <a:ext uri="{FF2B5EF4-FFF2-40B4-BE49-F238E27FC236}">
                  <a16:creationId xmlns:a16="http://schemas.microsoft.com/office/drawing/2014/main" id="{81BD9C32-AE29-4ED4-A5E4-EF49C800E95A}"/>
                </a:ext>
              </a:extLst>
            </p:cNvPr>
            <p:cNvSpPr/>
            <p:nvPr/>
          </p:nvSpPr>
          <p:spPr>
            <a:xfrm>
              <a:off x="1904297" y="1725974"/>
              <a:ext cx="5636507" cy="7202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Do you believe in traditional healers?</a:t>
              </a:r>
            </a:p>
          </p:txBody>
        </p:sp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0CA14B99-16B0-4CFA-8BA4-D380CBC71509}"/>
                </a:ext>
              </a:extLst>
            </p:cNvPr>
            <p:cNvGrpSpPr/>
            <p:nvPr/>
          </p:nvGrpSpPr>
          <p:grpSpPr>
            <a:xfrm>
              <a:off x="4693920" y="4953376"/>
              <a:ext cx="3525520" cy="455522"/>
              <a:chOff x="924560" y="4956582"/>
              <a:chExt cx="3525520" cy="455522"/>
            </a:xfrm>
          </p:grpSpPr>
          <p:sp>
            <p:nvSpPr>
              <p:cNvPr id="98" name="Rectangle 97">
                <a:extLst>
                  <a:ext uri="{FF2B5EF4-FFF2-40B4-BE49-F238E27FC236}">
                    <a16:creationId xmlns:a16="http://schemas.microsoft.com/office/drawing/2014/main" id="{4DFCD74D-80EF-42C9-83EB-8FBE1DEE8570}"/>
                  </a:ext>
                </a:extLst>
              </p:cNvPr>
              <p:cNvSpPr/>
              <p:nvPr/>
            </p:nvSpPr>
            <p:spPr>
              <a:xfrm>
                <a:off x="924560" y="4956582"/>
                <a:ext cx="1676400" cy="45231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44% Yes</a:t>
                </a:r>
              </a:p>
            </p:txBody>
          </p:sp>
          <p:sp>
            <p:nvSpPr>
              <p:cNvPr id="99" name="Rectangle 98">
                <a:extLst>
                  <a:ext uri="{FF2B5EF4-FFF2-40B4-BE49-F238E27FC236}">
                    <a16:creationId xmlns:a16="http://schemas.microsoft.com/office/drawing/2014/main" id="{28AEFFE8-AE88-4A94-82A6-5E3AC06B05D4}"/>
                  </a:ext>
                </a:extLst>
              </p:cNvPr>
              <p:cNvSpPr/>
              <p:nvPr/>
            </p:nvSpPr>
            <p:spPr>
              <a:xfrm>
                <a:off x="2773680" y="4959788"/>
                <a:ext cx="1676400" cy="45231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56% No</a:t>
                </a:r>
              </a:p>
            </p:txBody>
          </p:sp>
        </p:grpSp>
        <p:cxnSp>
          <p:nvCxnSpPr>
            <p:cNvPr id="78" name="Straight Connector 77">
              <a:extLst>
                <a:ext uri="{FF2B5EF4-FFF2-40B4-BE49-F238E27FC236}">
                  <a16:creationId xmlns:a16="http://schemas.microsoft.com/office/drawing/2014/main" id="{6C89AE55-2C5B-4DEC-952B-A3CFAA6D75C0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476347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>
              <a:extLst>
                <a:ext uri="{FF2B5EF4-FFF2-40B4-BE49-F238E27FC236}">
                  <a16:creationId xmlns:a16="http://schemas.microsoft.com/office/drawing/2014/main" id="{64543C04-593D-4580-96D1-3DEE3E94EBC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2000" y="2769319"/>
              <a:ext cx="1842768" cy="15991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>
              <a:extLst>
                <a:ext uri="{FF2B5EF4-FFF2-40B4-BE49-F238E27FC236}">
                  <a16:creationId xmlns:a16="http://schemas.microsoft.com/office/drawing/2014/main" id="{2F3CC8BE-8BF4-4B6D-894B-AAB45F179291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2494" y="2783159"/>
              <a:ext cx="1859506" cy="0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>
              <a:extLst>
                <a:ext uri="{FF2B5EF4-FFF2-40B4-BE49-F238E27FC236}">
                  <a16:creationId xmlns:a16="http://schemas.microsoft.com/office/drawing/2014/main" id="{EB1F16A2-7AC0-4045-B903-3FC378F815F0}"/>
                </a:ext>
              </a:extLst>
            </p:cNvPr>
            <p:cNvCxnSpPr>
              <a:cxnSpLocks/>
            </p:cNvCxnSpPr>
            <p:nvPr/>
          </p:nvCxnSpPr>
          <p:spPr>
            <a:xfrm>
              <a:off x="6414768" y="2767168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>
              <a:extLst>
                <a:ext uri="{FF2B5EF4-FFF2-40B4-BE49-F238E27FC236}">
                  <a16:creationId xmlns:a16="http://schemas.microsoft.com/office/drawing/2014/main" id="{1BE93DCB-4236-48E3-A76B-3339AC9B86CF}"/>
                </a:ext>
              </a:extLst>
            </p:cNvPr>
            <p:cNvCxnSpPr>
              <a:cxnSpLocks/>
            </p:cNvCxnSpPr>
            <p:nvPr/>
          </p:nvCxnSpPr>
          <p:spPr>
            <a:xfrm>
              <a:off x="2712494" y="2783159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3" name="Group 82">
              <a:extLst>
                <a:ext uri="{FF2B5EF4-FFF2-40B4-BE49-F238E27FC236}">
                  <a16:creationId xmlns:a16="http://schemas.microsoft.com/office/drawing/2014/main" id="{23FAB4AE-9B3F-4F67-B310-C6A6C0EA1AD2}"/>
                </a:ext>
              </a:extLst>
            </p:cNvPr>
            <p:cNvGrpSpPr/>
            <p:nvPr/>
          </p:nvGrpSpPr>
          <p:grpSpPr>
            <a:xfrm>
              <a:off x="1762760" y="3453629"/>
              <a:ext cx="1814310" cy="1578264"/>
              <a:chOff x="1762760" y="3453629"/>
              <a:chExt cx="1814310" cy="1578264"/>
            </a:xfrm>
          </p:grpSpPr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D5BBB588-8217-40A2-9956-9A79265F0B3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00960" y="3453629"/>
                <a:ext cx="0" cy="1260611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271ABF80-2D65-454E-9002-BD734CE4F39F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2761" y="4713268"/>
                <a:ext cx="1814309" cy="972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6" name="Straight Connector 95">
                <a:extLst>
                  <a:ext uri="{FF2B5EF4-FFF2-40B4-BE49-F238E27FC236}">
                    <a16:creationId xmlns:a16="http://schemas.microsoft.com/office/drawing/2014/main" id="{C2164EC5-AF5E-4413-8C9E-82B444A0C945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62760" y="4714240"/>
                <a:ext cx="0" cy="317653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7" name="Straight Connector 96">
                <a:extLst>
                  <a:ext uri="{FF2B5EF4-FFF2-40B4-BE49-F238E27FC236}">
                    <a16:creationId xmlns:a16="http://schemas.microsoft.com/office/drawing/2014/main" id="{8774512D-7D80-4311-90D9-8FD865D2A18C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77070" y="4713268"/>
                <a:ext cx="0" cy="317653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4" name="Rectangle 83">
              <a:extLst>
                <a:ext uri="{FF2B5EF4-FFF2-40B4-BE49-F238E27FC236}">
                  <a16:creationId xmlns:a16="http://schemas.microsoft.com/office/drawing/2014/main" id="{5C7E273E-9055-4433-ABFF-EBC61E782796}"/>
                </a:ext>
              </a:extLst>
            </p:cNvPr>
            <p:cNvSpPr/>
            <p:nvPr/>
          </p:nvSpPr>
          <p:spPr>
            <a:xfrm>
              <a:off x="1849120" y="3001313"/>
              <a:ext cx="1676400" cy="45231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67% Yes</a:t>
              </a:r>
            </a:p>
          </p:txBody>
        </p:sp>
        <p:sp>
          <p:nvSpPr>
            <p:cNvPr id="85" name="Rectangle 84">
              <a:extLst>
                <a:ext uri="{FF2B5EF4-FFF2-40B4-BE49-F238E27FC236}">
                  <a16:creationId xmlns:a16="http://schemas.microsoft.com/office/drawing/2014/main" id="{C912660A-DD10-45D0-A185-2DE5E52D13EF}"/>
                </a:ext>
              </a:extLst>
            </p:cNvPr>
            <p:cNvSpPr/>
            <p:nvPr/>
          </p:nvSpPr>
          <p:spPr>
            <a:xfrm>
              <a:off x="5618480" y="2959927"/>
              <a:ext cx="1676400" cy="45231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33% No</a:t>
              </a:r>
            </a:p>
          </p:txBody>
        </p:sp>
        <p:grpSp>
          <p:nvGrpSpPr>
            <p:cNvPr id="86" name="Group 85">
              <a:extLst>
                <a:ext uri="{FF2B5EF4-FFF2-40B4-BE49-F238E27FC236}">
                  <a16:creationId xmlns:a16="http://schemas.microsoft.com/office/drawing/2014/main" id="{4D8E618C-C5B8-419E-8158-32F37CF9897D}"/>
                </a:ext>
              </a:extLst>
            </p:cNvPr>
            <p:cNvGrpSpPr/>
            <p:nvPr/>
          </p:nvGrpSpPr>
          <p:grpSpPr>
            <a:xfrm>
              <a:off x="924560" y="4956582"/>
              <a:ext cx="3525520" cy="455522"/>
              <a:chOff x="924560" y="4956582"/>
              <a:chExt cx="3525520" cy="455522"/>
            </a:xfrm>
          </p:grpSpPr>
          <p:sp>
            <p:nvSpPr>
              <p:cNvPr id="92" name="Rectangle 91">
                <a:extLst>
                  <a:ext uri="{FF2B5EF4-FFF2-40B4-BE49-F238E27FC236}">
                    <a16:creationId xmlns:a16="http://schemas.microsoft.com/office/drawing/2014/main" id="{A25DA84D-958C-407F-BEFC-2C4D5561D56E}"/>
                  </a:ext>
                </a:extLst>
              </p:cNvPr>
              <p:cNvSpPr/>
              <p:nvPr/>
            </p:nvSpPr>
            <p:spPr>
              <a:xfrm>
                <a:off x="924560" y="4956582"/>
                <a:ext cx="1676400" cy="45231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94% Yes</a:t>
                </a:r>
              </a:p>
            </p:txBody>
          </p:sp>
          <p:sp>
            <p:nvSpPr>
              <p:cNvPr id="93" name="Rectangle 92">
                <a:extLst>
                  <a:ext uri="{FF2B5EF4-FFF2-40B4-BE49-F238E27FC236}">
                    <a16:creationId xmlns:a16="http://schemas.microsoft.com/office/drawing/2014/main" id="{B8AAD699-FE59-4BC8-9119-DC0E31FCBA7F}"/>
                  </a:ext>
                </a:extLst>
              </p:cNvPr>
              <p:cNvSpPr/>
              <p:nvPr/>
            </p:nvSpPr>
            <p:spPr>
              <a:xfrm>
                <a:off x="2773680" y="4959788"/>
                <a:ext cx="1676400" cy="452316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6% No</a:t>
                </a:r>
              </a:p>
            </p:txBody>
          </p:sp>
        </p:grpSp>
        <p:grpSp>
          <p:nvGrpSpPr>
            <p:cNvPr id="87" name="Group 86">
              <a:extLst>
                <a:ext uri="{FF2B5EF4-FFF2-40B4-BE49-F238E27FC236}">
                  <a16:creationId xmlns:a16="http://schemas.microsoft.com/office/drawing/2014/main" id="{F731CF7E-432A-4301-A887-3141F517DD30}"/>
                </a:ext>
              </a:extLst>
            </p:cNvPr>
            <p:cNvGrpSpPr/>
            <p:nvPr/>
          </p:nvGrpSpPr>
          <p:grpSpPr>
            <a:xfrm>
              <a:off x="5698262" y="3421993"/>
              <a:ext cx="1842768" cy="1537795"/>
              <a:chOff x="1762760" y="3453629"/>
              <a:chExt cx="1842768" cy="1537795"/>
            </a:xfrm>
          </p:grpSpPr>
          <p:cxnSp>
            <p:nvCxnSpPr>
              <p:cNvPr id="88" name="Straight Connector 87">
                <a:extLst>
                  <a:ext uri="{FF2B5EF4-FFF2-40B4-BE49-F238E27FC236}">
                    <a16:creationId xmlns:a16="http://schemas.microsoft.com/office/drawing/2014/main" id="{EA0345AE-37AA-426D-90C9-703022E46E5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00960" y="3453629"/>
                <a:ext cx="0" cy="1260611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>
                <a:extLst>
                  <a:ext uri="{FF2B5EF4-FFF2-40B4-BE49-F238E27FC236}">
                    <a16:creationId xmlns:a16="http://schemas.microsoft.com/office/drawing/2014/main" id="{331CC2AB-8F6F-4DAC-ADD2-64A94D238E65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2761" y="4714240"/>
                <a:ext cx="1842540" cy="0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0" name="Straight Connector 89">
                <a:extLst>
                  <a:ext uri="{FF2B5EF4-FFF2-40B4-BE49-F238E27FC236}">
                    <a16:creationId xmlns:a16="http://schemas.microsoft.com/office/drawing/2014/main" id="{7BF77E28-D775-4EE8-9D10-FB98E532792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62760" y="4714240"/>
                <a:ext cx="0" cy="277184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1" name="Straight Connector 90">
                <a:extLst>
                  <a:ext uri="{FF2B5EF4-FFF2-40B4-BE49-F238E27FC236}">
                    <a16:creationId xmlns:a16="http://schemas.microsoft.com/office/drawing/2014/main" id="{20091353-05A1-4A84-A72B-6197CBFFB15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05301" y="4706244"/>
                <a:ext cx="227" cy="285180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6" name="Rectangle 75">
              <a:extLst>
                <a:ext uri="{FF2B5EF4-FFF2-40B4-BE49-F238E27FC236}">
                  <a16:creationId xmlns:a16="http://schemas.microsoft.com/office/drawing/2014/main" id="{E79CEA9A-38AD-4EAB-9BB6-1AF2BAE2457D}"/>
                </a:ext>
              </a:extLst>
            </p:cNvPr>
            <p:cNvSpPr/>
            <p:nvPr/>
          </p:nvSpPr>
          <p:spPr>
            <a:xfrm>
              <a:off x="1255208" y="3732580"/>
              <a:ext cx="6753775" cy="72186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Have you visited a traditional healer before?</a:t>
              </a:r>
            </a:p>
          </p:txBody>
        </p:sp>
      </p:grpSp>
      <p:grpSp>
        <p:nvGrpSpPr>
          <p:cNvPr id="126" name="Group 125">
            <a:extLst>
              <a:ext uri="{FF2B5EF4-FFF2-40B4-BE49-F238E27FC236}">
                <a16:creationId xmlns:a16="http://schemas.microsoft.com/office/drawing/2014/main" id="{FD75F1B9-C122-48E5-A9A0-E55703587659}"/>
              </a:ext>
            </a:extLst>
          </p:cNvPr>
          <p:cNvGrpSpPr/>
          <p:nvPr/>
        </p:nvGrpSpPr>
        <p:grpSpPr>
          <a:xfrm>
            <a:off x="30501907" y="18240910"/>
            <a:ext cx="11612880" cy="3042075"/>
            <a:chOff x="21803160" y="8791899"/>
            <a:chExt cx="9842364" cy="2212102"/>
          </a:xfrm>
        </p:grpSpPr>
        <p:sp>
          <p:nvSpPr>
            <p:cNvPr id="127" name="Text Box 191">
              <a:extLst>
                <a:ext uri="{FF2B5EF4-FFF2-40B4-BE49-F238E27FC236}">
                  <a16:creationId xmlns:a16="http://schemas.microsoft.com/office/drawing/2014/main" id="{49D10C6A-C028-4E95-B48A-217569CD25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803160" y="9517336"/>
              <a:ext cx="9842364" cy="1486665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342900" indent="-342900" algn="ctr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Translation/language barrier</a:t>
              </a:r>
            </a:p>
            <a:p>
              <a:pPr marL="342900" indent="-342900" algn="ctr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Small sample size </a:t>
              </a:r>
            </a:p>
            <a:p>
              <a:pPr marL="342900" indent="-342900" algn="ctr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Being an outsider</a:t>
              </a:r>
            </a:p>
            <a:p>
              <a:pPr marL="342900" indent="-342900" algn="ctr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Short data collection period</a:t>
              </a:r>
            </a:p>
          </p:txBody>
        </p:sp>
        <p:sp>
          <p:nvSpPr>
            <p:cNvPr id="128" name="Rectangle 127">
              <a:extLst>
                <a:ext uri="{FF2B5EF4-FFF2-40B4-BE49-F238E27FC236}">
                  <a16:creationId xmlns:a16="http://schemas.microsoft.com/office/drawing/2014/main" id="{1945667C-F602-4B2F-AC95-7470BC875282}"/>
                </a:ext>
              </a:extLst>
            </p:cNvPr>
            <p:cNvSpPr/>
            <p:nvPr/>
          </p:nvSpPr>
          <p:spPr>
            <a:xfrm>
              <a:off x="21803160" y="8791899"/>
              <a:ext cx="9842364" cy="7181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5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Limitations</a:t>
              </a:r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ADC33495-F0A7-4F69-BCF5-5CCF26F2F246}"/>
              </a:ext>
            </a:extLst>
          </p:cNvPr>
          <p:cNvGrpSpPr/>
          <p:nvPr/>
        </p:nvGrpSpPr>
        <p:grpSpPr>
          <a:xfrm>
            <a:off x="15509247" y="17548914"/>
            <a:ext cx="13289726" cy="2406498"/>
            <a:chOff x="8777017" y="12335183"/>
            <a:chExt cx="12348143" cy="3797434"/>
          </a:xfrm>
        </p:grpSpPr>
        <p:sp>
          <p:nvSpPr>
            <p:cNvPr id="163" name="TextBox 162">
              <a:extLst>
                <a:ext uri="{FF2B5EF4-FFF2-40B4-BE49-F238E27FC236}">
                  <a16:creationId xmlns:a16="http://schemas.microsoft.com/office/drawing/2014/main" id="{F0610243-0667-4217-810E-E5B05FD84E7F}"/>
                </a:ext>
              </a:extLst>
            </p:cNvPr>
            <p:cNvSpPr txBox="1"/>
            <p:nvPr/>
          </p:nvSpPr>
          <p:spPr>
            <a:xfrm>
              <a:off x="8777017" y="12344400"/>
              <a:ext cx="8139380" cy="378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/>
              <a:r>
                <a:rPr lang="en-US" sz="30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First Action Once Ill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36% 	 Traditional home treatment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16% 	 Purchase medication from a pharmacy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16% 	 Visit a traditional healer </a:t>
              </a:r>
            </a:p>
            <a:p>
              <a:pPr marL="742950" lvl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64" name="TextBox 163">
              <a:extLst>
                <a:ext uri="{FF2B5EF4-FFF2-40B4-BE49-F238E27FC236}">
                  <a16:creationId xmlns:a16="http://schemas.microsoft.com/office/drawing/2014/main" id="{29476500-98DC-472F-8806-D7C83AF52457}"/>
                </a:ext>
              </a:extLst>
            </p:cNvPr>
            <p:cNvSpPr txBox="1"/>
            <p:nvPr/>
          </p:nvSpPr>
          <p:spPr>
            <a:xfrm>
              <a:off x="16217789" y="12335183"/>
              <a:ext cx="4907371" cy="3788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742950" lvl="1"/>
              <a:r>
                <a:rPr lang="en-US" sz="30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Reason for first action 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44%  Personal belief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24%	 Access barrier</a:t>
              </a:r>
            </a:p>
            <a:p>
              <a:pPr marL="742950" lvl="1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	20% 	 Convenience </a:t>
              </a:r>
            </a:p>
            <a:p>
              <a:pPr marL="742950" lvl="1"/>
              <a:endPara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165" name="TextBox 164">
            <a:extLst>
              <a:ext uri="{FF2B5EF4-FFF2-40B4-BE49-F238E27FC236}">
                <a16:creationId xmlns:a16="http://schemas.microsoft.com/office/drawing/2014/main" id="{B9BD6487-74C6-4FFE-B960-05B179522471}"/>
              </a:ext>
            </a:extLst>
          </p:cNvPr>
          <p:cNvSpPr txBox="1"/>
          <p:nvPr/>
        </p:nvSpPr>
        <p:spPr>
          <a:xfrm>
            <a:off x="16750966" y="25501712"/>
            <a:ext cx="1069406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/>
            <a:r>
              <a:rPr lang="en-US" sz="30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Tell me more about visiting the traditional healer</a:t>
            </a:r>
          </a:p>
          <a:p>
            <a:pPr marL="742950" lvl="1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28%  Visiting was dependent on situation</a:t>
            </a:r>
          </a:p>
          <a:p>
            <a:pPr marL="742950" lvl="1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24% 	 Visited in order to worship/pray</a:t>
            </a:r>
          </a:p>
          <a:p>
            <a:pPr marL="742950" lvl="1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20% 	 Visited due to a previous experience 	</a:t>
            </a:r>
          </a:p>
          <a:p>
            <a:pPr marL="742950" lvl="1"/>
            <a:r>
              <a:rPr lang="en-US" sz="3000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12%	 Visited without it being their own choice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5554631"/>
              </p:ext>
            </p:extLst>
          </p:nvPr>
        </p:nvGraphicFramePr>
        <p:xfrm>
          <a:off x="16347670" y="6925940"/>
          <a:ext cx="6503422" cy="43595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16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67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3473"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solidFill>
                            <a:schemeClr val="accent5"/>
                          </a:solidFill>
                          <a:latin typeface="Tahoma"/>
                          <a:cs typeface="Tahoma"/>
                        </a:rPr>
                        <a:t>Mother (n=25)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solidFill>
                            <a:srgbClr val="FFE85F"/>
                          </a:solidFill>
                          <a:latin typeface="Tahoma"/>
                          <a:cs typeface="Tahoma"/>
                        </a:rPr>
                        <a:t>Mean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5338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Tahoma"/>
                          <a:cs typeface="Tahoma"/>
                        </a:rPr>
                        <a:t>25 </a:t>
                      </a:r>
                      <a:r>
                        <a:rPr lang="en-US" sz="3000" dirty="0" err="1">
                          <a:latin typeface="Tahoma"/>
                          <a:cs typeface="Tahoma"/>
                        </a:rPr>
                        <a:t>yrs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3473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Age at marriage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Tahoma"/>
                          <a:cs typeface="Tahoma"/>
                        </a:rPr>
                        <a:t>20 </a:t>
                      </a:r>
                      <a:r>
                        <a:rPr lang="en-US" sz="3000" dirty="0" err="1">
                          <a:latin typeface="Tahoma"/>
                          <a:cs typeface="Tahoma"/>
                        </a:rPr>
                        <a:t>yrs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169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Age at birth 1</a:t>
                      </a:r>
                      <a:r>
                        <a:rPr lang="en-US" sz="3000" baseline="30000" dirty="0">
                          <a:latin typeface="Tahoma"/>
                          <a:cs typeface="Tahoma"/>
                        </a:rPr>
                        <a:t>st</a:t>
                      </a:r>
                      <a:r>
                        <a:rPr lang="en-US" sz="3000" dirty="0">
                          <a:latin typeface="Tahoma"/>
                          <a:cs typeface="Tahoma"/>
                        </a:rPr>
                        <a:t> child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Tahoma"/>
                          <a:cs typeface="Tahoma"/>
                        </a:rPr>
                        <a:t>21 </a:t>
                      </a:r>
                      <a:r>
                        <a:rPr lang="en-US" sz="3000" dirty="0" err="1">
                          <a:latin typeface="Tahoma"/>
                          <a:cs typeface="Tahoma"/>
                        </a:rPr>
                        <a:t>yrs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53473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Education grade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Tahoma"/>
                          <a:cs typeface="Tahoma"/>
                        </a:rPr>
                        <a:t>10</a:t>
                      </a:r>
                      <a:r>
                        <a:rPr lang="en-US" sz="3000" baseline="30000" dirty="0">
                          <a:latin typeface="Tahoma"/>
                          <a:cs typeface="Tahoma"/>
                        </a:rPr>
                        <a:t>th</a:t>
                      </a:r>
                      <a:r>
                        <a:rPr lang="en-US" sz="3000" dirty="0">
                          <a:latin typeface="Tahoma"/>
                          <a:cs typeface="Tahoma"/>
                        </a:rPr>
                        <a:t> grade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2" indent="0" algn="l" defTabSz="21945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Family income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 err="1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Rs</a:t>
                      </a:r>
                      <a:r>
                        <a:rPr lang="en-US" sz="3000" dirty="0"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29,826 ($288.72)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53473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Occupation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000" dirty="0">
                          <a:latin typeface="Tahoma"/>
                          <a:cs typeface="Tahoma"/>
                        </a:rPr>
                        <a:t>Housewife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21" name="Table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6603769"/>
              </p:ext>
            </p:extLst>
          </p:nvPr>
        </p:nvGraphicFramePr>
        <p:xfrm>
          <a:off x="23207245" y="6921953"/>
          <a:ext cx="4753305" cy="324210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367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896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4978">
                <a:tc>
                  <a:txBody>
                    <a:bodyPr/>
                    <a:lstStyle/>
                    <a:p>
                      <a:pPr algn="l"/>
                      <a:r>
                        <a:rPr lang="en-US" sz="3000" dirty="0">
                          <a:solidFill>
                            <a:srgbClr val="FFE85F"/>
                          </a:solidFill>
                          <a:latin typeface="Tahoma"/>
                          <a:cs typeface="Tahoma"/>
                        </a:rPr>
                        <a:t>Child </a:t>
                      </a:r>
                    </a:p>
                    <a:p>
                      <a:pPr algn="l"/>
                      <a:r>
                        <a:rPr lang="en-US" sz="3000" dirty="0">
                          <a:solidFill>
                            <a:srgbClr val="FFE85F"/>
                          </a:solidFill>
                          <a:latin typeface="Tahoma"/>
                          <a:cs typeface="Tahoma"/>
                        </a:rPr>
                        <a:t>(n=25)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219456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3000" dirty="0">
                        <a:solidFill>
                          <a:srgbClr val="FFE85F"/>
                        </a:solidFill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3676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Female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56%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676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Male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44%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3676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1.5 </a:t>
                      </a:r>
                      <a:r>
                        <a:rPr lang="en-US" sz="3000" dirty="0" err="1">
                          <a:latin typeface="Tahoma"/>
                          <a:cs typeface="Tahoma"/>
                        </a:rPr>
                        <a:t>yrs</a:t>
                      </a:r>
                      <a:endParaRPr lang="en-US" sz="3000" dirty="0">
                        <a:latin typeface="Tahoma"/>
                        <a:cs typeface="Tahoma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0349"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Birth order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3000" dirty="0">
                          <a:latin typeface="Tahoma"/>
                          <a:cs typeface="Tahoma"/>
                        </a:rPr>
                        <a:t>First born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22402801" y="13417406"/>
            <a:ext cx="18473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000" dirty="0"/>
          </a:p>
        </p:txBody>
      </p:sp>
      <p:sp>
        <p:nvSpPr>
          <p:cNvPr id="2" name="TextBox 1"/>
          <p:cNvSpPr txBox="1"/>
          <p:nvPr/>
        </p:nvSpPr>
        <p:spPr>
          <a:xfrm>
            <a:off x="34671000" y="3248644"/>
            <a:ext cx="693420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>
                <a:solidFill>
                  <a:schemeClr val="accent3">
                    <a:lumMod val="60000"/>
                    <a:lumOff val="40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Funded by  UNH – SURF Abroad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2748628" y="729752"/>
            <a:ext cx="1013763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000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Marin Strong</a:t>
            </a:r>
          </a:p>
          <a:p>
            <a:pPr algn="ctr"/>
            <a:r>
              <a:rPr lang="en-US" sz="5000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Department of Nursing </a:t>
            </a:r>
          </a:p>
          <a:p>
            <a:pPr algn="ctr"/>
            <a:r>
              <a:rPr lang="en-US" sz="5000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/>
                <a:cs typeface="Verdana"/>
              </a:rPr>
              <a:t>University of New Hampshire</a:t>
            </a:r>
          </a:p>
        </p:txBody>
      </p:sp>
      <p:sp>
        <p:nvSpPr>
          <p:cNvPr id="120" name="Rectangle 119">
            <a:extLst>
              <a:ext uri="{FF2B5EF4-FFF2-40B4-BE49-F238E27FC236}">
                <a16:creationId xmlns:a16="http://schemas.microsoft.com/office/drawing/2014/main" id="{2EA3BA85-F386-4462-AD7C-264AAAEA3267}"/>
              </a:ext>
            </a:extLst>
          </p:cNvPr>
          <p:cNvSpPr/>
          <p:nvPr/>
        </p:nvSpPr>
        <p:spPr>
          <a:xfrm>
            <a:off x="1774394" y="10775776"/>
            <a:ext cx="11612880" cy="9875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r>
              <a:rPr lang="en-US" sz="5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Aim</a:t>
            </a:r>
          </a:p>
        </p:txBody>
      </p:sp>
      <p:sp>
        <p:nvSpPr>
          <p:cNvPr id="122" name="Rectangle 121">
            <a:extLst>
              <a:ext uri="{FF2B5EF4-FFF2-40B4-BE49-F238E27FC236}">
                <a16:creationId xmlns:a16="http://schemas.microsoft.com/office/drawing/2014/main" id="{BD03611A-3350-40AE-BE64-B47E6BA2080C}"/>
              </a:ext>
            </a:extLst>
          </p:cNvPr>
          <p:cNvSpPr/>
          <p:nvPr/>
        </p:nvSpPr>
        <p:spPr>
          <a:xfrm>
            <a:off x="1776412" y="19225424"/>
            <a:ext cx="11612880" cy="9875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r>
              <a:rPr lang="en-US" sz="5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Methods</a:t>
            </a:r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B150C04C-9A1C-4C18-A2CE-2D46362B655E}"/>
              </a:ext>
            </a:extLst>
          </p:cNvPr>
          <p:cNvSpPr/>
          <p:nvPr/>
        </p:nvSpPr>
        <p:spPr>
          <a:xfrm>
            <a:off x="1774394" y="13633398"/>
            <a:ext cx="11612880" cy="9875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r>
              <a:rPr lang="en-US" sz="5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Theory</a:t>
            </a:r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76D65450-EAEC-4DE1-93A1-A95EFD5C0170}"/>
              </a:ext>
            </a:extLst>
          </p:cNvPr>
          <p:cNvSpPr/>
          <p:nvPr/>
        </p:nvSpPr>
        <p:spPr>
          <a:xfrm>
            <a:off x="1779770" y="5237104"/>
            <a:ext cx="11612880" cy="98620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r>
              <a:rPr lang="en-US" sz="5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Introduction</a:t>
            </a:r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4B176389-5C23-4E90-9FE9-7277F0C2C0CE}"/>
              </a:ext>
            </a:extLst>
          </p:cNvPr>
          <p:cNvSpPr/>
          <p:nvPr/>
        </p:nvSpPr>
        <p:spPr>
          <a:xfrm>
            <a:off x="16347670" y="5235757"/>
            <a:ext cx="11612880" cy="98755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71" tIns="24486" rIns="48971" bIns="24486" rtlCol="0" anchor="ctr"/>
          <a:lstStyle/>
          <a:p>
            <a:pPr algn="ctr"/>
            <a:r>
              <a:rPr lang="en-US" sz="50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Results</a:t>
            </a:r>
          </a:p>
        </p:txBody>
      </p:sp>
      <p:grpSp>
        <p:nvGrpSpPr>
          <p:cNvPr id="53" name="Group 52">
            <a:extLst>
              <a:ext uri="{FF2B5EF4-FFF2-40B4-BE49-F238E27FC236}">
                <a16:creationId xmlns:a16="http://schemas.microsoft.com/office/drawing/2014/main" id="{4AE602AE-D6F3-4198-97FF-59FC5C802F60}"/>
              </a:ext>
            </a:extLst>
          </p:cNvPr>
          <p:cNvGrpSpPr/>
          <p:nvPr/>
        </p:nvGrpSpPr>
        <p:grpSpPr>
          <a:xfrm>
            <a:off x="30490282" y="11159422"/>
            <a:ext cx="11612880" cy="3017258"/>
            <a:chOff x="22503642" y="9150377"/>
            <a:chExt cx="9877732" cy="3017258"/>
          </a:xfrm>
        </p:grpSpPr>
        <p:sp>
          <p:nvSpPr>
            <p:cNvPr id="12" name="Text Box 191"/>
            <p:cNvSpPr txBox="1">
              <a:spLocks noChangeArrowheads="1"/>
            </p:cNvSpPr>
            <p:nvPr/>
          </p:nvSpPr>
          <p:spPr bwMode="auto">
            <a:xfrm>
              <a:off x="22503642" y="10123179"/>
              <a:ext cx="9877732" cy="204445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000" b="1" dirty="0">
                  <a:ea typeface="Tahoma" panose="020B0604030504040204" pitchFamily="34" charset="0"/>
                  <a:cs typeface="Tahoma" panose="020B0604030504040204" pitchFamily="34" charset="0"/>
                </a:rPr>
                <a:t>Complex factors influence mothers’ decisions to seek care  for their ill child including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Traditional healing beliefs and practices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Gaps in knowledge about childhood illness danger signs</a:t>
              </a:r>
            </a:p>
          </p:txBody>
        </p:sp>
        <p:sp>
          <p:nvSpPr>
            <p:cNvPr id="158" name="Rectangle 157">
              <a:extLst>
                <a:ext uri="{FF2B5EF4-FFF2-40B4-BE49-F238E27FC236}">
                  <a16:creationId xmlns:a16="http://schemas.microsoft.com/office/drawing/2014/main" id="{01D67D19-D1AB-4ED1-AD5B-127BF0F6EF1E}"/>
                </a:ext>
              </a:extLst>
            </p:cNvPr>
            <p:cNvSpPr/>
            <p:nvPr/>
          </p:nvSpPr>
          <p:spPr>
            <a:xfrm>
              <a:off x="22504748" y="9150377"/>
              <a:ext cx="9875520" cy="98755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5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Conclusions</a:t>
              </a:r>
            </a:p>
          </p:txBody>
        </p:sp>
      </p:grpSp>
      <p:grpSp>
        <p:nvGrpSpPr>
          <p:cNvPr id="63" name="Group 62">
            <a:extLst>
              <a:ext uri="{FF2B5EF4-FFF2-40B4-BE49-F238E27FC236}">
                <a16:creationId xmlns:a16="http://schemas.microsoft.com/office/drawing/2014/main" id="{5E70600E-3530-4405-9E9D-90D729148E3D}"/>
              </a:ext>
            </a:extLst>
          </p:cNvPr>
          <p:cNvGrpSpPr/>
          <p:nvPr/>
        </p:nvGrpSpPr>
        <p:grpSpPr>
          <a:xfrm>
            <a:off x="30491582" y="5235757"/>
            <a:ext cx="11612880" cy="5353587"/>
            <a:chOff x="22472331" y="5235307"/>
            <a:chExt cx="9877732" cy="5353587"/>
          </a:xfrm>
        </p:grpSpPr>
        <p:sp>
          <p:nvSpPr>
            <p:cNvPr id="167" name="Text Box 191">
              <a:extLst>
                <a:ext uri="{FF2B5EF4-FFF2-40B4-BE49-F238E27FC236}">
                  <a16:creationId xmlns:a16="http://schemas.microsoft.com/office/drawing/2014/main" id="{FC8661AD-82A9-4967-A447-E00AED5C5C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72331" y="6236113"/>
              <a:ext cx="9877732" cy="435278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wrap="square" lIns="97942" tIns="97942" rIns="97942" bIns="97942" numCol="1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0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Challenges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Waiting, long distances, financial strain, lack of resource/facility</a:t>
              </a:r>
            </a:p>
            <a:p>
              <a:r>
                <a:rPr lang="en-US" sz="30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Enabling Factors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Free of cost, good treatment, good doctor, proximity to home</a:t>
              </a:r>
            </a:p>
            <a:p>
              <a:r>
                <a:rPr lang="en-US" sz="3000" b="1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Suggestions</a:t>
              </a:r>
            </a:p>
            <a:p>
              <a:pPr marL="1085850" lvl="1" indent="-342900">
                <a:buFont typeface="Wingdings" charset="2"/>
                <a:buChar char="Ø"/>
              </a:pPr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Reduce waiting time, improve resources, increase services &amp; available treatment, change reliability of doctors, make emergency services available</a:t>
              </a:r>
            </a:p>
          </p:txBody>
        </p:sp>
        <p:sp>
          <p:nvSpPr>
            <p:cNvPr id="159" name="Rectangle 158">
              <a:extLst>
                <a:ext uri="{FF2B5EF4-FFF2-40B4-BE49-F238E27FC236}">
                  <a16:creationId xmlns:a16="http://schemas.microsoft.com/office/drawing/2014/main" id="{75E1F698-BF9F-4457-8932-B7591AE87E4E}"/>
                </a:ext>
              </a:extLst>
            </p:cNvPr>
            <p:cNvSpPr/>
            <p:nvPr/>
          </p:nvSpPr>
          <p:spPr>
            <a:xfrm>
              <a:off x="22473438" y="5235307"/>
              <a:ext cx="9875520" cy="98755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5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Mothers’ Narratives</a:t>
              </a:r>
            </a:p>
          </p:txBody>
        </p:sp>
      </p:grpSp>
      <p:grpSp>
        <p:nvGrpSpPr>
          <p:cNvPr id="52" name="Group 51">
            <a:extLst>
              <a:ext uri="{FF2B5EF4-FFF2-40B4-BE49-F238E27FC236}">
                <a16:creationId xmlns:a16="http://schemas.microsoft.com/office/drawing/2014/main" id="{CAB09904-DE2F-4180-B22E-4256CCCB9176}"/>
              </a:ext>
            </a:extLst>
          </p:cNvPr>
          <p:cNvGrpSpPr/>
          <p:nvPr/>
        </p:nvGrpSpPr>
        <p:grpSpPr>
          <a:xfrm>
            <a:off x="16347669" y="28504358"/>
            <a:ext cx="11613311" cy="3032008"/>
            <a:chOff x="22465411" y="3022701"/>
            <a:chExt cx="9878099" cy="3032008"/>
          </a:xfrm>
        </p:grpSpPr>
        <p:sp>
          <p:nvSpPr>
            <p:cNvPr id="124" name="Text Box 191">
              <a:extLst>
                <a:ext uri="{FF2B5EF4-FFF2-40B4-BE49-F238E27FC236}">
                  <a16:creationId xmlns:a16="http://schemas.microsoft.com/office/drawing/2014/main" id="{7522554D-9A90-4C64-8552-E2E34B1324D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465778" y="4010253"/>
              <a:ext cx="9877732" cy="204445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r>
                <a:rPr lang="en-US" sz="3000" b="1" dirty="0">
                  <a:ea typeface="Tahoma" panose="020B0604030504040204" pitchFamily="34" charset="0"/>
                  <a:cs typeface="Tahoma" panose="020B0604030504040204" pitchFamily="34" charset="0"/>
                </a:rPr>
                <a:t>Seven Danger Signs</a:t>
              </a:r>
            </a:p>
            <a:p>
              <a:pPr marL="1085850" lvl="1" indent="-342900">
                <a:buFont typeface="Wingdings" panose="05000000000000000000" pitchFamily="2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Mean correct identification = 3.92</a:t>
              </a:r>
            </a:p>
            <a:p>
              <a:r>
                <a:rPr lang="en-US" sz="3000" b="1" dirty="0">
                  <a:ea typeface="Tahoma" panose="020B0604030504040204" pitchFamily="34" charset="0"/>
                  <a:cs typeface="Tahoma" panose="020B0604030504040204" pitchFamily="34" charset="0"/>
                </a:rPr>
                <a:t>Five False Danger Signs </a:t>
              </a:r>
            </a:p>
            <a:p>
              <a:pPr marL="1085850" lvl="1" indent="-342900">
                <a:buFont typeface="Wingdings" panose="05000000000000000000" pitchFamily="2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Mean correct Identification = 1.92 </a:t>
              </a:r>
            </a:p>
          </p:txBody>
        </p:sp>
        <p:sp>
          <p:nvSpPr>
            <p:cNvPr id="160" name="Rectangle 159">
              <a:extLst>
                <a:ext uri="{FF2B5EF4-FFF2-40B4-BE49-F238E27FC236}">
                  <a16:creationId xmlns:a16="http://schemas.microsoft.com/office/drawing/2014/main" id="{91DF6EF4-65E8-43A3-A60D-BC1C416E5D68}"/>
                </a:ext>
              </a:extLst>
            </p:cNvPr>
            <p:cNvSpPr/>
            <p:nvPr/>
          </p:nvSpPr>
          <p:spPr>
            <a:xfrm>
              <a:off x="22465411" y="3022701"/>
              <a:ext cx="9875520" cy="98755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44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Danger Signs of Childhood Illness</a:t>
              </a:r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F33B0BD5-5DA2-4E8D-B649-220DB5E0FCD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40" t="3146" r="2421" b="18734"/>
          <a:stretch/>
        </p:blipFill>
        <p:spPr>
          <a:xfrm>
            <a:off x="2590331" y="26428592"/>
            <a:ext cx="9875519" cy="4561387"/>
          </a:xfrm>
          <a:prstGeom prst="rect">
            <a:avLst/>
          </a:prstGeom>
        </p:spPr>
      </p:pic>
      <p:sp>
        <p:nvSpPr>
          <p:cNvPr id="177" name="Text Box 191">
            <a:extLst>
              <a:ext uri="{FF2B5EF4-FFF2-40B4-BE49-F238E27FC236}">
                <a16:creationId xmlns:a16="http://schemas.microsoft.com/office/drawing/2014/main" id="{AC86C42D-26AE-4999-837C-E41360CCDD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4275" y="21793893"/>
            <a:ext cx="11612880" cy="5741676"/>
          </a:xfrm>
          <a:prstGeom prst="rect">
            <a:avLst/>
          </a:prstGeom>
          <a:solidFill>
            <a:schemeClr val="bg1"/>
          </a:solidFill>
          <a:ln w="28575">
            <a:solidFill>
              <a:schemeClr val="accent1">
                <a:lumMod val="75000"/>
              </a:schemeClr>
            </a:solidFill>
          </a:ln>
          <a:effectLst/>
        </p:spPr>
        <p:txBody>
          <a:bodyPr wrap="square" lIns="97942" tIns="97942" rIns="97942" bIns="97942">
            <a:spAutoFit/>
          </a:bodyPr>
          <a:lstStyle>
            <a:lvl1pPr eaLnBrk="0" hangingPunct="0">
              <a:defRPr sz="2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2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2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342900" indent="-342900" algn="ctr">
              <a:buFont typeface="Wingdings" charset="2"/>
              <a:buChar char="Ø"/>
            </a:pPr>
            <a:endParaRPr lang="en-US" sz="3000" dirty="0"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grpSp>
        <p:nvGrpSpPr>
          <p:cNvPr id="109" name="Group 108">
            <a:extLst>
              <a:ext uri="{FF2B5EF4-FFF2-40B4-BE49-F238E27FC236}">
                <a16:creationId xmlns:a16="http://schemas.microsoft.com/office/drawing/2014/main" id="{7B631C64-E64F-4DB8-BDC2-97A797137979}"/>
              </a:ext>
            </a:extLst>
          </p:cNvPr>
          <p:cNvGrpSpPr/>
          <p:nvPr/>
        </p:nvGrpSpPr>
        <p:grpSpPr>
          <a:xfrm>
            <a:off x="17840973" y="12168917"/>
            <a:ext cx="8514054" cy="4826376"/>
            <a:chOff x="924560" y="1727184"/>
            <a:chExt cx="7356704" cy="3726865"/>
          </a:xfrm>
        </p:grpSpPr>
        <p:sp>
          <p:nvSpPr>
            <p:cNvPr id="110" name="Rectangle 109">
              <a:extLst>
                <a:ext uri="{FF2B5EF4-FFF2-40B4-BE49-F238E27FC236}">
                  <a16:creationId xmlns:a16="http://schemas.microsoft.com/office/drawing/2014/main" id="{110D433C-6A48-4A90-9CD7-96812FA6A67C}"/>
                </a:ext>
              </a:extLst>
            </p:cNvPr>
            <p:cNvSpPr/>
            <p:nvPr/>
          </p:nvSpPr>
          <p:spPr>
            <a:xfrm>
              <a:off x="1275180" y="1727184"/>
              <a:ext cx="6655464" cy="72021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Do you think your child’s illness was severe?</a:t>
              </a:r>
            </a:p>
          </p:txBody>
        </p:sp>
        <p:grpSp>
          <p:nvGrpSpPr>
            <p:cNvPr id="111" name="Group 110">
              <a:extLst>
                <a:ext uri="{FF2B5EF4-FFF2-40B4-BE49-F238E27FC236}">
                  <a16:creationId xmlns:a16="http://schemas.microsoft.com/office/drawing/2014/main" id="{337601CA-B2EE-44C4-82AC-2B3BCA9D89BD}"/>
                </a:ext>
              </a:extLst>
            </p:cNvPr>
            <p:cNvGrpSpPr/>
            <p:nvPr/>
          </p:nvGrpSpPr>
          <p:grpSpPr>
            <a:xfrm>
              <a:off x="4693920" y="4953375"/>
              <a:ext cx="3587344" cy="497468"/>
              <a:chOff x="924560" y="4956581"/>
              <a:chExt cx="3587344" cy="497468"/>
            </a:xfrm>
          </p:grpSpPr>
          <p:sp>
            <p:nvSpPr>
              <p:cNvPr id="175" name="Rectangle 174">
                <a:extLst>
                  <a:ext uri="{FF2B5EF4-FFF2-40B4-BE49-F238E27FC236}">
                    <a16:creationId xmlns:a16="http://schemas.microsoft.com/office/drawing/2014/main" id="{F9F7FEF1-32D5-46E4-9F4C-B1981E39D1C3}"/>
                  </a:ext>
                </a:extLst>
              </p:cNvPr>
              <p:cNvSpPr/>
              <p:nvPr/>
            </p:nvSpPr>
            <p:spPr>
              <a:xfrm>
                <a:off x="924560" y="4956581"/>
                <a:ext cx="1738224" cy="494262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10% Yes</a:t>
                </a:r>
              </a:p>
            </p:txBody>
          </p:sp>
          <p:sp>
            <p:nvSpPr>
              <p:cNvPr id="176" name="Rectangle 175">
                <a:extLst>
                  <a:ext uri="{FF2B5EF4-FFF2-40B4-BE49-F238E27FC236}">
                    <a16:creationId xmlns:a16="http://schemas.microsoft.com/office/drawing/2014/main" id="{1D911340-3B2F-4DC8-B770-1F442BE55693}"/>
                  </a:ext>
                </a:extLst>
              </p:cNvPr>
              <p:cNvSpPr/>
              <p:nvPr/>
            </p:nvSpPr>
            <p:spPr>
              <a:xfrm>
                <a:off x="2773680" y="4959788"/>
                <a:ext cx="1738224" cy="494261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90% No</a:t>
                </a:r>
              </a:p>
            </p:txBody>
          </p:sp>
        </p:grp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A8AF603A-1F6F-46AB-9E99-BF0367CEF5C1}"/>
                </a:ext>
              </a:extLst>
            </p:cNvPr>
            <p:cNvCxnSpPr>
              <a:cxnSpLocks/>
            </p:cNvCxnSpPr>
            <p:nvPr/>
          </p:nvCxnSpPr>
          <p:spPr>
            <a:xfrm>
              <a:off x="4572000" y="2476347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3" name="Straight Connector 112">
              <a:extLst>
                <a:ext uri="{FF2B5EF4-FFF2-40B4-BE49-F238E27FC236}">
                  <a16:creationId xmlns:a16="http://schemas.microsoft.com/office/drawing/2014/main" id="{1AEE2289-D123-4D11-8B78-8E6A72DB0C17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572000" y="2769319"/>
              <a:ext cx="1842768" cy="15991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4" name="Straight Connector 113">
              <a:extLst>
                <a:ext uri="{FF2B5EF4-FFF2-40B4-BE49-F238E27FC236}">
                  <a16:creationId xmlns:a16="http://schemas.microsoft.com/office/drawing/2014/main" id="{AA1F49C6-D09F-4CA1-B222-90180C82DEA3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12494" y="2783159"/>
              <a:ext cx="1859506" cy="0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5" name="Straight Connector 114">
              <a:extLst>
                <a:ext uri="{FF2B5EF4-FFF2-40B4-BE49-F238E27FC236}">
                  <a16:creationId xmlns:a16="http://schemas.microsoft.com/office/drawing/2014/main" id="{40D1D90D-2F62-48CD-9BB0-87F03BA7553E}"/>
                </a:ext>
              </a:extLst>
            </p:cNvPr>
            <p:cNvCxnSpPr>
              <a:cxnSpLocks/>
            </p:cNvCxnSpPr>
            <p:nvPr/>
          </p:nvCxnSpPr>
          <p:spPr>
            <a:xfrm>
              <a:off x="6414768" y="2767168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Straight Connector 115">
              <a:extLst>
                <a:ext uri="{FF2B5EF4-FFF2-40B4-BE49-F238E27FC236}">
                  <a16:creationId xmlns:a16="http://schemas.microsoft.com/office/drawing/2014/main" id="{DD04E703-BC5A-4EAF-88D3-6D9B37FB675A}"/>
                </a:ext>
              </a:extLst>
            </p:cNvPr>
            <p:cNvCxnSpPr>
              <a:cxnSpLocks/>
            </p:cNvCxnSpPr>
            <p:nvPr/>
          </p:nvCxnSpPr>
          <p:spPr>
            <a:xfrm>
              <a:off x="2712494" y="2783159"/>
              <a:ext cx="0" cy="317653"/>
            </a:xfrm>
            <a:prstGeom prst="line">
              <a:avLst/>
            </a:prstGeom>
            <a:ln>
              <a:solidFill>
                <a:schemeClr val="tx2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17" name="Group 116">
              <a:extLst>
                <a:ext uri="{FF2B5EF4-FFF2-40B4-BE49-F238E27FC236}">
                  <a16:creationId xmlns:a16="http://schemas.microsoft.com/office/drawing/2014/main" id="{29207EF4-B49C-4663-BA92-F6DE65179F66}"/>
                </a:ext>
              </a:extLst>
            </p:cNvPr>
            <p:cNvGrpSpPr/>
            <p:nvPr/>
          </p:nvGrpSpPr>
          <p:grpSpPr>
            <a:xfrm>
              <a:off x="1762760" y="3453629"/>
              <a:ext cx="1814310" cy="1578264"/>
              <a:chOff x="1762760" y="3453629"/>
              <a:chExt cx="1814310" cy="1578264"/>
            </a:xfrm>
          </p:grpSpPr>
          <p:cxnSp>
            <p:nvCxnSpPr>
              <p:cNvPr id="171" name="Straight Connector 170">
                <a:extLst>
                  <a:ext uri="{FF2B5EF4-FFF2-40B4-BE49-F238E27FC236}">
                    <a16:creationId xmlns:a16="http://schemas.microsoft.com/office/drawing/2014/main" id="{B0ED0C23-4894-4173-A0B1-8B6D81CAB28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00960" y="3453629"/>
                <a:ext cx="0" cy="1260611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2" name="Straight Connector 171">
                <a:extLst>
                  <a:ext uri="{FF2B5EF4-FFF2-40B4-BE49-F238E27FC236}">
                    <a16:creationId xmlns:a16="http://schemas.microsoft.com/office/drawing/2014/main" id="{E37CC0FE-8FE0-4D20-BB5B-913FFB1F63D6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2761" y="4713268"/>
                <a:ext cx="1814309" cy="972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3" name="Straight Connector 172">
                <a:extLst>
                  <a:ext uri="{FF2B5EF4-FFF2-40B4-BE49-F238E27FC236}">
                    <a16:creationId xmlns:a16="http://schemas.microsoft.com/office/drawing/2014/main" id="{D4CB181A-13AE-4919-8055-66C87DB3F5A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62760" y="4714240"/>
                <a:ext cx="0" cy="317653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74" name="Straight Connector 173">
                <a:extLst>
                  <a:ext uri="{FF2B5EF4-FFF2-40B4-BE49-F238E27FC236}">
                    <a16:creationId xmlns:a16="http://schemas.microsoft.com/office/drawing/2014/main" id="{ED0E303B-D93C-4FFE-87EC-35822B63B8B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577070" y="4713268"/>
                <a:ext cx="0" cy="317653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8" name="Rectangle 117">
              <a:extLst>
                <a:ext uri="{FF2B5EF4-FFF2-40B4-BE49-F238E27FC236}">
                  <a16:creationId xmlns:a16="http://schemas.microsoft.com/office/drawing/2014/main" id="{1074F962-4141-403D-92E2-FE4F653098FF}"/>
                </a:ext>
              </a:extLst>
            </p:cNvPr>
            <p:cNvSpPr/>
            <p:nvPr/>
          </p:nvSpPr>
          <p:spPr>
            <a:xfrm>
              <a:off x="1849120" y="3001313"/>
              <a:ext cx="1738224" cy="49426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58% Yes</a:t>
              </a:r>
            </a:p>
          </p:txBody>
        </p:sp>
        <p:sp>
          <p:nvSpPr>
            <p:cNvPr id="119" name="Rectangle 118">
              <a:extLst>
                <a:ext uri="{FF2B5EF4-FFF2-40B4-BE49-F238E27FC236}">
                  <a16:creationId xmlns:a16="http://schemas.microsoft.com/office/drawing/2014/main" id="{7320107C-23A4-426D-A3BE-AD23A8556BA3}"/>
                </a:ext>
              </a:extLst>
            </p:cNvPr>
            <p:cNvSpPr/>
            <p:nvPr/>
          </p:nvSpPr>
          <p:spPr>
            <a:xfrm>
              <a:off x="5618480" y="2959927"/>
              <a:ext cx="1738224" cy="494262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48% No</a:t>
              </a:r>
            </a:p>
          </p:txBody>
        </p:sp>
        <p:grpSp>
          <p:nvGrpSpPr>
            <p:cNvPr id="121" name="Group 120">
              <a:extLst>
                <a:ext uri="{FF2B5EF4-FFF2-40B4-BE49-F238E27FC236}">
                  <a16:creationId xmlns:a16="http://schemas.microsoft.com/office/drawing/2014/main" id="{C47BC2A9-9C02-490D-9ABA-898B02DE3564}"/>
                </a:ext>
              </a:extLst>
            </p:cNvPr>
            <p:cNvGrpSpPr/>
            <p:nvPr/>
          </p:nvGrpSpPr>
          <p:grpSpPr>
            <a:xfrm>
              <a:off x="924560" y="4956581"/>
              <a:ext cx="3587344" cy="497468"/>
              <a:chOff x="924560" y="4956581"/>
              <a:chExt cx="3587344" cy="497468"/>
            </a:xfrm>
          </p:grpSpPr>
          <p:sp>
            <p:nvSpPr>
              <p:cNvPr id="169" name="Rectangle 168">
                <a:extLst>
                  <a:ext uri="{FF2B5EF4-FFF2-40B4-BE49-F238E27FC236}">
                    <a16:creationId xmlns:a16="http://schemas.microsoft.com/office/drawing/2014/main" id="{ECF033A1-0999-47BE-94AA-BEC47B03DE72}"/>
                  </a:ext>
                </a:extLst>
              </p:cNvPr>
              <p:cNvSpPr/>
              <p:nvPr/>
            </p:nvSpPr>
            <p:spPr>
              <a:xfrm>
                <a:off x="924560" y="4956581"/>
                <a:ext cx="1738224" cy="494262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29% Yes</a:t>
                </a:r>
              </a:p>
            </p:txBody>
          </p:sp>
          <p:sp>
            <p:nvSpPr>
              <p:cNvPr id="170" name="Rectangle 169">
                <a:extLst>
                  <a:ext uri="{FF2B5EF4-FFF2-40B4-BE49-F238E27FC236}">
                    <a16:creationId xmlns:a16="http://schemas.microsoft.com/office/drawing/2014/main" id="{6983AB41-762F-479F-938C-6F0997990866}"/>
                  </a:ext>
                </a:extLst>
              </p:cNvPr>
              <p:cNvSpPr/>
              <p:nvPr/>
            </p:nvSpPr>
            <p:spPr>
              <a:xfrm>
                <a:off x="2773680" y="4959788"/>
                <a:ext cx="1738224" cy="494261"/>
              </a:xfrm>
              <a:prstGeom prst="rect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3000" dirty="0">
                    <a:latin typeface="Tahoma" panose="020B0604030504040204" pitchFamily="34" charset="0"/>
                    <a:ea typeface="Tahoma" panose="020B0604030504040204" pitchFamily="34" charset="0"/>
                    <a:cs typeface="Tahoma" panose="020B0604030504040204" pitchFamily="34" charset="0"/>
                  </a:rPr>
                  <a:t>71% No</a:t>
                </a:r>
              </a:p>
            </p:txBody>
          </p:sp>
        </p:grpSp>
        <p:grpSp>
          <p:nvGrpSpPr>
            <p:cNvPr id="123" name="Group 122">
              <a:extLst>
                <a:ext uri="{FF2B5EF4-FFF2-40B4-BE49-F238E27FC236}">
                  <a16:creationId xmlns:a16="http://schemas.microsoft.com/office/drawing/2014/main" id="{5D4D29EC-616E-440D-8BC4-F046BFFBA82D}"/>
                </a:ext>
              </a:extLst>
            </p:cNvPr>
            <p:cNvGrpSpPr/>
            <p:nvPr/>
          </p:nvGrpSpPr>
          <p:grpSpPr>
            <a:xfrm>
              <a:off x="5698262" y="3421993"/>
              <a:ext cx="1842768" cy="1537795"/>
              <a:chOff x="1762760" y="3453629"/>
              <a:chExt cx="1842768" cy="1537795"/>
            </a:xfrm>
          </p:grpSpPr>
          <p:cxnSp>
            <p:nvCxnSpPr>
              <p:cNvPr id="161" name="Straight Connector 160">
                <a:extLst>
                  <a:ext uri="{FF2B5EF4-FFF2-40B4-BE49-F238E27FC236}">
                    <a16:creationId xmlns:a16="http://schemas.microsoft.com/office/drawing/2014/main" id="{40AC2857-7A5A-49B0-AA27-D7D0FEFE26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600960" y="3453629"/>
                <a:ext cx="0" cy="1260611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2" name="Straight Connector 161">
                <a:extLst>
                  <a:ext uri="{FF2B5EF4-FFF2-40B4-BE49-F238E27FC236}">
                    <a16:creationId xmlns:a16="http://schemas.microsoft.com/office/drawing/2014/main" id="{153DE35A-8845-4553-A014-6F1D503FD44B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1762761" y="4714240"/>
                <a:ext cx="1842540" cy="0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6" name="Straight Connector 165">
                <a:extLst>
                  <a:ext uri="{FF2B5EF4-FFF2-40B4-BE49-F238E27FC236}">
                    <a16:creationId xmlns:a16="http://schemas.microsoft.com/office/drawing/2014/main" id="{0CD252D2-966C-48E7-9480-16F26166B12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1762760" y="4714240"/>
                <a:ext cx="0" cy="277184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68" name="Straight Connector 167">
                <a:extLst>
                  <a:ext uri="{FF2B5EF4-FFF2-40B4-BE49-F238E27FC236}">
                    <a16:creationId xmlns:a16="http://schemas.microsoft.com/office/drawing/2014/main" id="{456C003B-CFAF-4BED-9750-387B1FD81ACE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3605301" y="4706244"/>
                <a:ext cx="227" cy="285180"/>
              </a:xfrm>
              <a:prstGeom prst="line">
                <a:avLst/>
              </a:prstGeom>
              <a:ln>
                <a:solidFill>
                  <a:schemeClr val="tx2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25" name="Rectangle 124">
              <a:extLst>
                <a:ext uri="{FF2B5EF4-FFF2-40B4-BE49-F238E27FC236}">
                  <a16:creationId xmlns:a16="http://schemas.microsoft.com/office/drawing/2014/main" id="{46D9EC3F-A3F2-437A-B9F9-BAB23B0E308A}"/>
                </a:ext>
              </a:extLst>
            </p:cNvPr>
            <p:cNvSpPr/>
            <p:nvPr/>
          </p:nvSpPr>
          <p:spPr>
            <a:xfrm>
              <a:off x="1908371" y="3733363"/>
              <a:ext cx="5327258" cy="721869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000" dirty="0"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Did you seek care within 24 hours?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28AED6B9-CD18-4AC5-AA6A-BCCC116C8FC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6" t="29855" r="9614" b="8954"/>
          <a:stretch/>
        </p:blipFill>
        <p:spPr>
          <a:xfrm>
            <a:off x="31438433" y="22410762"/>
            <a:ext cx="9773744" cy="4547348"/>
          </a:xfrm>
          <a:prstGeom prst="rect">
            <a:avLst/>
          </a:prstGeom>
        </p:spPr>
      </p:pic>
      <p:grpSp>
        <p:nvGrpSpPr>
          <p:cNvPr id="182" name="Group 181">
            <a:extLst>
              <a:ext uri="{FF2B5EF4-FFF2-40B4-BE49-F238E27FC236}">
                <a16:creationId xmlns:a16="http://schemas.microsoft.com/office/drawing/2014/main" id="{81664719-B8AD-46ED-B4EF-8DAF145659EB}"/>
              </a:ext>
            </a:extLst>
          </p:cNvPr>
          <p:cNvGrpSpPr/>
          <p:nvPr/>
        </p:nvGrpSpPr>
        <p:grpSpPr>
          <a:xfrm>
            <a:off x="30484275" y="14730045"/>
            <a:ext cx="11612880" cy="3017258"/>
            <a:chOff x="22503642" y="9150377"/>
            <a:chExt cx="9877732" cy="3017258"/>
          </a:xfrm>
        </p:grpSpPr>
        <p:sp>
          <p:nvSpPr>
            <p:cNvPr id="183" name="Text Box 191">
              <a:extLst>
                <a:ext uri="{FF2B5EF4-FFF2-40B4-BE49-F238E27FC236}">
                  <a16:creationId xmlns:a16="http://schemas.microsoft.com/office/drawing/2014/main" id="{DB9F12F0-C360-428E-9B58-669BE09E8A2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503642" y="10123179"/>
              <a:ext cx="9877732" cy="204445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accent1">
                  <a:lumMod val="75000"/>
                </a:schemeClr>
              </a:solidFill>
            </a:ln>
            <a:effectLst/>
          </p:spPr>
          <p:txBody>
            <a:bodyPr lIns="97942" tIns="97942" rIns="97942" bIns="97942">
              <a:spAutoFit/>
            </a:bodyPr>
            <a:lstStyle>
              <a:lvl1pPr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22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2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marL="457200" indent="-457200">
                <a:buFont typeface="Wingdings" panose="05000000000000000000" pitchFamily="2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Engagement of communities to improve recognition of danger signs of childhood illness</a:t>
              </a:r>
            </a:p>
            <a:p>
              <a:pPr marL="457200" indent="-457200">
                <a:buFont typeface="Wingdings" panose="05000000000000000000" pitchFamily="2" charset="2"/>
                <a:buChar char="Ø"/>
              </a:pPr>
              <a:r>
                <a:rPr lang="en-US" sz="3000" dirty="0">
                  <a:ea typeface="Tahoma" panose="020B0604030504040204" pitchFamily="34" charset="0"/>
                  <a:cs typeface="Tahoma" panose="020B0604030504040204" pitchFamily="34" charset="0"/>
                </a:rPr>
                <a:t>Further research to capture the relationship of the traditional healer within the Nepali health care system  </a:t>
              </a:r>
            </a:p>
          </p:txBody>
        </p:sp>
        <p:sp>
          <p:nvSpPr>
            <p:cNvPr id="184" name="Rectangle 183">
              <a:extLst>
                <a:ext uri="{FF2B5EF4-FFF2-40B4-BE49-F238E27FC236}">
                  <a16:creationId xmlns:a16="http://schemas.microsoft.com/office/drawing/2014/main" id="{7D777B32-832B-4D56-8C2A-199ABC2E0D82}"/>
                </a:ext>
              </a:extLst>
            </p:cNvPr>
            <p:cNvSpPr/>
            <p:nvPr/>
          </p:nvSpPr>
          <p:spPr>
            <a:xfrm>
              <a:off x="22504748" y="9150377"/>
              <a:ext cx="9875520" cy="987552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12700"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8971" tIns="24486" rIns="48971" bIns="24486" rtlCol="0" anchor="ctr"/>
            <a:lstStyle/>
            <a:p>
              <a:pPr algn="ctr"/>
              <a:r>
                <a:rPr lang="en-US" sz="50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rPr>
                <a:t>Discussion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51251862"/>
      </p:ext>
    </p:extLst>
  </p:cSld>
  <p:clrMapOvr>
    <a:masterClrMapping/>
  </p:clrMapOvr>
</p:sld>
</file>

<file path=ppt/theme/theme1.xml><?xml version="1.0" encoding="utf-8"?>
<a:theme xmlns:a="http://schemas.openxmlformats.org/drawingml/2006/main" name="Basis">
  <a:themeElements>
    <a:clrScheme name="Custom 1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306786"/>
      </a:accent1>
      <a:accent2>
        <a:srgbClr val="A6B727"/>
      </a:accent2>
      <a:accent3>
        <a:srgbClr val="F69200"/>
      </a:accent3>
      <a:accent4>
        <a:srgbClr val="838383"/>
      </a:accent4>
      <a:accent5>
        <a:srgbClr val="FFE85F"/>
      </a:accent5>
      <a:accent6>
        <a:srgbClr val="DF5327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446C221D-F63F-4DD8-B509-CFE168687BF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Basis</Template>
  <TotalTime>3289</TotalTime>
  <Words>465</Words>
  <Application>Microsoft Office PowerPoint</Application>
  <PresentationFormat>Custom</PresentationFormat>
  <Paragraphs>120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Corbel</vt:lpstr>
      <vt:lpstr>Tahoma</vt:lpstr>
      <vt:lpstr>Verdana</vt:lpstr>
      <vt:lpstr>Wingdings</vt:lpstr>
      <vt:lpstr>Basis</vt:lpstr>
      <vt:lpstr>PowerPoint Presentation</vt:lpstr>
    </vt:vector>
  </TitlesOfParts>
  <Company>Genigraphics LLC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Genigraphics Research Poster Template 24x36</dc:title>
  <dc:creator>Jay Larson</dc:creator>
  <dc:description>Quality poster printing
www.genigraphics.com
1-800-790-4001</dc:description>
  <cp:lastModifiedBy>Marin Strong</cp:lastModifiedBy>
  <cp:revision>184</cp:revision>
  <cp:lastPrinted>2013-02-12T02:21:55Z</cp:lastPrinted>
  <dcterms:created xsi:type="dcterms:W3CDTF">2013-02-10T21:14:48Z</dcterms:created>
  <dcterms:modified xsi:type="dcterms:W3CDTF">2018-04-18T15:35:47Z</dcterms:modified>
</cp:coreProperties>
</file>