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xlsx" ContentType="application/vnd.openxmlformats-officedocument.spreadsheetml.sheet"/>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BB46"/>
    <a:srgbClr val="4A66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p:scale>
          <a:sx n="23" d="100"/>
          <a:sy n="23" d="100"/>
        </p:scale>
        <p:origin x="-1000" y="936"/>
      </p:cViewPr>
      <p:guideLst>
        <p:guide orient="horz" pos="9216"/>
        <p:guide pos="11520"/>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notesMaster" Target="notesMasters/notesMaster1.xml"/><Relationship Id="rId5" Type="http://schemas.openxmlformats.org/officeDocument/2006/relationships/handoutMaster" Target="handoutMasters/handoutMaster1.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1" Type="http://schemas.microsoft.com/office/2015/10/relationships/revisionInfo" Target="revisionInfo.xml"/><Relationship Id="rId1" Type="http://schemas.openxmlformats.org/officeDocument/2006/relationships/customXml" Target="../customXml/item1.xml"/><Relationship Id="rId2"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layout/>
      <c:overlay val="0"/>
    </c:title>
    <c:autoTitleDeleted val="0"/>
    <c:plotArea>
      <c:layout/>
      <c:barChart>
        <c:barDir val="bar"/>
        <c:grouping val="percentStacked"/>
        <c:varyColors val="0"/>
        <c:ser>
          <c:idx val="0"/>
          <c:order val="0"/>
          <c:tx>
            <c:strRef>
              <c:f>Sheet1!$B$1</c:f>
              <c:strCache>
                <c:ptCount val="1"/>
                <c:pt idx="0">
                  <c:v>Series 1</c:v>
                </c:pt>
              </c:strCache>
            </c:strRef>
          </c:tx>
          <c:invertIfNegative val="0"/>
          <c:cat>
            <c:strRef>
              <c:f>Sheet1!$A$2:$A$3</c:f>
              <c:strCache>
                <c:ptCount val="2"/>
                <c:pt idx="0">
                  <c:v>AD Knowledge</c:v>
                </c:pt>
                <c:pt idx="1">
                  <c:v>Coach Knowledge</c:v>
                </c:pt>
              </c:strCache>
            </c:strRef>
          </c:cat>
          <c:val>
            <c:numRef>
              <c:f>Sheet1!$B$2:$B$3</c:f>
              <c:numCache>
                <c:formatCode>General</c:formatCode>
                <c:ptCount val="2"/>
                <c:pt idx="0">
                  <c:v>6.95</c:v>
                </c:pt>
                <c:pt idx="1">
                  <c:v>5.61</c:v>
                </c:pt>
              </c:numCache>
            </c:numRef>
          </c:val>
        </c:ser>
        <c:dLbls>
          <c:showLegendKey val="0"/>
          <c:showVal val="0"/>
          <c:showCatName val="0"/>
          <c:showSerName val="0"/>
          <c:showPercent val="0"/>
          <c:showBubbleSize val="0"/>
        </c:dLbls>
        <c:gapWidth val="55"/>
        <c:overlap val="100"/>
        <c:axId val="2077003912"/>
        <c:axId val="2125043304"/>
      </c:barChart>
      <c:catAx>
        <c:axId val="2077003912"/>
        <c:scaling>
          <c:orientation val="minMax"/>
        </c:scaling>
        <c:delete val="0"/>
        <c:axPos val="l"/>
        <c:title>
          <c:layout/>
          <c:overlay val="0"/>
        </c:title>
        <c:majorTickMark val="none"/>
        <c:minorTickMark val="none"/>
        <c:tickLblPos val="nextTo"/>
        <c:crossAx val="2125043304"/>
        <c:crosses val="autoZero"/>
        <c:auto val="1"/>
        <c:lblAlgn val="ctr"/>
        <c:lblOffset val="100"/>
        <c:noMultiLvlLbl val="0"/>
      </c:catAx>
      <c:valAx>
        <c:axId val="2125043304"/>
        <c:scaling>
          <c:orientation val="minMax"/>
        </c:scaling>
        <c:delete val="0"/>
        <c:axPos val="b"/>
        <c:majorGridlines/>
        <c:numFmt formatCode="0%" sourceLinked="1"/>
        <c:majorTickMark val="none"/>
        <c:minorTickMark val="none"/>
        <c:tickLblPos val="nextTo"/>
        <c:crossAx val="2077003912"/>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4/17/18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4/17/18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783732" rtl="0" eaLnBrk="1" latinLnBrk="0" hangingPunct="1">
      <a:defRPr sz="1029" kern="1200">
        <a:solidFill>
          <a:schemeClr val="tx1"/>
        </a:solidFill>
        <a:latin typeface="+mn-lt"/>
        <a:ea typeface="+mn-ea"/>
        <a:cs typeface="+mn-cs"/>
      </a:defRPr>
    </a:lvl1pPr>
    <a:lvl2pPr marL="391866" algn="l" defTabSz="783732" rtl="0" eaLnBrk="1" latinLnBrk="0" hangingPunct="1">
      <a:defRPr sz="1029" kern="1200">
        <a:solidFill>
          <a:schemeClr val="tx1"/>
        </a:solidFill>
        <a:latin typeface="+mn-lt"/>
        <a:ea typeface="+mn-ea"/>
        <a:cs typeface="+mn-cs"/>
      </a:defRPr>
    </a:lvl2pPr>
    <a:lvl3pPr marL="783732" algn="l" defTabSz="783732" rtl="0" eaLnBrk="1" latinLnBrk="0" hangingPunct="1">
      <a:defRPr sz="1029" kern="1200">
        <a:solidFill>
          <a:schemeClr val="tx1"/>
        </a:solidFill>
        <a:latin typeface="+mn-lt"/>
        <a:ea typeface="+mn-ea"/>
        <a:cs typeface="+mn-cs"/>
      </a:defRPr>
    </a:lvl3pPr>
    <a:lvl4pPr marL="1175598" algn="l" defTabSz="783732" rtl="0" eaLnBrk="1" latinLnBrk="0" hangingPunct="1">
      <a:defRPr sz="1029" kern="1200">
        <a:solidFill>
          <a:schemeClr val="tx1"/>
        </a:solidFill>
        <a:latin typeface="+mn-lt"/>
        <a:ea typeface="+mn-ea"/>
        <a:cs typeface="+mn-cs"/>
      </a:defRPr>
    </a:lvl4pPr>
    <a:lvl5pPr marL="1567464" algn="l" defTabSz="783732" rtl="0" eaLnBrk="1" latinLnBrk="0" hangingPunct="1">
      <a:defRPr sz="1029" kern="1200">
        <a:solidFill>
          <a:schemeClr val="tx1"/>
        </a:solidFill>
        <a:latin typeface="+mn-lt"/>
        <a:ea typeface="+mn-ea"/>
        <a:cs typeface="+mn-cs"/>
      </a:defRPr>
    </a:lvl5pPr>
    <a:lvl6pPr marL="1959331" algn="l" defTabSz="783732" rtl="0" eaLnBrk="1" latinLnBrk="0" hangingPunct="1">
      <a:defRPr sz="1029" kern="1200">
        <a:solidFill>
          <a:schemeClr val="tx1"/>
        </a:solidFill>
        <a:latin typeface="+mn-lt"/>
        <a:ea typeface="+mn-ea"/>
        <a:cs typeface="+mn-cs"/>
      </a:defRPr>
    </a:lvl6pPr>
    <a:lvl7pPr marL="2351197" algn="l" defTabSz="783732" rtl="0" eaLnBrk="1" latinLnBrk="0" hangingPunct="1">
      <a:defRPr sz="1029" kern="1200">
        <a:solidFill>
          <a:schemeClr val="tx1"/>
        </a:solidFill>
        <a:latin typeface="+mn-lt"/>
        <a:ea typeface="+mn-ea"/>
        <a:cs typeface="+mn-cs"/>
      </a:defRPr>
    </a:lvl7pPr>
    <a:lvl8pPr marL="2743063" algn="l" defTabSz="783732" rtl="0" eaLnBrk="1" latinLnBrk="0" hangingPunct="1">
      <a:defRPr sz="1029" kern="1200">
        <a:solidFill>
          <a:schemeClr val="tx1"/>
        </a:solidFill>
        <a:latin typeface="+mn-lt"/>
        <a:ea typeface="+mn-ea"/>
        <a:cs typeface="+mn-cs"/>
      </a:defRPr>
    </a:lvl8pPr>
    <a:lvl9pPr marL="3134929" algn="l" defTabSz="783732" rtl="0" eaLnBrk="1" latinLnBrk="0" hangingPunct="1">
      <a:defRPr sz="1029"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5334000" y="880533"/>
            <a:ext cx="25908000" cy="2235147"/>
          </a:xfrm>
        </p:spPr>
        <p:txBody>
          <a:bodyPr/>
          <a:lstStyle/>
          <a:p>
            <a:r>
              <a:rPr lang="en-US"/>
              <a:t>Click to edit Master title style</a:t>
            </a:r>
          </a:p>
        </p:txBody>
      </p:sp>
      <p:sp>
        <p:nvSpPr>
          <p:cNvPr id="31" name="Text Placeholder 6"/>
          <p:cNvSpPr>
            <a:spLocks noGrp="1"/>
          </p:cNvSpPr>
          <p:nvPr>
            <p:ph type="body" sz="quarter" idx="36"/>
          </p:nvPr>
        </p:nvSpPr>
        <p:spPr bwMode="auto">
          <a:xfrm>
            <a:off x="5334000" y="3189870"/>
            <a:ext cx="25908000" cy="738664"/>
          </a:xfrm>
        </p:spPr>
        <p:txBody>
          <a:bodyPr>
            <a:noAutofit/>
          </a:bodyPr>
          <a:lstStyle>
            <a:lvl1pPr marL="0" indent="0">
              <a:spcBef>
                <a:spcPts val="0"/>
              </a:spcBef>
              <a:buNone/>
              <a:defRPr sz="2000">
                <a:solidFill>
                  <a:schemeClr val="bg1"/>
                </a:solidFill>
              </a:defRPr>
            </a:lvl1pPr>
            <a:lvl2pPr marL="0" indent="0">
              <a:spcBef>
                <a:spcPts val="0"/>
              </a:spcBef>
              <a:buNone/>
              <a:defRPr sz="2000">
                <a:solidFill>
                  <a:schemeClr val="bg1"/>
                </a:solidFill>
              </a:defRPr>
            </a:lvl2pPr>
            <a:lvl3pPr marL="0" indent="0">
              <a:spcBef>
                <a:spcPts val="0"/>
              </a:spcBef>
              <a:buNone/>
              <a:defRPr sz="2000">
                <a:solidFill>
                  <a:schemeClr val="bg1"/>
                </a:solidFill>
              </a:defRPr>
            </a:lvl3pPr>
            <a:lvl4pPr marL="0" indent="0">
              <a:spcBef>
                <a:spcPts val="0"/>
              </a:spcBef>
              <a:buNone/>
              <a:defRPr sz="2000">
                <a:solidFill>
                  <a:schemeClr val="bg1"/>
                </a:solidFill>
              </a:defRPr>
            </a:lvl4pPr>
            <a:lvl5pPr marL="0" indent="0">
              <a:spcBef>
                <a:spcPts val="0"/>
              </a:spcBef>
              <a:buNone/>
              <a:defRPr sz="2000">
                <a:solidFill>
                  <a:schemeClr val="bg1"/>
                </a:solidFill>
              </a:defRPr>
            </a:lvl5pPr>
            <a:lvl6pPr marL="0" indent="0">
              <a:spcBef>
                <a:spcPts val="0"/>
              </a:spcBef>
              <a:buNone/>
              <a:defRPr sz="2000">
                <a:solidFill>
                  <a:schemeClr val="bg1"/>
                </a:solidFill>
              </a:defRPr>
            </a:lvl6pPr>
            <a:lvl7pPr marL="0" indent="0">
              <a:spcBef>
                <a:spcPts val="0"/>
              </a:spcBef>
              <a:buNone/>
              <a:defRPr sz="2000">
                <a:solidFill>
                  <a:schemeClr val="bg1"/>
                </a:solidFill>
              </a:defRPr>
            </a:lvl7pPr>
            <a:lvl8pPr marL="0" indent="0">
              <a:spcBef>
                <a:spcPts val="0"/>
              </a:spcBef>
              <a:buNone/>
              <a:defRPr sz="2000">
                <a:solidFill>
                  <a:schemeClr val="bg1"/>
                </a:solidFill>
              </a:defRPr>
            </a:lvl8pPr>
            <a:lvl9pPr marL="0" indent="0">
              <a:spcBef>
                <a:spcPts val="0"/>
              </a:spcBef>
              <a:buNone/>
              <a:defRPr sz="2000">
                <a:solidFill>
                  <a:schemeClr val="bg1"/>
                </a:solidFill>
              </a:defRPr>
            </a:lvl9pPr>
          </a:lstStyle>
          <a:p>
            <a:pPr lvl="0"/>
            <a:r>
              <a:rPr lang="en-US"/>
              <a:t>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4/17/18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952500" y="5201920"/>
            <a:ext cx="10668000" cy="1083733"/>
          </a:xfrm>
          <a:prstGeom prst="round1Rect">
            <a:avLst/>
          </a:prstGeom>
          <a:solidFill>
            <a:schemeClr val="accent2"/>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952500" y="6285653"/>
            <a:ext cx="10668000" cy="6096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952500" y="13362432"/>
            <a:ext cx="10668000" cy="1083733"/>
          </a:xfrm>
          <a:prstGeom prst="round1Rect">
            <a:avLst/>
          </a:prstGeom>
          <a:solidFill>
            <a:schemeClr val="accent3"/>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952500" y="14446166"/>
            <a:ext cx="10668000" cy="8078369"/>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952500" y="22961600"/>
            <a:ext cx="10668000" cy="1083733"/>
          </a:xfrm>
          <a:prstGeom prst="round1Rect">
            <a:avLst/>
          </a:prstGeom>
          <a:solidFill>
            <a:schemeClr val="accent4"/>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952500" y="24050752"/>
            <a:ext cx="10668000" cy="4064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2954000" y="5201920"/>
            <a:ext cx="10668000" cy="1083733"/>
          </a:xfrm>
          <a:prstGeom prst="round1Rect">
            <a:avLst/>
          </a:prstGeom>
          <a:solidFill>
            <a:schemeClr val="accent5"/>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2954000" y="6285653"/>
            <a:ext cx="10668000" cy="4064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2954000" y="10620587"/>
            <a:ext cx="10668000" cy="54864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2954000" y="20861867"/>
            <a:ext cx="10668000" cy="1557867"/>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2954000" y="22961600"/>
            <a:ext cx="10668000" cy="1083733"/>
          </a:xfrm>
          <a:prstGeom prst="round1Rect">
            <a:avLst/>
          </a:prstGeom>
          <a:solidFill>
            <a:schemeClr val="accent6"/>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2954000" y="24050752"/>
            <a:ext cx="10668000" cy="4064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4917400" y="5201920"/>
            <a:ext cx="10668000" cy="1083733"/>
          </a:xfrm>
          <a:prstGeom prst="round1Rect">
            <a:avLst/>
          </a:prstGeom>
          <a:solidFill>
            <a:schemeClr val="accent6"/>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4917400" y="6285653"/>
            <a:ext cx="10668000" cy="65024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4917400" y="14077696"/>
            <a:ext cx="10668000" cy="65024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4917400" y="22961600"/>
            <a:ext cx="10668000" cy="1083733"/>
          </a:xfrm>
          <a:prstGeom prst="round1Rect">
            <a:avLst/>
          </a:prstGeom>
          <a:solidFill>
            <a:schemeClr val="accent1"/>
          </a:solidFill>
        </p:spPr>
        <p:txBody>
          <a:bodyPr lIns="365760" anchor="ctr">
            <a:noAutofit/>
          </a:bodyPr>
          <a:lstStyle>
            <a:lvl1pPr marL="0" indent="0">
              <a:spcBef>
                <a:spcPts val="0"/>
              </a:spcBef>
              <a:buNone/>
              <a:defRPr sz="5000" cap="all" baseline="0">
                <a:solidFill>
                  <a:schemeClr val="bg1"/>
                </a:solidFill>
                <a:latin typeface="+mj-lt"/>
              </a:defRPr>
            </a:lvl1pPr>
            <a:lvl2pPr marL="0" indent="0">
              <a:spcBef>
                <a:spcPts val="0"/>
              </a:spcBef>
              <a:buNone/>
              <a:defRPr sz="5000" cap="all" baseline="0">
                <a:solidFill>
                  <a:schemeClr val="bg1"/>
                </a:solidFill>
                <a:latin typeface="+mj-lt"/>
              </a:defRPr>
            </a:lvl2pPr>
            <a:lvl3pPr marL="0" indent="0">
              <a:spcBef>
                <a:spcPts val="0"/>
              </a:spcBef>
              <a:buNone/>
              <a:defRPr sz="5000" cap="all" baseline="0">
                <a:solidFill>
                  <a:schemeClr val="bg1"/>
                </a:solidFill>
                <a:latin typeface="+mj-lt"/>
              </a:defRPr>
            </a:lvl3pPr>
            <a:lvl4pPr marL="0" indent="0">
              <a:spcBef>
                <a:spcPts val="0"/>
              </a:spcBef>
              <a:buNone/>
              <a:defRPr sz="5000" cap="all" baseline="0">
                <a:solidFill>
                  <a:schemeClr val="bg1"/>
                </a:solidFill>
                <a:latin typeface="+mj-lt"/>
              </a:defRPr>
            </a:lvl4pPr>
            <a:lvl5pPr marL="0" indent="0">
              <a:spcBef>
                <a:spcPts val="0"/>
              </a:spcBef>
              <a:buNone/>
              <a:defRPr sz="5000" cap="all" baseline="0">
                <a:solidFill>
                  <a:schemeClr val="bg1"/>
                </a:solidFill>
                <a:latin typeface="+mj-lt"/>
              </a:defRPr>
            </a:lvl5pPr>
            <a:lvl6pPr marL="0" indent="0">
              <a:spcBef>
                <a:spcPts val="0"/>
              </a:spcBef>
              <a:buNone/>
              <a:defRPr sz="5000" cap="all" baseline="0">
                <a:solidFill>
                  <a:schemeClr val="bg1"/>
                </a:solidFill>
                <a:latin typeface="+mj-lt"/>
              </a:defRPr>
            </a:lvl6pPr>
            <a:lvl7pPr marL="0" indent="0">
              <a:spcBef>
                <a:spcPts val="0"/>
              </a:spcBef>
              <a:buNone/>
              <a:defRPr sz="5000" cap="all" baseline="0">
                <a:solidFill>
                  <a:schemeClr val="bg1"/>
                </a:solidFill>
                <a:latin typeface="+mj-lt"/>
              </a:defRPr>
            </a:lvl7pPr>
            <a:lvl8pPr marL="0" indent="0">
              <a:spcBef>
                <a:spcPts val="0"/>
              </a:spcBef>
              <a:buNone/>
              <a:defRPr sz="5000" cap="all" baseline="0">
                <a:solidFill>
                  <a:schemeClr val="bg1"/>
                </a:solidFill>
                <a:latin typeface="+mj-lt"/>
              </a:defRPr>
            </a:lvl8pPr>
            <a:lvl9pPr marL="0" indent="0">
              <a:spcBef>
                <a:spcPts val="0"/>
              </a:spcBef>
              <a:buNone/>
              <a:defRPr sz="5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4917400" y="24050752"/>
            <a:ext cx="10668000" cy="4064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36576000" y="2269066"/>
            <a:ext cx="10372725" cy="292608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rIns="228600" rtlCol="0" anchor="t"/>
          <a:lstStyle/>
          <a:p>
            <a:pPr lvl="0">
              <a:spcBef>
                <a:spcPts val="1000"/>
              </a:spcBef>
            </a:pPr>
            <a:r>
              <a:rPr sz="80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000"/>
              </a:spcBef>
            </a:pPr>
            <a:r>
              <a:rPr lang="en-US" sz="55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250"/>
              </a:spcBef>
            </a:pPr>
            <a:endParaRPr sz="5000" dirty="0">
              <a:solidFill>
                <a:prstClr val="white">
                  <a:lumMod val="50000"/>
                </a:prstClr>
              </a:solidFill>
              <a:latin typeface="Calibri Light" panose="020F0302020204030204" pitchFamily="34" charset="0"/>
              <a:cs typeface="Calibri" panose="020F0502020204030204" pitchFamily="34" charset="0"/>
            </a:endParaRPr>
          </a:p>
          <a:p>
            <a:pPr lvl="0">
              <a:spcBef>
                <a:spcPts val="1000"/>
              </a:spcBef>
            </a:pPr>
            <a:r>
              <a:rPr sz="7333"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000"/>
              </a:spcBef>
            </a:pPr>
            <a:r>
              <a:rPr sz="55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5500" dirty="0">
                <a:solidFill>
                  <a:prstClr val="white">
                    <a:lumMod val="50000"/>
                  </a:prstClr>
                </a:solidFill>
                <a:latin typeface="Calibri Light" panose="020F0302020204030204" pitchFamily="34" charset="0"/>
                <a:cs typeface="Calibri" panose="020F0502020204030204" pitchFamily="34" charset="0"/>
              </a:rPr>
              <a:t>poster </a:t>
            </a:r>
            <a:r>
              <a:rPr sz="5500" dirty="0">
                <a:solidFill>
                  <a:prstClr val="white">
                    <a:lumMod val="50000"/>
                  </a:prstClr>
                </a:solidFill>
                <a:latin typeface="Calibri Light" panose="020F0302020204030204" pitchFamily="34" charset="0"/>
                <a:cs typeface="Calibri" panose="020F0502020204030204" pitchFamily="34" charset="0"/>
              </a:rPr>
              <a:t>are formatted for you. </a:t>
            </a:r>
            <a:r>
              <a:rPr lang="en-US" sz="5500" dirty="0">
                <a:solidFill>
                  <a:prstClr val="white">
                    <a:lumMod val="50000"/>
                  </a:prstClr>
                </a:solidFill>
                <a:latin typeface="Calibri Light" panose="020F0302020204030204" pitchFamily="34" charset="0"/>
                <a:cs typeface="Calibri" panose="020F0502020204030204" pitchFamily="34" charset="0"/>
              </a:rPr>
              <a:t>Type</a:t>
            </a:r>
            <a:r>
              <a:rPr lang="en-US" sz="55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5500" dirty="0">
                <a:solidFill>
                  <a:prstClr val="white">
                    <a:lumMod val="50000"/>
                  </a:prstClr>
                </a:solidFill>
                <a:latin typeface="Calibri Light" panose="020F0302020204030204" pitchFamily="34" charset="0"/>
                <a:cs typeface="Calibri" panose="020F0502020204030204" pitchFamily="34" charset="0"/>
              </a:rPr>
              <a:t>to add text, or c</a:t>
            </a:r>
            <a:r>
              <a:rPr lang="en-US" sz="55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000"/>
              </a:spcBef>
            </a:pPr>
            <a:r>
              <a:rPr lang="en-US" sz="5500" dirty="0">
                <a:solidFill>
                  <a:prstClr val="white">
                    <a:lumMod val="50000"/>
                  </a:prstClr>
                </a:solidFill>
                <a:latin typeface="Calibri Light" panose="020F0302020204030204" pitchFamily="34" charset="0"/>
                <a:cs typeface="Calibri" panose="020F0502020204030204" pitchFamily="34" charset="0"/>
              </a:rPr>
              <a:t>T</a:t>
            </a:r>
            <a:r>
              <a:rPr sz="55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000"/>
              </a:spcBef>
            </a:pPr>
            <a:r>
              <a:rPr sz="55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5500" dirty="0">
                <a:solidFill>
                  <a:prstClr val="white">
                    <a:lumMod val="50000"/>
                  </a:prstClr>
                </a:solidFill>
                <a:latin typeface="Calibri Light" panose="020F0302020204030204" pitchFamily="34" charset="0"/>
                <a:cs typeface="Calibri" panose="020F0502020204030204" pitchFamily="34" charset="0"/>
              </a:rPr>
              <a:t>content</a:t>
            </a:r>
            <a:r>
              <a:rPr sz="55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000"/>
              </a:spcBef>
            </a:pPr>
            <a:r>
              <a:rPr sz="55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5500" dirty="0">
                <a:solidFill>
                  <a:prstClr val="white">
                    <a:lumMod val="50000"/>
                  </a:prstClr>
                </a:solidFill>
                <a:latin typeface="Calibri Light" panose="020F0302020204030204" pitchFamily="34" charset="0"/>
                <a:cs typeface="Calibri" panose="020F0502020204030204" pitchFamily="34" charset="0"/>
              </a:rPr>
              <a:t>right-</a:t>
            </a:r>
            <a:r>
              <a:rPr sz="5500" dirty="0">
                <a:solidFill>
                  <a:prstClr val="white">
                    <a:lumMod val="50000"/>
                  </a:prstClr>
                </a:solidFill>
                <a:latin typeface="Calibri Light" panose="020F0302020204030204" pitchFamily="34" charset="0"/>
                <a:cs typeface="Calibri" panose="020F0502020204030204" pitchFamily="34" charset="0"/>
              </a:rPr>
              <a:t>click a picture</a:t>
            </a:r>
            <a:r>
              <a:rPr lang="en-US" sz="55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55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5500" dirty="0">
                <a:solidFill>
                  <a:prstClr val="white">
                    <a:lumMod val="50000"/>
                  </a:prstClr>
                </a:solidFill>
                <a:latin typeface="Calibri Light" panose="020F0302020204030204" pitchFamily="34" charset="0"/>
                <a:cs typeface="Calibri" panose="020F0502020204030204" pitchFamily="34" charset="0"/>
              </a:rPr>
              <a:t>esize</a:t>
            </a:r>
            <a:r>
              <a:rPr lang="en-US" sz="55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55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 xmlns:p15="http://schemas.microsoft.com/office/powerpoint/2012/main">
        <p15:guide id="1" pos="7640" userDrawn="1">
          <p15:clr>
            <a:srgbClr val="A4A3A4"/>
          </p15:clr>
        </p15:guide>
        <p15:guide id="2" pos="1540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6576000" cy="4470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184"/>
          </a:p>
        </p:txBody>
      </p:sp>
      <p:sp>
        <p:nvSpPr>
          <p:cNvPr id="2" name="Title Placeholder 1"/>
          <p:cNvSpPr>
            <a:spLocks noGrp="1"/>
          </p:cNvSpPr>
          <p:nvPr>
            <p:ph type="title"/>
          </p:nvPr>
        </p:nvSpPr>
        <p:spPr bwMode="auto">
          <a:xfrm>
            <a:off x="5334000" y="880533"/>
            <a:ext cx="25908000" cy="223514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334000" y="5350934"/>
            <a:ext cx="25908000" cy="210041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52500" y="28546398"/>
            <a:ext cx="8229600" cy="406400"/>
          </a:xfrm>
          <a:prstGeom prst="rect">
            <a:avLst/>
          </a:prstGeom>
        </p:spPr>
        <p:txBody>
          <a:bodyPr vert="horz" lIns="91440" tIns="45720" rIns="91440" bIns="45720" rtlCol="0" anchor="ctr"/>
          <a:lstStyle>
            <a:lvl1pPr algn="l">
              <a:defRPr sz="1333">
                <a:solidFill>
                  <a:schemeClr val="tx1">
                    <a:tint val="75000"/>
                  </a:schemeClr>
                </a:solidFill>
              </a:defRPr>
            </a:lvl1pPr>
          </a:lstStyle>
          <a:p>
            <a:fld id="{ECAA57DF-1C19-4726-AB84-014692BAD8F5}" type="datetimeFigureOut">
              <a:rPr lang="en-US" smtClean="0"/>
              <a:pPr/>
              <a:t>4/17/18</a:t>
            </a:fld>
            <a:endParaRPr lang="en-US"/>
          </a:p>
        </p:txBody>
      </p:sp>
      <p:sp>
        <p:nvSpPr>
          <p:cNvPr id="5" name="Footer Placeholder 4"/>
          <p:cNvSpPr>
            <a:spLocks noGrp="1"/>
          </p:cNvSpPr>
          <p:nvPr>
            <p:ph type="ftr" sz="quarter" idx="3"/>
          </p:nvPr>
        </p:nvSpPr>
        <p:spPr>
          <a:xfrm>
            <a:off x="9182100" y="28546398"/>
            <a:ext cx="18211800" cy="406400"/>
          </a:xfrm>
          <a:prstGeom prst="rect">
            <a:avLst/>
          </a:prstGeom>
        </p:spPr>
        <p:txBody>
          <a:bodyPr vert="horz" lIns="91440" tIns="45720" rIns="91440" bIns="45720" rtlCol="0" anchor="ctr"/>
          <a:lstStyle>
            <a:lvl1pPr algn="ctr">
              <a:defRPr sz="13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393900" y="28546398"/>
            <a:ext cx="8229600" cy="406400"/>
          </a:xfrm>
          <a:prstGeom prst="rect">
            <a:avLst/>
          </a:prstGeom>
        </p:spPr>
        <p:txBody>
          <a:bodyPr vert="horz" lIns="91440" tIns="45720" rIns="91440" bIns="45720" rtlCol="0" anchor="ctr"/>
          <a:lstStyle>
            <a:lvl1pPr algn="r">
              <a:defRPr sz="1333">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657454" rtl="0" eaLnBrk="1" latinLnBrk="0" hangingPunct="1">
        <a:lnSpc>
          <a:spcPct val="90000"/>
        </a:lnSpc>
        <a:spcBef>
          <a:spcPct val="0"/>
        </a:spcBef>
        <a:buNone/>
        <a:defRPr sz="7333" b="1" kern="1200">
          <a:solidFill>
            <a:schemeClr val="bg1"/>
          </a:solidFill>
          <a:latin typeface="+mj-lt"/>
          <a:ea typeface="+mj-ea"/>
          <a:cs typeface="+mj-cs"/>
        </a:defRPr>
      </a:lvl1pPr>
    </p:titleStyle>
    <p:bodyStyle>
      <a:lvl1pPr marL="380985" indent="-380985" algn="l" defTabSz="3657454" rtl="0" eaLnBrk="1" latinLnBrk="0" hangingPunct="1">
        <a:lnSpc>
          <a:spcPct val="100000"/>
        </a:lnSpc>
        <a:spcBef>
          <a:spcPts val="1000"/>
        </a:spcBef>
        <a:buClr>
          <a:schemeClr val="accent2"/>
        </a:buClr>
        <a:buFont typeface="Arial" panose="020B0604020202020204" pitchFamily="34" charset="0"/>
        <a:buChar char="•"/>
        <a:defRPr sz="2333" kern="1200">
          <a:solidFill>
            <a:schemeClr val="tx1"/>
          </a:solidFill>
          <a:latin typeface="+mn-lt"/>
          <a:ea typeface="+mn-ea"/>
          <a:cs typeface="+mn-cs"/>
        </a:defRPr>
      </a:lvl1pPr>
      <a:lvl2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2pPr>
      <a:lvl3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4pPr>
      <a:lvl5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5pPr>
      <a:lvl6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6pPr>
      <a:lvl7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7pPr>
      <a:lvl8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8pPr>
      <a:lvl9pPr marL="914363" indent="-380985" algn="l" defTabSz="3657454" rtl="0" eaLnBrk="1" latinLnBrk="0" hangingPunct="1">
        <a:lnSpc>
          <a:spcPct val="100000"/>
        </a:lnSpc>
        <a:spcBef>
          <a:spcPts val="1000"/>
        </a:spcBef>
        <a:buClr>
          <a:schemeClr val="accent2"/>
        </a:buClr>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3657454" rtl="0" eaLnBrk="1" latinLnBrk="0" hangingPunct="1">
        <a:defRPr sz="7200" kern="1200">
          <a:solidFill>
            <a:schemeClr val="tx1"/>
          </a:solidFill>
          <a:latin typeface="+mn-lt"/>
          <a:ea typeface="+mn-ea"/>
          <a:cs typeface="+mn-cs"/>
        </a:defRPr>
      </a:lvl1pPr>
      <a:lvl2pPr marL="1828727" algn="l" defTabSz="3657454" rtl="0" eaLnBrk="1" latinLnBrk="0" hangingPunct="1">
        <a:defRPr sz="7200" kern="1200">
          <a:solidFill>
            <a:schemeClr val="tx1"/>
          </a:solidFill>
          <a:latin typeface="+mn-lt"/>
          <a:ea typeface="+mn-ea"/>
          <a:cs typeface="+mn-cs"/>
        </a:defRPr>
      </a:lvl2pPr>
      <a:lvl3pPr marL="3657454" algn="l" defTabSz="3657454" rtl="0" eaLnBrk="1" latinLnBrk="0" hangingPunct="1">
        <a:defRPr sz="7200" kern="1200">
          <a:solidFill>
            <a:schemeClr val="tx1"/>
          </a:solidFill>
          <a:latin typeface="+mn-lt"/>
          <a:ea typeface="+mn-ea"/>
          <a:cs typeface="+mn-cs"/>
        </a:defRPr>
      </a:lvl3pPr>
      <a:lvl4pPr marL="5486181" algn="l" defTabSz="3657454" rtl="0" eaLnBrk="1" latinLnBrk="0" hangingPunct="1">
        <a:defRPr sz="7200" kern="1200">
          <a:solidFill>
            <a:schemeClr val="tx1"/>
          </a:solidFill>
          <a:latin typeface="+mn-lt"/>
          <a:ea typeface="+mn-ea"/>
          <a:cs typeface="+mn-cs"/>
        </a:defRPr>
      </a:lvl4pPr>
      <a:lvl5pPr marL="7314907" algn="l" defTabSz="3657454" rtl="0" eaLnBrk="1" latinLnBrk="0" hangingPunct="1">
        <a:defRPr sz="7200" kern="1200">
          <a:solidFill>
            <a:schemeClr val="tx1"/>
          </a:solidFill>
          <a:latin typeface="+mn-lt"/>
          <a:ea typeface="+mn-ea"/>
          <a:cs typeface="+mn-cs"/>
        </a:defRPr>
      </a:lvl5pPr>
      <a:lvl6pPr marL="9143634" algn="l" defTabSz="3657454" rtl="0" eaLnBrk="1" latinLnBrk="0" hangingPunct="1">
        <a:defRPr sz="7200" kern="1200">
          <a:solidFill>
            <a:schemeClr val="tx1"/>
          </a:solidFill>
          <a:latin typeface="+mn-lt"/>
          <a:ea typeface="+mn-ea"/>
          <a:cs typeface="+mn-cs"/>
        </a:defRPr>
      </a:lvl6pPr>
      <a:lvl7pPr marL="10972361" algn="l" defTabSz="3657454" rtl="0" eaLnBrk="1" latinLnBrk="0" hangingPunct="1">
        <a:defRPr sz="7200" kern="1200">
          <a:solidFill>
            <a:schemeClr val="tx1"/>
          </a:solidFill>
          <a:latin typeface="+mn-lt"/>
          <a:ea typeface="+mn-ea"/>
          <a:cs typeface="+mn-cs"/>
        </a:defRPr>
      </a:lvl7pPr>
      <a:lvl8pPr marL="12801088" algn="l" defTabSz="3657454" rtl="0" eaLnBrk="1" latinLnBrk="0" hangingPunct="1">
        <a:defRPr sz="7200" kern="1200">
          <a:solidFill>
            <a:schemeClr val="tx1"/>
          </a:solidFill>
          <a:latin typeface="+mn-lt"/>
          <a:ea typeface="+mn-ea"/>
          <a:cs typeface="+mn-cs"/>
        </a:defRPr>
      </a:lvl8pPr>
      <a:lvl9pPr marL="14629815" algn="l" defTabSz="3657454" rtl="0" eaLnBrk="1" latinLnBrk="0" hangingPunct="1">
        <a:defRPr sz="72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9216" userDrawn="1">
          <p15:clr>
            <a:srgbClr val="A4A3A4"/>
          </p15:clr>
        </p15:guide>
        <p15:guide id="2" pos="600" userDrawn="1">
          <p15:clr>
            <a:srgbClr val="A4A3A4"/>
          </p15:clr>
        </p15:guide>
        <p15:guide id="3" pos="22440" userDrawn="1">
          <p15:clr>
            <a:srgbClr val="A4A3A4"/>
          </p15:clr>
        </p15:guide>
        <p15:guide id="4" pos="11520"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image" Target="../media/image2.jpg"/><Relationship Id="rId5"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8766" y="838201"/>
            <a:ext cx="2253620" cy="2977040"/>
          </a:xfrm>
          <a:prstGeom prst="rect">
            <a:avLst/>
          </a:prstGeom>
        </p:spPr>
      </p:pic>
      <p:sp>
        <p:nvSpPr>
          <p:cNvPr id="4" name="Title 3"/>
          <p:cNvSpPr>
            <a:spLocks noGrp="1"/>
          </p:cNvSpPr>
          <p:nvPr>
            <p:ph type="title"/>
          </p:nvPr>
        </p:nvSpPr>
        <p:spPr>
          <a:xfrm>
            <a:off x="5334000" y="177801"/>
            <a:ext cx="25908000" cy="2971800"/>
          </a:xfrm>
        </p:spPr>
        <p:txBody>
          <a:bodyPr>
            <a:noAutofit/>
          </a:bodyPr>
          <a:lstStyle/>
          <a:p>
            <a:pPr algn="ctr" defTabSz="760647" eaLnBrk="0" hangingPunct="0"/>
            <a:r>
              <a:rPr lang="en-US" sz="9600" dirty="0" smtClean="0"/>
              <a:t>Including Students with Disabilities in High School Athletics in Northern New England </a:t>
            </a:r>
            <a:endParaRPr lang="en-US" sz="9600" dirty="0"/>
          </a:p>
        </p:txBody>
      </p:sp>
      <p:sp>
        <p:nvSpPr>
          <p:cNvPr id="23" name="Text Placeholder 22"/>
          <p:cNvSpPr>
            <a:spLocks noGrp="1"/>
          </p:cNvSpPr>
          <p:nvPr>
            <p:ph type="body" sz="quarter" idx="36"/>
          </p:nvPr>
        </p:nvSpPr>
        <p:spPr/>
        <p:txBody>
          <a:bodyPr/>
          <a:lstStyle/>
          <a:p>
            <a:pPr algn="ctr" defTabSz="760647" eaLnBrk="0" hangingPunct="0"/>
            <a:r>
              <a:rPr lang="en-US" sz="3200" dirty="0" smtClean="0"/>
              <a:t>Molly Wotton, Robert J. Barcelona, Matthew Frye</a:t>
            </a:r>
            <a:endParaRPr lang="en-US" sz="3200" dirty="0"/>
          </a:p>
          <a:p>
            <a:pPr algn="ctr" defTabSz="760647" eaLnBrk="0" hangingPunct="0"/>
            <a:r>
              <a:rPr lang="en-US" sz="3200" dirty="0"/>
              <a:t>Department of Recreation Management &amp; Policy, University of New Hampshire</a:t>
            </a:r>
          </a:p>
          <a:p>
            <a:endParaRPr lang="en-US" sz="3200" dirty="0"/>
          </a:p>
        </p:txBody>
      </p:sp>
      <p:sp>
        <p:nvSpPr>
          <p:cNvPr id="5" name="Text Placeholder 4"/>
          <p:cNvSpPr>
            <a:spLocks noGrp="1"/>
          </p:cNvSpPr>
          <p:nvPr>
            <p:ph type="body" sz="quarter" idx="13"/>
          </p:nvPr>
        </p:nvSpPr>
        <p:spPr>
          <a:xfrm>
            <a:off x="952500" y="4871720"/>
            <a:ext cx="10668000" cy="1083733"/>
          </a:xfrm>
          <a:solidFill>
            <a:srgbClr val="4A66AC"/>
          </a:solidFill>
        </p:spPr>
        <p:txBody>
          <a:bodyPr/>
          <a:lstStyle/>
          <a:p>
            <a:r>
              <a:rPr lang="en-US" sz="4400" dirty="0"/>
              <a:t>background</a:t>
            </a:r>
          </a:p>
        </p:txBody>
      </p:sp>
      <p:sp>
        <p:nvSpPr>
          <p:cNvPr id="11" name="Content Placeholder 10"/>
          <p:cNvSpPr>
            <a:spLocks noGrp="1"/>
          </p:cNvSpPr>
          <p:nvPr>
            <p:ph sz="quarter" idx="24"/>
          </p:nvPr>
        </p:nvSpPr>
        <p:spPr>
          <a:xfrm>
            <a:off x="1003300" y="5941739"/>
            <a:ext cx="10668000" cy="11157771"/>
          </a:xfrm>
          <a:ln>
            <a:solidFill>
              <a:schemeClr val="bg1"/>
            </a:solidFill>
          </a:ln>
        </p:spPr>
        <p:txBody>
          <a:bodyPr>
            <a:noAutofit/>
          </a:bodyPr>
          <a:lstStyle/>
          <a:p>
            <a:r>
              <a:rPr lang="en-US" sz="3600" dirty="0" smtClean="0">
                <a:latin typeface="Times New Roman"/>
                <a:ea typeface="Times New Roman"/>
                <a:cs typeface="Helvetica"/>
              </a:rPr>
              <a:t>More than 25 </a:t>
            </a:r>
            <a:r>
              <a:rPr lang="en-US" sz="3600" dirty="0">
                <a:latin typeface="Times New Roman"/>
                <a:ea typeface="Times New Roman"/>
                <a:cs typeface="Helvetica"/>
              </a:rPr>
              <a:t>years have passed since the Americans with Disabilities Act (ADA) became law in the United States.</a:t>
            </a:r>
            <a:r>
              <a:rPr lang="en-US" sz="3600" dirty="0"/>
              <a:t> </a:t>
            </a:r>
            <a:endParaRPr lang="en-US" sz="3600" dirty="0" smtClean="0"/>
          </a:p>
          <a:p>
            <a:r>
              <a:rPr lang="en-US" sz="3600" dirty="0"/>
              <a:t>M</a:t>
            </a:r>
            <a:r>
              <a:rPr lang="en-US" sz="3600" dirty="0" smtClean="0"/>
              <a:t>ore </a:t>
            </a:r>
            <a:r>
              <a:rPr lang="en-US" sz="3600" dirty="0"/>
              <a:t>than 40 years have passed since the Individuals with Disabilities Education Act (IDEA) was enacted by </a:t>
            </a:r>
            <a:r>
              <a:rPr lang="en-US" sz="3600" dirty="0" smtClean="0"/>
              <a:t>Congress </a:t>
            </a:r>
          </a:p>
          <a:p>
            <a:pPr lvl="1"/>
            <a:r>
              <a:rPr lang="en-US" sz="2730" dirty="0" smtClean="0"/>
              <a:t>Despite legislation supporting access and inclusion with persons with disabilities, opportunities to participate in high school athletic programs are still limited</a:t>
            </a:r>
          </a:p>
          <a:p>
            <a:r>
              <a:rPr lang="en-US" sz="3600" dirty="0" smtClean="0"/>
              <a:t>8 </a:t>
            </a:r>
            <a:r>
              <a:rPr lang="en-US" sz="3600" dirty="0"/>
              <a:t>state high school athletics associations report having at least one member school with an adapted sports </a:t>
            </a:r>
            <a:r>
              <a:rPr lang="en-US" sz="3600" dirty="0" smtClean="0"/>
              <a:t>program</a:t>
            </a:r>
          </a:p>
          <a:p>
            <a:r>
              <a:rPr lang="en-US" sz="3600" dirty="0"/>
              <a:t>4</a:t>
            </a:r>
            <a:r>
              <a:rPr lang="en-US" sz="3600" dirty="0" smtClean="0"/>
              <a:t> </a:t>
            </a:r>
            <a:r>
              <a:rPr lang="en-US" sz="3600" dirty="0"/>
              <a:t>state associations reported having at least one member school offering unified sport opportunities </a:t>
            </a:r>
            <a:r>
              <a:rPr lang="en-US" sz="3600" dirty="0" smtClean="0"/>
              <a:t> </a:t>
            </a:r>
          </a:p>
          <a:p>
            <a:r>
              <a:rPr lang="en-US" sz="3600" dirty="0" smtClean="0"/>
              <a:t>One </a:t>
            </a:r>
            <a:r>
              <a:rPr lang="en-US" sz="3600" dirty="0"/>
              <a:t>state association reported having at least one member school offering allied sports </a:t>
            </a:r>
            <a:endParaRPr lang="en-US" sz="3600" dirty="0" smtClean="0"/>
          </a:p>
          <a:p>
            <a:r>
              <a:rPr lang="en-US" sz="3600" dirty="0"/>
              <a:t>P</a:t>
            </a:r>
            <a:r>
              <a:rPr lang="en-US" sz="3600" dirty="0" smtClean="0"/>
              <a:t>eople </a:t>
            </a:r>
            <a:r>
              <a:rPr lang="en-US" sz="3600" dirty="0"/>
              <a:t>with disabilities have been found to be less likely to engage in regular moderate physical </a:t>
            </a:r>
            <a:r>
              <a:rPr lang="en-US" sz="3600" dirty="0" smtClean="0"/>
              <a:t>activity (found in organized sports), </a:t>
            </a:r>
            <a:r>
              <a:rPr lang="en-US" sz="3600" dirty="0"/>
              <a:t>than people without disabilities </a:t>
            </a:r>
          </a:p>
          <a:p>
            <a:endParaRPr lang="en-US" sz="3200" dirty="0" smtClean="0"/>
          </a:p>
          <a:p>
            <a:endParaRPr lang="en-US" sz="2867" dirty="0" smtClean="0"/>
          </a:p>
        </p:txBody>
      </p:sp>
      <p:sp>
        <p:nvSpPr>
          <p:cNvPr id="7" name="Text Placeholder 6"/>
          <p:cNvSpPr>
            <a:spLocks noGrp="1"/>
          </p:cNvSpPr>
          <p:nvPr>
            <p:ph type="body" sz="quarter" idx="17"/>
          </p:nvPr>
        </p:nvSpPr>
        <p:spPr>
          <a:xfrm>
            <a:off x="1012375" y="17876363"/>
            <a:ext cx="10668000" cy="1083733"/>
          </a:xfrm>
          <a:solidFill>
            <a:srgbClr val="4A66AC"/>
          </a:solidFill>
        </p:spPr>
        <p:txBody>
          <a:bodyPr/>
          <a:lstStyle/>
          <a:p>
            <a:r>
              <a:rPr lang="en-US" sz="4400" dirty="0" smtClean="0"/>
              <a:t>Study purpose</a:t>
            </a:r>
            <a:endParaRPr lang="en-US" sz="4400" dirty="0"/>
          </a:p>
        </p:txBody>
      </p:sp>
      <p:sp>
        <p:nvSpPr>
          <p:cNvPr id="12" name="Content Placeholder 11"/>
          <p:cNvSpPr>
            <a:spLocks noGrp="1"/>
          </p:cNvSpPr>
          <p:nvPr>
            <p:ph sz="quarter" idx="25"/>
          </p:nvPr>
        </p:nvSpPr>
        <p:spPr>
          <a:xfrm>
            <a:off x="830942" y="19004495"/>
            <a:ext cx="10668000" cy="7892081"/>
          </a:xfrm>
          <a:ln>
            <a:solidFill>
              <a:schemeClr val="bg1"/>
            </a:solidFill>
          </a:ln>
        </p:spPr>
        <p:txBody>
          <a:bodyPr>
            <a:normAutofit/>
          </a:bodyPr>
          <a:lstStyle/>
          <a:p>
            <a:r>
              <a:rPr lang="en-US" sz="3600" dirty="0"/>
              <a:t>This study seeks to understand the current practices related to the inclusion of students with disabilities in high school sports in Northern New England </a:t>
            </a:r>
            <a:endParaRPr lang="en-US" sz="3600" dirty="0" smtClean="0"/>
          </a:p>
          <a:p>
            <a:r>
              <a:rPr lang="en-US" sz="3600" dirty="0" smtClean="0"/>
              <a:t>To identify the specific needs of high school athletic directors that may facilitate the further inclusion of youth with disabilities in sport programs &amp; identify barriers/ constraints to inclusion. </a:t>
            </a:r>
          </a:p>
          <a:p>
            <a:r>
              <a:rPr lang="en-US" sz="3600" dirty="0" smtClean="0"/>
              <a:t>The results from this research will be used to assist school districts and high school athletic departments better meet the physical, cognitive, emotional, and social needs of students with disabilities through more active participation in high school sports programs </a:t>
            </a:r>
            <a:endParaRPr lang="en-US" sz="3600" dirty="0"/>
          </a:p>
        </p:txBody>
      </p:sp>
      <p:sp>
        <p:nvSpPr>
          <p:cNvPr id="8" name="Text Placeholder 7"/>
          <p:cNvSpPr>
            <a:spLocks noGrp="1"/>
          </p:cNvSpPr>
          <p:nvPr>
            <p:ph type="body" sz="quarter" idx="19"/>
          </p:nvPr>
        </p:nvSpPr>
        <p:spPr>
          <a:xfrm>
            <a:off x="12526433" y="4885267"/>
            <a:ext cx="10668000" cy="1016000"/>
          </a:xfrm>
          <a:solidFill>
            <a:srgbClr val="4A66AC"/>
          </a:solidFill>
        </p:spPr>
        <p:txBody>
          <a:bodyPr/>
          <a:lstStyle/>
          <a:p>
            <a:r>
              <a:rPr lang="en-US" sz="4400" dirty="0" smtClean="0"/>
              <a:t>methodology</a:t>
            </a:r>
            <a:endParaRPr lang="en-US" sz="4400" dirty="0"/>
          </a:p>
        </p:txBody>
      </p:sp>
      <p:sp>
        <p:nvSpPr>
          <p:cNvPr id="13" name="Content Placeholder 12"/>
          <p:cNvSpPr>
            <a:spLocks noGrp="1"/>
          </p:cNvSpPr>
          <p:nvPr>
            <p:ph sz="quarter" idx="26"/>
          </p:nvPr>
        </p:nvSpPr>
        <p:spPr>
          <a:xfrm>
            <a:off x="12526433" y="5906347"/>
            <a:ext cx="10668000" cy="6702841"/>
          </a:xfrm>
          <a:ln>
            <a:solidFill>
              <a:schemeClr val="bg1"/>
            </a:solidFill>
          </a:ln>
        </p:spPr>
        <p:txBody>
          <a:bodyPr>
            <a:noAutofit/>
          </a:bodyPr>
          <a:lstStyle/>
          <a:p>
            <a:r>
              <a:rPr lang="en-US" sz="3600" dirty="0" smtClean="0"/>
              <a:t>UNH institutional Review Board (IRB) permission was sought and granted to conduct the study</a:t>
            </a:r>
          </a:p>
          <a:p>
            <a:r>
              <a:rPr lang="en-US" sz="3600" dirty="0" smtClean="0"/>
              <a:t>A request to participate in the study and a link to an online survey measuring perceptions of inclusion efforts for students with disabilities in high school athletics programs was sent to all NH high school athletic directors with publicly listed emails</a:t>
            </a:r>
          </a:p>
          <a:p>
            <a:r>
              <a:rPr lang="en-US" sz="3600" dirty="0" smtClean="0"/>
              <a:t>31 of 94 (33%) athletic directors responded to the survey</a:t>
            </a:r>
          </a:p>
          <a:p>
            <a:r>
              <a:rPr lang="en-US" sz="3600" dirty="0" smtClean="0"/>
              <a:t>Responses were representative of geographic location, school size, and job experience</a:t>
            </a:r>
            <a:endParaRPr lang="en-US" sz="3600" dirty="0"/>
          </a:p>
        </p:txBody>
      </p:sp>
      <p:sp>
        <p:nvSpPr>
          <p:cNvPr id="9" name="Text Placeholder 8"/>
          <p:cNvSpPr>
            <a:spLocks noGrp="1"/>
          </p:cNvSpPr>
          <p:nvPr>
            <p:ph type="body" sz="quarter" idx="21"/>
          </p:nvPr>
        </p:nvSpPr>
        <p:spPr>
          <a:xfrm>
            <a:off x="12471400" y="14193520"/>
            <a:ext cx="10769600" cy="1224280"/>
          </a:xfrm>
          <a:solidFill>
            <a:schemeClr val="accent1"/>
          </a:solidFill>
        </p:spPr>
        <p:txBody>
          <a:bodyPr/>
          <a:lstStyle/>
          <a:p>
            <a:r>
              <a:rPr lang="en-US" sz="4400" dirty="0" smtClean="0"/>
              <a:t>Knowledge</a:t>
            </a:r>
            <a:endParaRPr lang="en-US" sz="4400" dirty="0"/>
          </a:p>
        </p:txBody>
      </p:sp>
      <p:sp>
        <p:nvSpPr>
          <p:cNvPr id="15" name="Content Placeholder 14"/>
          <p:cNvSpPr>
            <a:spLocks noGrp="1"/>
          </p:cNvSpPr>
          <p:nvPr>
            <p:ph sz="quarter" idx="28"/>
          </p:nvPr>
        </p:nvSpPr>
        <p:spPr>
          <a:xfrm>
            <a:off x="23698200" y="10117667"/>
            <a:ext cx="12649200" cy="1557867"/>
          </a:xfrm>
        </p:spPr>
        <p:txBody>
          <a:bodyPr>
            <a:normAutofit/>
          </a:bodyPr>
          <a:lstStyle/>
          <a:p>
            <a:r>
              <a:rPr lang="en-US" dirty="0" smtClean="0"/>
              <a:t>Both photos above represent the Special Olympics Unified sports that occur in high schools around the country, combing students on teams with and without intellectual or physical </a:t>
            </a:r>
            <a:r>
              <a:rPr lang="en-US" dirty="0" err="1" smtClean="0"/>
              <a:t>disabilites</a:t>
            </a:r>
            <a:r>
              <a:rPr lang="en-US" dirty="0" smtClean="0"/>
              <a:t>.</a:t>
            </a:r>
            <a:endParaRPr lang="en-US" dirty="0"/>
          </a:p>
        </p:txBody>
      </p:sp>
      <p:sp>
        <p:nvSpPr>
          <p:cNvPr id="16" name="Text Placeholder 15"/>
          <p:cNvSpPr>
            <a:spLocks noGrp="1"/>
          </p:cNvSpPr>
          <p:nvPr>
            <p:ph type="body" sz="quarter" idx="29"/>
          </p:nvPr>
        </p:nvSpPr>
        <p:spPr>
          <a:xfrm>
            <a:off x="24963967" y="12145433"/>
            <a:ext cx="10668000" cy="1016000"/>
          </a:xfrm>
          <a:solidFill>
            <a:srgbClr val="4A66AC"/>
          </a:solidFill>
        </p:spPr>
        <p:txBody>
          <a:bodyPr/>
          <a:lstStyle/>
          <a:p>
            <a:r>
              <a:rPr lang="en-US" sz="4400" dirty="0" smtClean="0"/>
              <a:t>discussion</a:t>
            </a:r>
            <a:endParaRPr lang="en-US" sz="4400" dirty="0"/>
          </a:p>
        </p:txBody>
      </p:sp>
      <p:sp>
        <p:nvSpPr>
          <p:cNvPr id="17" name="Content Placeholder 16"/>
          <p:cNvSpPr>
            <a:spLocks noGrp="1"/>
          </p:cNvSpPr>
          <p:nvPr>
            <p:ph sz="quarter" idx="30"/>
          </p:nvPr>
        </p:nvSpPr>
        <p:spPr>
          <a:xfrm>
            <a:off x="24913167" y="13191913"/>
            <a:ext cx="10668000" cy="5375487"/>
          </a:xfrm>
          <a:ln>
            <a:solidFill>
              <a:schemeClr val="bg1"/>
            </a:solidFill>
          </a:ln>
        </p:spPr>
        <p:txBody>
          <a:bodyPr>
            <a:noAutofit/>
          </a:bodyPr>
          <a:lstStyle/>
          <a:p>
            <a:r>
              <a:rPr lang="en-US" sz="3600" dirty="0" smtClean="0"/>
              <a:t>Athletic Directors are interested in including more AWD’s in high school sport programs</a:t>
            </a:r>
          </a:p>
          <a:p>
            <a:r>
              <a:rPr lang="en-US" sz="3600" dirty="0" smtClean="0"/>
              <a:t>More knowledge, resources, and support are needed to facilitate inclusion</a:t>
            </a:r>
          </a:p>
          <a:p>
            <a:r>
              <a:rPr lang="en-US" sz="3600" dirty="0" smtClean="0"/>
              <a:t>Opportunities exist for policy-oriented solutions (awarding varsity letters, partnering across district lines, referral processes)</a:t>
            </a:r>
            <a:endParaRPr lang="en-US" sz="3600" dirty="0"/>
          </a:p>
        </p:txBody>
      </p:sp>
      <p:sp>
        <p:nvSpPr>
          <p:cNvPr id="18" name="Text Placeholder 17"/>
          <p:cNvSpPr>
            <a:spLocks noGrp="1"/>
          </p:cNvSpPr>
          <p:nvPr>
            <p:ph type="body" sz="quarter" idx="31"/>
          </p:nvPr>
        </p:nvSpPr>
        <p:spPr>
          <a:xfrm>
            <a:off x="24916029" y="23003909"/>
            <a:ext cx="10668000" cy="1083733"/>
          </a:xfrm>
          <a:solidFill>
            <a:srgbClr val="4A66AC"/>
          </a:solidFill>
        </p:spPr>
        <p:txBody>
          <a:bodyPr/>
          <a:lstStyle/>
          <a:p>
            <a:r>
              <a:rPr lang="en-US" sz="4400" dirty="0"/>
              <a:t>Acknowledgements </a:t>
            </a:r>
          </a:p>
        </p:txBody>
      </p:sp>
      <p:sp>
        <p:nvSpPr>
          <p:cNvPr id="21" name="Text Placeholder 20"/>
          <p:cNvSpPr>
            <a:spLocks noGrp="1"/>
          </p:cNvSpPr>
          <p:nvPr>
            <p:ph type="body" sz="quarter" idx="34"/>
          </p:nvPr>
        </p:nvSpPr>
        <p:spPr>
          <a:xfrm>
            <a:off x="24968200" y="18643600"/>
            <a:ext cx="10668000" cy="1083733"/>
          </a:xfrm>
          <a:solidFill>
            <a:srgbClr val="4A66AC"/>
          </a:solidFill>
        </p:spPr>
        <p:txBody>
          <a:bodyPr/>
          <a:lstStyle/>
          <a:p>
            <a:r>
              <a:rPr lang="en-US" sz="4400" dirty="0"/>
              <a:t>Future research</a:t>
            </a:r>
          </a:p>
        </p:txBody>
      </p:sp>
      <p:sp>
        <p:nvSpPr>
          <p:cNvPr id="22" name="Content Placeholder 21"/>
          <p:cNvSpPr>
            <a:spLocks noGrp="1"/>
          </p:cNvSpPr>
          <p:nvPr>
            <p:ph sz="quarter" idx="35"/>
          </p:nvPr>
        </p:nvSpPr>
        <p:spPr>
          <a:xfrm>
            <a:off x="24968200" y="19732752"/>
            <a:ext cx="10668000" cy="2749153"/>
          </a:xfrm>
          <a:ln>
            <a:solidFill>
              <a:schemeClr val="bg1"/>
            </a:solidFill>
          </a:ln>
        </p:spPr>
        <p:txBody>
          <a:bodyPr>
            <a:noAutofit/>
          </a:bodyPr>
          <a:lstStyle/>
          <a:p>
            <a:r>
              <a:rPr lang="en-US" sz="3600" dirty="0" smtClean="0"/>
              <a:t>Expand study to include other athletic departments in Vermont and Maine</a:t>
            </a:r>
          </a:p>
          <a:p>
            <a:r>
              <a:rPr lang="en-US" sz="3600" dirty="0" smtClean="0"/>
              <a:t>Understand the barriers to inclusion for AWD’s</a:t>
            </a:r>
            <a:endParaRPr lang="en-US" sz="3600" dirty="0"/>
          </a:p>
        </p:txBody>
      </p:sp>
      <p:sp>
        <p:nvSpPr>
          <p:cNvPr id="34" name="Content Placeholder 33">
            <a:extLst>
              <a:ext uri="{FF2B5EF4-FFF2-40B4-BE49-F238E27FC236}">
                <a16:creationId xmlns="" xmlns:a16="http://schemas.microsoft.com/office/drawing/2014/main" id="{F3B35FE6-34D9-476B-BF90-AC01955149AA}"/>
              </a:ext>
            </a:extLst>
          </p:cNvPr>
          <p:cNvSpPr>
            <a:spLocks noGrp="1"/>
          </p:cNvSpPr>
          <p:nvPr>
            <p:ph sz="quarter" idx="32"/>
          </p:nvPr>
        </p:nvSpPr>
        <p:spPr>
          <a:xfrm>
            <a:off x="24916029" y="24087641"/>
            <a:ext cx="10668000" cy="2756747"/>
          </a:xfrm>
          <a:ln>
            <a:solidFill>
              <a:schemeClr val="bg1"/>
            </a:solidFill>
          </a:ln>
        </p:spPr>
        <p:txBody>
          <a:bodyPr>
            <a:noAutofit/>
          </a:bodyPr>
          <a:lstStyle/>
          <a:p>
            <a:r>
              <a:rPr lang="en-US" sz="3200" dirty="0"/>
              <a:t>I would like to thank my advisor, </a:t>
            </a:r>
            <a:r>
              <a:rPr lang="en-US" sz="3200" dirty="0" smtClean="0"/>
              <a:t>Robert J. </a:t>
            </a:r>
            <a:r>
              <a:rPr lang="en-US" sz="3200" dirty="0" err="1" smtClean="0"/>
              <a:t>Barcelone</a:t>
            </a:r>
            <a:r>
              <a:rPr lang="en-US" sz="3200" dirty="0" smtClean="0"/>
              <a:t>, and </a:t>
            </a:r>
            <a:r>
              <a:rPr lang="en-US" sz="3200" dirty="0"/>
              <a:t>Matthew Frye, M.S., for their help with data analysis and coding. I would also like to </a:t>
            </a:r>
            <a:r>
              <a:rPr lang="en-US" sz="3200" dirty="0" smtClean="0"/>
              <a:t>thank all athletic directors who participated in this study. </a:t>
            </a:r>
            <a:endParaRPr lang="en-US" sz="3200" dirty="0"/>
          </a:p>
        </p:txBody>
      </p:sp>
      <p:graphicFrame>
        <p:nvGraphicFramePr>
          <p:cNvPr id="41" name="Table 40">
            <a:extLst>
              <a:ext uri="{FF2B5EF4-FFF2-40B4-BE49-F238E27FC236}">
                <a16:creationId xmlns="" xmlns:a16="http://schemas.microsoft.com/office/drawing/2014/main" id="{91355933-D203-4BAE-958D-4A5277E4C3CA}"/>
              </a:ext>
            </a:extLst>
          </p:cNvPr>
          <p:cNvGraphicFramePr>
            <a:graphicFrameLocks noGrp="1"/>
          </p:cNvGraphicFramePr>
          <p:nvPr>
            <p:extLst>
              <p:ext uri="{D42A27DB-BD31-4B8C-83A1-F6EECF244321}">
                <p14:modId xmlns:p14="http://schemas.microsoft.com/office/powerpoint/2010/main" val="785327413"/>
              </p:ext>
            </p:extLst>
          </p:nvPr>
        </p:nvGraphicFramePr>
        <p:xfrm>
          <a:off x="12344401" y="22758400"/>
          <a:ext cx="11430000" cy="5695213"/>
        </p:xfrm>
        <a:graphic>
          <a:graphicData uri="http://schemas.openxmlformats.org/drawingml/2006/table">
            <a:tbl>
              <a:tblPr firstRow="1" bandRow="1">
                <a:tableStyleId>{3B4B98B0-60AC-42C2-AFA5-B58CD77FA1E5}</a:tableStyleId>
              </a:tblPr>
              <a:tblGrid>
                <a:gridCol w="7114417">
                  <a:extLst>
                    <a:ext uri="{9D8B030D-6E8A-4147-A177-3AD203B41FA5}">
                      <a16:colId xmlns="" xmlns:a16="http://schemas.microsoft.com/office/drawing/2014/main" val="1894375034"/>
                    </a:ext>
                  </a:extLst>
                </a:gridCol>
                <a:gridCol w="2267927">
                  <a:extLst>
                    <a:ext uri="{9D8B030D-6E8A-4147-A177-3AD203B41FA5}">
                      <a16:colId xmlns="" xmlns:a16="http://schemas.microsoft.com/office/drawing/2014/main" val="4110333806"/>
                    </a:ext>
                  </a:extLst>
                </a:gridCol>
                <a:gridCol w="2047656">
                  <a:extLst>
                    <a:ext uri="{9D8B030D-6E8A-4147-A177-3AD203B41FA5}">
                      <a16:colId xmlns="" xmlns:a16="http://schemas.microsoft.com/office/drawing/2014/main" val="3915024066"/>
                    </a:ext>
                  </a:extLst>
                </a:gridCol>
              </a:tblGrid>
              <a:tr h="876037">
                <a:tc>
                  <a:txBody>
                    <a:bodyPr/>
                    <a:lstStyle/>
                    <a:p>
                      <a:pPr algn="ctr"/>
                      <a:r>
                        <a:rPr lang="en-US" sz="2800" dirty="0" smtClean="0"/>
                        <a:t>AD</a:t>
                      </a:r>
                      <a:r>
                        <a:rPr lang="en-US" sz="2800" baseline="0" dirty="0" smtClean="0"/>
                        <a:t> Responses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Percent</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N</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2604282760"/>
                  </a:ext>
                </a:extLst>
              </a:tr>
              <a:tr h="1039657">
                <a:tc>
                  <a:txBody>
                    <a:bodyPr/>
                    <a:lstStyle/>
                    <a:p>
                      <a:pPr algn="ctr"/>
                      <a:r>
                        <a:rPr lang="en-US" sz="2800" dirty="0" smtClean="0"/>
                        <a:t>Plan</a:t>
                      </a:r>
                      <a:r>
                        <a:rPr lang="en-US" sz="2800" baseline="0" dirty="0" smtClean="0"/>
                        <a:t> to increase inclusion of AWD’s in next 3 </a:t>
                      </a:r>
                      <a:r>
                        <a:rPr lang="en-US" sz="2800" baseline="0" dirty="0" smtClean="0"/>
                        <a:t>years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74.1%</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20</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extLst>
                  <a:ext uri="{0D108BD9-81ED-4DB2-BD59-A6C34878D82A}">
                    <a16:rowId xmlns="" xmlns:a16="http://schemas.microsoft.com/office/drawing/2014/main" val="416453532"/>
                  </a:ext>
                </a:extLst>
              </a:tr>
              <a:tr h="876037">
                <a:tc>
                  <a:txBody>
                    <a:bodyPr/>
                    <a:lstStyle/>
                    <a:p>
                      <a:pPr algn="ctr"/>
                      <a:r>
                        <a:rPr lang="en-US" sz="2800" dirty="0" smtClean="0"/>
                        <a:t>Have</a:t>
                      </a:r>
                      <a:r>
                        <a:rPr lang="en-US" sz="2800" baseline="0" dirty="0" smtClean="0"/>
                        <a:t> met with administration to develop inclusion process for AWD’s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51.7%</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15</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2256313121"/>
                  </a:ext>
                </a:extLst>
              </a:tr>
              <a:tr h="876037">
                <a:tc>
                  <a:txBody>
                    <a:bodyPr/>
                    <a:lstStyle/>
                    <a:p>
                      <a:pPr algn="ctr"/>
                      <a:r>
                        <a:rPr lang="en-US" sz="2800" dirty="0" smtClean="0"/>
                        <a:t>Would</a:t>
                      </a:r>
                      <a:r>
                        <a:rPr lang="en-US" sz="2800" baseline="0" dirty="0" smtClean="0"/>
                        <a:t> partner with other schools to create teams for AWD’s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64.3%</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18</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extLst>
                  <a:ext uri="{0D108BD9-81ED-4DB2-BD59-A6C34878D82A}">
                    <a16:rowId xmlns="" xmlns:a16="http://schemas.microsoft.com/office/drawing/2014/main" val="1108250155"/>
                  </a:ext>
                </a:extLst>
              </a:tr>
              <a:tr h="876037">
                <a:tc>
                  <a:txBody>
                    <a:bodyPr/>
                    <a:lstStyle/>
                    <a:p>
                      <a:pPr algn="ctr"/>
                      <a:r>
                        <a:rPr lang="en-US" sz="2800" dirty="0" smtClean="0"/>
                        <a:t>Would/</a:t>
                      </a:r>
                      <a:r>
                        <a:rPr lang="en-US" sz="2800" baseline="0" dirty="0" smtClean="0"/>
                        <a:t> consider using a referral process to community sport programs for AWD’s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96.4%</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800" dirty="0" smtClean="0"/>
                        <a:t>27</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2524471970"/>
                  </a:ext>
                </a:extLst>
              </a:tr>
              <a:tr h="876037">
                <a:tc>
                  <a:txBody>
                    <a:bodyPr/>
                    <a:lstStyle/>
                    <a:p>
                      <a:pPr algn="ctr"/>
                      <a:r>
                        <a:rPr lang="en-US" sz="2800" dirty="0" smtClean="0"/>
                        <a:t>Would</a:t>
                      </a:r>
                      <a:r>
                        <a:rPr lang="en-US" sz="2800" baseline="0" dirty="0" smtClean="0"/>
                        <a:t> allow AWD’s to earn Varsity letters for participating in non-school sports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96.2%</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tc>
                  <a:txBody>
                    <a:bodyPr/>
                    <a:lstStyle/>
                    <a:p>
                      <a:pPr algn="ctr"/>
                      <a:r>
                        <a:rPr lang="en-US" sz="2800" dirty="0" smtClean="0"/>
                        <a:t>25</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0BB46">
                        <a:alpha val="20000"/>
                      </a:srgbClr>
                    </a:solidFill>
                  </a:tcPr>
                </a:tc>
                <a:extLst>
                  <a:ext uri="{0D108BD9-81ED-4DB2-BD59-A6C34878D82A}">
                    <a16:rowId xmlns="" xmlns:a16="http://schemas.microsoft.com/office/drawing/2014/main" val="3110872736"/>
                  </a:ext>
                </a:extLst>
              </a:tr>
            </a:tbl>
          </a:graphicData>
        </a:graphic>
      </p:graphicFrame>
      <p:graphicFrame>
        <p:nvGraphicFramePr>
          <p:cNvPr id="25" name="Content Placeholder 24"/>
          <p:cNvGraphicFramePr>
            <a:graphicFrameLocks noGrp="1"/>
          </p:cNvGraphicFramePr>
          <p:nvPr>
            <p:ph sz="quarter" idx="33"/>
            <p:extLst>
              <p:ext uri="{D42A27DB-BD31-4B8C-83A1-F6EECF244321}">
                <p14:modId xmlns:p14="http://schemas.microsoft.com/office/powerpoint/2010/main" val="1341372817"/>
              </p:ext>
            </p:extLst>
          </p:nvPr>
        </p:nvGraphicFramePr>
        <p:xfrm>
          <a:off x="35788600" y="-2209800"/>
          <a:ext cx="10668000" cy="1301750"/>
        </p:xfrm>
        <a:graphic>
          <a:graphicData uri="http://schemas.openxmlformats.org/drawingml/2006/chart">
            <c:chart xmlns:c="http://schemas.openxmlformats.org/drawingml/2006/chart" xmlns:r="http://schemas.openxmlformats.org/officeDocument/2006/relationships" r:id="rId3"/>
          </a:graphicData>
        </a:graphic>
      </p:graphicFrame>
      <p:pic>
        <p:nvPicPr>
          <p:cNvPr id="3" name="Content Placeholder 2" descr="AWD.jpg"/>
          <p:cNvPicPr>
            <a:picLocks noGrp="1" noChangeAspect="1"/>
          </p:cNvPicPr>
          <p:nvPr>
            <p:ph sz="quarter" idx="23"/>
          </p:nvPr>
        </p:nvPicPr>
        <p:blipFill rotWithShape="1">
          <a:blip r:embed="rId4">
            <a:extLst>
              <a:ext uri="{28A0092B-C50C-407E-A947-70E740481C1C}">
                <a14:useLocalDpi xmlns:a14="http://schemas.microsoft.com/office/drawing/2010/main" val="0"/>
              </a:ext>
            </a:extLst>
          </a:blip>
          <a:srcRect l="-614" t="-1" r="1115" b="-1041"/>
          <a:stretch/>
        </p:blipFill>
        <p:spPr>
          <a:xfrm>
            <a:off x="23955692" y="5354470"/>
            <a:ext cx="5768476" cy="3912880"/>
          </a:xfrm>
        </p:spPr>
      </p:pic>
      <p:pic>
        <p:nvPicPr>
          <p:cNvPr id="19" name="Content Placeholder 18" descr="AWD2.jpg"/>
          <p:cNvPicPr>
            <a:picLocks noGrp="1" noChangeAspect="1"/>
          </p:cNvPicPr>
          <p:nvPr>
            <p:ph sz="quarter" idx="27"/>
          </p:nvPr>
        </p:nvPicPr>
        <p:blipFill rotWithShape="1">
          <a:blip r:embed="rId5">
            <a:extLst>
              <a:ext uri="{28A0092B-C50C-407E-A947-70E740481C1C}">
                <a14:useLocalDpi xmlns:a14="http://schemas.microsoft.com/office/drawing/2010/main" val="0"/>
              </a:ext>
            </a:extLst>
          </a:blip>
          <a:srcRect l="-951" t="1" r="-176" b="-964"/>
          <a:stretch/>
        </p:blipFill>
        <p:spPr>
          <a:xfrm>
            <a:off x="30033079" y="5423116"/>
            <a:ext cx="5457440" cy="3812758"/>
          </a:xfrm>
        </p:spPr>
      </p:pic>
      <p:sp>
        <p:nvSpPr>
          <p:cNvPr id="26" name="TextBox 25"/>
          <p:cNvSpPr txBox="1"/>
          <p:nvPr/>
        </p:nvSpPr>
        <p:spPr>
          <a:xfrm>
            <a:off x="12540910" y="15518445"/>
            <a:ext cx="10715334" cy="5078314"/>
          </a:xfrm>
          <a:prstGeom prst="rect">
            <a:avLst/>
          </a:prstGeom>
          <a:noFill/>
        </p:spPr>
        <p:txBody>
          <a:bodyPr wrap="square" rtlCol="0">
            <a:spAutoFit/>
          </a:bodyPr>
          <a:lstStyle/>
          <a:p>
            <a:pPr marL="571500" indent="-571500">
              <a:buFont typeface="Arial"/>
              <a:buChar char="•"/>
            </a:pPr>
            <a:r>
              <a:rPr lang="en-US" sz="3600" dirty="0" smtClean="0"/>
              <a:t>Knowledge on a scale from 0 to 7 (0 being no knowledge and 7 being knowledgeable) </a:t>
            </a:r>
          </a:p>
          <a:p>
            <a:pPr marL="571500" indent="-571500">
              <a:buFont typeface="Arial"/>
              <a:buChar char="•"/>
            </a:pPr>
            <a:r>
              <a:rPr lang="en-US" sz="3600" dirty="0" smtClean="0"/>
              <a:t>Athletic Director knowledge: 6.95 (SD 1.74)</a:t>
            </a:r>
          </a:p>
          <a:p>
            <a:pPr marL="571500" indent="-571500">
              <a:buFont typeface="Arial"/>
              <a:buChar char="•"/>
            </a:pPr>
            <a:r>
              <a:rPr lang="en-US" sz="3600" dirty="0" smtClean="0"/>
              <a:t>Coach Knowledge: 5.61 (SD 2.09)</a:t>
            </a:r>
          </a:p>
          <a:p>
            <a:pPr marL="571500" indent="-571500">
              <a:buFont typeface="Arial"/>
              <a:buChar char="•"/>
            </a:pPr>
            <a:r>
              <a:rPr lang="en-US" sz="3600" dirty="0" smtClean="0"/>
              <a:t>Facilitators of inclusion: Disability related training for coaches; Staffing support (paraprofessionals); Financial support; Material support (adaptive equipment, training aides, etc.); Access to expert conclusion</a:t>
            </a:r>
            <a:endParaRPr lang="en-US" sz="3600" dirty="0" smtClean="0"/>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Formal">
      <a:dk1>
        <a:srgbClr val="534239"/>
      </a:dk1>
      <a:lt1>
        <a:srgbClr val="FFFFFF"/>
      </a:lt1>
      <a:dk2>
        <a:srgbClr val="3D3A48"/>
      </a:dk2>
      <a:lt2>
        <a:srgbClr val="E1DFD1"/>
      </a:lt2>
      <a:accent1>
        <a:srgbClr val="907F76"/>
      </a:accent1>
      <a:accent2>
        <a:srgbClr val="A46645"/>
      </a:accent2>
      <a:accent3>
        <a:srgbClr val="CD9C47"/>
      </a:accent3>
      <a:accent4>
        <a:srgbClr val="9A92CD"/>
      </a:accent4>
      <a:accent5>
        <a:srgbClr val="7D639B"/>
      </a:accent5>
      <a:accent6>
        <a:srgbClr val="733678"/>
      </a:accent6>
      <a:hlink>
        <a:srgbClr val="A84914"/>
      </a:hlink>
      <a:folHlink>
        <a:srgbClr val="B25672"/>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647</Words>
  <Application>Microsoft Macintosh PowerPoint</Application>
  <PresentationFormat>Custom</PresentationFormat>
  <Paragraphs>55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Medical Poster</vt:lpstr>
      <vt:lpstr>Including Students with Disabilities in High School Athletics in Northern New England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2018-03-31T16:10:17Z</dcterms:created>
  <dcterms:modified xsi:type="dcterms:W3CDTF">2018-04-18T19:33:45Z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