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"/>
  </p:handoutMasterIdLst>
  <p:sldIdLst>
    <p:sldId id="259" r:id="rId2"/>
    <p:sldId id="260" r:id="rId3"/>
  </p:sldIdLst>
  <p:sldSz cx="36576000" cy="29260800"/>
  <p:notesSz cx="7077075" cy="93630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5552">
          <p15:clr>
            <a:srgbClr val="A4A3A4"/>
          </p15:clr>
        </p15:guide>
        <p15:guide id="3" orient="horz" pos="9216">
          <p15:clr>
            <a:srgbClr val="A4A3A4"/>
          </p15:clr>
        </p15:guide>
        <p15:guide id="4" pos="115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126A"/>
    <a:srgbClr val="000066"/>
    <a:srgbClr val="CCCCCC"/>
    <a:srgbClr val="999999"/>
    <a:srgbClr val="FF9900"/>
    <a:srgbClr val="990000"/>
    <a:srgbClr val="000050"/>
    <a:srgbClr val="0033CC"/>
    <a:srgbClr val="000622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3658" autoAdjust="0"/>
    <p:restoredTop sz="94575" autoAdjust="0"/>
  </p:normalViewPr>
  <p:slideViewPr>
    <p:cSldViewPr>
      <p:cViewPr>
        <p:scale>
          <a:sx n="50" d="100"/>
          <a:sy n="50" d="100"/>
        </p:scale>
        <p:origin x="224" y="-2184"/>
      </p:cViewPr>
      <p:guideLst>
        <p:guide orient="horz" pos="10368"/>
        <p:guide pos="15552"/>
        <p:guide orient="horz" pos="9216"/>
        <p:guide pos="115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08727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08727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BDCE5CEB-6363-420F-BE45-85B064B891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5261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732" y="9090377"/>
            <a:ext cx="31088541" cy="627097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137" y="16580556"/>
            <a:ext cx="25603729" cy="7478889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5278E-ED96-461A-883E-5FD94BC35A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227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D8D97-1826-4078-ADDA-4E99B734A4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017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0" y="18803061"/>
            <a:ext cx="31089865" cy="581095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0" y="12402256"/>
            <a:ext cx="31089865" cy="64008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973675-D381-4E0E-B86F-9F9EFE0572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241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273" y="6826957"/>
            <a:ext cx="16396229" cy="1931246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351503" y="6826957"/>
            <a:ext cx="16396229" cy="1931246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8DAF2-D655-47B3-A184-648194FE7E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806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272" y="6550381"/>
            <a:ext cx="16160751" cy="272908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272" y="9279468"/>
            <a:ext cx="16160751" cy="1685854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367" y="6550381"/>
            <a:ext cx="16167364" cy="272908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367" y="9279468"/>
            <a:ext cx="16167364" cy="1685854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1F92EC-8C3C-4F10-858C-C66E68A9EC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859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AEDA9-9C5F-4252-8D07-E5D3174E99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511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0FBADD-EE0D-4AEE-A966-D1DAD5921D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366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271" y="1165577"/>
            <a:ext cx="12033251" cy="495723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00729" y="1165577"/>
            <a:ext cx="20447000" cy="2497243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271" y="6122811"/>
            <a:ext cx="12033251" cy="200152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56635-F299-487E-8478-361B2D7E66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345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8889" y="20482283"/>
            <a:ext cx="21945864" cy="241864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8889" y="2614790"/>
            <a:ext cx="21945864" cy="1755563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8889" y="22900928"/>
            <a:ext cx="21945864" cy="343323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8BA4C-6842-4480-8686-9E83B08243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193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5C329-9094-49E3-ADB9-7C70C8CFFD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161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517868" y="1171222"/>
            <a:ext cx="8229864" cy="24968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28272" y="1171222"/>
            <a:ext cx="24562594" cy="24968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BC182-0EAC-4479-8D18-C53192F402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7776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1828273" y="1171222"/>
            <a:ext cx="32919459" cy="4876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828273" y="6826957"/>
            <a:ext cx="16396229" cy="95885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18351503" y="6826957"/>
            <a:ext cx="16396229" cy="95885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1828273" y="16550923"/>
            <a:ext cx="16396229" cy="95884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351503" y="16550923"/>
            <a:ext cx="16396229" cy="95884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E7164-4707-4A19-A6AB-6533AC9FA8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650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A9A9"/>
            </a:gs>
            <a:gs pos="50000">
              <a:srgbClr val="990000"/>
            </a:gs>
            <a:gs pos="100000">
              <a:srgbClr val="DDA9A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828567" y="1171222"/>
            <a:ext cx="32918871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828567" y="6826957"/>
            <a:ext cx="32918871" cy="193124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828567" y="26647422"/>
            <a:ext cx="8534871" cy="20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l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2496567" y="26647422"/>
            <a:ext cx="11582871" cy="20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6212567" y="26647422"/>
            <a:ext cx="8534871" cy="20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r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5D3B0B1D-8805-4920-9608-A1D4D0B3DD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2pPr>
      <a:lvl3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3pPr>
      <a:lvl4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4pPr>
      <a:lvl5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5pPr>
      <a:lvl6pPr marL="4572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6pPr>
      <a:lvl7pPr marL="9144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7pPr>
      <a:lvl8pPr marL="13716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8pPr>
      <a:lvl9pPr marL="18288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9pPr>
    </p:titleStyle>
    <p:bodyStyle>
      <a:lvl1pPr marL="1409700" indent="-14097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13200">
          <a:solidFill>
            <a:schemeClr val="tx1"/>
          </a:solidFill>
          <a:latin typeface="+mn-lt"/>
          <a:ea typeface="+mn-ea"/>
          <a:cs typeface="+mn-cs"/>
        </a:defRPr>
      </a:lvl1pPr>
      <a:lvl2pPr marL="3057525" indent="-1176338" algn="l" defTabSz="3762375" rtl="0" eaLnBrk="0" fontAlgn="base" hangingPunct="0">
        <a:spcBef>
          <a:spcPct val="20000"/>
        </a:spcBef>
        <a:spcAft>
          <a:spcPct val="0"/>
        </a:spcAft>
        <a:buChar char="–"/>
        <a:defRPr sz="11500">
          <a:solidFill>
            <a:schemeClr val="tx1"/>
          </a:solidFill>
          <a:latin typeface="+mn-lt"/>
        </a:defRPr>
      </a:lvl2pPr>
      <a:lvl3pPr marL="4702175" indent="-9398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9900">
          <a:solidFill>
            <a:schemeClr val="tx1"/>
          </a:solidFill>
          <a:latin typeface="+mn-lt"/>
        </a:defRPr>
      </a:lvl3pPr>
      <a:lvl4pPr marL="6583363" indent="-939800" algn="l" defTabSz="3762375" rtl="0" eaLnBrk="0" fontAlgn="base" hangingPunct="0">
        <a:spcBef>
          <a:spcPct val="20000"/>
        </a:spcBef>
        <a:spcAft>
          <a:spcPct val="0"/>
        </a:spcAft>
        <a:buChar char="–"/>
        <a:defRPr sz="8200">
          <a:solidFill>
            <a:schemeClr val="tx1"/>
          </a:solidFill>
          <a:latin typeface="+mn-lt"/>
        </a:defRPr>
      </a:lvl4pPr>
      <a:lvl5pPr marL="8466138" indent="-941388" algn="l" defTabSz="3762375" rtl="0" eaLnBrk="0" fontAlgn="base" hangingPunct="0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5pPr>
      <a:lvl6pPr marL="89233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6pPr>
      <a:lvl7pPr marL="93805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7pPr>
      <a:lvl8pPr marL="98377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8pPr>
      <a:lvl9pPr marL="102949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thetrace.org/2016/09/modern-gun-owner" TargetMode="External"/><Relationship Id="rId3" Type="http://schemas.openxmlformats.org/officeDocument/2006/relationships/hyperlink" Target="mailto:brc2005@wildcats.unh.edu" TargetMode="External"/><Relationship Id="rId7" Type="http://schemas.openxmlformats.org/officeDocument/2006/relationships/hyperlink" Target="http://www.pewsocialtrends.org/2017/06/22/the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posters.unh.edu/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4" Type="http://schemas.openxmlformats.org/officeDocument/2006/relationships/hyperlink" Target="http://goo.gl/1E7TJ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0" y="2"/>
            <a:ext cx="36576000" cy="4876799"/>
          </a:xfr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>
            <a:solidFill>
              <a:schemeClr val="tx1"/>
            </a:solidFill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indent="-457200" algn="l" eaLnBrk="1" hangingPunct="1">
              <a:spcBef>
                <a:spcPts val="0"/>
              </a:spcBef>
              <a:spcAft>
                <a:spcPts val="0"/>
              </a:spcAft>
            </a:pPr>
            <a:r>
              <a:rPr lang="en-US" sz="8800" dirty="0">
                <a:solidFill>
                  <a:schemeClr val="bg1"/>
                </a:solidFill>
              </a:rPr>
              <a:t>INCOME &amp; GUN OWNERSHIP</a:t>
            </a:r>
            <a:br>
              <a:rPr lang="en-US" sz="8800" dirty="0">
                <a:solidFill>
                  <a:schemeClr val="bg1"/>
                </a:solidFill>
              </a:rPr>
            </a:br>
            <a:r>
              <a:rPr lang="en-US" sz="7300" dirty="0">
                <a:solidFill>
                  <a:schemeClr val="bg1"/>
                </a:solidFill>
              </a:rPr>
              <a:t>Does income have an effect on gun ownership?</a:t>
            </a:r>
            <a:br>
              <a:rPr lang="en-US" sz="7300" dirty="0"/>
            </a:br>
            <a:br>
              <a:rPr lang="en-US" sz="7300" dirty="0"/>
            </a:br>
            <a:r>
              <a:rPr lang="en-US" sz="5400" i="1" dirty="0">
                <a:solidFill>
                  <a:srgbClr val="FFFFFF"/>
                </a:solidFill>
              </a:rPr>
              <a:t>Bryce Cahill</a:t>
            </a:r>
            <a:br>
              <a:rPr lang="en-US" sz="5400" i="1" dirty="0">
                <a:solidFill>
                  <a:srgbClr val="FFFFFF"/>
                </a:solidFill>
              </a:rPr>
            </a:br>
            <a:r>
              <a:rPr lang="en-US" sz="5400" i="1" dirty="0">
                <a:solidFill>
                  <a:srgbClr val="FFFFFF"/>
                </a:solidFill>
              </a:rPr>
              <a:t>Department of Political Science, University of New Hampshire</a:t>
            </a:r>
          </a:p>
        </p:txBody>
      </p:sp>
      <p:sp>
        <p:nvSpPr>
          <p:cNvPr id="2150" name="Text Box 161"/>
          <p:cNvSpPr txBox="1">
            <a:spLocks noChangeArrowheads="1"/>
          </p:cNvSpPr>
          <p:nvPr/>
        </p:nvSpPr>
        <p:spPr bwMode="auto">
          <a:xfrm>
            <a:off x="33210500" y="9134125"/>
            <a:ext cx="2540000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en-US" sz="3000" b="0">
              <a:solidFill>
                <a:schemeClr val="tx1"/>
              </a:solidFill>
            </a:endParaRPr>
          </a:p>
        </p:txBody>
      </p:sp>
      <p:sp>
        <p:nvSpPr>
          <p:cNvPr id="2152" name="Rectangle 164"/>
          <p:cNvSpPr>
            <a:spLocks noChangeArrowheads="1"/>
          </p:cNvSpPr>
          <p:nvPr/>
        </p:nvSpPr>
        <p:spPr bwMode="auto">
          <a:xfrm>
            <a:off x="12790313" y="5318272"/>
            <a:ext cx="10668000" cy="12192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Results</a:t>
            </a:r>
            <a:endParaRPr lang="en-US" sz="60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4" name="Rectangle 166"/>
          <p:cNvSpPr>
            <a:spLocks noChangeArrowheads="1"/>
          </p:cNvSpPr>
          <p:nvPr/>
        </p:nvSpPr>
        <p:spPr bwMode="auto">
          <a:xfrm>
            <a:off x="581523" y="11738523"/>
            <a:ext cx="10442223" cy="12192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</a:rPr>
              <a:t>Methods</a:t>
            </a:r>
          </a:p>
        </p:txBody>
      </p:sp>
      <p:sp>
        <p:nvSpPr>
          <p:cNvPr id="2155" name="Rectangle 167"/>
          <p:cNvSpPr>
            <a:spLocks noChangeArrowheads="1"/>
          </p:cNvSpPr>
          <p:nvPr/>
        </p:nvSpPr>
        <p:spPr bwMode="auto">
          <a:xfrm>
            <a:off x="496857" y="5318272"/>
            <a:ext cx="10337634" cy="12192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en-US" dirty="0">
              <a:solidFill>
                <a:srgbClr val="9999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65"/>
          <p:cNvSpPr>
            <a:spLocks noChangeArrowheads="1"/>
          </p:cNvSpPr>
          <p:nvPr/>
        </p:nvSpPr>
        <p:spPr bwMode="auto">
          <a:xfrm>
            <a:off x="24814618" y="24136719"/>
            <a:ext cx="10886723" cy="12192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</a:rPr>
              <a:t>References</a:t>
            </a:r>
            <a:endParaRPr lang="en-US" dirty="0">
              <a:solidFill>
                <a:schemeClr val="accent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6224" y="1016003"/>
            <a:ext cx="10724444" cy="3423441"/>
          </a:xfrm>
          <a:prstGeom prst="rect">
            <a:avLst/>
          </a:prstGeom>
        </p:spPr>
      </p:pic>
      <p:sp>
        <p:nvSpPr>
          <p:cNvPr id="74" name="TextBox 29"/>
          <p:cNvSpPr txBox="1">
            <a:spLocks noChangeArrowheads="1"/>
          </p:cNvSpPr>
          <p:nvPr/>
        </p:nvSpPr>
        <p:spPr bwMode="auto">
          <a:xfrm>
            <a:off x="-77336" y="26155420"/>
            <a:ext cx="12120889" cy="2751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1pPr>
            <a:lvl2pPr marL="742950" indent="-28575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2pPr>
            <a:lvl3pPr marL="1143000" indent="-2286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3pPr>
            <a:lvl4pPr marL="1600200" indent="-2286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4pPr>
            <a:lvl5pPr marL="2057400" indent="-2286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9pPr>
          </a:lstStyle>
          <a:p>
            <a:pPr lvl="3" algn="l">
              <a:lnSpc>
                <a:spcPct val="150000"/>
              </a:lnSpc>
            </a:pPr>
            <a:endParaRPr lang="en-US" sz="4000" b="0" dirty="0">
              <a:latin typeface="Times New Roman" pitchFamily="18" charset="0"/>
              <a:cs typeface="Times New Roman" pitchFamily="18" charset="0"/>
            </a:endParaRPr>
          </a:p>
          <a:p>
            <a:pPr lvl="3" algn="l">
              <a:lnSpc>
                <a:spcPct val="150000"/>
              </a:lnSpc>
            </a:pPr>
            <a:r>
              <a:rPr lang="en-US" sz="4000" b="0" dirty="0">
                <a:latin typeface="Times New Roman" pitchFamily="18" charset="0"/>
                <a:cs typeface="Times New Roman" pitchFamily="18" charset="0"/>
              </a:rPr>
              <a:t>Email: </a:t>
            </a:r>
            <a:r>
              <a:rPr lang="en-US" sz="4000" b="0" dirty="0">
                <a:latin typeface="Times New Roman" pitchFamily="18" charset="0"/>
                <a:cs typeface="Times New Roman" pitchFamily="18" charset="0"/>
                <a:hlinkClick r:id="rId3"/>
              </a:rPr>
              <a:t>brc2005@wildcats.unh.edu</a:t>
            </a:r>
            <a:endParaRPr lang="en-US" sz="4000" b="0" dirty="0">
              <a:latin typeface="Times New Roman" pitchFamily="18" charset="0"/>
              <a:cs typeface="Times New Roman" pitchFamily="18" charset="0"/>
            </a:endParaRPr>
          </a:p>
          <a:p>
            <a:pPr lvl="3" algn="l">
              <a:lnSpc>
                <a:spcPct val="150000"/>
              </a:lnSpc>
            </a:pPr>
            <a:r>
              <a:rPr lang="en-US" sz="4000" b="0" dirty="0">
                <a:latin typeface="Times New Roman" pitchFamily="18" charset="0"/>
                <a:cs typeface="Times New Roman" pitchFamily="18" charset="0"/>
              </a:rPr>
              <a:t>Phone: (978)-395 -1508</a:t>
            </a:r>
          </a:p>
        </p:txBody>
      </p:sp>
      <p:sp>
        <p:nvSpPr>
          <p:cNvPr id="36" name="Rectangle 164"/>
          <p:cNvSpPr>
            <a:spLocks noChangeArrowheads="1"/>
          </p:cNvSpPr>
          <p:nvPr/>
        </p:nvSpPr>
        <p:spPr bwMode="auto">
          <a:xfrm>
            <a:off x="25004891" y="5418666"/>
            <a:ext cx="10724444" cy="12192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Discussion</a:t>
            </a:r>
            <a:endParaRPr lang="en-US" sz="54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 Box 2546"/>
          <p:cNvSpPr txBox="1">
            <a:spLocks noChangeArrowheads="1"/>
          </p:cNvSpPr>
          <p:nvPr/>
        </p:nvSpPr>
        <p:spPr bwMode="auto">
          <a:xfrm>
            <a:off x="496857" y="6787045"/>
            <a:ext cx="10611556" cy="5570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1200150" indent="-4572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marL="0" indent="0" algn="l" eaLnBrk="1" hangingPunct="1">
              <a:spcBef>
                <a:spcPts val="1200"/>
              </a:spcBef>
            </a:pPr>
            <a:r>
              <a:rPr lang="en-US" sz="4000" dirty="0">
                <a:latin typeface="Times New Roman" charset="0"/>
                <a:cs typeface="Times New Roman" charset="0"/>
              </a:rPr>
              <a:t>Hypothesis: </a:t>
            </a:r>
            <a:r>
              <a:rPr lang="en-US" sz="4800" b="0" dirty="0">
                <a:latin typeface="Times New Roman" charset="0"/>
                <a:cs typeface="Times New Roman" charset="0"/>
              </a:rPr>
              <a:t>In a comparison of individuals, those with lower income will be more likely to own a gun .</a:t>
            </a:r>
          </a:p>
          <a:p>
            <a:pPr marL="0" indent="0" algn="l" eaLnBrk="1" hangingPunct="1">
              <a:spcBef>
                <a:spcPts val="1200"/>
              </a:spcBef>
            </a:pPr>
            <a:r>
              <a:rPr lang="en-US" sz="4800" b="0" dirty="0">
                <a:latin typeface="Times New Roman" charset="0"/>
                <a:cs typeface="Times New Roman" charset="0"/>
              </a:rPr>
              <a:t>Income (</a:t>
            </a:r>
            <a:r>
              <a:rPr lang="en-US" sz="4800" dirty="0">
                <a:latin typeface="Times New Roman" charset="0"/>
                <a:cs typeface="Times New Roman" charset="0"/>
              </a:rPr>
              <a:t>rincom06_5</a:t>
            </a:r>
            <a:r>
              <a:rPr lang="en-US" sz="4800" b="0" dirty="0">
                <a:latin typeface="Times New Roman" charset="0"/>
                <a:cs typeface="Times New Roman" charset="0"/>
              </a:rPr>
              <a:t>) and gun ownership (</a:t>
            </a:r>
            <a:r>
              <a:rPr lang="en-US" sz="4800" dirty="0">
                <a:latin typeface="Times New Roman" charset="0"/>
                <a:cs typeface="Times New Roman" charset="0"/>
              </a:rPr>
              <a:t>owngun</a:t>
            </a:r>
            <a:r>
              <a:rPr lang="en-US" sz="4800" b="0" dirty="0">
                <a:latin typeface="Times New Roman" charset="0"/>
                <a:cs typeface="Times New Roman" charset="0"/>
              </a:rPr>
              <a:t>) were compared in the GSS dataset</a:t>
            </a:r>
          </a:p>
          <a:p>
            <a:pPr algn="l" eaLnBrk="1" hangingPunct="1">
              <a:spcBef>
                <a:spcPts val="1200"/>
              </a:spcBef>
              <a:buFont typeface="Wingdings" charset="0"/>
              <a:buChar char="q"/>
            </a:pPr>
            <a:endParaRPr lang="en-US" sz="4800" b="0" dirty="0">
              <a:latin typeface="Times New Roman" charset="0"/>
              <a:cs typeface="Times New Roman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25826" y="13393467"/>
            <a:ext cx="11063111" cy="117262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36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test income’s effect on gun ownership R Studio was used. This software is used to compare different variables in certain data sets </a:t>
            </a:r>
          </a:p>
          <a:p>
            <a:pPr algn="l"/>
            <a:endParaRPr lang="en-US" sz="36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36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Cross tabulations and mosaic plots are used to provide a visual comparison of variables</a:t>
            </a:r>
          </a:p>
          <a:p>
            <a:pPr algn="l"/>
            <a:endParaRPr lang="en-US" sz="36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36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Chi-Square</a:t>
            </a:r>
            <a:r>
              <a:rPr lang="en-US" sz="36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Somers D</a:t>
            </a:r>
            <a:r>
              <a:rPr lang="en-US" sz="36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test show the strength between the dependent and independent variable. Values of the chi-square test that are close to 0 are within the domain of the null hypothesis, as chi-square increases the null hypothesis (“it all happened by chance”) becomes increasingly implausible. Somers D shows a value that allows one to improve their prediction by a certain percentage. It also shows weather the relationship between the dependent and independent variables are negative or positive.</a:t>
            </a:r>
          </a:p>
          <a:p>
            <a:pPr algn="l"/>
            <a:endParaRPr lang="en-US" sz="36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36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P-Value</a:t>
            </a:r>
            <a:r>
              <a:rPr lang="en-US" sz="36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 the probability of attaining the sample difference under the assumption that the null hypothesis is true </a:t>
            </a:r>
          </a:p>
        </p:txBody>
      </p:sp>
      <p:sp>
        <p:nvSpPr>
          <p:cNvPr id="24" name="Rectangle 166"/>
          <p:cNvSpPr>
            <a:spLocks noChangeArrowheads="1"/>
          </p:cNvSpPr>
          <p:nvPr/>
        </p:nvSpPr>
        <p:spPr bwMode="auto">
          <a:xfrm>
            <a:off x="392268" y="25783751"/>
            <a:ext cx="10442223" cy="12192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</a:rPr>
              <a:t>Contacts</a:t>
            </a:r>
          </a:p>
        </p:txBody>
      </p:sp>
      <p:pic>
        <p:nvPicPr>
          <p:cNvPr id="1026" name="Picture 2" descr="Image result for guns in america">
            <a:extLst>
              <a:ext uri="{FF2B5EF4-FFF2-40B4-BE49-F238E27FC236}">
                <a16:creationId xmlns:a16="http://schemas.microsoft.com/office/drawing/2014/main" id="{915E11E0-94C3-7545-93F7-D37ACA3FFC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92102" y="6887562"/>
            <a:ext cx="9350022" cy="5022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5AD1619E-C0B7-4247-B061-EFED6BCC15A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4709" t="25904" r="18406" b="23402"/>
          <a:stretch/>
        </p:blipFill>
        <p:spPr>
          <a:xfrm>
            <a:off x="12512397" y="13856994"/>
            <a:ext cx="10863374" cy="7300291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7BCACBCE-A5BC-2248-AA85-BB8EB3243A5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4511" t="25237" r="21776" b="24995"/>
          <a:stretch/>
        </p:blipFill>
        <p:spPr>
          <a:xfrm>
            <a:off x="12512396" y="21256025"/>
            <a:ext cx="10907947" cy="769727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6AB495A-CD82-3748-A317-87D8C42A3745}"/>
              </a:ext>
            </a:extLst>
          </p:cNvPr>
          <p:cNvSpPr txBox="1"/>
          <p:nvPr/>
        </p:nvSpPr>
        <p:spPr>
          <a:xfrm>
            <a:off x="26124129" y="12193221"/>
            <a:ext cx="8267700" cy="126650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b="0" dirty="0">
                <a:solidFill>
                  <a:schemeClr val="tx1"/>
                </a:solidFill>
              </a:rPr>
              <a:t>Gun ownership is more common among men than women</a:t>
            </a:r>
          </a:p>
          <a:p>
            <a:pPr algn="l"/>
            <a:endParaRPr lang="en-US" b="0" dirty="0">
              <a:solidFill>
                <a:schemeClr val="tx1"/>
              </a:solidFill>
            </a:endParaRPr>
          </a:p>
          <a:p>
            <a:pPr algn="l"/>
            <a:r>
              <a:rPr lang="en-US" b="0" dirty="0">
                <a:solidFill>
                  <a:schemeClr val="tx1"/>
                </a:solidFill>
              </a:rPr>
              <a:t>Those in rural areas are more likely to own a gun</a:t>
            </a:r>
          </a:p>
          <a:p>
            <a:pPr algn="l"/>
            <a:endParaRPr lang="en-US" b="0" dirty="0">
              <a:solidFill>
                <a:schemeClr val="tx1"/>
              </a:solidFill>
            </a:endParaRPr>
          </a:p>
          <a:p>
            <a:pPr algn="l"/>
            <a:r>
              <a:rPr lang="en-US" b="0" dirty="0">
                <a:solidFill>
                  <a:schemeClr val="tx1"/>
                </a:solidFill>
              </a:rPr>
              <a:t>Republican and republican learning independents are more likely to own a gun than democrats</a:t>
            </a:r>
          </a:p>
          <a:p>
            <a:pPr algn="l"/>
            <a:endParaRPr lang="en-US" b="0" dirty="0">
              <a:solidFill>
                <a:schemeClr val="tx1"/>
              </a:solidFill>
            </a:endParaRPr>
          </a:p>
          <a:p>
            <a:pPr algn="l"/>
            <a:r>
              <a:rPr lang="en-US" b="0" dirty="0">
                <a:solidFill>
                  <a:schemeClr val="tx1"/>
                </a:solidFill>
              </a:rPr>
              <a:t>For those with a single gun, handgun ownership is most common</a:t>
            </a:r>
          </a:p>
          <a:p>
            <a:pPr algn="l"/>
            <a:endParaRPr lang="en-US" b="0" dirty="0">
              <a:solidFill>
                <a:schemeClr val="tx1"/>
              </a:solidFill>
            </a:endParaRPr>
          </a:p>
          <a:p>
            <a:pPr algn="l"/>
            <a:r>
              <a:rPr lang="en-US" b="0" dirty="0">
                <a:solidFill>
                  <a:schemeClr val="tx1"/>
                </a:solidFill>
              </a:rPr>
              <a:t>67% of gun owners say their primary reason for owning a gun is for protection </a:t>
            </a:r>
          </a:p>
          <a:p>
            <a:pPr algn="l"/>
            <a:endParaRPr lang="en-US" b="0" dirty="0">
              <a:solidFill>
                <a:schemeClr val="tx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CAD4E85-C768-8C4B-83D3-9320EAEBE6EE}"/>
              </a:ext>
            </a:extLst>
          </p:cNvPr>
          <p:cNvSpPr txBox="1"/>
          <p:nvPr/>
        </p:nvSpPr>
        <p:spPr>
          <a:xfrm>
            <a:off x="24958324" y="25793276"/>
            <a:ext cx="115076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b="0" dirty="0">
                <a:solidFill>
                  <a:schemeClr val="tx1"/>
                </a:solidFill>
              </a:rPr>
              <a:t>Mitchell, Travis. “1. The Demographics of Gun Ownership.” </a:t>
            </a:r>
            <a:r>
              <a:rPr lang="en-US" sz="2400" b="0" i="1" dirty="0">
                <a:solidFill>
                  <a:schemeClr val="tx1"/>
                </a:solidFill>
              </a:rPr>
              <a:t>Pew Research Center’s	Social &amp; Demographic Trends Project</a:t>
            </a:r>
            <a:r>
              <a:rPr lang="en-US" sz="2400" b="0" dirty="0">
                <a:solidFill>
                  <a:schemeClr val="tx1"/>
                </a:solidFill>
              </a:rPr>
              <a:t>, 22 June 2017,	</a:t>
            </a:r>
            <a:r>
              <a:rPr lang="en-US" sz="2400" b="0" dirty="0">
                <a:solidFill>
                  <a:schemeClr val="tx1"/>
                </a:solidFill>
                <a:hlinkClick r:id="rId7"/>
              </a:rPr>
              <a:t>www.pewsocialtrends.org/2017/06/22/the</a:t>
            </a:r>
            <a:r>
              <a:rPr lang="en-US" sz="2400" b="0" dirty="0">
                <a:solidFill>
                  <a:schemeClr val="tx1"/>
                </a:solidFill>
              </a:rPr>
              <a:t> demographics-of-gun-ownership/.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F7D5058-8572-5243-B9BF-3416D6A9EB0D}"/>
              </a:ext>
            </a:extLst>
          </p:cNvPr>
          <p:cNvSpPr txBox="1"/>
          <p:nvPr/>
        </p:nvSpPr>
        <p:spPr>
          <a:xfrm>
            <a:off x="24958324" y="27303813"/>
            <a:ext cx="10058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b="0" dirty="0">
                <a:solidFill>
                  <a:schemeClr val="tx1"/>
                </a:solidFill>
              </a:rPr>
              <a:t>“This Is What the Modern Gun Owner Looks Like.” </a:t>
            </a:r>
            <a:r>
              <a:rPr lang="en-US" sz="2400" b="0" i="1" dirty="0">
                <a:solidFill>
                  <a:schemeClr val="tx1"/>
                </a:solidFill>
              </a:rPr>
              <a:t>The Trace</a:t>
            </a:r>
            <a:r>
              <a:rPr lang="en-US" sz="2400" b="0" dirty="0">
                <a:solidFill>
                  <a:schemeClr val="tx1"/>
                </a:solidFill>
              </a:rPr>
              <a:t>, Harvard,	20 Sept. 2016, </a:t>
            </a:r>
            <a:r>
              <a:rPr lang="en-US" sz="2400" b="0" dirty="0">
                <a:solidFill>
                  <a:schemeClr val="tx1"/>
                </a:solidFill>
                <a:hlinkClick r:id="rId8"/>
              </a:rPr>
              <a:t>www.thetrace.org/2016/09/modern-gun-owner</a:t>
            </a:r>
            <a:r>
              <a:rPr lang="en-US" sz="2400" b="0" dirty="0">
                <a:solidFill>
                  <a:schemeClr val="tx1"/>
                </a:solidFill>
              </a:rPr>
              <a:t>	</a:t>
            </a:r>
            <a:r>
              <a:rPr lang="en-US" sz="2400" b="0" dirty="0" err="1">
                <a:solidFill>
                  <a:schemeClr val="tx1"/>
                </a:solidFill>
              </a:rPr>
              <a:t>harvard</a:t>
            </a:r>
            <a:r>
              <a:rPr lang="en-US" sz="2400" b="0" dirty="0">
                <a:solidFill>
                  <a:schemeClr val="tx1"/>
                </a:solidFill>
              </a:rPr>
              <a:t>-northeastern-survey/.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21A95B9-12A6-AE4A-82E3-4D7A26B9FC93}"/>
              </a:ext>
            </a:extLst>
          </p:cNvPr>
          <p:cNvSpPr txBox="1"/>
          <p:nvPr/>
        </p:nvSpPr>
        <p:spPr>
          <a:xfrm>
            <a:off x="13258800" y="6887562"/>
            <a:ext cx="9829800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="0" dirty="0">
                <a:solidFill>
                  <a:schemeClr val="tx1"/>
                </a:solidFill>
              </a:rPr>
              <a:t>Based on the methods tested, weather one owns a gun or not is more dependent on party identification than income.  For party ID we see a  high chi-square (109.5) and a low  P-value (&lt;2e-16). Where for the income this is opposite (chi2=14.6, P-value= .07). This high chi-square value for party ID shows us that this variable has a more profound effect on gun ownership, and less likely to be random sampling error. For income this is opposite. </a:t>
            </a:r>
          </a:p>
          <a:p>
            <a:pPr algn="l"/>
            <a:endParaRPr lang="en-US" sz="2800" b="0" dirty="0">
              <a:solidFill>
                <a:schemeClr val="tx1"/>
              </a:solidFill>
            </a:endParaRPr>
          </a:p>
          <a:p>
            <a:pPr algn="l"/>
            <a:r>
              <a:rPr lang="en-US" sz="2800" b="0" dirty="0">
                <a:solidFill>
                  <a:schemeClr val="tx1"/>
                </a:solidFill>
              </a:rPr>
              <a:t>The Somers D value for party ID is .12 and for income it is .04. This shows that we can increase our predictions by 12% and 4%. </a:t>
            </a:r>
          </a:p>
          <a:p>
            <a:pPr algn="l"/>
            <a:endParaRPr lang="en-US" sz="2800" b="0" dirty="0">
              <a:solidFill>
                <a:schemeClr val="tx1"/>
              </a:solidFill>
            </a:endParaRPr>
          </a:p>
          <a:p>
            <a:pPr algn="l"/>
            <a:r>
              <a:rPr lang="en-US" sz="2800" b="0" dirty="0">
                <a:solidFill>
                  <a:schemeClr val="tx1"/>
                </a:solidFill>
              </a:rPr>
              <a:t>For party ID because the P-value is less than .05 we can reject the null hypothesis and for income the P-value (.07) is greater than .05 so we can accept the null hypothesis.</a:t>
            </a:r>
          </a:p>
          <a:p>
            <a:pPr algn="l"/>
            <a:r>
              <a:rPr lang="en-US" sz="3200" b="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E9A385A-8298-AA4A-A01F-0731674E9FD3}"/>
              </a:ext>
            </a:extLst>
          </p:cNvPr>
          <p:cNvSpPr txBox="1"/>
          <p:nvPr/>
        </p:nvSpPr>
        <p:spPr>
          <a:xfrm rot="16200000">
            <a:off x="12195204" y="17307084"/>
            <a:ext cx="25273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tx1"/>
                </a:solidFill>
              </a:rPr>
              <a:t>Income level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159E1E4-2429-904F-A80C-BE91B3B6D82F}"/>
              </a:ext>
            </a:extLst>
          </p:cNvPr>
          <p:cNvSpPr txBox="1"/>
          <p:nvPr/>
        </p:nvSpPr>
        <p:spPr>
          <a:xfrm rot="16200000">
            <a:off x="11964555" y="25125086"/>
            <a:ext cx="2986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tx1"/>
                </a:solidFill>
              </a:rPr>
              <a:t>Party Identification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E2F52E8-6D8A-5041-B405-290E661CC892}"/>
              </a:ext>
            </a:extLst>
          </p:cNvPr>
          <p:cNvSpPr txBox="1"/>
          <p:nvPr/>
        </p:nvSpPr>
        <p:spPr>
          <a:xfrm>
            <a:off x="25238987" y="12159725"/>
            <a:ext cx="756113" cy="111722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solidFill>
                  <a:srgbClr val="C00000"/>
                </a:solidFill>
              </a:rPr>
              <a:t>.</a:t>
            </a:r>
          </a:p>
          <a:p>
            <a:endParaRPr lang="en-US" sz="6000" dirty="0">
              <a:solidFill>
                <a:srgbClr val="C00000"/>
              </a:solidFill>
            </a:endParaRPr>
          </a:p>
          <a:p>
            <a:r>
              <a:rPr lang="en-US" sz="6000" dirty="0">
                <a:solidFill>
                  <a:srgbClr val="C00000"/>
                </a:solidFill>
              </a:rPr>
              <a:t>.</a:t>
            </a:r>
          </a:p>
          <a:p>
            <a:endParaRPr lang="en-US" sz="6000" dirty="0">
              <a:solidFill>
                <a:srgbClr val="C00000"/>
              </a:solidFill>
            </a:endParaRPr>
          </a:p>
          <a:p>
            <a:endParaRPr lang="en-US" sz="6000" dirty="0">
              <a:solidFill>
                <a:srgbClr val="C00000"/>
              </a:solidFill>
            </a:endParaRPr>
          </a:p>
          <a:p>
            <a:r>
              <a:rPr lang="en-US" sz="6000" dirty="0">
                <a:solidFill>
                  <a:srgbClr val="C00000"/>
                </a:solidFill>
              </a:rPr>
              <a:t>.</a:t>
            </a:r>
          </a:p>
          <a:p>
            <a:endParaRPr lang="en-US" sz="6000" dirty="0">
              <a:solidFill>
                <a:srgbClr val="C00000"/>
              </a:solidFill>
            </a:endParaRPr>
          </a:p>
          <a:p>
            <a:endParaRPr lang="en-US" sz="6000" dirty="0">
              <a:solidFill>
                <a:srgbClr val="C00000"/>
              </a:solidFill>
            </a:endParaRPr>
          </a:p>
          <a:p>
            <a:r>
              <a:rPr lang="en-US" sz="6000" dirty="0">
                <a:solidFill>
                  <a:srgbClr val="C00000"/>
                </a:solidFill>
              </a:rPr>
              <a:t>.</a:t>
            </a:r>
          </a:p>
          <a:p>
            <a:endParaRPr lang="en-US" sz="6000" dirty="0">
              <a:solidFill>
                <a:srgbClr val="C00000"/>
              </a:solidFill>
            </a:endParaRPr>
          </a:p>
          <a:p>
            <a:endParaRPr lang="en-US" sz="6000" dirty="0">
              <a:solidFill>
                <a:srgbClr val="C00000"/>
              </a:solidFill>
            </a:endParaRPr>
          </a:p>
          <a:p>
            <a:r>
              <a:rPr lang="en-US" sz="6000" dirty="0">
                <a:solidFill>
                  <a:srgbClr val="C00000"/>
                </a:solidFill>
              </a:rPr>
              <a:t>.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9B589510-CF3B-D640-9069-7EEB0411A1D0}"/>
              </a:ext>
            </a:extLst>
          </p:cNvPr>
          <p:cNvSpPr txBox="1"/>
          <p:nvPr/>
        </p:nvSpPr>
        <p:spPr>
          <a:xfrm>
            <a:off x="1" y="13329391"/>
            <a:ext cx="625825" cy="111722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solidFill>
                  <a:srgbClr val="C00000"/>
                </a:solidFill>
              </a:rPr>
              <a:t>.</a:t>
            </a:r>
          </a:p>
          <a:p>
            <a:endParaRPr lang="en-US" sz="6000" dirty="0">
              <a:solidFill>
                <a:srgbClr val="C00000"/>
              </a:solidFill>
            </a:endParaRPr>
          </a:p>
          <a:p>
            <a:r>
              <a:rPr lang="en-US" sz="6000" dirty="0">
                <a:solidFill>
                  <a:srgbClr val="C00000"/>
                </a:solidFill>
              </a:rPr>
              <a:t>.</a:t>
            </a:r>
          </a:p>
          <a:p>
            <a:endParaRPr lang="en-US" sz="6000" dirty="0">
              <a:solidFill>
                <a:srgbClr val="C00000"/>
              </a:solidFill>
            </a:endParaRPr>
          </a:p>
          <a:p>
            <a:endParaRPr lang="en-US" sz="6000" dirty="0">
              <a:solidFill>
                <a:srgbClr val="C00000"/>
              </a:solidFill>
            </a:endParaRPr>
          </a:p>
          <a:p>
            <a:r>
              <a:rPr lang="en-US" sz="6000" dirty="0">
                <a:solidFill>
                  <a:srgbClr val="C00000"/>
                </a:solidFill>
              </a:rPr>
              <a:t>.</a:t>
            </a:r>
          </a:p>
          <a:p>
            <a:endParaRPr lang="en-US" sz="6000" dirty="0">
              <a:solidFill>
                <a:srgbClr val="C00000"/>
              </a:solidFill>
            </a:endParaRPr>
          </a:p>
          <a:p>
            <a:endParaRPr lang="en-US" sz="6000" dirty="0">
              <a:solidFill>
                <a:srgbClr val="C00000"/>
              </a:solidFill>
            </a:endParaRPr>
          </a:p>
          <a:p>
            <a:endParaRPr lang="en-US" sz="6000" dirty="0">
              <a:solidFill>
                <a:srgbClr val="C00000"/>
              </a:solidFill>
            </a:endParaRPr>
          </a:p>
          <a:p>
            <a:endParaRPr lang="en-US" sz="6000" dirty="0">
              <a:solidFill>
                <a:srgbClr val="C00000"/>
              </a:solidFill>
            </a:endParaRPr>
          </a:p>
          <a:p>
            <a:endParaRPr lang="en-US" sz="6000" dirty="0">
              <a:solidFill>
                <a:srgbClr val="C00000"/>
              </a:solidFill>
            </a:endParaRPr>
          </a:p>
          <a:p>
            <a:r>
              <a:rPr lang="en-US" sz="6000" dirty="0">
                <a:solidFill>
                  <a:srgbClr val="C00000"/>
                </a:solidFill>
              </a:rPr>
              <a:t>.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153BE2A-E9A6-7E46-9E43-368D0BBF13E6}"/>
              </a:ext>
            </a:extLst>
          </p:cNvPr>
          <p:cNvSpPr txBox="1"/>
          <p:nvPr/>
        </p:nvSpPr>
        <p:spPr>
          <a:xfrm>
            <a:off x="36479" y="7055521"/>
            <a:ext cx="711577" cy="340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dirty="0">
                <a:solidFill>
                  <a:srgbClr val="C00000"/>
                </a:solidFill>
              </a:rPr>
              <a:t>.</a:t>
            </a:r>
          </a:p>
          <a:p>
            <a:endParaRPr lang="en-US" dirty="0">
              <a:solidFill>
                <a:srgbClr val="C00000"/>
              </a:solidFill>
            </a:endParaRPr>
          </a:p>
          <a:p>
            <a:endParaRPr lang="en-US" dirty="0">
              <a:solidFill>
                <a:srgbClr val="C00000"/>
              </a:solidFill>
            </a:endParaRPr>
          </a:p>
          <a:p>
            <a:r>
              <a:rPr lang="en-US" dirty="0">
                <a:solidFill>
                  <a:srgbClr val="C00000"/>
                </a:solidFill>
              </a:rPr>
              <a:t>.</a:t>
            </a:r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E63EFEB7-B151-CE40-9E94-DF2C50263C53}"/>
              </a:ext>
            </a:extLst>
          </p:cNvPr>
          <p:cNvCxnSpPr>
            <a:cxnSpLocks/>
          </p:cNvCxnSpPr>
          <p:nvPr/>
        </p:nvCxnSpPr>
        <p:spPr bwMode="auto">
          <a:xfrm>
            <a:off x="12512396" y="21157285"/>
            <a:ext cx="10863375" cy="0"/>
          </a:xfrm>
          <a:prstGeom prst="line">
            <a:avLst/>
          </a:prstGeom>
          <a:gradFill rotWithShape="1">
            <a:gsLst>
              <a:gs pos="0">
                <a:srgbClr val="800000"/>
              </a:gs>
              <a:gs pos="50000">
                <a:srgbClr val="800000">
                  <a:gamma/>
                  <a:tint val="73725"/>
                  <a:invGamma/>
                </a:srgbClr>
              </a:gs>
              <a:gs pos="100000">
                <a:srgbClr val="800000"/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id="{13F5E2D8-EEF7-634D-96B6-801087F67EDD}"/>
              </a:ext>
            </a:extLst>
          </p:cNvPr>
          <p:cNvSpPr txBox="1"/>
          <p:nvPr/>
        </p:nvSpPr>
        <p:spPr>
          <a:xfrm>
            <a:off x="12240269" y="6869052"/>
            <a:ext cx="986647" cy="670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dirty="0">
                <a:solidFill>
                  <a:srgbClr val="C00000"/>
                </a:solidFill>
              </a:rPr>
              <a:t>.</a:t>
            </a:r>
          </a:p>
          <a:p>
            <a:endParaRPr lang="en-US" dirty="0">
              <a:solidFill>
                <a:srgbClr val="C00000"/>
              </a:solidFill>
            </a:endParaRPr>
          </a:p>
          <a:p>
            <a:endParaRPr lang="en-US" dirty="0">
              <a:solidFill>
                <a:srgbClr val="C00000"/>
              </a:solidFill>
            </a:endParaRPr>
          </a:p>
          <a:p>
            <a:endParaRPr lang="en-US" dirty="0">
              <a:solidFill>
                <a:srgbClr val="C00000"/>
              </a:solidFill>
            </a:endParaRPr>
          </a:p>
          <a:p>
            <a:endParaRPr lang="en-US" dirty="0">
              <a:solidFill>
                <a:srgbClr val="C00000"/>
              </a:solidFill>
            </a:endParaRPr>
          </a:p>
          <a:p>
            <a:r>
              <a:rPr lang="en-US" dirty="0">
                <a:solidFill>
                  <a:srgbClr val="C00000"/>
                </a:solidFill>
              </a:rPr>
              <a:t>.</a:t>
            </a:r>
          </a:p>
          <a:p>
            <a:endParaRPr lang="en-US" dirty="0">
              <a:solidFill>
                <a:srgbClr val="C00000"/>
              </a:solidFill>
            </a:endParaRPr>
          </a:p>
          <a:p>
            <a:endParaRPr lang="en-US" dirty="0">
              <a:solidFill>
                <a:srgbClr val="C00000"/>
              </a:solidFill>
            </a:endParaRPr>
          </a:p>
          <a:p>
            <a:r>
              <a:rPr lang="en-US" dirty="0">
                <a:solidFill>
                  <a:srgbClr val="C00000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0" y="-16934"/>
            <a:ext cx="36576000" cy="29277733"/>
            <a:chOff x="3038168" y="2271252"/>
            <a:chExt cx="26871560" cy="17255617"/>
          </a:xfrm>
        </p:grpSpPr>
        <p:sp>
          <p:nvSpPr>
            <p:cNvPr id="8" name="Rectangle 7"/>
            <p:cNvSpPr/>
            <p:nvPr/>
          </p:nvSpPr>
          <p:spPr>
            <a:xfrm>
              <a:off x="3038168" y="2271252"/>
              <a:ext cx="26871560" cy="1725561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4395020" y="3923074"/>
              <a:ext cx="23095973" cy="49884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8800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This poster template provided courtesy of </a:t>
              </a:r>
            </a:p>
            <a:p>
              <a:pPr algn="ctr"/>
              <a:r>
                <a:rPr lang="en-US" sz="8800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UNH </a:t>
              </a:r>
              <a:r>
                <a:rPr lang="en-US" sz="5400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ESRC</a:t>
              </a:r>
              <a:r>
                <a:rPr lang="en-US" sz="8800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Poster Printing Services</a:t>
              </a:r>
            </a:p>
            <a:p>
              <a:pPr algn="ctr"/>
              <a:endParaRPr lang="en-US" sz="8800" dirty="0">
                <a:solidFill>
                  <a:schemeClr val="tx2"/>
                </a:solidFill>
              </a:endParaRPr>
            </a:p>
            <a:p>
              <a:pPr algn="ctr"/>
              <a:endParaRPr lang="en-US" sz="9600" dirty="0">
                <a:solidFill>
                  <a:schemeClr val="tx2"/>
                </a:solidFill>
              </a:endParaRPr>
            </a:p>
            <a:p>
              <a:pPr algn="ctr"/>
              <a:r>
                <a:rPr lang="en-US" sz="9600" dirty="0">
                  <a:solidFill>
                    <a:schemeClr val="tx2"/>
                  </a:solidFill>
                </a:rPr>
                <a:t>Trust us to make your poster look </a:t>
              </a:r>
              <a:r>
                <a:rPr lang="en-US" sz="9600" b="1" dirty="0">
                  <a:solidFill>
                    <a:schemeClr val="tx2"/>
                  </a:solidFill>
                </a:rPr>
                <a:t>GREAT!</a:t>
              </a:r>
            </a:p>
            <a:p>
              <a:pPr algn="ctr"/>
              <a:endParaRPr lang="en-US" sz="88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61219" y="12425448"/>
              <a:ext cx="2478029" cy="2983999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9291484" y="12729302"/>
              <a:ext cx="18199509" cy="23762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800" b="1" dirty="0">
                  <a:solidFill>
                    <a:srgbClr val="00126A"/>
                  </a:solidFill>
                </a:rPr>
                <a:t>Website:</a:t>
              </a:r>
              <a:r>
                <a:rPr lang="en-US" sz="8800" b="1" dirty="0">
                  <a:solidFill>
                    <a:schemeClr val="accent5">
                      <a:lumMod val="75000"/>
                    </a:schemeClr>
                  </a:solidFill>
                </a:rPr>
                <a:t> </a:t>
              </a:r>
              <a:r>
                <a:rPr lang="en-US" sz="8800" dirty="0">
                  <a:solidFill>
                    <a:schemeClr val="accent5">
                      <a:lumMod val="75000"/>
                    </a:schemeClr>
                  </a:solidFill>
                  <a:hlinkClick r:id="rId3"/>
                </a:rPr>
                <a:t>http://posters.unh.edu</a:t>
              </a:r>
              <a:endParaRPr lang="en-US" sz="8800" dirty="0">
                <a:solidFill>
                  <a:schemeClr val="accent5">
                    <a:lumMod val="75000"/>
                  </a:schemeClr>
                </a:solidFill>
              </a:endParaRPr>
            </a:p>
            <a:p>
              <a:r>
                <a:rPr lang="en-US" sz="8800" b="1" dirty="0">
                  <a:solidFill>
                    <a:schemeClr val="tx2"/>
                  </a:solidFill>
                </a:rPr>
                <a:t>Poster Guide: </a:t>
              </a:r>
              <a:r>
                <a:rPr lang="en-US" sz="8800" dirty="0">
                  <a:solidFill>
                    <a:schemeClr val="accent5">
                      <a:lumMod val="75000"/>
                    </a:schemeClr>
                  </a:solidFill>
                  <a:hlinkClick r:id="rId4"/>
                </a:rPr>
                <a:t>http://goo.gl/1E7TJY</a:t>
              </a:r>
              <a:endParaRPr lang="en-US" sz="8800" dirty="0">
                <a:solidFill>
                  <a:schemeClr val="accent5">
                    <a:lumMod val="75000"/>
                  </a:schemeClr>
                </a:solidFill>
              </a:endParaRPr>
            </a:p>
            <a:p>
              <a:endParaRPr lang="en-US" sz="8000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9306233" y="18039145"/>
              <a:ext cx="13273548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600" dirty="0">
                  <a:solidFill>
                    <a:schemeClr val="bg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DELETE THIS SLIDE BEFORE PRINTING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51939280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10049</TotalTime>
  <Words>525</Words>
  <Application>Microsoft Macintosh PowerPoint</Application>
  <PresentationFormat>Custom</PresentationFormat>
  <Paragraphs>85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ＭＳ Ｐゴシック</vt:lpstr>
      <vt:lpstr>Arial</vt:lpstr>
      <vt:lpstr>Times New Roman</vt:lpstr>
      <vt:lpstr>Wingdings</vt:lpstr>
      <vt:lpstr>Default Design</vt:lpstr>
      <vt:lpstr>INCOME &amp; GUN OWNERSHIP Does income have an effect on gun ownership?  Bryce Cahill Department of Political Science, University of New Hampshire</vt:lpstr>
      <vt:lpstr>PowerPoint Presentation</vt:lpstr>
    </vt:vector>
  </TitlesOfParts>
  <Company>Graphicsland</Company>
  <LinksUpToDate>false</LinksUpToDate>
  <SharedDoc>false</SharedDoc>
  <HyperlinksChanged>false</HyperlinksChanged>
  <AppVersion>16.0011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Scientific poster example</dc:title>
  <dc:subject>Free Research Poster</dc:subject>
  <dc:creator>Graphicsland/MakeSigns.com</dc:creator>
  <cp:keywords>scientific, research, template, custom, poster, presentation, symposium, printing, PowerPoint, create, design, example, sample, download</cp:keywords>
  <dc:description>These templates are offered for free to help your create a poster ranging from nursing research posters to psychology research posters.</dc:description>
  <cp:lastModifiedBy>Bryce Cahill</cp:lastModifiedBy>
  <cp:revision>311</cp:revision>
  <cp:lastPrinted>2014-02-24T14:53:09Z</cp:lastPrinted>
  <dcterms:created xsi:type="dcterms:W3CDTF">2004-07-26T21:45:23Z</dcterms:created>
  <dcterms:modified xsi:type="dcterms:W3CDTF">2018-04-18T20:06:08Z</dcterms:modified>
  <cp:category>science research poster</cp:category>
</cp:coreProperties>
</file>