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
  </p:notes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0368" userDrawn="1">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85" autoAdjust="0"/>
    <p:restoredTop sz="84009" autoAdjust="0"/>
  </p:normalViewPr>
  <p:slideViewPr>
    <p:cSldViewPr snapToGrid="0">
      <p:cViewPr>
        <p:scale>
          <a:sx n="30" d="100"/>
          <a:sy n="30" d="100"/>
        </p:scale>
        <p:origin x="-1032" y="198"/>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xPr>
        <a:bodyPr/>
        <a:lstStyle/>
        <a:p>
          <a:pPr>
            <a:defRPr sz="6600">
              <a:latin typeface="Times New Roman" panose="02020603050405020304" pitchFamily="18" charset="0"/>
              <a:cs typeface="Times New Roman" panose="02020603050405020304" pitchFamily="18" charset="0"/>
            </a:defRPr>
          </a:pPr>
          <a:endParaRPr lang="en-US"/>
        </a:p>
      </c:txPr>
    </c:title>
    <c:autoTitleDeleted val="0"/>
    <c:plotArea>
      <c:layout>
        <c:manualLayout>
          <c:layoutTarget val="inner"/>
          <c:xMode val="edge"/>
          <c:yMode val="edge"/>
          <c:x val="7.9479969756942367E-2"/>
          <c:y val="0.1403210285523574"/>
          <c:w val="0.81305483950811985"/>
          <c:h val="0.83026885494209857"/>
        </c:manualLayout>
      </c:layout>
      <c:pieChart>
        <c:varyColors val="1"/>
        <c:ser>
          <c:idx val="0"/>
          <c:order val="0"/>
          <c:tx>
            <c:strRef>
              <c:f>Sheet1!$B$1</c:f>
              <c:strCache>
                <c:ptCount val="1"/>
                <c:pt idx="0">
                  <c:v>Total Waste Composition</c:v>
                </c:pt>
              </c:strCache>
            </c:strRef>
          </c:tx>
          <c:dPt>
            <c:idx val="0"/>
            <c:bubble3D val="0"/>
            <c:spPr>
              <a:solidFill>
                <a:schemeClr val="accent3">
                  <a:lumMod val="60000"/>
                  <a:lumOff val="40000"/>
                </a:schemeClr>
              </a:solidFill>
            </c:spPr>
          </c:dPt>
          <c:dPt>
            <c:idx val="1"/>
            <c:bubble3D val="0"/>
            <c:spPr>
              <a:solidFill>
                <a:schemeClr val="accent6">
                  <a:lumMod val="75000"/>
                </a:schemeClr>
              </a:solidFill>
            </c:spPr>
          </c:dPt>
          <c:dLbls>
            <c:dLbl>
              <c:idx val="0"/>
              <c:layout>
                <c:manualLayout>
                  <c:x val="-0.23854038258904148"/>
                  <c:y val="-6.9995040448596516E-2"/>
                </c:manualLayout>
              </c:layout>
              <c:tx>
                <c:rich>
                  <a:bodyPr/>
                  <a:lstStyle/>
                  <a:p>
                    <a:pPr>
                      <a:defRPr sz="5400">
                        <a:latin typeface="Times New Roman" panose="02020603050405020304" pitchFamily="18" charset="0"/>
                        <a:cs typeface="Times New Roman" panose="02020603050405020304" pitchFamily="18" charset="0"/>
                      </a:defRPr>
                    </a:pPr>
                    <a:r>
                      <a:rPr lang="en-US" sz="5400" dirty="0" smtClean="0"/>
                      <a:t>45.76 </a:t>
                    </a:r>
                    <a:r>
                      <a:rPr lang="en-US" sz="5400" dirty="0" err="1" smtClean="0"/>
                      <a:t>lbs</a:t>
                    </a:r>
                    <a:endParaRPr lang="en-US" sz="5400" dirty="0"/>
                  </a:p>
                </c:rich>
              </c:tx>
              <c:spPr/>
              <c:showLegendKey val="0"/>
              <c:showVal val="1"/>
              <c:showCatName val="0"/>
              <c:showSerName val="0"/>
              <c:showPercent val="1"/>
              <c:showBubbleSize val="0"/>
            </c:dLbl>
            <c:dLbl>
              <c:idx val="1"/>
              <c:layout/>
              <c:tx>
                <c:rich>
                  <a:bodyPr/>
                  <a:lstStyle/>
                  <a:p>
                    <a:pPr>
                      <a:defRPr sz="5400">
                        <a:latin typeface="Times New Roman" panose="02020603050405020304" pitchFamily="18" charset="0"/>
                        <a:cs typeface="Times New Roman" panose="02020603050405020304" pitchFamily="18" charset="0"/>
                      </a:defRPr>
                    </a:pPr>
                    <a:r>
                      <a:rPr lang="en-US" sz="5400" dirty="0" smtClean="0"/>
                      <a:t>45.70 </a:t>
                    </a:r>
                    <a:r>
                      <a:rPr lang="en-US" sz="5400" dirty="0" err="1" smtClean="0"/>
                      <a:t>lbs</a:t>
                    </a:r>
                    <a:endParaRPr lang="en-US" sz="5400" dirty="0"/>
                  </a:p>
                </c:rich>
              </c:tx>
              <c:spPr/>
              <c:showLegendKey val="0"/>
              <c:showVal val="0"/>
              <c:showCatName val="0"/>
              <c:showSerName val="0"/>
              <c:showPercent val="1"/>
              <c:showBubbleSize val="0"/>
            </c:dLbl>
            <c:txPr>
              <a:bodyPr/>
              <a:lstStyle/>
              <a:p>
                <a:pPr>
                  <a:defRPr sz="7200">
                    <a:latin typeface="Times New Roman" panose="02020603050405020304" pitchFamily="18" charset="0"/>
                    <a:cs typeface="Times New Roman" panose="02020603050405020304" pitchFamily="18" charset="0"/>
                  </a:defRPr>
                </a:pPr>
                <a:endParaRPr lang="en-US"/>
              </a:p>
            </c:txPr>
            <c:showLegendKey val="0"/>
            <c:showVal val="0"/>
            <c:showCatName val="0"/>
            <c:showSerName val="0"/>
            <c:showPercent val="1"/>
            <c:showBubbleSize val="0"/>
            <c:showLeaderLines val="1"/>
          </c:dLbls>
          <c:cat>
            <c:strRef>
              <c:f>Sheet1!$A$2:$A$3</c:f>
              <c:strCache>
                <c:ptCount val="2"/>
                <c:pt idx="0">
                  <c:v>Landfill</c:v>
                </c:pt>
                <c:pt idx="1">
                  <c:v>Recyclable/Compostable</c:v>
                </c:pt>
              </c:strCache>
            </c:strRef>
          </c:cat>
          <c:val>
            <c:numRef>
              <c:f>Sheet1!$B$2:$B$3</c:f>
              <c:numCache>
                <c:formatCode>General</c:formatCode>
                <c:ptCount val="2"/>
                <c:pt idx="0">
                  <c:v>45.76</c:v>
                </c:pt>
                <c:pt idx="1">
                  <c:v>45.7</c:v>
                </c:pt>
              </c:numCache>
            </c:numRef>
          </c:val>
        </c:ser>
        <c:dLbls>
          <c:showLegendKey val="0"/>
          <c:showVal val="0"/>
          <c:showCatName val="0"/>
          <c:showSerName val="0"/>
          <c:showPercent val="1"/>
          <c:showBubbleSize val="0"/>
          <c:showLeaderLines val="1"/>
        </c:dLbls>
        <c:firstSliceAng val="0"/>
      </c:pieChart>
    </c:plotArea>
    <c:legend>
      <c:legendPos val="t"/>
      <c:layout/>
      <c:overlay val="0"/>
      <c:txPr>
        <a:bodyPr/>
        <a:lstStyle/>
        <a:p>
          <a:pPr>
            <a:defRPr sz="3600">
              <a:latin typeface="Times New Roman" panose="02020603050405020304" pitchFamily="18" charset="0"/>
              <a:cs typeface="Times New Roman" panose="02020603050405020304" pitchFamily="18" charset="0"/>
            </a:defRPr>
          </a:pPr>
          <a:endParaRPr lang="en-US"/>
        </a:p>
      </c:txPr>
    </c:legend>
    <c:plotVisOnly val="1"/>
    <c:dispBlanksAs val="gap"/>
    <c:showDLblsOverMax val="0"/>
  </c:chart>
  <c:spPr>
    <a:solidFill>
      <a:schemeClr val="bg1"/>
    </a:solidFill>
    <a:ln>
      <a:solidFill>
        <a:schemeClr val="tx1"/>
      </a:solidFill>
    </a:ln>
  </c:spPr>
  <c:txPr>
    <a:bodyPr/>
    <a:lstStyle/>
    <a:p>
      <a:pPr>
        <a:defRPr sz="18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71DDD2-1898-D045-A551-AFEB19673ECE}" type="datetimeFigureOut">
              <a:rPr lang="en-US" smtClean="0"/>
              <a:t>4/18/2018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DC7F1E-0470-B844-AA69-B35CFC992A78}" type="slidenum">
              <a:rPr lang="en-US" smtClean="0"/>
              <a:t>‹#›</a:t>
            </a:fld>
            <a:endParaRPr lang="en-US"/>
          </a:p>
        </p:txBody>
      </p:sp>
    </p:spTree>
    <p:extLst>
      <p:ext uri="{BB962C8B-B14F-4D97-AF65-F5344CB8AC3E}">
        <p14:creationId xmlns:p14="http://schemas.microsoft.com/office/powerpoint/2010/main" val="937392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1DC7F1E-0470-B844-AA69-B35CFC992A78}" type="slidenum">
              <a:rPr lang="en-US" smtClean="0"/>
              <a:t>1</a:t>
            </a:fld>
            <a:endParaRPr lang="en-US"/>
          </a:p>
        </p:txBody>
      </p:sp>
    </p:spTree>
    <p:extLst>
      <p:ext uri="{BB962C8B-B14F-4D97-AF65-F5344CB8AC3E}">
        <p14:creationId xmlns:p14="http://schemas.microsoft.com/office/powerpoint/2010/main" val="42701919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9D48E7E-C230-4F2F-AAEF-EC6D675782EA}" type="datetimeFigureOut">
              <a:rPr lang="en-US" smtClean="0"/>
              <a:t>4/18/2018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A91B87-86CC-4090-A2FC-04C74D8CB943}" type="slidenum">
              <a:rPr lang="en-US" smtClean="0"/>
              <a:t>‹#›</a:t>
            </a:fld>
            <a:endParaRPr lang="en-US"/>
          </a:p>
        </p:txBody>
      </p:sp>
    </p:spTree>
    <p:extLst>
      <p:ext uri="{BB962C8B-B14F-4D97-AF65-F5344CB8AC3E}">
        <p14:creationId xmlns:p14="http://schemas.microsoft.com/office/powerpoint/2010/main" val="185293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D48E7E-C230-4F2F-AAEF-EC6D675782EA}" type="datetimeFigureOut">
              <a:rPr lang="en-US" smtClean="0"/>
              <a:t>4/18/2018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A91B87-86CC-4090-A2FC-04C74D8CB943}" type="slidenum">
              <a:rPr lang="en-US" smtClean="0"/>
              <a:t>‹#›</a:t>
            </a:fld>
            <a:endParaRPr lang="en-US"/>
          </a:p>
        </p:txBody>
      </p:sp>
    </p:spTree>
    <p:extLst>
      <p:ext uri="{BB962C8B-B14F-4D97-AF65-F5344CB8AC3E}">
        <p14:creationId xmlns:p14="http://schemas.microsoft.com/office/powerpoint/2010/main" val="2808979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9D48E7E-C230-4F2F-AAEF-EC6D675782EA}" type="datetimeFigureOut">
              <a:rPr lang="en-US" smtClean="0"/>
              <a:t>4/18/2018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A91B87-86CC-4090-A2FC-04C74D8CB943}" type="slidenum">
              <a:rPr lang="en-US" smtClean="0"/>
              <a:t>‹#›</a:t>
            </a:fld>
            <a:endParaRPr lang="en-US"/>
          </a:p>
        </p:txBody>
      </p:sp>
    </p:spTree>
    <p:extLst>
      <p:ext uri="{BB962C8B-B14F-4D97-AF65-F5344CB8AC3E}">
        <p14:creationId xmlns:p14="http://schemas.microsoft.com/office/powerpoint/2010/main" val="2615871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D48E7E-C230-4F2F-AAEF-EC6D675782EA}" type="datetimeFigureOut">
              <a:rPr lang="en-US" smtClean="0"/>
              <a:t>4/18/2018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A91B87-86CC-4090-A2FC-04C74D8CB943}" type="slidenum">
              <a:rPr lang="en-US" smtClean="0"/>
              <a:t>‹#›</a:t>
            </a:fld>
            <a:endParaRPr lang="en-US"/>
          </a:p>
        </p:txBody>
      </p:sp>
    </p:spTree>
    <p:extLst>
      <p:ext uri="{BB962C8B-B14F-4D97-AF65-F5344CB8AC3E}">
        <p14:creationId xmlns:p14="http://schemas.microsoft.com/office/powerpoint/2010/main" val="2504411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D48E7E-C230-4F2F-AAEF-EC6D675782EA}" type="datetimeFigureOut">
              <a:rPr lang="en-US" smtClean="0"/>
              <a:t>4/18/2018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6A91B87-86CC-4090-A2FC-04C74D8CB943}" type="slidenum">
              <a:rPr lang="en-US" smtClean="0"/>
              <a:t>‹#›</a:t>
            </a:fld>
            <a:endParaRPr lang="en-US"/>
          </a:p>
        </p:txBody>
      </p:sp>
    </p:spTree>
    <p:extLst>
      <p:ext uri="{BB962C8B-B14F-4D97-AF65-F5344CB8AC3E}">
        <p14:creationId xmlns:p14="http://schemas.microsoft.com/office/powerpoint/2010/main" val="15451086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D48E7E-C230-4F2F-AAEF-EC6D675782EA}" type="datetimeFigureOut">
              <a:rPr lang="en-US" smtClean="0"/>
              <a:t>4/18/2018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6A91B87-86CC-4090-A2FC-04C74D8CB943}" type="slidenum">
              <a:rPr lang="en-US" smtClean="0"/>
              <a:t>‹#›</a:t>
            </a:fld>
            <a:endParaRPr lang="en-US"/>
          </a:p>
        </p:txBody>
      </p:sp>
    </p:spTree>
    <p:extLst>
      <p:ext uri="{BB962C8B-B14F-4D97-AF65-F5344CB8AC3E}">
        <p14:creationId xmlns:p14="http://schemas.microsoft.com/office/powerpoint/2010/main" val="41560647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D48E7E-C230-4F2F-AAEF-EC6D675782EA}" type="datetimeFigureOut">
              <a:rPr lang="en-US" smtClean="0"/>
              <a:t>4/18/2018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6A91B87-86CC-4090-A2FC-04C74D8CB943}" type="slidenum">
              <a:rPr lang="en-US" smtClean="0"/>
              <a:t>‹#›</a:t>
            </a:fld>
            <a:endParaRPr lang="en-US"/>
          </a:p>
        </p:txBody>
      </p:sp>
    </p:spTree>
    <p:extLst>
      <p:ext uri="{BB962C8B-B14F-4D97-AF65-F5344CB8AC3E}">
        <p14:creationId xmlns:p14="http://schemas.microsoft.com/office/powerpoint/2010/main" val="27477865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C9D48E7E-C230-4F2F-AAEF-EC6D675782EA}" type="datetimeFigureOut">
              <a:rPr lang="en-US" smtClean="0"/>
              <a:t>4/18/2018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A91B87-86CC-4090-A2FC-04C74D8CB943}" type="slidenum">
              <a:rPr lang="en-US" smtClean="0"/>
              <a:t>‹#›</a:t>
            </a:fld>
            <a:endParaRPr lang="en-US"/>
          </a:p>
        </p:txBody>
      </p:sp>
    </p:spTree>
    <p:extLst>
      <p:ext uri="{BB962C8B-B14F-4D97-AF65-F5344CB8AC3E}">
        <p14:creationId xmlns:p14="http://schemas.microsoft.com/office/powerpoint/2010/main" val="2990985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C9D48E7E-C230-4F2F-AAEF-EC6D675782EA}" type="datetimeFigureOut">
              <a:rPr lang="en-US" smtClean="0"/>
              <a:t>4/18/2018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A91B87-86CC-4090-A2FC-04C74D8CB943}" type="slidenum">
              <a:rPr lang="en-US" smtClean="0"/>
              <a:t>‹#›</a:t>
            </a:fld>
            <a:endParaRPr lang="en-US"/>
          </a:p>
        </p:txBody>
      </p:sp>
    </p:spTree>
    <p:extLst>
      <p:ext uri="{BB962C8B-B14F-4D97-AF65-F5344CB8AC3E}">
        <p14:creationId xmlns:p14="http://schemas.microsoft.com/office/powerpoint/2010/main" val="583953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D48E7E-C230-4F2F-AAEF-EC6D675782EA}" type="datetimeFigureOut">
              <a:rPr lang="en-US" smtClean="0"/>
              <a:t>4/18/2018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A91B87-86CC-4090-A2FC-04C74D8CB943}" type="slidenum">
              <a:rPr lang="en-US" smtClean="0"/>
              <a:t>‹#›</a:t>
            </a:fld>
            <a:endParaRPr lang="en-US"/>
          </a:p>
        </p:txBody>
      </p:sp>
    </p:spTree>
    <p:extLst>
      <p:ext uri="{BB962C8B-B14F-4D97-AF65-F5344CB8AC3E}">
        <p14:creationId xmlns:p14="http://schemas.microsoft.com/office/powerpoint/2010/main" val="3258914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D48E7E-C230-4F2F-AAEF-EC6D675782EA}" type="datetimeFigureOut">
              <a:rPr lang="en-US" smtClean="0"/>
              <a:t>4/18/2018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A91B87-86CC-4090-A2FC-04C74D8CB943}" type="slidenum">
              <a:rPr lang="en-US" smtClean="0"/>
              <a:t>‹#›</a:t>
            </a:fld>
            <a:endParaRPr lang="en-US"/>
          </a:p>
        </p:txBody>
      </p:sp>
    </p:spTree>
    <p:extLst>
      <p:ext uri="{BB962C8B-B14F-4D97-AF65-F5344CB8AC3E}">
        <p14:creationId xmlns:p14="http://schemas.microsoft.com/office/powerpoint/2010/main" val="2751571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C9D48E7E-C230-4F2F-AAEF-EC6D675782EA}" type="datetimeFigureOut">
              <a:rPr lang="en-US" smtClean="0"/>
              <a:t>4/18/2018</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76A91B87-86CC-4090-A2FC-04C74D8CB943}" type="slidenum">
              <a:rPr lang="en-US" smtClean="0"/>
              <a:t>‹#›</a:t>
            </a:fld>
            <a:endParaRPr lang="en-US"/>
          </a:p>
        </p:txBody>
      </p:sp>
    </p:spTree>
    <p:extLst>
      <p:ext uri="{BB962C8B-B14F-4D97-AF65-F5344CB8AC3E}">
        <p14:creationId xmlns:p14="http://schemas.microsoft.com/office/powerpoint/2010/main" val="376032796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g"/><Relationship Id="rId4" Type="http://schemas.openxmlformats.org/officeDocument/2006/relationships/image" Target="../media/image2.png"/><Relationship Id="rId9"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E4B96060-6CB8-4BF8-9D16-E38E4AC5206C}"/>
              </a:ext>
            </a:extLst>
          </p:cNvPr>
          <p:cNvSpPr txBox="1"/>
          <p:nvPr/>
        </p:nvSpPr>
        <p:spPr>
          <a:xfrm>
            <a:off x="529389" y="505326"/>
            <a:ext cx="42832422" cy="2776236"/>
          </a:xfrm>
          <a:prstGeom prst="rect">
            <a:avLst/>
          </a:prstGeom>
          <a:noFill/>
        </p:spPr>
        <p:txBody>
          <a:bodyPr wrap="square" rtlCol="0">
            <a:spAutoFit/>
          </a:bodyPr>
          <a:lstStyle/>
          <a:p>
            <a:pPr algn="ctr"/>
            <a:r>
              <a:rPr lang="en-US" sz="6600" dirty="0">
                <a:latin typeface="Times New Roman" panose="02020603050405020304" pitchFamily="18" charset="0"/>
                <a:cs typeface="Times New Roman" panose="02020603050405020304" pitchFamily="18" charset="0"/>
              </a:rPr>
              <a:t>The Dirty Truth: Trash In Residence Halls</a:t>
            </a:r>
          </a:p>
          <a:p>
            <a:pPr algn="ctr"/>
            <a:r>
              <a:rPr lang="en-US" sz="3600" dirty="0">
                <a:latin typeface="Times New Roman" panose="02020603050405020304" pitchFamily="18" charset="0"/>
                <a:cs typeface="Times New Roman" panose="02020603050405020304" pitchFamily="18" charset="0"/>
              </a:rPr>
              <a:t>Danielle Flanagan, Elliot </a:t>
            </a:r>
            <a:r>
              <a:rPr lang="en-US" sz="3600" dirty="0" err="1">
                <a:latin typeface="Times New Roman" panose="02020603050405020304" pitchFamily="18" charset="0"/>
                <a:cs typeface="Times New Roman" panose="02020603050405020304" pitchFamily="18" charset="0"/>
              </a:rPr>
              <a:t>Judware</a:t>
            </a:r>
            <a:r>
              <a:rPr lang="en-US" sz="3600" dirty="0">
                <a:latin typeface="Times New Roman" panose="02020603050405020304" pitchFamily="18" charset="0"/>
                <a:cs typeface="Times New Roman" panose="02020603050405020304" pitchFamily="18" charset="0"/>
              </a:rPr>
              <a:t>, Keara Smith, Jocelyn </a:t>
            </a:r>
            <a:r>
              <a:rPr lang="en-US" sz="3600" dirty="0" err="1">
                <a:latin typeface="Times New Roman" panose="02020603050405020304" pitchFamily="18" charset="0"/>
                <a:cs typeface="Times New Roman" panose="02020603050405020304" pitchFamily="18" charset="0"/>
              </a:rPr>
              <a:t>Vierzen</a:t>
            </a:r>
            <a:endParaRPr lang="en-US" sz="3600" dirty="0">
              <a:latin typeface="Times New Roman" panose="02020603050405020304" pitchFamily="18" charset="0"/>
              <a:cs typeface="Times New Roman" panose="02020603050405020304" pitchFamily="18" charset="0"/>
            </a:endParaRPr>
          </a:p>
          <a:p>
            <a:pPr algn="ctr"/>
            <a:r>
              <a:rPr lang="en-US" sz="3600" dirty="0">
                <a:latin typeface="Times New Roman" panose="02020603050405020304" pitchFamily="18" charset="0"/>
                <a:cs typeface="Times New Roman" panose="02020603050405020304" pitchFamily="18" charset="0"/>
              </a:rPr>
              <a:t>Mentored by Jenn Andrews &amp; Nicole </a:t>
            </a:r>
            <a:r>
              <a:rPr lang="en-US" sz="3600" dirty="0" err="1">
                <a:latin typeface="Times New Roman" panose="02020603050405020304" pitchFamily="18" charset="0"/>
                <a:cs typeface="Times New Roman" panose="02020603050405020304" pitchFamily="18" charset="0"/>
              </a:rPr>
              <a:t>Tichnor</a:t>
            </a:r>
            <a:r>
              <a:rPr lang="en-US" sz="3600" dirty="0">
                <a:latin typeface="Times New Roman" panose="02020603050405020304" pitchFamily="18" charset="0"/>
                <a:cs typeface="Times New Roman" panose="02020603050405020304" pitchFamily="18" charset="0"/>
              </a:rPr>
              <a:t> </a:t>
            </a:r>
          </a:p>
          <a:p>
            <a:pPr algn="ctr"/>
            <a:r>
              <a:rPr lang="en-US" sz="3600" dirty="0">
                <a:latin typeface="Times New Roman" panose="02020603050405020304" pitchFamily="18" charset="0"/>
                <a:cs typeface="Times New Roman" panose="02020603050405020304" pitchFamily="18" charset="0"/>
              </a:rPr>
              <a:t>SUST 750: Sustainability Capstone Spring 2018</a:t>
            </a:r>
            <a:endParaRPr lang="en-US" sz="6000" dirty="0">
              <a:latin typeface="Times New Roman" panose="02020603050405020304" pitchFamily="18" charset="0"/>
              <a:cs typeface="Times New Roman" panose="02020603050405020304" pitchFamily="18" charset="0"/>
            </a:endParaRPr>
          </a:p>
        </p:txBody>
      </p:sp>
      <p:pic>
        <p:nvPicPr>
          <p:cNvPr id="1026" name="Picture 2" descr="https://lh3.googleusercontent.com/WWkdfb9INZVoyRuSJQGFNi_CSVSiZTBUGyUDOKLQukYhBcfuHTXRxqs04RJo77S3d29SU0NjtqhHwY6Odnn9gN7PitiAsI2Tz2kUIww2_X8dhW0uSpA0bJyJUmX0mzo9VZLwIaWmcAc">
            <a:extLst>
              <a:ext uri="{FF2B5EF4-FFF2-40B4-BE49-F238E27FC236}">
                <a16:creationId xmlns:a16="http://schemas.microsoft.com/office/drawing/2014/main" xmlns="" id="{E5C5A54B-2144-497D-81C0-4956C5CEFC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388" y="511011"/>
            <a:ext cx="2452097" cy="277055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unh sustainability institute logo">
            <a:extLst>
              <a:ext uri="{FF2B5EF4-FFF2-40B4-BE49-F238E27FC236}">
                <a16:creationId xmlns:a16="http://schemas.microsoft.com/office/drawing/2014/main" xmlns="" id="{801BF725-27A3-40D0-81CA-49A0B60DE21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52522" y="1157601"/>
            <a:ext cx="8109289" cy="147168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xmlns="" id="{47DFE1FC-6927-4907-9E9F-751837468452}"/>
              </a:ext>
            </a:extLst>
          </p:cNvPr>
          <p:cNvSpPr txBox="1"/>
          <p:nvPr/>
        </p:nvSpPr>
        <p:spPr>
          <a:xfrm>
            <a:off x="529383" y="12871264"/>
            <a:ext cx="13860381" cy="923329"/>
          </a:xfrm>
          <a:prstGeom prst="rect">
            <a:avLst/>
          </a:prstGeom>
          <a:solidFill>
            <a:schemeClr val="accent5">
              <a:lumMod val="20000"/>
              <a:lumOff val="8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Research Questions</a:t>
            </a:r>
          </a:p>
        </p:txBody>
      </p:sp>
      <p:sp>
        <p:nvSpPr>
          <p:cNvPr id="11" name="TextBox 10">
            <a:extLst>
              <a:ext uri="{FF2B5EF4-FFF2-40B4-BE49-F238E27FC236}">
                <a16:creationId xmlns:a16="http://schemas.microsoft.com/office/drawing/2014/main" xmlns="" id="{DD43DAB6-806D-4684-92F9-00BB753E0462}"/>
              </a:ext>
            </a:extLst>
          </p:cNvPr>
          <p:cNvSpPr txBox="1"/>
          <p:nvPr/>
        </p:nvSpPr>
        <p:spPr>
          <a:xfrm>
            <a:off x="529389" y="17247543"/>
            <a:ext cx="13860375" cy="923330"/>
          </a:xfrm>
          <a:prstGeom prst="rect">
            <a:avLst/>
          </a:prstGeom>
          <a:solidFill>
            <a:schemeClr val="accent5">
              <a:lumMod val="20000"/>
              <a:lumOff val="8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Methods</a:t>
            </a:r>
          </a:p>
        </p:txBody>
      </p:sp>
      <p:sp>
        <p:nvSpPr>
          <p:cNvPr id="12" name="TextBox 11">
            <a:extLst>
              <a:ext uri="{FF2B5EF4-FFF2-40B4-BE49-F238E27FC236}">
                <a16:creationId xmlns:a16="http://schemas.microsoft.com/office/drawing/2014/main" xmlns="" id="{DE3BEB17-5B7D-4B3D-9BEE-CDEF5BA7CC37}"/>
              </a:ext>
            </a:extLst>
          </p:cNvPr>
          <p:cNvSpPr txBox="1"/>
          <p:nvPr/>
        </p:nvSpPr>
        <p:spPr>
          <a:xfrm>
            <a:off x="529388" y="3600667"/>
            <a:ext cx="13860380" cy="923330"/>
          </a:xfrm>
          <a:prstGeom prst="rect">
            <a:avLst/>
          </a:prstGeom>
          <a:solidFill>
            <a:schemeClr val="accent5">
              <a:lumMod val="20000"/>
              <a:lumOff val="8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Introduction</a:t>
            </a:r>
          </a:p>
        </p:txBody>
      </p:sp>
      <p:sp>
        <p:nvSpPr>
          <p:cNvPr id="13" name="TextBox 12">
            <a:extLst>
              <a:ext uri="{FF2B5EF4-FFF2-40B4-BE49-F238E27FC236}">
                <a16:creationId xmlns:a16="http://schemas.microsoft.com/office/drawing/2014/main" xmlns="" id="{EF792C1C-EAF9-4693-AE83-EB5638A1A112}"/>
              </a:ext>
            </a:extLst>
          </p:cNvPr>
          <p:cNvSpPr txBox="1"/>
          <p:nvPr/>
        </p:nvSpPr>
        <p:spPr>
          <a:xfrm>
            <a:off x="28968567" y="8719012"/>
            <a:ext cx="14393236" cy="923330"/>
          </a:xfrm>
          <a:prstGeom prst="rect">
            <a:avLst/>
          </a:prstGeom>
          <a:solidFill>
            <a:schemeClr val="accent5">
              <a:lumMod val="20000"/>
              <a:lumOff val="8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Discussion</a:t>
            </a:r>
          </a:p>
        </p:txBody>
      </p:sp>
      <p:sp>
        <p:nvSpPr>
          <p:cNvPr id="14" name="TextBox 13">
            <a:extLst>
              <a:ext uri="{FF2B5EF4-FFF2-40B4-BE49-F238E27FC236}">
                <a16:creationId xmlns:a16="http://schemas.microsoft.com/office/drawing/2014/main" xmlns="" id="{90AAE505-DBD0-465D-BF02-DA2628023197}"/>
              </a:ext>
            </a:extLst>
          </p:cNvPr>
          <p:cNvSpPr txBox="1"/>
          <p:nvPr/>
        </p:nvSpPr>
        <p:spPr>
          <a:xfrm>
            <a:off x="28968563" y="18920609"/>
            <a:ext cx="14393236" cy="923330"/>
          </a:xfrm>
          <a:prstGeom prst="rect">
            <a:avLst/>
          </a:prstGeom>
          <a:solidFill>
            <a:schemeClr val="accent5">
              <a:lumMod val="20000"/>
              <a:lumOff val="8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Next Steps</a:t>
            </a:r>
          </a:p>
        </p:txBody>
      </p:sp>
      <p:sp>
        <p:nvSpPr>
          <p:cNvPr id="15" name="TextBox 14">
            <a:extLst>
              <a:ext uri="{FF2B5EF4-FFF2-40B4-BE49-F238E27FC236}">
                <a16:creationId xmlns:a16="http://schemas.microsoft.com/office/drawing/2014/main" xmlns="" id="{0D1EDAC9-A074-46E8-A549-E85A1E90CB0B}"/>
              </a:ext>
            </a:extLst>
          </p:cNvPr>
          <p:cNvSpPr txBox="1"/>
          <p:nvPr/>
        </p:nvSpPr>
        <p:spPr>
          <a:xfrm>
            <a:off x="28968564" y="28457696"/>
            <a:ext cx="14393236" cy="923330"/>
          </a:xfrm>
          <a:prstGeom prst="rect">
            <a:avLst/>
          </a:prstGeom>
          <a:solidFill>
            <a:schemeClr val="accent5">
              <a:lumMod val="20000"/>
              <a:lumOff val="8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References</a:t>
            </a:r>
          </a:p>
        </p:txBody>
      </p:sp>
      <p:sp>
        <p:nvSpPr>
          <p:cNvPr id="6" name="TextBox 5">
            <a:extLst>
              <a:ext uri="{FF2B5EF4-FFF2-40B4-BE49-F238E27FC236}">
                <a16:creationId xmlns:a16="http://schemas.microsoft.com/office/drawing/2014/main" xmlns="" id="{4CCC108F-6A6B-4801-9C14-8A5D8140F6DA}"/>
              </a:ext>
            </a:extLst>
          </p:cNvPr>
          <p:cNvSpPr txBox="1"/>
          <p:nvPr/>
        </p:nvSpPr>
        <p:spPr>
          <a:xfrm>
            <a:off x="529384" y="4514055"/>
            <a:ext cx="13860380" cy="747897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lvl="0" algn="just"/>
            <a:endParaRPr lang="en-US" sz="4000" dirty="0">
              <a:latin typeface="Times New Roman"/>
              <a:ea typeface="Times New Roman"/>
              <a:cs typeface="Times New Roman"/>
              <a:sym typeface="Times New Roman"/>
            </a:endParaRPr>
          </a:p>
          <a:p>
            <a:pPr lvl="0" algn="just"/>
            <a:r>
              <a:rPr lang="en-US" sz="4000" dirty="0">
                <a:latin typeface="Times New Roman"/>
                <a:ea typeface="Times New Roman"/>
                <a:cs typeface="Times New Roman"/>
                <a:sym typeface="Times New Roman"/>
              </a:rPr>
              <a:t>The abundance of waste produced in the United States has become a substantial problem for sustainable development. Universities possess the resources to contribute to research and make fundamental strides toward more sustainable practices on and off campuses [1]. Waste audits are a useful way to understand the composition of the waste and how much of the waste could have been recycled. The University of New Hampshire has made influential strides toward sustainability, earning a STARS Platinum rating, but has a waste score of 3.6 out of 8, indicating a need for improvement [2]. </a:t>
            </a:r>
          </a:p>
          <a:p>
            <a:pPr lvl="0" algn="just"/>
            <a:endParaRPr lang="en-US" sz="4000" dirty="0">
              <a:latin typeface="Times New Roman"/>
              <a:ea typeface="Times New Roman"/>
              <a:cs typeface="Times New Roman"/>
              <a:sym typeface="Times New Roman"/>
            </a:endParaRPr>
          </a:p>
        </p:txBody>
      </p:sp>
      <p:sp>
        <p:nvSpPr>
          <p:cNvPr id="7" name="TextBox 6">
            <a:extLst>
              <a:ext uri="{FF2B5EF4-FFF2-40B4-BE49-F238E27FC236}">
                <a16:creationId xmlns:a16="http://schemas.microsoft.com/office/drawing/2014/main" xmlns="" id="{C2638388-0ACD-4E75-9322-889E2502CC57}"/>
              </a:ext>
            </a:extLst>
          </p:cNvPr>
          <p:cNvSpPr txBox="1"/>
          <p:nvPr/>
        </p:nvSpPr>
        <p:spPr>
          <a:xfrm>
            <a:off x="28968571" y="4552227"/>
            <a:ext cx="14393239" cy="378565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lvl="0"/>
            <a:endParaRPr lang="en-US" sz="4000" dirty="0">
              <a:latin typeface="Times New Roman"/>
              <a:ea typeface="Times New Roman"/>
              <a:cs typeface="Times New Roman"/>
              <a:sym typeface="Times New Roman"/>
            </a:endParaRPr>
          </a:p>
          <a:p>
            <a:pPr lvl="0"/>
            <a:r>
              <a:rPr lang="en-US" sz="4000" dirty="0">
                <a:latin typeface="Times New Roman"/>
                <a:ea typeface="Times New Roman"/>
                <a:cs typeface="Times New Roman"/>
                <a:sym typeface="Times New Roman"/>
              </a:rPr>
              <a:t>50% of total waste collected could have been diverted from the landfill </a:t>
            </a:r>
          </a:p>
          <a:p>
            <a:pPr marL="914400" lvl="1" indent="-279400">
              <a:buSzPts val="800"/>
              <a:buFont typeface="Times New Roman"/>
              <a:buChar char="○"/>
            </a:pPr>
            <a:r>
              <a:rPr lang="en-US" sz="4000" dirty="0">
                <a:latin typeface="Times New Roman"/>
                <a:ea typeface="Times New Roman"/>
                <a:cs typeface="Times New Roman"/>
                <a:sym typeface="Times New Roman"/>
              </a:rPr>
              <a:t>34% Recyclable</a:t>
            </a:r>
          </a:p>
          <a:p>
            <a:pPr marL="914400" lvl="1" indent="-279400">
              <a:buSzPts val="800"/>
              <a:buFont typeface="Times New Roman"/>
              <a:buChar char="○"/>
            </a:pPr>
            <a:r>
              <a:rPr lang="en-US" sz="4000" dirty="0">
                <a:latin typeface="Times New Roman"/>
                <a:ea typeface="Times New Roman"/>
                <a:cs typeface="Times New Roman"/>
                <a:sym typeface="Times New Roman"/>
              </a:rPr>
              <a:t>16% Compostable </a:t>
            </a:r>
          </a:p>
          <a:p>
            <a:pPr marL="914400" lvl="1" indent="-279400">
              <a:buSzPts val="800"/>
              <a:buFont typeface="Times New Roman"/>
              <a:buChar char="○"/>
            </a:pPr>
            <a:endParaRPr lang="en-US" sz="4000" dirty="0">
              <a:latin typeface="Times New Roman"/>
              <a:ea typeface="Times New Roman"/>
              <a:cs typeface="Times New Roman"/>
              <a:sym typeface="Times New Roman"/>
            </a:endParaRPr>
          </a:p>
        </p:txBody>
      </p:sp>
      <p:sp>
        <p:nvSpPr>
          <p:cNvPr id="16" name="TextBox 15">
            <a:extLst>
              <a:ext uri="{FF2B5EF4-FFF2-40B4-BE49-F238E27FC236}">
                <a16:creationId xmlns:a16="http://schemas.microsoft.com/office/drawing/2014/main" xmlns="" id="{D539EE4A-5AA8-4E03-988C-38707495D57C}"/>
              </a:ext>
            </a:extLst>
          </p:cNvPr>
          <p:cNvSpPr txBox="1"/>
          <p:nvPr/>
        </p:nvSpPr>
        <p:spPr>
          <a:xfrm>
            <a:off x="28968567" y="9626554"/>
            <a:ext cx="14393244" cy="871007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lvl="0" algn="just"/>
            <a:endParaRPr lang="en-US" sz="4000" dirty="0">
              <a:latin typeface="Times New Roman"/>
              <a:ea typeface="Times New Roman"/>
              <a:cs typeface="Times New Roman"/>
              <a:sym typeface="Times New Roman"/>
            </a:endParaRPr>
          </a:p>
          <a:p>
            <a:pPr lvl="0" algn="just"/>
            <a:r>
              <a:rPr lang="en-US" sz="4000" dirty="0">
                <a:latin typeface="Times New Roman"/>
                <a:ea typeface="Times New Roman"/>
                <a:cs typeface="Times New Roman"/>
                <a:sym typeface="Times New Roman"/>
              </a:rPr>
              <a:t>Our results show that there is either a lack of understanding or a lack of concern regarding proper waste </a:t>
            </a:r>
            <a:r>
              <a:rPr lang="en-US" sz="4000" dirty="0" smtClean="0">
                <a:latin typeface="Times New Roman"/>
                <a:ea typeface="Times New Roman"/>
                <a:cs typeface="Times New Roman"/>
                <a:sym typeface="Times New Roman"/>
              </a:rPr>
              <a:t>disposal for students living in UNH residence halls. </a:t>
            </a:r>
            <a:r>
              <a:rPr lang="en-US" sz="4000" dirty="0">
                <a:latin typeface="Times New Roman"/>
                <a:ea typeface="Times New Roman"/>
                <a:cs typeface="Times New Roman"/>
                <a:sym typeface="Times New Roman"/>
              </a:rPr>
              <a:t>A waste audit conducted at the University of Wisconsin found that 39% of the waste could have been recycled. The similar results from </a:t>
            </a:r>
            <a:r>
              <a:rPr lang="en-US" sz="4000" dirty="0" smtClean="0">
                <a:latin typeface="Times New Roman"/>
                <a:ea typeface="Times New Roman"/>
                <a:cs typeface="Times New Roman"/>
                <a:sym typeface="Times New Roman"/>
              </a:rPr>
              <a:t>our waste audit indicate </a:t>
            </a:r>
            <a:r>
              <a:rPr lang="en-US" sz="4000" dirty="0">
                <a:latin typeface="Times New Roman"/>
                <a:ea typeface="Times New Roman"/>
                <a:cs typeface="Times New Roman"/>
                <a:sym typeface="Times New Roman"/>
              </a:rPr>
              <a:t>that proper waste disposal is a systematic problem on college campuses. </a:t>
            </a:r>
          </a:p>
          <a:p>
            <a:pPr lvl="0" algn="just"/>
            <a:r>
              <a:rPr lang="en-US" sz="4000" dirty="0">
                <a:latin typeface="Times New Roman"/>
                <a:ea typeface="Times New Roman"/>
                <a:cs typeface="Times New Roman"/>
                <a:sym typeface="Times New Roman"/>
              </a:rPr>
              <a:t>We also found that regardless of dorm style, kitchen capacity, or population demographics, the results were similar across the board. This illustrates a general need for education for all college students surrounding best waste management practices. This research provides a foundation for deeper analysis and future projects regarding waste on campus. </a:t>
            </a:r>
          </a:p>
          <a:p>
            <a:pPr lvl="0" algn="just"/>
            <a:endParaRPr lang="en-US" sz="4000" dirty="0">
              <a:latin typeface="Times New Roman"/>
              <a:ea typeface="Times New Roman"/>
              <a:cs typeface="Times New Roman"/>
              <a:sym typeface="Times New Roman"/>
            </a:endParaRPr>
          </a:p>
        </p:txBody>
      </p:sp>
      <p:sp>
        <p:nvSpPr>
          <p:cNvPr id="19" name="TextBox 18">
            <a:extLst>
              <a:ext uri="{FF2B5EF4-FFF2-40B4-BE49-F238E27FC236}">
                <a16:creationId xmlns:a16="http://schemas.microsoft.com/office/drawing/2014/main" xmlns="" id="{1F8839F7-C864-4DB9-8F51-E7CFE08ACC24}"/>
              </a:ext>
            </a:extLst>
          </p:cNvPr>
          <p:cNvSpPr txBox="1"/>
          <p:nvPr/>
        </p:nvSpPr>
        <p:spPr>
          <a:xfrm>
            <a:off x="28968566" y="19811567"/>
            <a:ext cx="14393233" cy="809452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571500" lvl="0" indent="-571500" algn="just">
              <a:buFont typeface="Arial" panose="020B0604020202020204" pitchFamily="34" charset="0"/>
              <a:buChar char="•"/>
            </a:pPr>
            <a:endParaRPr lang="en-US" sz="4000" dirty="0">
              <a:latin typeface="Times New Roman"/>
              <a:ea typeface="Times New Roman"/>
              <a:cs typeface="Times New Roman"/>
              <a:sym typeface="Times New Roman"/>
            </a:endParaRPr>
          </a:p>
          <a:p>
            <a:pPr marL="571500" lvl="0" indent="-571500" algn="just">
              <a:buFont typeface="Arial" panose="020B0604020202020204" pitchFamily="34" charset="0"/>
              <a:buChar char="•"/>
            </a:pPr>
            <a:r>
              <a:rPr lang="en-US" sz="4000" dirty="0">
                <a:latin typeface="Times New Roman"/>
                <a:ea typeface="Times New Roman"/>
                <a:cs typeface="Times New Roman"/>
                <a:sym typeface="Times New Roman"/>
              </a:rPr>
              <a:t>Outreach programs for </a:t>
            </a:r>
            <a:r>
              <a:rPr lang="en-US" sz="4000" dirty="0" smtClean="0">
                <a:latin typeface="Times New Roman"/>
                <a:ea typeface="Times New Roman"/>
                <a:cs typeface="Times New Roman"/>
                <a:sym typeface="Times New Roman"/>
              </a:rPr>
              <a:t>students may include more </a:t>
            </a:r>
            <a:r>
              <a:rPr lang="en-US" sz="4000" dirty="0">
                <a:latin typeface="Times New Roman"/>
                <a:ea typeface="Times New Roman"/>
                <a:cs typeface="Times New Roman"/>
                <a:sym typeface="Times New Roman"/>
              </a:rPr>
              <a:t>detailed signage, murals addressing sustainable waste </a:t>
            </a:r>
            <a:r>
              <a:rPr lang="en-US" sz="4000" dirty="0" smtClean="0">
                <a:latin typeface="Times New Roman"/>
                <a:ea typeface="Times New Roman"/>
                <a:cs typeface="Times New Roman"/>
                <a:sym typeface="Times New Roman"/>
              </a:rPr>
              <a:t>practices, </a:t>
            </a:r>
            <a:r>
              <a:rPr lang="en-US" sz="4000" dirty="0">
                <a:latin typeface="Times New Roman"/>
                <a:ea typeface="Times New Roman"/>
                <a:cs typeface="Times New Roman"/>
                <a:sym typeface="Times New Roman"/>
              </a:rPr>
              <a:t>or community events. </a:t>
            </a:r>
          </a:p>
          <a:p>
            <a:pPr marL="571500" lvl="0" indent="-571500" algn="just">
              <a:buFont typeface="Arial" panose="020B0604020202020204" pitchFamily="34" charset="0"/>
              <a:buChar char="•"/>
            </a:pPr>
            <a:endParaRPr lang="en-US" sz="4000" dirty="0">
              <a:latin typeface="Times New Roman"/>
              <a:ea typeface="Times New Roman"/>
              <a:cs typeface="Times New Roman"/>
              <a:sym typeface="Times New Roman"/>
            </a:endParaRPr>
          </a:p>
          <a:p>
            <a:pPr marL="571500" lvl="0" indent="-571500" algn="just">
              <a:buFont typeface="Arial" panose="020B0604020202020204" pitchFamily="34" charset="0"/>
              <a:buChar char="•"/>
            </a:pPr>
            <a:r>
              <a:rPr lang="en-US" sz="4000" dirty="0">
                <a:latin typeface="Times New Roman"/>
                <a:ea typeface="Times New Roman"/>
                <a:cs typeface="Times New Roman"/>
                <a:sym typeface="Times New Roman"/>
              </a:rPr>
              <a:t>The research is intended to be built upon for future projects conducted in conjunction with the Zero Waste Task Force and the Sustainability Institute at UNH. </a:t>
            </a:r>
          </a:p>
          <a:p>
            <a:pPr marL="571500" lvl="0" indent="-571500" algn="just">
              <a:buFont typeface="Arial" panose="020B0604020202020204" pitchFamily="34" charset="0"/>
              <a:buChar char="•"/>
            </a:pPr>
            <a:endParaRPr lang="en-US" sz="4000" dirty="0">
              <a:latin typeface="Times New Roman"/>
              <a:ea typeface="Times New Roman"/>
              <a:cs typeface="Times New Roman"/>
              <a:sym typeface="Times New Roman"/>
            </a:endParaRPr>
          </a:p>
          <a:p>
            <a:pPr marL="571500" lvl="0" indent="-571500" algn="just">
              <a:buFont typeface="Arial" panose="020B0604020202020204" pitchFamily="34" charset="0"/>
              <a:buChar char="•"/>
            </a:pPr>
            <a:r>
              <a:rPr lang="en-US" sz="4000" dirty="0">
                <a:latin typeface="Times New Roman"/>
                <a:ea typeface="Times New Roman"/>
                <a:cs typeface="Times New Roman"/>
                <a:sym typeface="Times New Roman"/>
              </a:rPr>
              <a:t>There is opportunity for collaboration with Waste Management and  UNH Facilities to routinely educate residents of the UNH community on the impacts of waste. </a:t>
            </a:r>
          </a:p>
          <a:p>
            <a:pPr marL="571500" lvl="0" indent="-571500" algn="just">
              <a:buFont typeface="Arial" panose="020B0604020202020204" pitchFamily="34" charset="0"/>
              <a:buChar char="•"/>
            </a:pPr>
            <a:endParaRPr lang="en-US" sz="4000" dirty="0">
              <a:latin typeface="Times New Roman"/>
              <a:ea typeface="Times New Roman"/>
              <a:cs typeface="Times New Roman"/>
              <a:sym typeface="Times New Roman"/>
            </a:endParaRPr>
          </a:p>
        </p:txBody>
      </p:sp>
      <p:sp>
        <p:nvSpPr>
          <p:cNvPr id="20" name="TextBox 19">
            <a:extLst>
              <a:ext uri="{FF2B5EF4-FFF2-40B4-BE49-F238E27FC236}">
                <a16:creationId xmlns:a16="http://schemas.microsoft.com/office/drawing/2014/main" xmlns="" id="{888ED224-E63A-428D-A34A-FB4B24B4AE79}"/>
              </a:ext>
            </a:extLst>
          </p:cNvPr>
          <p:cNvSpPr txBox="1"/>
          <p:nvPr/>
        </p:nvSpPr>
        <p:spPr>
          <a:xfrm>
            <a:off x="28968572" y="29381026"/>
            <a:ext cx="14393227" cy="306545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lvl="0" algn="just">
              <a:lnSpc>
                <a:spcPct val="115000"/>
              </a:lnSpc>
            </a:pPr>
            <a:endParaRPr lang="en-US" sz="2800" dirty="0">
              <a:latin typeface="Times New Roman"/>
              <a:ea typeface="Times New Roman"/>
              <a:cs typeface="Times New Roman"/>
              <a:sym typeface="Times New Roman"/>
            </a:endParaRPr>
          </a:p>
          <a:p>
            <a:pPr algn="just">
              <a:lnSpc>
                <a:spcPct val="115000"/>
              </a:lnSpc>
            </a:pPr>
            <a:r>
              <a:rPr lang="en-US" sz="2800" dirty="0">
                <a:latin typeface="Times New Roman"/>
                <a:ea typeface="Times New Roman"/>
                <a:cs typeface="Times New Roman"/>
                <a:sym typeface="Times New Roman"/>
              </a:rPr>
              <a:t>1. Vega, C. A., Benitez, S., &amp; Barreto, E. (2008). Solid Waste Characterization and Recycling    Potential for </a:t>
            </a:r>
            <a:r>
              <a:rPr lang="en-US" sz="2800" dirty="0">
                <a:latin typeface="Times New Roman"/>
                <a:cs typeface="Times New Roman"/>
                <a:sym typeface="Times New Roman"/>
              </a:rPr>
              <a:t>a University Campus. Waste Management, V:28 S21-S26.</a:t>
            </a:r>
          </a:p>
          <a:p>
            <a:pPr algn="just">
              <a:lnSpc>
                <a:spcPct val="115000"/>
              </a:lnSpc>
            </a:pPr>
            <a:r>
              <a:rPr lang="en-US" sz="2800" dirty="0">
                <a:latin typeface="Times New Roman"/>
                <a:cs typeface="Times New Roman"/>
                <a:sym typeface="Times New Roman"/>
              </a:rPr>
              <a:t>2. AASHE (2017). Stars Participants and Reports. Association for the Advancement of Sustainability in Higher Education. </a:t>
            </a:r>
            <a:r>
              <a:rPr lang="en-US" sz="2800" dirty="0" err="1">
                <a:latin typeface="Times New Roman"/>
                <a:cs typeface="Times New Roman"/>
                <a:sym typeface="Times New Roman"/>
              </a:rPr>
              <a:t>Retreived</a:t>
            </a:r>
            <a:r>
              <a:rPr lang="en-US" sz="2800" dirty="0">
                <a:latin typeface="Times New Roman"/>
                <a:cs typeface="Times New Roman"/>
                <a:sym typeface="Times New Roman"/>
              </a:rPr>
              <a:t> from https://stars.aashe.org/institutions/participants-and-reports/?sort=rating</a:t>
            </a:r>
          </a:p>
        </p:txBody>
      </p:sp>
      <p:sp>
        <p:nvSpPr>
          <p:cNvPr id="3" name="TextBox 2">
            <a:extLst>
              <a:ext uri="{FF2B5EF4-FFF2-40B4-BE49-F238E27FC236}">
                <a16:creationId xmlns:a16="http://schemas.microsoft.com/office/drawing/2014/main" xmlns="" id="{EF1CD4C7-FCDC-4C3D-9E39-8E1EA47A72F7}"/>
              </a:ext>
            </a:extLst>
          </p:cNvPr>
          <p:cNvSpPr txBox="1"/>
          <p:nvPr/>
        </p:nvSpPr>
        <p:spPr>
          <a:xfrm>
            <a:off x="529384" y="13751740"/>
            <a:ext cx="13860380" cy="286232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endParaRPr lang="en-US" sz="3600" dirty="0">
              <a:latin typeface="Times" pitchFamily="2" charset="0"/>
              <a:cs typeface="Telugu MN" pitchFamily="2" charset="0"/>
            </a:endParaRPr>
          </a:p>
          <a:p>
            <a:pPr algn="just"/>
            <a:r>
              <a:rPr lang="en-US" sz="3600" dirty="0">
                <a:latin typeface="Times" pitchFamily="2" charset="0"/>
                <a:cs typeface="Telugu MN" pitchFamily="2" charset="0"/>
              </a:rPr>
              <a:t>What are residents of UNH dorms throwing away? How much of this waste could have been diverted from the landfill to be recycled or composted?</a:t>
            </a:r>
          </a:p>
          <a:p>
            <a:pPr algn="just"/>
            <a:r>
              <a:rPr lang="en-US" sz="3600" dirty="0">
                <a:latin typeface="Times" pitchFamily="2" charset="0"/>
                <a:cs typeface="Telugu MN" pitchFamily="2" charset="0"/>
              </a:rPr>
              <a:t>  </a:t>
            </a:r>
          </a:p>
        </p:txBody>
      </p:sp>
      <p:sp>
        <p:nvSpPr>
          <p:cNvPr id="5" name="TextBox 4">
            <a:extLst>
              <a:ext uri="{FF2B5EF4-FFF2-40B4-BE49-F238E27FC236}">
                <a16:creationId xmlns:a16="http://schemas.microsoft.com/office/drawing/2014/main" xmlns="" id="{ED5F2BC6-0569-40F2-A577-7A33CCA82968}"/>
              </a:ext>
            </a:extLst>
          </p:cNvPr>
          <p:cNvSpPr txBox="1"/>
          <p:nvPr/>
        </p:nvSpPr>
        <p:spPr>
          <a:xfrm>
            <a:off x="529388" y="18170873"/>
            <a:ext cx="13860375" cy="1425005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lvl="0" algn="just"/>
            <a:endParaRPr lang="en-US" sz="4000" dirty="0">
              <a:latin typeface="Times New Roman"/>
              <a:ea typeface="Times New Roman"/>
              <a:cs typeface="Times New Roman"/>
              <a:sym typeface="Times New Roman"/>
            </a:endParaRPr>
          </a:p>
          <a:p>
            <a:pPr lvl="0" algn="just"/>
            <a:r>
              <a:rPr lang="en-US" sz="4000" dirty="0">
                <a:latin typeface="Times New Roman"/>
                <a:ea typeface="Times New Roman"/>
                <a:cs typeface="Times New Roman"/>
                <a:sym typeface="Times New Roman"/>
              </a:rPr>
              <a:t>A waste audit entails removing garbage from waste sites to be categorized and sorted based on set criterion. These categories are later weighed and data is recorded to provide an understanding of waste composition. Three waste audits were conducted during the month of March at Christensen, Congreve and Fairchild dorms. 25% of waste in each dumpster was removed to be sorted into twelve categories based on landfill/recyclable/compostable/other. </a:t>
            </a:r>
          </a:p>
          <a:p>
            <a:pPr lvl="0" algn="just"/>
            <a:endParaRPr lang="en-US" sz="4000" dirty="0">
              <a:latin typeface="Times New Roman"/>
              <a:ea typeface="Times New Roman"/>
              <a:cs typeface="Times New Roman"/>
              <a:sym typeface="Times New Roman"/>
            </a:endParaRPr>
          </a:p>
          <a:p>
            <a:pPr lvl="0" algn="just"/>
            <a:endParaRPr lang="en-US" sz="4000" dirty="0">
              <a:latin typeface="Times New Roman"/>
              <a:ea typeface="Times New Roman"/>
              <a:cs typeface="Times New Roman"/>
              <a:sym typeface="Times New Roman"/>
            </a:endParaRPr>
          </a:p>
          <a:p>
            <a:pPr lvl="0" algn="just"/>
            <a:endParaRPr lang="en-US" sz="4000" dirty="0">
              <a:latin typeface="Times New Roman"/>
              <a:ea typeface="Times New Roman"/>
              <a:cs typeface="Times New Roman"/>
              <a:sym typeface="Times New Roman"/>
            </a:endParaRPr>
          </a:p>
          <a:p>
            <a:pPr lvl="0" algn="just"/>
            <a:endParaRPr lang="en-US" sz="4000" dirty="0">
              <a:latin typeface="Times New Roman"/>
              <a:ea typeface="Times New Roman"/>
              <a:cs typeface="Times New Roman"/>
              <a:sym typeface="Times New Roman"/>
            </a:endParaRPr>
          </a:p>
          <a:p>
            <a:pPr lvl="0" algn="just"/>
            <a:endParaRPr lang="en-US" sz="4000" dirty="0">
              <a:latin typeface="Times New Roman"/>
              <a:ea typeface="Times New Roman"/>
              <a:cs typeface="Times New Roman"/>
              <a:sym typeface="Times New Roman"/>
            </a:endParaRPr>
          </a:p>
          <a:p>
            <a:pPr lvl="0" algn="just"/>
            <a:endParaRPr lang="en-US" sz="4000" dirty="0">
              <a:latin typeface="Times New Roman"/>
              <a:ea typeface="Times New Roman"/>
              <a:cs typeface="Times New Roman"/>
              <a:sym typeface="Times New Roman"/>
            </a:endParaRPr>
          </a:p>
          <a:p>
            <a:pPr lvl="0" algn="just"/>
            <a:endParaRPr lang="en-US" sz="4000" dirty="0">
              <a:latin typeface="Times New Roman"/>
              <a:ea typeface="Times New Roman"/>
              <a:cs typeface="Times New Roman"/>
              <a:sym typeface="Times New Roman"/>
            </a:endParaRPr>
          </a:p>
          <a:p>
            <a:pPr lvl="0" algn="just"/>
            <a:endParaRPr lang="en-US" sz="4000" dirty="0">
              <a:latin typeface="Times New Roman"/>
              <a:ea typeface="Times New Roman"/>
              <a:cs typeface="Times New Roman"/>
              <a:sym typeface="Times New Roman"/>
            </a:endParaRPr>
          </a:p>
          <a:p>
            <a:pPr lvl="0" algn="just"/>
            <a:endParaRPr lang="en-US" sz="4000" dirty="0">
              <a:latin typeface="Times New Roman"/>
              <a:ea typeface="Times New Roman"/>
              <a:cs typeface="Times New Roman"/>
              <a:sym typeface="Times New Roman"/>
            </a:endParaRPr>
          </a:p>
          <a:p>
            <a:pPr lvl="0" algn="just"/>
            <a:endParaRPr lang="en-US" sz="4000" dirty="0">
              <a:latin typeface="Times New Roman"/>
              <a:ea typeface="Times New Roman"/>
              <a:cs typeface="Times New Roman"/>
              <a:sym typeface="Times New Roman"/>
            </a:endParaRPr>
          </a:p>
          <a:p>
            <a:pPr lvl="0" algn="just"/>
            <a:endParaRPr lang="en-US" sz="4000" dirty="0">
              <a:latin typeface="Times New Roman"/>
              <a:ea typeface="Times New Roman"/>
              <a:cs typeface="Times New Roman"/>
              <a:sym typeface="Times New Roman"/>
            </a:endParaRPr>
          </a:p>
          <a:p>
            <a:pPr lvl="0" algn="just"/>
            <a:endParaRPr lang="en-US" sz="4000" dirty="0">
              <a:latin typeface="Times New Roman"/>
              <a:ea typeface="Times New Roman"/>
              <a:cs typeface="Times New Roman"/>
              <a:sym typeface="Times New Roman"/>
            </a:endParaRPr>
          </a:p>
          <a:p>
            <a:pPr lvl="0" algn="just"/>
            <a:endParaRPr lang="en-US" sz="4000" dirty="0">
              <a:latin typeface="Times New Roman"/>
              <a:ea typeface="Times New Roman"/>
              <a:cs typeface="Times New Roman"/>
              <a:sym typeface="Times New Roman"/>
            </a:endParaRPr>
          </a:p>
          <a:p>
            <a:pPr lvl="0" algn="just"/>
            <a:endParaRPr lang="en-US" sz="4000" dirty="0">
              <a:latin typeface="Times New Roman"/>
              <a:ea typeface="Times New Roman"/>
              <a:cs typeface="Times New Roman"/>
              <a:sym typeface="Times New Roman"/>
            </a:endParaRPr>
          </a:p>
          <a:p>
            <a:pPr lvl="0" algn="just"/>
            <a:endParaRPr lang="en-US" sz="4000" dirty="0">
              <a:latin typeface="Times New Roman"/>
              <a:ea typeface="Times New Roman"/>
              <a:cs typeface="Times New Roman"/>
              <a:sym typeface="Times New Roman"/>
            </a:endParaRPr>
          </a:p>
        </p:txBody>
      </p:sp>
      <p:pic>
        <p:nvPicPr>
          <p:cNvPr id="22" name="Shape 65">
            <a:extLst>
              <a:ext uri="{FF2B5EF4-FFF2-40B4-BE49-F238E27FC236}">
                <a16:creationId xmlns:a16="http://schemas.microsoft.com/office/drawing/2014/main" xmlns="" id="{D501D4C0-F8A4-477A-B8F1-3FAB3287FB67}"/>
              </a:ext>
            </a:extLst>
          </p:cNvPr>
          <p:cNvPicPr preferRelativeResize="0"/>
          <p:nvPr/>
        </p:nvPicPr>
        <p:blipFill>
          <a:blip r:embed="rId5">
            <a:alphaModFix/>
          </a:blip>
          <a:stretch>
            <a:fillRect/>
          </a:stretch>
        </p:blipFill>
        <p:spPr>
          <a:xfrm>
            <a:off x="4689475" y="25662097"/>
            <a:ext cx="4622778" cy="3586055"/>
          </a:xfrm>
          <a:prstGeom prst="rect">
            <a:avLst/>
          </a:prstGeom>
          <a:noFill/>
          <a:ln>
            <a:solidFill>
              <a:schemeClr val="tx1"/>
            </a:solidFill>
          </a:ln>
        </p:spPr>
      </p:pic>
      <p:pic>
        <p:nvPicPr>
          <p:cNvPr id="23" name="Shape 63">
            <a:extLst>
              <a:ext uri="{FF2B5EF4-FFF2-40B4-BE49-F238E27FC236}">
                <a16:creationId xmlns:a16="http://schemas.microsoft.com/office/drawing/2014/main" xmlns="" id="{04794D36-D5E1-444E-ACDC-98B4F2FBBB37}"/>
              </a:ext>
            </a:extLst>
          </p:cNvPr>
          <p:cNvPicPr preferRelativeResize="0"/>
          <p:nvPr/>
        </p:nvPicPr>
        <p:blipFill>
          <a:blip r:embed="rId6">
            <a:alphaModFix/>
          </a:blip>
          <a:stretch>
            <a:fillRect/>
          </a:stretch>
        </p:blipFill>
        <p:spPr>
          <a:xfrm>
            <a:off x="1060516" y="23425391"/>
            <a:ext cx="3427003" cy="3586055"/>
          </a:xfrm>
          <a:prstGeom prst="rect">
            <a:avLst/>
          </a:prstGeom>
          <a:noFill/>
          <a:ln>
            <a:solidFill>
              <a:schemeClr val="tx1"/>
            </a:solidFill>
          </a:ln>
        </p:spPr>
      </p:pic>
      <p:pic>
        <p:nvPicPr>
          <p:cNvPr id="24" name="Shape 64">
            <a:extLst>
              <a:ext uri="{FF2B5EF4-FFF2-40B4-BE49-F238E27FC236}">
                <a16:creationId xmlns:a16="http://schemas.microsoft.com/office/drawing/2014/main" xmlns="" id="{EE48C788-DC26-420A-A5ED-C5865E6BF673}"/>
              </a:ext>
            </a:extLst>
          </p:cNvPr>
          <p:cNvPicPr preferRelativeResize="0"/>
          <p:nvPr/>
        </p:nvPicPr>
        <p:blipFill>
          <a:blip r:embed="rId7">
            <a:alphaModFix/>
          </a:blip>
          <a:stretch>
            <a:fillRect/>
          </a:stretch>
        </p:blipFill>
        <p:spPr>
          <a:xfrm>
            <a:off x="9626323" y="27307820"/>
            <a:ext cx="4358048" cy="3586055"/>
          </a:xfrm>
          <a:prstGeom prst="rect">
            <a:avLst/>
          </a:prstGeom>
          <a:noFill/>
          <a:ln>
            <a:solidFill>
              <a:schemeClr val="tx1"/>
            </a:solidFill>
          </a:ln>
        </p:spPr>
      </p:pic>
      <p:sp>
        <p:nvSpPr>
          <p:cNvPr id="21" name="TextBox 20">
            <a:extLst>
              <a:ext uri="{FF2B5EF4-FFF2-40B4-BE49-F238E27FC236}">
                <a16:creationId xmlns:a16="http://schemas.microsoft.com/office/drawing/2014/main" xmlns="" id="{E6542DE4-0A1E-4F4B-9EF8-E45AC39797AA}"/>
              </a:ext>
            </a:extLst>
          </p:cNvPr>
          <p:cNvSpPr txBox="1"/>
          <p:nvPr/>
        </p:nvSpPr>
        <p:spPr>
          <a:xfrm>
            <a:off x="1060516" y="27103430"/>
            <a:ext cx="3427003"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US" sz="2400" dirty="0">
                <a:latin typeface="Times New Roman" panose="02020603050405020304" pitchFamily="18" charset="0"/>
                <a:cs typeface="Times New Roman" panose="02020603050405020304" pitchFamily="18" charset="0"/>
              </a:rPr>
              <a:t>Figure 1. Measuring landfill category of waste</a:t>
            </a:r>
          </a:p>
        </p:txBody>
      </p:sp>
      <p:sp>
        <p:nvSpPr>
          <p:cNvPr id="25" name="TextBox 24">
            <a:extLst>
              <a:ext uri="{FF2B5EF4-FFF2-40B4-BE49-F238E27FC236}">
                <a16:creationId xmlns:a16="http://schemas.microsoft.com/office/drawing/2014/main" xmlns="" id="{46451502-BDDF-408F-8037-8753C75104CB}"/>
              </a:ext>
            </a:extLst>
          </p:cNvPr>
          <p:cNvSpPr txBox="1"/>
          <p:nvPr/>
        </p:nvSpPr>
        <p:spPr>
          <a:xfrm>
            <a:off x="4689475" y="29381026"/>
            <a:ext cx="4622778"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US" sz="2400" dirty="0">
                <a:latin typeface="Times New Roman" panose="02020603050405020304" pitchFamily="18" charset="0"/>
                <a:cs typeface="Times New Roman" panose="02020603050405020304" pitchFamily="18" charset="0"/>
              </a:rPr>
              <a:t>Figure 2. The waste from one dumpster at Christensen pre-sort</a:t>
            </a:r>
          </a:p>
        </p:txBody>
      </p:sp>
      <p:sp>
        <p:nvSpPr>
          <p:cNvPr id="26" name="TextBox 25">
            <a:extLst>
              <a:ext uri="{FF2B5EF4-FFF2-40B4-BE49-F238E27FC236}">
                <a16:creationId xmlns:a16="http://schemas.microsoft.com/office/drawing/2014/main" xmlns="" id="{DE465DA7-B4FC-4008-9658-C423D9D1DDC4}"/>
              </a:ext>
            </a:extLst>
          </p:cNvPr>
          <p:cNvSpPr txBox="1"/>
          <p:nvPr/>
        </p:nvSpPr>
        <p:spPr>
          <a:xfrm>
            <a:off x="9626323" y="31000128"/>
            <a:ext cx="4358047"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US" sz="2400" dirty="0">
                <a:latin typeface="Times New Roman" panose="02020603050405020304" pitchFamily="18" charset="0"/>
                <a:cs typeface="Times New Roman" panose="02020603050405020304" pitchFamily="18" charset="0"/>
              </a:rPr>
              <a:t>Figure 3. Recording the weight of each category</a:t>
            </a:r>
          </a:p>
        </p:txBody>
      </p:sp>
      <p:sp>
        <p:nvSpPr>
          <p:cNvPr id="32" name="TextBox 31">
            <a:extLst>
              <a:ext uri="{FF2B5EF4-FFF2-40B4-BE49-F238E27FC236}">
                <a16:creationId xmlns:a16="http://schemas.microsoft.com/office/drawing/2014/main" xmlns="" id="{00D1DFF0-B86A-4A46-A0C6-BFE2E64AC7D4}"/>
              </a:ext>
            </a:extLst>
          </p:cNvPr>
          <p:cNvSpPr txBox="1"/>
          <p:nvPr/>
        </p:nvSpPr>
        <p:spPr>
          <a:xfrm>
            <a:off x="14748980" y="3640439"/>
            <a:ext cx="13860380" cy="923330"/>
          </a:xfrm>
          <a:prstGeom prst="rect">
            <a:avLst/>
          </a:prstGeom>
          <a:solidFill>
            <a:schemeClr val="accent5">
              <a:lumMod val="20000"/>
              <a:lumOff val="8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Results</a:t>
            </a:r>
          </a:p>
        </p:txBody>
      </p:sp>
      <p:sp>
        <p:nvSpPr>
          <p:cNvPr id="33" name="TextBox 32">
            <a:extLst>
              <a:ext uri="{FF2B5EF4-FFF2-40B4-BE49-F238E27FC236}">
                <a16:creationId xmlns:a16="http://schemas.microsoft.com/office/drawing/2014/main" xmlns="" id="{BD11A033-2222-4F8F-BE5B-BADA5DC95982}"/>
              </a:ext>
            </a:extLst>
          </p:cNvPr>
          <p:cNvSpPr txBox="1"/>
          <p:nvPr/>
        </p:nvSpPr>
        <p:spPr>
          <a:xfrm>
            <a:off x="28968571" y="3640439"/>
            <a:ext cx="14393239" cy="923330"/>
          </a:xfrm>
          <a:prstGeom prst="rect">
            <a:avLst/>
          </a:prstGeom>
          <a:solidFill>
            <a:schemeClr val="accent5">
              <a:lumMod val="20000"/>
              <a:lumOff val="8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5400" b="1" dirty="0">
                <a:latin typeface="Times New Roman" panose="02020603050405020304" pitchFamily="18" charset="0"/>
                <a:cs typeface="Times New Roman" panose="02020603050405020304" pitchFamily="18" charset="0"/>
              </a:rPr>
              <a:t>Results</a:t>
            </a:r>
          </a:p>
        </p:txBody>
      </p:sp>
      <p:sp>
        <p:nvSpPr>
          <p:cNvPr id="36" name="TextBox 1">
            <a:extLst>
              <a:ext uri="{FF2B5EF4-FFF2-40B4-BE49-F238E27FC236}">
                <a16:creationId xmlns:a16="http://schemas.microsoft.com/office/drawing/2014/main" xmlns="" id="{2C1FDC44-8640-4D9A-A27A-74DB9A6E8728}"/>
              </a:ext>
            </a:extLst>
          </p:cNvPr>
          <p:cNvSpPr txBox="1"/>
          <p:nvPr/>
        </p:nvSpPr>
        <p:spPr>
          <a:xfrm>
            <a:off x="14748114" y="17415345"/>
            <a:ext cx="13834580" cy="1511055"/>
          </a:xfrm>
          <a:prstGeom prst="rect">
            <a:avLst/>
          </a:prstGeom>
        </p:spPr>
        <p:style>
          <a:lnRef idx="2">
            <a:schemeClr val="dk1"/>
          </a:lnRef>
          <a:fillRef idx="1">
            <a:schemeClr val="lt1"/>
          </a:fillRef>
          <a:effectRef idx="0">
            <a:schemeClr val="dk1"/>
          </a:effectRef>
          <a:fontRef idx="minor">
            <a:schemeClr val="dk1"/>
          </a:fontRef>
        </p:style>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just"/>
            <a:r>
              <a:rPr lang="en-US" sz="4000" dirty="0">
                <a:latin typeface="Times New Roman" panose="02020603050405020304" pitchFamily="18" charset="0"/>
                <a:cs typeface="Times New Roman" panose="02020603050405020304" pitchFamily="18" charset="0"/>
              </a:rPr>
              <a:t>Figure 4. Shows the total amount of landfill vs. recyclable and compostable waste in the dumpsters from all three dorms. </a:t>
            </a:r>
          </a:p>
        </p:txBody>
      </p:sp>
      <p:pic>
        <p:nvPicPr>
          <p:cNvPr id="41" name="Picture 40">
            <a:extLst>
              <a:ext uri="{FF2B5EF4-FFF2-40B4-BE49-F238E27FC236}">
                <a16:creationId xmlns:a16="http://schemas.microsoft.com/office/drawing/2014/main" xmlns="" id="{7B714343-CEE2-4DD3-B96D-C454ED0CC0C8}"/>
              </a:ext>
            </a:extLst>
          </p:cNvPr>
          <p:cNvPicPr>
            <a:picLocks noChangeAspect="1"/>
          </p:cNvPicPr>
          <p:nvPr/>
        </p:nvPicPr>
        <p:blipFill rotWithShape="1">
          <a:blip r:embed="rId8"/>
          <a:srcRect b="7174"/>
          <a:stretch/>
        </p:blipFill>
        <p:spPr>
          <a:xfrm>
            <a:off x="14774779" y="19535976"/>
            <a:ext cx="13834580" cy="11483983"/>
          </a:xfrm>
          <a:prstGeom prst="rect">
            <a:avLst/>
          </a:prstGeom>
          <a:ln w="3175">
            <a:solidFill>
              <a:schemeClr val="tx1"/>
            </a:solidFill>
          </a:ln>
        </p:spPr>
      </p:pic>
      <p:sp>
        <p:nvSpPr>
          <p:cNvPr id="44" name="TextBox 1">
            <a:extLst>
              <a:ext uri="{FF2B5EF4-FFF2-40B4-BE49-F238E27FC236}">
                <a16:creationId xmlns:a16="http://schemas.microsoft.com/office/drawing/2014/main" xmlns="" id="{25E28FFD-17BD-4588-B4F7-B4E24F1367AC}"/>
              </a:ext>
            </a:extLst>
          </p:cNvPr>
          <p:cNvSpPr txBox="1"/>
          <p:nvPr/>
        </p:nvSpPr>
        <p:spPr>
          <a:xfrm>
            <a:off x="14748114" y="31019959"/>
            <a:ext cx="13861245" cy="1426522"/>
          </a:xfrm>
          <a:prstGeom prst="rect">
            <a:avLst/>
          </a:prstGeom>
        </p:spPr>
        <p:style>
          <a:lnRef idx="2">
            <a:schemeClr val="dk1"/>
          </a:lnRef>
          <a:fillRef idx="1">
            <a:schemeClr val="lt1"/>
          </a:fillRef>
          <a:effectRef idx="0">
            <a:schemeClr val="dk1"/>
          </a:effectRef>
          <a:fontRef idx="minor">
            <a:schemeClr val="dk1"/>
          </a:fontRef>
        </p:style>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just"/>
            <a:r>
              <a:rPr lang="en-US" sz="4000" dirty="0">
                <a:latin typeface="Times New Roman" panose="02020603050405020304" pitchFamily="18" charset="0"/>
                <a:cs typeface="Times New Roman" panose="02020603050405020304" pitchFamily="18" charset="0"/>
              </a:rPr>
              <a:t>Figure 5. Compares the trash composition of the three sampled residence halls. </a:t>
            </a:r>
          </a:p>
          <a:p>
            <a:pPr algn="just"/>
            <a:endParaRPr lang="en-US" sz="4000" dirty="0">
              <a:latin typeface="Times New Roman" panose="02020603050405020304" pitchFamily="18" charset="0"/>
              <a:cs typeface="Times New Roman" panose="02020603050405020304" pitchFamily="18" charset="0"/>
            </a:endParaRPr>
          </a:p>
        </p:txBody>
      </p:sp>
      <p:graphicFrame>
        <p:nvGraphicFramePr>
          <p:cNvPr id="2" name="Chart 1"/>
          <p:cNvGraphicFramePr/>
          <p:nvPr>
            <p:extLst>
              <p:ext uri="{D42A27DB-BD31-4B8C-83A1-F6EECF244321}">
                <p14:modId xmlns:p14="http://schemas.microsoft.com/office/powerpoint/2010/main" val="3280616266"/>
              </p:ext>
            </p:extLst>
          </p:nvPr>
        </p:nvGraphicFramePr>
        <p:xfrm>
          <a:off x="14748114" y="4563769"/>
          <a:ext cx="13834580" cy="12866083"/>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35055392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223</TotalTime>
  <Words>601</Words>
  <Application>Microsoft Office PowerPoint</Application>
  <PresentationFormat>Custom</PresentationFormat>
  <Paragraphs>57</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Keara Smith</dc:creator>
  <cp:lastModifiedBy>Wendy Smith</cp:lastModifiedBy>
  <cp:revision>21</cp:revision>
  <dcterms:created xsi:type="dcterms:W3CDTF">2018-04-17T20:40:10Z</dcterms:created>
  <dcterms:modified xsi:type="dcterms:W3CDTF">2018-04-18T20:46:39Z</dcterms:modified>
</cp:coreProperties>
</file>