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rels" ContentType="application/vnd.openxmlformats-package.relationships+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Lst>
  <p:sldSz cx="32918400" cy="21945600"/>
  <p:notesSz cx="6858000" cy="9144000"/>
  <p:defaultTextStyle>
    <a:defPPr>
      <a:defRPr lang="en-US"/>
    </a:defPPr>
    <a:lvl1pPr marL="0" algn="l" defTabSz="2194560" rtl="0" eaLnBrk="1" latinLnBrk="0" hangingPunct="1">
      <a:defRPr sz="8600" kern="1200">
        <a:solidFill>
          <a:schemeClr val="tx1"/>
        </a:solidFill>
        <a:latin typeface="+mn-lt"/>
        <a:ea typeface="+mn-ea"/>
        <a:cs typeface="+mn-cs"/>
      </a:defRPr>
    </a:lvl1pPr>
    <a:lvl2pPr marL="2194560" algn="l" defTabSz="2194560" rtl="0" eaLnBrk="1" latinLnBrk="0" hangingPunct="1">
      <a:defRPr sz="8600" kern="1200">
        <a:solidFill>
          <a:schemeClr val="tx1"/>
        </a:solidFill>
        <a:latin typeface="+mn-lt"/>
        <a:ea typeface="+mn-ea"/>
        <a:cs typeface="+mn-cs"/>
      </a:defRPr>
    </a:lvl2pPr>
    <a:lvl3pPr marL="4389120" algn="l" defTabSz="2194560" rtl="0" eaLnBrk="1" latinLnBrk="0" hangingPunct="1">
      <a:defRPr sz="8600" kern="1200">
        <a:solidFill>
          <a:schemeClr val="tx1"/>
        </a:solidFill>
        <a:latin typeface="+mn-lt"/>
        <a:ea typeface="+mn-ea"/>
        <a:cs typeface="+mn-cs"/>
      </a:defRPr>
    </a:lvl3pPr>
    <a:lvl4pPr marL="6583680" algn="l" defTabSz="2194560" rtl="0" eaLnBrk="1" latinLnBrk="0" hangingPunct="1">
      <a:defRPr sz="8600" kern="1200">
        <a:solidFill>
          <a:schemeClr val="tx1"/>
        </a:solidFill>
        <a:latin typeface="+mn-lt"/>
        <a:ea typeface="+mn-ea"/>
        <a:cs typeface="+mn-cs"/>
      </a:defRPr>
    </a:lvl4pPr>
    <a:lvl5pPr marL="8778240" algn="l" defTabSz="2194560" rtl="0" eaLnBrk="1" latinLnBrk="0" hangingPunct="1">
      <a:defRPr sz="8600" kern="1200">
        <a:solidFill>
          <a:schemeClr val="tx1"/>
        </a:solidFill>
        <a:latin typeface="+mn-lt"/>
        <a:ea typeface="+mn-ea"/>
        <a:cs typeface="+mn-cs"/>
      </a:defRPr>
    </a:lvl5pPr>
    <a:lvl6pPr marL="10972800" algn="l" defTabSz="2194560" rtl="0" eaLnBrk="1" latinLnBrk="0" hangingPunct="1">
      <a:defRPr sz="8600" kern="1200">
        <a:solidFill>
          <a:schemeClr val="tx1"/>
        </a:solidFill>
        <a:latin typeface="+mn-lt"/>
        <a:ea typeface="+mn-ea"/>
        <a:cs typeface="+mn-cs"/>
      </a:defRPr>
    </a:lvl6pPr>
    <a:lvl7pPr marL="13167360" algn="l" defTabSz="2194560" rtl="0" eaLnBrk="1" latinLnBrk="0" hangingPunct="1">
      <a:defRPr sz="8600" kern="1200">
        <a:solidFill>
          <a:schemeClr val="tx1"/>
        </a:solidFill>
        <a:latin typeface="+mn-lt"/>
        <a:ea typeface="+mn-ea"/>
        <a:cs typeface="+mn-cs"/>
      </a:defRPr>
    </a:lvl7pPr>
    <a:lvl8pPr marL="15361920" algn="l" defTabSz="2194560" rtl="0" eaLnBrk="1" latinLnBrk="0" hangingPunct="1">
      <a:defRPr sz="8600" kern="1200">
        <a:solidFill>
          <a:schemeClr val="tx1"/>
        </a:solidFill>
        <a:latin typeface="+mn-lt"/>
        <a:ea typeface="+mn-ea"/>
        <a:cs typeface="+mn-cs"/>
      </a:defRPr>
    </a:lvl8pPr>
    <a:lvl9pPr marL="17556480" algn="l" defTabSz="2194560" rtl="0" eaLnBrk="1" latinLnBrk="0" hangingPunct="1">
      <a:defRPr sz="86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21" d="100"/>
          <a:sy n="21" d="100"/>
        </p:scale>
        <p:origin x="-1424" y="-120"/>
      </p:cViewPr>
      <p:guideLst>
        <p:guide orient="horz" pos="6912"/>
        <p:guide pos="10368"/>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interSettings" Target="printerSettings/printerSettings1.bin"/><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68880" y="6817361"/>
            <a:ext cx="27980640" cy="4704080"/>
          </a:xfrm>
        </p:spPr>
        <p:txBody>
          <a:bodyPr/>
          <a:lstStyle/>
          <a:p>
            <a:r>
              <a:rPr lang="en-US" smtClean="0"/>
              <a:t>Click to edit Master title style</a:t>
            </a:r>
            <a:endParaRPr lang="en-US"/>
          </a:p>
        </p:txBody>
      </p:sp>
      <p:sp>
        <p:nvSpPr>
          <p:cNvPr id="3" name="Subtitle 2"/>
          <p:cNvSpPr>
            <a:spLocks noGrp="1"/>
          </p:cNvSpPr>
          <p:nvPr>
            <p:ph type="subTitle" idx="1"/>
          </p:nvPr>
        </p:nvSpPr>
        <p:spPr>
          <a:xfrm>
            <a:off x="4937760" y="12435840"/>
            <a:ext cx="23042880" cy="5608320"/>
          </a:xfrm>
        </p:spPr>
        <p:txBody>
          <a:bodyPr/>
          <a:lstStyle>
            <a:lvl1pPr marL="0" indent="0" algn="ctr">
              <a:buNone/>
              <a:defRPr>
                <a:solidFill>
                  <a:schemeClr val="tx1">
                    <a:tint val="75000"/>
                  </a:schemeClr>
                </a:solidFill>
              </a:defRPr>
            </a:lvl1pPr>
            <a:lvl2pPr marL="2194560" indent="0" algn="ctr">
              <a:buNone/>
              <a:defRPr>
                <a:solidFill>
                  <a:schemeClr val="tx1">
                    <a:tint val="75000"/>
                  </a:schemeClr>
                </a:solidFill>
              </a:defRPr>
            </a:lvl2pPr>
            <a:lvl3pPr marL="4389120" indent="0" algn="ctr">
              <a:buNone/>
              <a:defRPr>
                <a:solidFill>
                  <a:schemeClr val="tx1">
                    <a:tint val="75000"/>
                  </a:schemeClr>
                </a:solidFill>
              </a:defRPr>
            </a:lvl3pPr>
            <a:lvl4pPr marL="6583680" indent="0" algn="ctr">
              <a:buNone/>
              <a:defRPr>
                <a:solidFill>
                  <a:schemeClr val="tx1">
                    <a:tint val="75000"/>
                  </a:schemeClr>
                </a:solidFill>
              </a:defRPr>
            </a:lvl4pPr>
            <a:lvl5pPr marL="8778240" indent="0" algn="ctr">
              <a:buNone/>
              <a:defRPr>
                <a:solidFill>
                  <a:schemeClr val="tx1">
                    <a:tint val="75000"/>
                  </a:schemeClr>
                </a:solidFill>
              </a:defRPr>
            </a:lvl5pPr>
            <a:lvl6pPr marL="10972800" indent="0" algn="ctr">
              <a:buNone/>
              <a:defRPr>
                <a:solidFill>
                  <a:schemeClr val="tx1">
                    <a:tint val="75000"/>
                  </a:schemeClr>
                </a:solidFill>
              </a:defRPr>
            </a:lvl6pPr>
            <a:lvl7pPr marL="13167360" indent="0" algn="ctr">
              <a:buNone/>
              <a:defRPr>
                <a:solidFill>
                  <a:schemeClr val="tx1">
                    <a:tint val="75000"/>
                  </a:schemeClr>
                </a:solidFill>
              </a:defRPr>
            </a:lvl7pPr>
            <a:lvl8pPr marL="15361920" indent="0" algn="ctr">
              <a:buNone/>
              <a:defRPr>
                <a:solidFill>
                  <a:schemeClr val="tx1">
                    <a:tint val="75000"/>
                  </a:schemeClr>
                </a:solidFill>
              </a:defRPr>
            </a:lvl8pPr>
            <a:lvl9pPr marL="1755648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E14E7717-1BA8-D047-8CE2-2B57FFF85353}" type="datetimeFigureOut">
              <a:rPr lang="en-US" smtClean="0"/>
              <a:t>4/24/18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B2D7BEC-5197-004B-99FC-7263B6014539}" type="slidenum">
              <a:rPr lang="en-US" smtClean="0"/>
              <a:t>‹#›</a:t>
            </a:fld>
            <a:endParaRPr lang="en-US"/>
          </a:p>
        </p:txBody>
      </p:sp>
    </p:spTree>
    <p:extLst>
      <p:ext uri="{BB962C8B-B14F-4D97-AF65-F5344CB8AC3E}">
        <p14:creationId xmlns:p14="http://schemas.microsoft.com/office/powerpoint/2010/main" val="36640166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14E7717-1BA8-D047-8CE2-2B57FFF85353}" type="datetimeFigureOut">
              <a:rPr lang="en-US" smtClean="0"/>
              <a:t>4/24/18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B2D7BEC-5197-004B-99FC-7263B6014539}" type="slidenum">
              <a:rPr lang="en-US" smtClean="0"/>
              <a:t>‹#›</a:t>
            </a:fld>
            <a:endParaRPr lang="en-US"/>
          </a:p>
        </p:txBody>
      </p:sp>
    </p:spTree>
    <p:extLst>
      <p:ext uri="{BB962C8B-B14F-4D97-AF65-F5344CB8AC3E}">
        <p14:creationId xmlns:p14="http://schemas.microsoft.com/office/powerpoint/2010/main" val="21191146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600326" y="14102081"/>
            <a:ext cx="27980640" cy="4358640"/>
          </a:xfrm>
        </p:spPr>
        <p:txBody>
          <a:bodyPr anchor="t"/>
          <a:lstStyle>
            <a:lvl1pPr algn="l">
              <a:defRPr sz="19200" b="1" cap="all"/>
            </a:lvl1pPr>
          </a:lstStyle>
          <a:p>
            <a:r>
              <a:rPr lang="en-US" smtClean="0"/>
              <a:t>Click to edit Master title style</a:t>
            </a:r>
            <a:endParaRPr lang="en-US"/>
          </a:p>
        </p:txBody>
      </p:sp>
      <p:sp>
        <p:nvSpPr>
          <p:cNvPr id="3" name="Text Placeholder 2"/>
          <p:cNvSpPr>
            <a:spLocks noGrp="1"/>
          </p:cNvSpPr>
          <p:nvPr>
            <p:ph type="body" idx="1"/>
          </p:nvPr>
        </p:nvSpPr>
        <p:spPr>
          <a:xfrm>
            <a:off x="2600326" y="9301483"/>
            <a:ext cx="27980640" cy="4800599"/>
          </a:xfrm>
        </p:spPr>
        <p:txBody>
          <a:bodyPr anchor="b"/>
          <a:lstStyle>
            <a:lvl1pPr marL="0" indent="0">
              <a:buNone/>
              <a:defRPr sz="9600">
                <a:solidFill>
                  <a:schemeClr val="tx1">
                    <a:tint val="75000"/>
                  </a:schemeClr>
                </a:solidFill>
              </a:defRPr>
            </a:lvl1pPr>
            <a:lvl2pPr marL="2194560" indent="0">
              <a:buNone/>
              <a:defRPr sz="8600">
                <a:solidFill>
                  <a:schemeClr val="tx1">
                    <a:tint val="75000"/>
                  </a:schemeClr>
                </a:solidFill>
              </a:defRPr>
            </a:lvl2pPr>
            <a:lvl3pPr marL="4389120" indent="0">
              <a:buNone/>
              <a:defRPr sz="7700">
                <a:solidFill>
                  <a:schemeClr val="tx1">
                    <a:tint val="75000"/>
                  </a:schemeClr>
                </a:solidFill>
              </a:defRPr>
            </a:lvl3pPr>
            <a:lvl4pPr marL="6583680" indent="0">
              <a:buNone/>
              <a:defRPr sz="6700">
                <a:solidFill>
                  <a:schemeClr val="tx1">
                    <a:tint val="75000"/>
                  </a:schemeClr>
                </a:solidFill>
              </a:defRPr>
            </a:lvl4pPr>
            <a:lvl5pPr marL="8778240" indent="0">
              <a:buNone/>
              <a:defRPr sz="6700">
                <a:solidFill>
                  <a:schemeClr val="tx1">
                    <a:tint val="75000"/>
                  </a:schemeClr>
                </a:solidFill>
              </a:defRPr>
            </a:lvl5pPr>
            <a:lvl6pPr marL="10972800" indent="0">
              <a:buNone/>
              <a:defRPr sz="6700">
                <a:solidFill>
                  <a:schemeClr val="tx1">
                    <a:tint val="75000"/>
                  </a:schemeClr>
                </a:solidFill>
              </a:defRPr>
            </a:lvl6pPr>
            <a:lvl7pPr marL="13167360" indent="0">
              <a:buNone/>
              <a:defRPr sz="6700">
                <a:solidFill>
                  <a:schemeClr val="tx1">
                    <a:tint val="75000"/>
                  </a:schemeClr>
                </a:solidFill>
              </a:defRPr>
            </a:lvl7pPr>
            <a:lvl8pPr marL="15361920" indent="0">
              <a:buNone/>
              <a:defRPr sz="6700">
                <a:solidFill>
                  <a:schemeClr val="tx1">
                    <a:tint val="75000"/>
                  </a:schemeClr>
                </a:solidFill>
              </a:defRPr>
            </a:lvl8pPr>
            <a:lvl9pPr marL="17556480" indent="0">
              <a:buNone/>
              <a:defRPr sz="67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14E7717-1BA8-D047-8CE2-2B57FFF85353}" type="datetimeFigureOut">
              <a:rPr lang="en-US" smtClean="0"/>
              <a:t>4/24/18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B2D7BEC-5197-004B-99FC-7263B6014539}" type="slidenum">
              <a:rPr lang="en-US" smtClean="0"/>
              <a:t>‹#›</a:t>
            </a:fld>
            <a:endParaRPr lang="en-US"/>
          </a:p>
        </p:txBody>
      </p:sp>
    </p:spTree>
    <p:extLst>
      <p:ext uri="{BB962C8B-B14F-4D97-AF65-F5344CB8AC3E}">
        <p14:creationId xmlns:p14="http://schemas.microsoft.com/office/powerpoint/2010/main" val="15695034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7898132" y="24577040"/>
            <a:ext cx="70831710" cy="69519801"/>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79278482" y="24577040"/>
            <a:ext cx="70831710" cy="69519801"/>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E14E7717-1BA8-D047-8CE2-2B57FFF85353}" type="datetimeFigureOut">
              <a:rPr lang="en-US" smtClean="0"/>
              <a:t>4/24/18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B2D7BEC-5197-004B-99FC-7263B6014539}" type="slidenum">
              <a:rPr lang="en-US" smtClean="0"/>
              <a:t>‹#›</a:t>
            </a:fld>
            <a:endParaRPr lang="en-US"/>
          </a:p>
        </p:txBody>
      </p:sp>
    </p:spTree>
    <p:extLst>
      <p:ext uri="{BB962C8B-B14F-4D97-AF65-F5344CB8AC3E}">
        <p14:creationId xmlns:p14="http://schemas.microsoft.com/office/powerpoint/2010/main" val="14518676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645920" y="878841"/>
            <a:ext cx="29626560" cy="36576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645921" y="4912361"/>
            <a:ext cx="14544677" cy="2047239"/>
          </a:xfrm>
        </p:spPr>
        <p:txBody>
          <a:bodyPr anchor="b"/>
          <a:lstStyle>
            <a:lvl1pPr marL="0" indent="0">
              <a:buNone/>
              <a:defRPr sz="11500" b="1"/>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smtClean="0"/>
              <a:t>Click to edit Master text styles</a:t>
            </a:r>
          </a:p>
        </p:txBody>
      </p:sp>
      <p:sp>
        <p:nvSpPr>
          <p:cNvPr id="4" name="Content Placeholder 3"/>
          <p:cNvSpPr>
            <a:spLocks noGrp="1"/>
          </p:cNvSpPr>
          <p:nvPr>
            <p:ph sz="half" idx="2"/>
          </p:nvPr>
        </p:nvSpPr>
        <p:spPr>
          <a:xfrm>
            <a:off x="1645921" y="6959600"/>
            <a:ext cx="14544677" cy="12644121"/>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6722092" y="4912361"/>
            <a:ext cx="14550390" cy="2047239"/>
          </a:xfrm>
        </p:spPr>
        <p:txBody>
          <a:bodyPr anchor="b"/>
          <a:lstStyle>
            <a:lvl1pPr marL="0" indent="0">
              <a:buNone/>
              <a:defRPr sz="11500" b="1"/>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smtClean="0"/>
              <a:t>Click to edit Master text styles</a:t>
            </a:r>
          </a:p>
        </p:txBody>
      </p:sp>
      <p:sp>
        <p:nvSpPr>
          <p:cNvPr id="6" name="Content Placeholder 5"/>
          <p:cNvSpPr>
            <a:spLocks noGrp="1"/>
          </p:cNvSpPr>
          <p:nvPr>
            <p:ph sz="quarter" idx="4"/>
          </p:nvPr>
        </p:nvSpPr>
        <p:spPr>
          <a:xfrm>
            <a:off x="16722092" y="6959600"/>
            <a:ext cx="14550390" cy="12644121"/>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E14E7717-1BA8-D047-8CE2-2B57FFF85353}" type="datetimeFigureOut">
              <a:rPr lang="en-US" smtClean="0"/>
              <a:t>4/24/18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B2D7BEC-5197-004B-99FC-7263B6014539}" type="slidenum">
              <a:rPr lang="en-US" smtClean="0"/>
              <a:t>‹#›</a:t>
            </a:fld>
            <a:endParaRPr lang="en-US"/>
          </a:p>
        </p:txBody>
      </p:sp>
    </p:spTree>
    <p:extLst>
      <p:ext uri="{BB962C8B-B14F-4D97-AF65-F5344CB8AC3E}">
        <p14:creationId xmlns:p14="http://schemas.microsoft.com/office/powerpoint/2010/main" val="34882466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E14E7717-1BA8-D047-8CE2-2B57FFF85353}" type="datetimeFigureOut">
              <a:rPr lang="en-US" smtClean="0"/>
              <a:t>4/24/18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B2D7BEC-5197-004B-99FC-7263B6014539}" type="slidenum">
              <a:rPr lang="en-US" smtClean="0"/>
              <a:t>‹#›</a:t>
            </a:fld>
            <a:endParaRPr lang="en-US"/>
          </a:p>
        </p:txBody>
      </p:sp>
    </p:spTree>
    <p:extLst>
      <p:ext uri="{BB962C8B-B14F-4D97-AF65-F5344CB8AC3E}">
        <p14:creationId xmlns:p14="http://schemas.microsoft.com/office/powerpoint/2010/main" val="2647631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14E7717-1BA8-D047-8CE2-2B57FFF85353}" type="datetimeFigureOut">
              <a:rPr lang="en-US" smtClean="0"/>
              <a:t>4/24/18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B2D7BEC-5197-004B-99FC-7263B6014539}" type="slidenum">
              <a:rPr lang="en-US" smtClean="0"/>
              <a:t>‹#›</a:t>
            </a:fld>
            <a:endParaRPr lang="en-US"/>
          </a:p>
        </p:txBody>
      </p:sp>
    </p:spTree>
    <p:extLst>
      <p:ext uri="{BB962C8B-B14F-4D97-AF65-F5344CB8AC3E}">
        <p14:creationId xmlns:p14="http://schemas.microsoft.com/office/powerpoint/2010/main" val="32220404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45924" y="873760"/>
            <a:ext cx="10829927" cy="3718560"/>
          </a:xfrm>
        </p:spPr>
        <p:txBody>
          <a:bodyPr anchor="b"/>
          <a:lstStyle>
            <a:lvl1pPr algn="l">
              <a:defRPr sz="9600" b="1"/>
            </a:lvl1pPr>
          </a:lstStyle>
          <a:p>
            <a:r>
              <a:rPr lang="en-US" smtClean="0"/>
              <a:t>Click to edit Master title style</a:t>
            </a:r>
            <a:endParaRPr lang="en-US"/>
          </a:p>
        </p:txBody>
      </p:sp>
      <p:sp>
        <p:nvSpPr>
          <p:cNvPr id="3" name="Content Placeholder 2"/>
          <p:cNvSpPr>
            <a:spLocks noGrp="1"/>
          </p:cNvSpPr>
          <p:nvPr>
            <p:ph idx="1"/>
          </p:nvPr>
        </p:nvSpPr>
        <p:spPr>
          <a:xfrm>
            <a:off x="12870180" y="873762"/>
            <a:ext cx="18402300" cy="18729961"/>
          </a:xfrm>
        </p:spPr>
        <p:txBody>
          <a:bodyPr/>
          <a:lstStyle>
            <a:lvl1pPr>
              <a:defRPr sz="15400"/>
            </a:lvl1pPr>
            <a:lvl2pPr>
              <a:defRPr sz="13400"/>
            </a:lvl2pPr>
            <a:lvl3pPr>
              <a:defRPr sz="11500"/>
            </a:lvl3pPr>
            <a:lvl4pPr>
              <a:defRPr sz="9600"/>
            </a:lvl4pPr>
            <a:lvl5pPr>
              <a:defRPr sz="9600"/>
            </a:lvl5pPr>
            <a:lvl6pPr>
              <a:defRPr sz="9600"/>
            </a:lvl6pPr>
            <a:lvl7pPr>
              <a:defRPr sz="9600"/>
            </a:lvl7pPr>
            <a:lvl8pPr>
              <a:defRPr sz="9600"/>
            </a:lvl8pPr>
            <a:lvl9pPr>
              <a:defRPr sz="9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645924" y="4592322"/>
            <a:ext cx="10829927" cy="15011401"/>
          </a:xfr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14E7717-1BA8-D047-8CE2-2B57FFF85353}" type="datetimeFigureOut">
              <a:rPr lang="en-US" smtClean="0"/>
              <a:t>4/24/18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B2D7BEC-5197-004B-99FC-7263B6014539}" type="slidenum">
              <a:rPr lang="en-US" smtClean="0"/>
              <a:t>‹#›</a:t>
            </a:fld>
            <a:endParaRPr lang="en-US"/>
          </a:p>
        </p:txBody>
      </p:sp>
    </p:spTree>
    <p:extLst>
      <p:ext uri="{BB962C8B-B14F-4D97-AF65-F5344CB8AC3E}">
        <p14:creationId xmlns:p14="http://schemas.microsoft.com/office/powerpoint/2010/main" val="33915507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452237" y="15361920"/>
            <a:ext cx="19751040" cy="1813561"/>
          </a:xfrm>
        </p:spPr>
        <p:txBody>
          <a:bodyPr anchor="b"/>
          <a:lstStyle>
            <a:lvl1pPr algn="l">
              <a:defRPr sz="9600" b="1"/>
            </a:lvl1pPr>
          </a:lstStyle>
          <a:p>
            <a:r>
              <a:rPr lang="en-US" smtClean="0"/>
              <a:t>Click to edit Master title style</a:t>
            </a:r>
            <a:endParaRPr lang="en-US"/>
          </a:p>
        </p:txBody>
      </p:sp>
      <p:sp>
        <p:nvSpPr>
          <p:cNvPr id="3" name="Picture Placeholder 2"/>
          <p:cNvSpPr>
            <a:spLocks noGrp="1"/>
          </p:cNvSpPr>
          <p:nvPr>
            <p:ph type="pic" idx="1"/>
          </p:nvPr>
        </p:nvSpPr>
        <p:spPr>
          <a:xfrm>
            <a:off x="6452237" y="1960880"/>
            <a:ext cx="19751040" cy="13167360"/>
          </a:xfrm>
        </p:spPr>
        <p:txBody>
          <a:bodyPr/>
          <a:lstStyle>
            <a:lvl1pPr marL="0" indent="0">
              <a:buNone/>
              <a:defRPr sz="15400"/>
            </a:lvl1pPr>
            <a:lvl2pPr marL="2194560" indent="0">
              <a:buNone/>
              <a:defRPr sz="13400"/>
            </a:lvl2pPr>
            <a:lvl3pPr marL="4389120" indent="0">
              <a:buNone/>
              <a:defRPr sz="1150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endParaRPr lang="en-US"/>
          </a:p>
        </p:txBody>
      </p:sp>
      <p:sp>
        <p:nvSpPr>
          <p:cNvPr id="4" name="Text Placeholder 3"/>
          <p:cNvSpPr>
            <a:spLocks noGrp="1"/>
          </p:cNvSpPr>
          <p:nvPr>
            <p:ph type="body" sz="half" idx="2"/>
          </p:nvPr>
        </p:nvSpPr>
        <p:spPr>
          <a:xfrm>
            <a:off x="6452237" y="17175481"/>
            <a:ext cx="19751040" cy="2575559"/>
          </a:xfr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14E7717-1BA8-D047-8CE2-2B57FFF85353}" type="datetimeFigureOut">
              <a:rPr lang="en-US" smtClean="0"/>
              <a:t>4/24/18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B2D7BEC-5197-004B-99FC-7263B6014539}" type="slidenum">
              <a:rPr lang="en-US" smtClean="0"/>
              <a:t>‹#›</a:t>
            </a:fld>
            <a:endParaRPr lang="en-US"/>
          </a:p>
        </p:txBody>
      </p:sp>
    </p:spTree>
    <p:extLst>
      <p:ext uri="{BB962C8B-B14F-4D97-AF65-F5344CB8AC3E}">
        <p14:creationId xmlns:p14="http://schemas.microsoft.com/office/powerpoint/2010/main" val="27480255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14E7717-1BA8-D047-8CE2-2B57FFF85353}" type="datetimeFigureOut">
              <a:rPr lang="en-US" smtClean="0"/>
              <a:t>4/24/18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B2D7BEC-5197-004B-99FC-7263B6014539}" type="slidenum">
              <a:rPr lang="en-US" smtClean="0"/>
              <a:t>‹#›</a:t>
            </a:fld>
            <a:endParaRPr lang="en-US"/>
          </a:p>
        </p:txBody>
      </p:sp>
    </p:spTree>
    <p:extLst>
      <p:ext uri="{BB962C8B-B14F-4D97-AF65-F5344CB8AC3E}">
        <p14:creationId xmlns:p14="http://schemas.microsoft.com/office/powerpoint/2010/main" val="31770852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4557180" y="4216400"/>
            <a:ext cx="35553014" cy="89880441"/>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7898134" y="4216400"/>
            <a:ext cx="106110407" cy="8988044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14E7717-1BA8-D047-8CE2-2B57FFF85353}" type="datetimeFigureOut">
              <a:rPr lang="en-US" smtClean="0"/>
              <a:t>4/24/18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B2D7BEC-5197-004B-99FC-7263B6014539}" type="slidenum">
              <a:rPr lang="en-US" smtClean="0"/>
              <a:t>‹#›</a:t>
            </a:fld>
            <a:endParaRPr lang="en-US"/>
          </a:p>
        </p:txBody>
      </p:sp>
    </p:spTree>
    <p:extLst>
      <p:ext uri="{BB962C8B-B14F-4D97-AF65-F5344CB8AC3E}">
        <p14:creationId xmlns:p14="http://schemas.microsoft.com/office/powerpoint/2010/main" val="3646656680"/>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645920" y="878841"/>
            <a:ext cx="29626560" cy="3657600"/>
          </a:xfrm>
          <a:prstGeom prst="rect">
            <a:avLst/>
          </a:prstGeom>
        </p:spPr>
        <p:txBody>
          <a:bodyPr vert="horz" lIns="438912" tIns="219456" rIns="438912" bIns="219456"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1645920" y="5120642"/>
            <a:ext cx="29626560" cy="14483081"/>
          </a:xfrm>
          <a:prstGeom prst="rect">
            <a:avLst/>
          </a:prstGeom>
        </p:spPr>
        <p:txBody>
          <a:bodyPr vert="horz" lIns="438912" tIns="219456" rIns="438912" bIns="219456"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1645920" y="20340321"/>
            <a:ext cx="7680960" cy="1168400"/>
          </a:xfrm>
          <a:prstGeom prst="rect">
            <a:avLst/>
          </a:prstGeom>
        </p:spPr>
        <p:txBody>
          <a:bodyPr vert="horz" lIns="438912" tIns="219456" rIns="438912" bIns="219456" rtlCol="0" anchor="ctr"/>
          <a:lstStyle>
            <a:lvl1pPr algn="l">
              <a:defRPr sz="5800">
                <a:solidFill>
                  <a:schemeClr val="tx1">
                    <a:tint val="75000"/>
                  </a:schemeClr>
                </a:solidFill>
              </a:defRPr>
            </a:lvl1pPr>
          </a:lstStyle>
          <a:p>
            <a:fld id="{E14E7717-1BA8-D047-8CE2-2B57FFF85353}" type="datetimeFigureOut">
              <a:rPr lang="en-US" smtClean="0"/>
              <a:t>4/24/18</a:t>
            </a:fld>
            <a:endParaRPr lang="en-US"/>
          </a:p>
        </p:txBody>
      </p:sp>
      <p:sp>
        <p:nvSpPr>
          <p:cNvPr id="5" name="Footer Placeholder 4"/>
          <p:cNvSpPr>
            <a:spLocks noGrp="1"/>
          </p:cNvSpPr>
          <p:nvPr>
            <p:ph type="ftr" sz="quarter" idx="3"/>
          </p:nvPr>
        </p:nvSpPr>
        <p:spPr>
          <a:xfrm>
            <a:off x="11247120" y="20340321"/>
            <a:ext cx="10424160" cy="1168400"/>
          </a:xfrm>
          <a:prstGeom prst="rect">
            <a:avLst/>
          </a:prstGeom>
        </p:spPr>
        <p:txBody>
          <a:bodyPr vert="horz" lIns="438912" tIns="219456" rIns="438912" bIns="219456" rtlCol="0" anchor="ctr"/>
          <a:lstStyle>
            <a:lvl1pPr algn="ctr">
              <a:defRPr sz="58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3591520" y="20340321"/>
            <a:ext cx="7680960" cy="1168400"/>
          </a:xfrm>
          <a:prstGeom prst="rect">
            <a:avLst/>
          </a:prstGeom>
        </p:spPr>
        <p:txBody>
          <a:bodyPr vert="horz" lIns="438912" tIns="219456" rIns="438912" bIns="219456" rtlCol="0" anchor="ctr"/>
          <a:lstStyle>
            <a:lvl1pPr algn="r">
              <a:defRPr sz="5800">
                <a:solidFill>
                  <a:schemeClr val="tx1">
                    <a:tint val="75000"/>
                  </a:schemeClr>
                </a:solidFill>
              </a:defRPr>
            </a:lvl1pPr>
          </a:lstStyle>
          <a:p>
            <a:fld id="{2B2D7BEC-5197-004B-99FC-7263B6014539}" type="slidenum">
              <a:rPr lang="en-US" smtClean="0"/>
              <a:t>‹#›</a:t>
            </a:fld>
            <a:endParaRPr lang="en-US"/>
          </a:p>
        </p:txBody>
      </p:sp>
    </p:spTree>
    <p:extLst>
      <p:ext uri="{BB962C8B-B14F-4D97-AF65-F5344CB8AC3E}">
        <p14:creationId xmlns:p14="http://schemas.microsoft.com/office/powerpoint/2010/main" val="38220027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2194560" rtl="0" eaLnBrk="1" latinLnBrk="0" hangingPunct="1">
        <a:spcBef>
          <a:spcPct val="0"/>
        </a:spcBef>
        <a:buNone/>
        <a:defRPr sz="21100" kern="1200">
          <a:solidFill>
            <a:schemeClr val="tx1"/>
          </a:solidFill>
          <a:latin typeface="+mj-lt"/>
          <a:ea typeface="+mj-ea"/>
          <a:cs typeface="+mj-cs"/>
        </a:defRPr>
      </a:lvl1pPr>
    </p:titleStyle>
    <p:bodyStyle>
      <a:lvl1pPr marL="1645920" indent="-1645920" algn="l" defTabSz="2194560" rtl="0" eaLnBrk="1" latinLnBrk="0" hangingPunct="1">
        <a:spcBef>
          <a:spcPct val="20000"/>
        </a:spcBef>
        <a:buFont typeface="Arial"/>
        <a:buChar char="•"/>
        <a:defRPr sz="15400" kern="1200">
          <a:solidFill>
            <a:schemeClr val="tx1"/>
          </a:solidFill>
          <a:latin typeface="+mn-lt"/>
          <a:ea typeface="+mn-ea"/>
          <a:cs typeface="+mn-cs"/>
        </a:defRPr>
      </a:lvl1pPr>
      <a:lvl2pPr marL="3566160" indent="-1371600" algn="l" defTabSz="2194560" rtl="0" eaLnBrk="1" latinLnBrk="0" hangingPunct="1">
        <a:spcBef>
          <a:spcPct val="20000"/>
        </a:spcBef>
        <a:buFont typeface="Arial"/>
        <a:buChar char="–"/>
        <a:defRPr sz="13400" kern="1200">
          <a:solidFill>
            <a:schemeClr val="tx1"/>
          </a:solidFill>
          <a:latin typeface="+mn-lt"/>
          <a:ea typeface="+mn-ea"/>
          <a:cs typeface="+mn-cs"/>
        </a:defRPr>
      </a:lvl2pPr>
      <a:lvl3pPr marL="5486400" indent="-1097280" algn="l" defTabSz="2194560" rtl="0" eaLnBrk="1" latinLnBrk="0" hangingPunct="1">
        <a:spcBef>
          <a:spcPct val="20000"/>
        </a:spcBef>
        <a:buFont typeface="Arial"/>
        <a:buChar char="•"/>
        <a:defRPr sz="11500" kern="1200">
          <a:solidFill>
            <a:schemeClr val="tx1"/>
          </a:solidFill>
          <a:latin typeface="+mn-lt"/>
          <a:ea typeface="+mn-ea"/>
          <a:cs typeface="+mn-cs"/>
        </a:defRPr>
      </a:lvl3pPr>
      <a:lvl4pPr marL="7680960" indent="-1097280" algn="l" defTabSz="2194560" rtl="0" eaLnBrk="1" latinLnBrk="0" hangingPunct="1">
        <a:spcBef>
          <a:spcPct val="20000"/>
        </a:spcBef>
        <a:buFont typeface="Arial"/>
        <a:buChar char="–"/>
        <a:defRPr sz="9600" kern="1200">
          <a:solidFill>
            <a:schemeClr val="tx1"/>
          </a:solidFill>
          <a:latin typeface="+mn-lt"/>
          <a:ea typeface="+mn-ea"/>
          <a:cs typeface="+mn-cs"/>
        </a:defRPr>
      </a:lvl4pPr>
      <a:lvl5pPr marL="9875520" indent="-1097280" algn="l" defTabSz="2194560" rtl="0" eaLnBrk="1" latinLnBrk="0" hangingPunct="1">
        <a:spcBef>
          <a:spcPct val="20000"/>
        </a:spcBef>
        <a:buFont typeface="Arial"/>
        <a:buChar char="»"/>
        <a:defRPr sz="9600" kern="1200">
          <a:solidFill>
            <a:schemeClr val="tx1"/>
          </a:solidFill>
          <a:latin typeface="+mn-lt"/>
          <a:ea typeface="+mn-ea"/>
          <a:cs typeface="+mn-cs"/>
        </a:defRPr>
      </a:lvl5pPr>
      <a:lvl6pPr marL="12070080" indent="-1097280" algn="l" defTabSz="2194560" rtl="0" eaLnBrk="1" latinLnBrk="0" hangingPunct="1">
        <a:spcBef>
          <a:spcPct val="20000"/>
        </a:spcBef>
        <a:buFont typeface="Arial"/>
        <a:buChar char="•"/>
        <a:defRPr sz="9600" kern="1200">
          <a:solidFill>
            <a:schemeClr val="tx1"/>
          </a:solidFill>
          <a:latin typeface="+mn-lt"/>
          <a:ea typeface="+mn-ea"/>
          <a:cs typeface="+mn-cs"/>
        </a:defRPr>
      </a:lvl6pPr>
      <a:lvl7pPr marL="14264640" indent="-1097280" algn="l" defTabSz="2194560" rtl="0" eaLnBrk="1" latinLnBrk="0" hangingPunct="1">
        <a:spcBef>
          <a:spcPct val="20000"/>
        </a:spcBef>
        <a:buFont typeface="Arial"/>
        <a:buChar char="•"/>
        <a:defRPr sz="9600" kern="1200">
          <a:solidFill>
            <a:schemeClr val="tx1"/>
          </a:solidFill>
          <a:latin typeface="+mn-lt"/>
          <a:ea typeface="+mn-ea"/>
          <a:cs typeface="+mn-cs"/>
        </a:defRPr>
      </a:lvl7pPr>
      <a:lvl8pPr marL="16459200" indent="-1097280" algn="l" defTabSz="2194560" rtl="0" eaLnBrk="1" latinLnBrk="0" hangingPunct="1">
        <a:spcBef>
          <a:spcPct val="20000"/>
        </a:spcBef>
        <a:buFont typeface="Arial"/>
        <a:buChar char="•"/>
        <a:defRPr sz="9600" kern="1200">
          <a:solidFill>
            <a:schemeClr val="tx1"/>
          </a:solidFill>
          <a:latin typeface="+mn-lt"/>
          <a:ea typeface="+mn-ea"/>
          <a:cs typeface="+mn-cs"/>
        </a:defRPr>
      </a:lvl8pPr>
      <a:lvl9pPr marL="18653760" indent="-1097280" algn="l" defTabSz="2194560" rtl="0" eaLnBrk="1" latinLnBrk="0" hangingPunct="1">
        <a:spcBef>
          <a:spcPct val="20000"/>
        </a:spcBef>
        <a:buFont typeface="Arial"/>
        <a:buChar char="•"/>
        <a:defRPr sz="9600" kern="1200">
          <a:solidFill>
            <a:schemeClr val="tx1"/>
          </a:solidFill>
          <a:latin typeface="+mn-lt"/>
          <a:ea typeface="+mn-ea"/>
          <a:cs typeface="+mn-cs"/>
        </a:defRPr>
      </a:lvl9pPr>
    </p:bodyStyle>
    <p:otherStyle>
      <a:defPPr>
        <a:defRPr lang="en-US"/>
      </a:defPPr>
      <a:lvl1pPr marL="0" algn="l" defTabSz="2194560" rtl="0" eaLnBrk="1" latinLnBrk="0" hangingPunct="1">
        <a:defRPr sz="8600" kern="1200">
          <a:solidFill>
            <a:schemeClr val="tx1"/>
          </a:solidFill>
          <a:latin typeface="+mn-lt"/>
          <a:ea typeface="+mn-ea"/>
          <a:cs typeface="+mn-cs"/>
        </a:defRPr>
      </a:lvl1pPr>
      <a:lvl2pPr marL="2194560" algn="l" defTabSz="2194560" rtl="0" eaLnBrk="1" latinLnBrk="0" hangingPunct="1">
        <a:defRPr sz="8600" kern="1200">
          <a:solidFill>
            <a:schemeClr val="tx1"/>
          </a:solidFill>
          <a:latin typeface="+mn-lt"/>
          <a:ea typeface="+mn-ea"/>
          <a:cs typeface="+mn-cs"/>
        </a:defRPr>
      </a:lvl2pPr>
      <a:lvl3pPr marL="4389120" algn="l" defTabSz="2194560" rtl="0" eaLnBrk="1" latinLnBrk="0" hangingPunct="1">
        <a:defRPr sz="8600" kern="1200">
          <a:solidFill>
            <a:schemeClr val="tx1"/>
          </a:solidFill>
          <a:latin typeface="+mn-lt"/>
          <a:ea typeface="+mn-ea"/>
          <a:cs typeface="+mn-cs"/>
        </a:defRPr>
      </a:lvl3pPr>
      <a:lvl4pPr marL="6583680" algn="l" defTabSz="2194560" rtl="0" eaLnBrk="1" latinLnBrk="0" hangingPunct="1">
        <a:defRPr sz="8600" kern="1200">
          <a:solidFill>
            <a:schemeClr val="tx1"/>
          </a:solidFill>
          <a:latin typeface="+mn-lt"/>
          <a:ea typeface="+mn-ea"/>
          <a:cs typeface="+mn-cs"/>
        </a:defRPr>
      </a:lvl4pPr>
      <a:lvl5pPr marL="8778240" algn="l" defTabSz="2194560" rtl="0" eaLnBrk="1" latinLnBrk="0" hangingPunct="1">
        <a:defRPr sz="8600" kern="1200">
          <a:solidFill>
            <a:schemeClr val="tx1"/>
          </a:solidFill>
          <a:latin typeface="+mn-lt"/>
          <a:ea typeface="+mn-ea"/>
          <a:cs typeface="+mn-cs"/>
        </a:defRPr>
      </a:lvl5pPr>
      <a:lvl6pPr marL="10972800" algn="l" defTabSz="2194560" rtl="0" eaLnBrk="1" latinLnBrk="0" hangingPunct="1">
        <a:defRPr sz="8600" kern="1200">
          <a:solidFill>
            <a:schemeClr val="tx1"/>
          </a:solidFill>
          <a:latin typeface="+mn-lt"/>
          <a:ea typeface="+mn-ea"/>
          <a:cs typeface="+mn-cs"/>
        </a:defRPr>
      </a:lvl6pPr>
      <a:lvl7pPr marL="13167360" algn="l" defTabSz="2194560" rtl="0" eaLnBrk="1" latinLnBrk="0" hangingPunct="1">
        <a:defRPr sz="8600" kern="1200">
          <a:solidFill>
            <a:schemeClr val="tx1"/>
          </a:solidFill>
          <a:latin typeface="+mn-lt"/>
          <a:ea typeface="+mn-ea"/>
          <a:cs typeface="+mn-cs"/>
        </a:defRPr>
      </a:lvl7pPr>
      <a:lvl8pPr marL="15361920" algn="l" defTabSz="2194560" rtl="0" eaLnBrk="1" latinLnBrk="0" hangingPunct="1">
        <a:defRPr sz="8600" kern="1200">
          <a:solidFill>
            <a:schemeClr val="tx1"/>
          </a:solidFill>
          <a:latin typeface="+mn-lt"/>
          <a:ea typeface="+mn-ea"/>
          <a:cs typeface="+mn-cs"/>
        </a:defRPr>
      </a:lvl8pPr>
      <a:lvl9pPr marL="17556480" algn="l" defTabSz="2194560"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4" Type="http://schemas.openxmlformats.org/officeDocument/2006/relationships/image" Target="../media/image3.jpg"/><Relationship Id="rId1" Type="http://schemas.openxmlformats.org/officeDocument/2006/relationships/slideLayout" Target="../slideLayouts/slideLayout1.xml"/><Relationship Id="rId2" Type="http://schemas.openxmlformats.org/officeDocument/2006/relationships/image" Target="../media/image1.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5295900" y="406400"/>
            <a:ext cx="22174200" cy="3759200"/>
          </a:xfrm>
          <a:prstGeom prst="round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8000" dirty="0" smtClean="0">
                <a:latin typeface="Avenir Black"/>
                <a:cs typeface="Avenir Black"/>
              </a:rPr>
              <a:t>TITLE</a:t>
            </a:r>
          </a:p>
          <a:p>
            <a:pPr algn="ctr"/>
            <a:r>
              <a:rPr lang="en-US" sz="5400" dirty="0" smtClean="0">
                <a:latin typeface="Avenir Black"/>
                <a:cs typeface="Avenir Black"/>
              </a:rPr>
              <a:t>Erin Judge, Nursing Student</a:t>
            </a:r>
          </a:p>
          <a:p>
            <a:pPr algn="ctr"/>
            <a:r>
              <a:rPr lang="en-US" sz="5400" dirty="0" smtClean="0">
                <a:latin typeface="Avenir Black"/>
                <a:cs typeface="Avenir Black"/>
              </a:rPr>
              <a:t>UNH Nursing Department</a:t>
            </a:r>
            <a:endParaRPr lang="en-US" sz="5400" dirty="0">
              <a:latin typeface="Avenir Black"/>
              <a:cs typeface="Avenir Black"/>
            </a:endParaRPr>
          </a:p>
        </p:txBody>
      </p:sp>
      <p:sp>
        <p:nvSpPr>
          <p:cNvPr id="29" name="Rounded Rectangle 28"/>
          <p:cNvSpPr/>
          <p:nvPr/>
        </p:nvSpPr>
        <p:spPr>
          <a:xfrm>
            <a:off x="5676900" y="677333"/>
            <a:ext cx="21336000" cy="3251200"/>
          </a:xfrm>
          <a:prstGeom prst="roundRect">
            <a:avLst/>
          </a:prstGeom>
          <a:solidFill>
            <a:schemeClr val="accent1">
              <a:lumMod val="5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a:t> </a:t>
            </a:r>
          </a:p>
        </p:txBody>
      </p:sp>
      <p:sp>
        <p:nvSpPr>
          <p:cNvPr id="7" name="Rounded Rectangle 6"/>
          <p:cNvSpPr/>
          <p:nvPr/>
        </p:nvSpPr>
        <p:spPr>
          <a:xfrm>
            <a:off x="1238250" y="17781905"/>
            <a:ext cx="8877300" cy="3680009"/>
          </a:xfrm>
          <a:prstGeom prst="round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5" name="Rounded Rectangle 14"/>
          <p:cNvSpPr/>
          <p:nvPr/>
        </p:nvSpPr>
        <p:spPr>
          <a:xfrm>
            <a:off x="22574250" y="4572891"/>
            <a:ext cx="8877300" cy="7310686"/>
          </a:xfrm>
          <a:prstGeom prst="round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7" name="Rounded Rectangle 16"/>
          <p:cNvSpPr/>
          <p:nvPr/>
        </p:nvSpPr>
        <p:spPr>
          <a:xfrm>
            <a:off x="22612350" y="16032909"/>
            <a:ext cx="8877300" cy="5344305"/>
          </a:xfrm>
          <a:prstGeom prst="round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8" name="Rounded Rectangle 17"/>
          <p:cNvSpPr/>
          <p:nvPr/>
        </p:nvSpPr>
        <p:spPr>
          <a:xfrm>
            <a:off x="11786800" y="9651242"/>
            <a:ext cx="9117399" cy="11751733"/>
          </a:xfrm>
          <a:prstGeom prst="round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9" name="Rounded Rectangle 18"/>
          <p:cNvSpPr/>
          <p:nvPr/>
        </p:nvSpPr>
        <p:spPr>
          <a:xfrm>
            <a:off x="1238250" y="4800643"/>
            <a:ext cx="8877300" cy="5190024"/>
          </a:xfrm>
          <a:prstGeom prst="round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 name="TextBox 25"/>
          <p:cNvSpPr txBox="1"/>
          <p:nvPr/>
        </p:nvSpPr>
        <p:spPr>
          <a:xfrm>
            <a:off x="1899851" y="5090785"/>
            <a:ext cx="8058150" cy="4662815"/>
          </a:xfrm>
          <a:prstGeom prst="rect">
            <a:avLst/>
          </a:prstGeom>
          <a:noFill/>
        </p:spPr>
        <p:txBody>
          <a:bodyPr wrap="square" rtlCol="0">
            <a:spAutoFit/>
          </a:bodyPr>
          <a:lstStyle/>
          <a:p>
            <a:pPr marL="571500" indent="-571500">
              <a:buFont typeface="Arial"/>
              <a:buChar char="•"/>
            </a:pPr>
            <a:endParaRPr lang="en-US" sz="3600" dirty="0" smtClean="0"/>
          </a:p>
          <a:p>
            <a:pPr marL="571500" indent="-571500">
              <a:buFont typeface="Arial"/>
              <a:buChar char="•"/>
            </a:pPr>
            <a:endParaRPr lang="en-US" sz="3600" dirty="0">
              <a:latin typeface="Avenir Black"/>
              <a:cs typeface="Avenir Black"/>
            </a:endParaRPr>
          </a:p>
          <a:p>
            <a:pPr marL="571500" indent="-571500">
              <a:buFont typeface="Arial"/>
              <a:buChar char="•"/>
            </a:pPr>
            <a:r>
              <a:rPr lang="en-US" sz="2500" dirty="0" smtClean="0">
                <a:latin typeface="Avenir Black"/>
                <a:cs typeface="Avenir Black"/>
              </a:rPr>
              <a:t>There can be a disconnect and miscommunication between nurses and providers regarding patient treatment and care plans.</a:t>
            </a:r>
          </a:p>
          <a:p>
            <a:pPr marL="571500" indent="-571500">
              <a:buFont typeface="Arial"/>
              <a:buChar char="•"/>
            </a:pPr>
            <a:endParaRPr lang="en-US" sz="2500" dirty="0">
              <a:latin typeface="Avenir Black"/>
              <a:cs typeface="Avenir Black"/>
            </a:endParaRPr>
          </a:p>
          <a:p>
            <a:pPr marL="571500" indent="-571500">
              <a:buFont typeface="Arial"/>
              <a:buChar char="•"/>
            </a:pPr>
            <a:r>
              <a:rPr lang="en-US" sz="2500" dirty="0" smtClean="0">
                <a:latin typeface="Avenir Black"/>
                <a:cs typeface="Avenir Black"/>
              </a:rPr>
              <a:t>The goal is to develop integrated daily rounding into unit protocols so that there is a greater continuity of care and unity between nurses and providers. </a:t>
            </a:r>
            <a:endParaRPr lang="en-US" sz="2500" dirty="0">
              <a:latin typeface="Avenir Black"/>
              <a:cs typeface="Avenir Black"/>
            </a:endParaRPr>
          </a:p>
        </p:txBody>
      </p:sp>
      <p:sp>
        <p:nvSpPr>
          <p:cNvPr id="27" name="TextBox 26"/>
          <p:cNvSpPr txBox="1"/>
          <p:nvPr/>
        </p:nvSpPr>
        <p:spPr>
          <a:xfrm>
            <a:off x="1743075" y="19369895"/>
            <a:ext cx="8058150" cy="1631216"/>
          </a:xfrm>
          <a:prstGeom prst="rect">
            <a:avLst/>
          </a:prstGeom>
          <a:noFill/>
        </p:spPr>
        <p:txBody>
          <a:bodyPr wrap="square" rtlCol="0">
            <a:spAutoFit/>
          </a:bodyPr>
          <a:lstStyle/>
          <a:p>
            <a:r>
              <a:rPr lang="en-US" sz="2500" dirty="0" smtClean="0">
                <a:latin typeface="Avenir Black"/>
                <a:cs typeface="Avenir Black"/>
              </a:rPr>
              <a:t>On an adult hematology-oncology unit, are integrated nurse-provider rounds effective in reducing miscommunication regarding treatment and care plans in the inpatient population?</a:t>
            </a:r>
            <a:endParaRPr lang="en-US" sz="2500" dirty="0">
              <a:latin typeface="Avenir Black"/>
              <a:cs typeface="Avenir Black"/>
            </a:endParaRPr>
          </a:p>
        </p:txBody>
      </p:sp>
      <p:sp>
        <p:nvSpPr>
          <p:cNvPr id="28" name="TextBox 27"/>
          <p:cNvSpPr txBox="1"/>
          <p:nvPr/>
        </p:nvSpPr>
        <p:spPr>
          <a:xfrm>
            <a:off x="12192000" y="11296529"/>
            <a:ext cx="8058150" cy="10649069"/>
          </a:xfrm>
          <a:prstGeom prst="rect">
            <a:avLst/>
          </a:prstGeom>
          <a:noFill/>
        </p:spPr>
        <p:txBody>
          <a:bodyPr wrap="square" rtlCol="0">
            <a:spAutoFit/>
          </a:bodyPr>
          <a:lstStyle/>
          <a:p>
            <a:pPr marL="571500" indent="-571500">
              <a:buFont typeface="Arial"/>
              <a:buChar char="•"/>
            </a:pPr>
            <a:r>
              <a:rPr lang="en-US" sz="2500" dirty="0" smtClean="0">
                <a:latin typeface="Avenir Black"/>
                <a:cs typeface="Avenir Black"/>
              </a:rPr>
              <a:t>Integrated rounds help reduce negative patient events, such as misinterpreting orders that are given only electronically</a:t>
            </a:r>
            <a:r>
              <a:rPr lang="en-US" sz="2500" dirty="0">
                <a:latin typeface="Avenir Black"/>
                <a:cs typeface="Avenir Black"/>
              </a:rPr>
              <a:t> </a:t>
            </a:r>
            <a:r>
              <a:rPr lang="en-US" sz="2500" dirty="0" smtClean="0">
                <a:latin typeface="Avenir Black"/>
                <a:cs typeface="Avenir Black"/>
              </a:rPr>
              <a:t>(Ashcraft et al, 2017).</a:t>
            </a:r>
          </a:p>
          <a:p>
            <a:endParaRPr lang="en-US" sz="2500" dirty="0" smtClean="0">
              <a:latin typeface="Avenir Black"/>
              <a:cs typeface="Avenir Black"/>
            </a:endParaRPr>
          </a:p>
          <a:p>
            <a:pPr marL="571500" indent="-571500">
              <a:buFont typeface="Arial"/>
              <a:buChar char="•"/>
            </a:pPr>
            <a:r>
              <a:rPr lang="en-US" sz="2500" dirty="0" smtClean="0">
                <a:latin typeface="Avenir Black"/>
                <a:cs typeface="Avenir Black"/>
              </a:rPr>
              <a:t>It helps create more unified plans that meet all of the intricate patient needs, prevent harm, and lead to more positive </a:t>
            </a:r>
            <a:r>
              <a:rPr lang="en-US" sz="2500" dirty="0">
                <a:latin typeface="Avenir Black"/>
                <a:cs typeface="Avenir Black"/>
              </a:rPr>
              <a:t>outcomes (Ashcraft et al, 2017)</a:t>
            </a:r>
            <a:r>
              <a:rPr lang="en-US" sz="2500" dirty="0" smtClean="0">
                <a:latin typeface="Avenir Black"/>
                <a:cs typeface="Avenir Black"/>
              </a:rPr>
              <a:t>.</a:t>
            </a:r>
          </a:p>
          <a:p>
            <a:endParaRPr lang="en-US" sz="2500" dirty="0" smtClean="0">
              <a:latin typeface="Avenir Black"/>
              <a:cs typeface="Avenir Black"/>
            </a:endParaRPr>
          </a:p>
          <a:p>
            <a:pPr marL="571500" indent="-571500">
              <a:buFont typeface="Arial"/>
              <a:buChar char="•"/>
            </a:pPr>
            <a:r>
              <a:rPr lang="en-US" sz="2500" dirty="0" smtClean="0">
                <a:latin typeface="Avenir Black"/>
                <a:cs typeface="Avenir Black"/>
              </a:rPr>
              <a:t>Hospitalist-nurse rounding has been shown to improve nurse satisfaction due to the improved communication, making them feel more equal and </a:t>
            </a:r>
            <a:r>
              <a:rPr lang="en-US" sz="2500" dirty="0">
                <a:latin typeface="Avenir Black"/>
                <a:cs typeface="Avenir Black"/>
              </a:rPr>
              <a:t>valued (Sharma, 2014)</a:t>
            </a:r>
            <a:r>
              <a:rPr lang="en-US" sz="2500" dirty="0" smtClean="0">
                <a:latin typeface="Avenir Black"/>
                <a:cs typeface="Avenir Black"/>
              </a:rPr>
              <a:t>.</a:t>
            </a:r>
          </a:p>
          <a:p>
            <a:endParaRPr lang="en-US" sz="2500" dirty="0" smtClean="0">
              <a:latin typeface="Avenir Black"/>
              <a:cs typeface="Avenir Black"/>
            </a:endParaRPr>
          </a:p>
          <a:p>
            <a:pPr marL="571500" indent="-571500">
              <a:buFont typeface="Arial"/>
              <a:buChar char="•"/>
            </a:pPr>
            <a:r>
              <a:rPr lang="en-US" sz="2500" dirty="0" smtClean="0">
                <a:latin typeface="Avenir Black"/>
                <a:cs typeface="Avenir Black"/>
              </a:rPr>
              <a:t>Staff incorporating integrated rounding found that it improved learning and the nurse-provider partnership was strengthened leading to more collaborative care</a:t>
            </a:r>
            <a:r>
              <a:rPr lang="en-US" sz="2500" dirty="0">
                <a:latin typeface="Avenir Black"/>
                <a:cs typeface="Avenir Black"/>
              </a:rPr>
              <a:t> (Sharma, 2014)</a:t>
            </a:r>
            <a:r>
              <a:rPr lang="en-US" sz="2500" dirty="0" smtClean="0">
                <a:latin typeface="Avenir Black"/>
                <a:cs typeface="Avenir Black"/>
              </a:rPr>
              <a:t>.</a:t>
            </a:r>
          </a:p>
          <a:p>
            <a:endParaRPr lang="en-US" sz="2500" dirty="0" smtClean="0">
              <a:latin typeface="Avenir Black"/>
              <a:cs typeface="Avenir Black"/>
            </a:endParaRPr>
          </a:p>
          <a:p>
            <a:pPr marL="571500" indent="-571500">
              <a:buFont typeface="Arial"/>
              <a:buChar char="•"/>
            </a:pPr>
            <a:r>
              <a:rPr lang="en-US" sz="2500" dirty="0" smtClean="0">
                <a:latin typeface="Avenir Black"/>
                <a:cs typeface="Avenir Black"/>
              </a:rPr>
              <a:t>Providers became viewed as more approachable</a:t>
            </a:r>
            <a:r>
              <a:rPr lang="en-US" sz="2500" dirty="0">
                <a:latin typeface="Avenir Black"/>
                <a:cs typeface="Avenir Black"/>
              </a:rPr>
              <a:t> </a:t>
            </a:r>
            <a:r>
              <a:rPr lang="en-US" sz="2500" dirty="0" smtClean="0">
                <a:latin typeface="Avenir Black"/>
                <a:cs typeface="Avenir Black"/>
              </a:rPr>
              <a:t>(</a:t>
            </a:r>
            <a:r>
              <a:rPr lang="en-US" sz="2500" dirty="0" err="1" smtClean="0">
                <a:latin typeface="Avenir Black"/>
                <a:cs typeface="Avenir Black"/>
              </a:rPr>
              <a:t>Rimmermanl</a:t>
            </a:r>
            <a:r>
              <a:rPr lang="en-US" sz="2500" dirty="0" smtClean="0">
                <a:latin typeface="Avenir Black"/>
                <a:cs typeface="Avenir Black"/>
              </a:rPr>
              <a:t>, 2013).</a:t>
            </a:r>
          </a:p>
          <a:p>
            <a:endParaRPr lang="en-US" sz="2500" dirty="0" smtClean="0">
              <a:latin typeface="Avenir Black"/>
              <a:cs typeface="Avenir Black"/>
            </a:endParaRPr>
          </a:p>
          <a:p>
            <a:pPr marL="571500" indent="-571500">
              <a:buFont typeface="Arial"/>
              <a:buChar char="•"/>
            </a:pPr>
            <a:r>
              <a:rPr lang="en-US" sz="2500" dirty="0" smtClean="0">
                <a:latin typeface="Avenir Black"/>
                <a:cs typeface="Avenir Black"/>
              </a:rPr>
              <a:t>Nurses gained a larger voice in advocating for their patients and they were able to spend more time at the bedside and less time on the phone</a:t>
            </a:r>
            <a:r>
              <a:rPr lang="en-US" sz="2500" dirty="0">
                <a:latin typeface="Avenir Black"/>
                <a:cs typeface="Avenir Black"/>
              </a:rPr>
              <a:t> </a:t>
            </a:r>
            <a:r>
              <a:rPr lang="en-US" sz="2500" dirty="0" smtClean="0">
                <a:latin typeface="Avenir Black"/>
                <a:cs typeface="Avenir Black"/>
              </a:rPr>
              <a:t>(</a:t>
            </a:r>
            <a:r>
              <a:rPr lang="en-US" sz="2500" dirty="0">
                <a:latin typeface="Avenir Black"/>
                <a:cs typeface="Avenir Black"/>
              </a:rPr>
              <a:t>Sharma, </a:t>
            </a:r>
            <a:r>
              <a:rPr lang="en-US" sz="2500" dirty="0" smtClean="0">
                <a:latin typeface="Avenir Black"/>
                <a:cs typeface="Avenir Black"/>
              </a:rPr>
              <a:t>2014).</a:t>
            </a:r>
          </a:p>
          <a:p>
            <a:pPr marL="571500" indent="-571500">
              <a:buFont typeface="Arial"/>
              <a:buChar char="•"/>
            </a:pPr>
            <a:endParaRPr lang="en-US" sz="3600" dirty="0">
              <a:latin typeface="Avenir Black"/>
              <a:cs typeface="Avenir Black"/>
            </a:endParaRPr>
          </a:p>
        </p:txBody>
      </p:sp>
      <p:sp>
        <p:nvSpPr>
          <p:cNvPr id="31" name="TextBox 30"/>
          <p:cNvSpPr txBox="1"/>
          <p:nvPr/>
        </p:nvSpPr>
        <p:spPr>
          <a:xfrm>
            <a:off x="5676900" y="800222"/>
            <a:ext cx="21336000" cy="3508653"/>
          </a:xfrm>
          <a:prstGeom prst="rect">
            <a:avLst/>
          </a:prstGeom>
          <a:noFill/>
        </p:spPr>
        <p:txBody>
          <a:bodyPr wrap="square" rtlCol="0">
            <a:spAutoFit/>
          </a:bodyPr>
          <a:lstStyle/>
          <a:p>
            <a:pPr algn="ctr"/>
            <a:r>
              <a:rPr lang="en-US" sz="6900" dirty="0" smtClean="0">
                <a:solidFill>
                  <a:schemeClr val="bg1"/>
                </a:solidFill>
                <a:latin typeface="Avenir Black"/>
                <a:cs typeface="Avenir Black"/>
              </a:rPr>
              <a:t>INCORPORATING INTEGRATED NURSE-PROVIDER ROUNDING</a:t>
            </a:r>
          </a:p>
          <a:p>
            <a:pPr algn="ctr"/>
            <a:r>
              <a:rPr lang="en-US" sz="2800" dirty="0" smtClean="0">
                <a:solidFill>
                  <a:srgbClr val="FFFFFF"/>
                </a:solidFill>
                <a:latin typeface="Avenir Black"/>
                <a:cs typeface="Avenir Black"/>
              </a:rPr>
              <a:t>Erin Judge, Nursing Student</a:t>
            </a:r>
          </a:p>
          <a:p>
            <a:pPr algn="ctr"/>
            <a:r>
              <a:rPr lang="en-US" sz="2800" dirty="0" smtClean="0">
                <a:solidFill>
                  <a:srgbClr val="FFFFFF"/>
                </a:solidFill>
                <a:latin typeface="Avenir Black"/>
                <a:cs typeface="Avenir Black"/>
              </a:rPr>
              <a:t>UNH Department of Nursing</a:t>
            </a:r>
          </a:p>
          <a:p>
            <a:endParaRPr lang="en-US" sz="2800" dirty="0"/>
          </a:p>
        </p:txBody>
      </p:sp>
      <p:sp>
        <p:nvSpPr>
          <p:cNvPr id="32" name="Rounded Rectangle 31"/>
          <p:cNvSpPr/>
          <p:nvPr/>
        </p:nvSpPr>
        <p:spPr>
          <a:xfrm>
            <a:off x="23126700" y="4800643"/>
            <a:ext cx="7867650" cy="1347505"/>
          </a:xfrm>
          <a:prstGeom prst="roundRect">
            <a:avLst/>
          </a:prstGeom>
          <a:solidFill>
            <a:schemeClr val="accent1">
              <a:lumMod val="5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a:t> </a:t>
            </a:r>
          </a:p>
        </p:txBody>
      </p:sp>
      <p:sp>
        <p:nvSpPr>
          <p:cNvPr id="33" name="TextBox 32"/>
          <p:cNvSpPr txBox="1"/>
          <p:nvPr/>
        </p:nvSpPr>
        <p:spPr>
          <a:xfrm>
            <a:off x="23431501" y="4800643"/>
            <a:ext cx="7329101" cy="1200329"/>
          </a:xfrm>
          <a:prstGeom prst="rect">
            <a:avLst/>
          </a:prstGeom>
          <a:noFill/>
        </p:spPr>
        <p:txBody>
          <a:bodyPr wrap="square" rtlCol="0">
            <a:spAutoFit/>
          </a:bodyPr>
          <a:lstStyle/>
          <a:p>
            <a:pPr algn="ctr"/>
            <a:r>
              <a:rPr lang="en-US" sz="3600" dirty="0" smtClean="0">
                <a:solidFill>
                  <a:srgbClr val="FFFFFF"/>
                </a:solidFill>
                <a:latin typeface="Avenir Black"/>
                <a:cs typeface="Avenir Black"/>
              </a:rPr>
              <a:t>PRACTICE RECOMMENDATIONS</a:t>
            </a:r>
            <a:endParaRPr lang="en-US" sz="3600" dirty="0">
              <a:solidFill>
                <a:srgbClr val="FFFFFF"/>
              </a:solidFill>
              <a:latin typeface="Avenir Black"/>
              <a:cs typeface="Avenir Black"/>
            </a:endParaRPr>
          </a:p>
        </p:txBody>
      </p:sp>
      <p:sp>
        <p:nvSpPr>
          <p:cNvPr id="34" name="Rounded Rectangle 33"/>
          <p:cNvSpPr/>
          <p:nvPr/>
        </p:nvSpPr>
        <p:spPr>
          <a:xfrm>
            <a:off x="12382500" y="10061169"/>
            <a:ext cx="7867650" cy="981375"/>
          </a:xfrm>
          <a:prstGeom prst="roundRect">
            <a:avLst/>
          </a:prstGeom>
          <a:solidFill>
            <a:schemeClr val="accent1">
              <a:lumMod val="5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a:t> </a:t>
            </a:r>
          </a:p>
        </p:txBody>
      </p:sp>
      <p:sp>
        <p:nvSpPr>
          <p:cNvPr id="35" name="TextBox 34"/>
          <p:cNvSpPr txBox="1"/>
          <p:nvPr/>
        </p:nvSpPr>
        <p:spPr>
          <a:xfrm>
            <a:off x="13877151" y="10128853"/>
            <a:ext cx="6786950" cy="646331"/>
          </a:xfrm>
          <a:prstGeom prst="rect">
            <a:avLst/>
          </a:prstGeom>
          <a:noFill/>
        </p:spPr>
        <p:txBody>
          <a:bodyPr wrap="square" rtlCol="0">
            <a:spAutoFit/>
          </a:bodyPr>
          <a:lstStyle/>
          <a:p>
            <a:r>
              <a:rPr lang="en-US" sz="3600" dirty="0" smtClean="0">
                <a:solidFill>
                  <a:srgbClr val="FFFFFF"/>
                </a:solidFill>
                <a:latin typeface="Avenir Black"/>
                <a:cs typeface="Avenir Black"/>
              </a:rPr>
              <a:t>CURRENT EVIDENCE</a:t>
            </a:r>
            <a:endParaRPr lang="en-US" sz="3600" dirty="0">
              <a:solidFill>
                <a:srgbClr val="FFFFFF"/>
              </a:solidFill>
              <a:latin typeface="Avenir Black"/>
              <a:cs typeface="Avenir Black"/>
            </a:endParaRPr>
          </a:p>
        </p:txBody>
      </p:sp>
      <p:sp>
        <p:nvSpPr>
          <p:cNvPr id="38" name="Rounded Rectangle 37"/>
          <p:cNvSpPr/>
          <p:nvPr/>
        </p:nvSpPr>
        <p:spPr>
          <a:xfrm>
            <a:off x="1743075" y="4989381"/>
            <a:ext cx="7867650" cy="1200329"/>
          </a:xfrm>
          <a:prstGeom prst="roundRect">
            <a:avLst/>
          </a:prstGeom>
          <a:solidFill>
            <a:schemeClr val="accent1">
              <a:lumMod val="5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a:t> </a:t>
            </a:r>
          </a:p>
        </p:txBody>
      </p:sp>
      <p:sp>
        <p:nvSpPr>
          <p:cNvPr id="39" name="Rounded Rectangle 38"/>
          <p:cNvSpPr/>
          <p:nvPr/>
        </p:nvSpPr>
        <p:spPr>
          <a:xfrm>
            <a:off x="23079075" y="16282711"/>
            <a:ext cx="7867650" cy="1339074"/>
          </a:xfrm>
          <a:prstGeom prst="roundRect">
            <a:avLst/>
          </a:prstGeom>
          <a:solidFill>
            <a:schemeClr val="accent1">
              <a:lumMod val="5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a:t> </a:t>
            </a:r>
          </a:p>
        </p:txBody>
      </p:sp>
      <p:sp>
        <p:nvSpPr>
          <p:cNvPr id="40" name="Rounded Rectangle 39"/>
          <p:cNvSpPr/>
          <p:nvPr/>
        </p:nvSpPr>
        <p:spPr>
          <a:xfrm>
            <a:off x="1552575" y="17952839"/>
            <a:ext cx="7867650" cy="1076658"/>
          </a:xfrm>
          <a:prstGeom prst="roundRect">
            <a:avLst/>
          </a:prstGeom>
          <a:solidFill>
            <a:schemeClr val="accent1">
              <a:lumMod val="5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a:t> </a:t>
            </a:r>
          </a:p>
        </p:txBody>
      </p:sp>
      <p:sp>
        <p:nvSpPr>
          <p:cNvPr id="41" name="TextBox 40"/>
          <p:cNvSpPr txBox="1"/>
          <p:nvPr/>
        </p:nvSpPr>
        <p:spPr>
          <a:xfrm>
            <a:off x="2190750" y="5228890"/>
            <a:ext cx="6972300" cy="646331"/>
          </a:xfrm>
          <a:prstGeom prst="rect">
            <a:avLst/>
          </a:prstGeom>
          <a:noFill/>
        </p:spPr>
        <p:txBody>
          <a:bodyPr wrap="square" rtlCol="0">
            <a:spAutoFit/>
          </a:bodyPr>
          <a:lstStyle/>
          <a:p>
            <a:pPr algn="ctr"/>
            <a:r>
              <a:rPr lang="en-US" sz="3600" dirty="0" smtClean="0">
                <a:solidFill>
                  <a:srgbClr val="FFFFFF"/>
                </a:solidFill>
                <a:latin typeface="Avenir Black"/>
                <a:cs typeface="Avenir Black"/>
              </a:rPr>
              <a:t>PROBLEM</a:t>
            </a:r>
            <a:endParaRPr lang="en-US" sz="3600" dirty="0">
              <a:solidFill>
                <a:srgbClr val="FFFFFF"/>
              </a:solidFill>
              <a:latin typeface="Avenir Black"/>
              <a:cs typeface="Avenir Black"/>
            </a:endParaRPr>
          </a:p>
        </p:txBody>
      </p:sp>
      <p:sp>
        <p:nvSpPr>
          <p:cNvPr id="43" name="TextBox 42"/>
          <p:cNvSpPr txBox="1"/>
          <p:nvPr/>
        </p:nvSpPr>
        <p:spPr>
          <a:xfrm>
            <a:off x="1899851" y="18233988"/>
            <a:ext cx="7263200" cy="646331"/>
          </a:xfrm>
          <a:prstGeom prst="rect">
            <a:avLst/>
          </a:prstGeom>
          <a:noFill/>
        </p:spPr>
        <p:txBody>
          <a:bodyPr wrap="square" rtlCol="0">
            <a:spAutoFit/>
          </a:bodyPr>
          <a:lstStyle/>
          <a:p>
            <a:pPr algn="ctr"/>
            <a:r>
              <a:rPr lang="en-US" sz="3600" dirty="0" smtClean="0">
                <a:solidFill>
                  <a:srgbClr val="FFFFFF"/>
                </a:solidFill>
                <a:latin typeface="Avenir Black"/>
                <a:cs typeface="Avenir Black"/>
              </a:rPr>
              <a:t>QUESTION</a:t>
            </a:r>
            <a:endParaRPr lang="en-US" sz="3600" dirty="0">
              <a:solidFill>
                <a:srgbClr val="FFFFFF"/>
              </a:solidFill>
              <a:latin typeface="Avenir Black"/>
              <a:cs typeface="Avenir Black"/>
            </a:endParaRPr>
          </a:p>
        </p:txBody>
      </p:sp>
      <p:sp>
        <p:nvSpPr>
          <p:cNvPr id="44" name="TextBox 43"/>
          <p:cNvSpPr txBox="1"/>
          <p:nvPr/>
        </p:nvSpPr>
        <p:spPr>
          <a:xfrm>
            <a:off x="23619425" y="16284022"/>
            <a:ext cx="6786950" cy="1200329"/>
          </a:xfrm>
          <a:prstGeom prst="rect">
            <a:avLst/>
          </a:prstGeom>
          <a:noFill/>
        </p:spPr>
        <p:txBody>
          <a:bodyPr wrap="square" rtlCol="0">
            <a:spAutoFit/>
          </a:bodyPr>
          <a:lstStyle/>
          <a:p>
            <a:pPr algn="ctr"/>
            <a:r>
              <a:rPr lang="en-US" sz="3600" dirty="0" smtClean="0">
                <a:solidFill>
                  <a:srgbClr val="FFFFFF"/>
                </a:solidFill>
                <a:latin typeface="Avenir Black"/>
                <a:cs typeface="Avenir Black"/>
              </a:rPr>
              <a:t>CLINICAL AND RESEARCH IMPLICATIONS</a:t>
            </a:r>
            <a:endParaRPr lang="en-US" sz="3600" dirty="0">
              <a:solidFill>
                <a:srgbClr val="FFFFFF"/>
              </a:solidFill>
              <a:latin typeface="Avenir Black"/>
              <a:cs typeface="Avenir Black"/>
            </a:endParaRPr>
          </a:p>
        </p:txBody>
      </p:sp>
      <p:pic>
        <p:nvPicPr>
          <p:cNvPr id="45" name="Picture 44" descr="rounding.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54988" y="4800643"/>
            <a:ext cx="11676365" cy="4535619"/>
          </a:xfrm>
          <a:prstGeom prst="rect">
            <a:avLst/>
          </a:prstGeom>
        </p:spPr>
      </p:pic>
      <p:sp>
        <p:nvSpPr>
          <p:cNvPr id="47" name="TextBox 46"/>
          <p:cNvSpPr txBox="1"/>
          <p:nvPr/>
        </p:nvSpPr>
        <p:spPr>
          <a:xfrm>
            <a:off x="22892951" y="6189710"/>
            <a:ext cx="8215700" cy="5693867"/>
          </a:xfrm>
          <a:prstGeom prst="rect">
            <a:avLst/>
          </a:prstGeom>
          <a:noFill/>
        </p:spPr>
        <p:txBody>
          <a:bodyPr wrap="square" rtlCol="0">
            <a:spAutoFit/>
          </a:bodyPr>
          <a:lstStyle/>
          <a:p>
            <a:pPr marL="571500" indent="-571500">
              <a:buFont typeface="Arial"/>
              <a:buChar char="•"/>
            </a:pPr>
            <a:r>
              <a:rPr lang="en-US" sz="2600" dirty="0" smtClean="0">
                <a:latin typeface="Avenir Black"/>
                <a:cs typeface="Avenir Black"/>
              </a:rPr>
              <a:t>As supported by the American Nurses Association and the Cleveland Clinic units should incorporate integrated nurse-provider rounds in order to increase patient satisfaction. Incorporating this rounding may also in turn improve hospital reimbursement through the satisfaction scores. </a:t>
            </a:r>
          </a:p>
          <a:p>
            <a:pPr marL="571500" indent="-571500">
              <a:buFont typeface="Arial"/>
              <a:buChar char="•"/>
            </a:pPr>
            <a:endParaRPr lang="en-US" sz="2600" dirty="0">
              <a:latin typeface="Avenir Black"/>
              <a:cs typeface="Avenir Black"/>
            </a:endParaRPr>
          </a:p>
          <a:p>
            <a:pPr marL="571500" indent="-571500">
              <a:buFont typeface="Arial"/>
              <a:buChar char="•"/>
            </a:pPr>
            <a:r>
              <a:rPr lang="en-US" sz="2600" dirty="0" smtClean="0">
                <a:latin typeface="Avenir Black"/>
                <a:cs typeface="Avenir Black"/>
              </a:rPr>
              <a:t>Units should incorporate this rounding into the morning schedule after all nurses get report and have time to assess their patients. This would allow the patient to be more central in the care plan while keeping all caregivers up-to-date on the plan of care.</a:t>
            </a:r>
            <a:endParaRPr lang="en-US" sz="2600" dirty="0">
              <a:latin typeface="Avenir Black"/>
              <a:cs typeface="Avenir Black"/>
            </a:endParaRPr>
          </a:p>
        </p:txBody>
      </p:sp>
      <p:sp>
        <p:nvSpPr>
          <p:cNvPr id="50" name="TextBox 49"/>
          <p:cNvSpPr txBox="1"/>
          <p:nvPr/>
        </p:nvSpPr>
        <p:spPr>
          <a:xfrm>
            <a:off x="23245377" y="17865652"/>
            <a:ext cx="7515225" cy="2785378"/>
          </a:xfrm>
          <a:prstGeom prst="rect">
            <a:avLst/>
          </a:prstGeom>
          <a:noFill/>
        </p:spPr>
        <p:txBody>
          <a:bodyPr wrap="square" rtlCol="0">
            <a:spAutoFit/>
          </a:bodyPr>
          <a:lstStyle/>
          <a:p>
            <a:pPr marL="571500" indent="-571500">
              <a:buFont typeface="Arial"/>
              <a:buChar char="•"/>
            </a:pPr>
            <a:r>
              <a:rPr lang="en-US" sz="2500" dirty="0" smtClean="0">
                <a:latin typeface="Avenir Black"/>
                <a:cs typeface="Avenir Black"/>
              </a:rPr>
              <a:t>Stronger nurse-provider communication and relationships</a:t>
            </a:r>
          </a:p>
          <a:p>
            <a:pPr marL="571500" indent="-571500">
              <a:buFont typeface="Arial"/>
              <a:buChar char="•"/>
            </a:pPr>
            <a:endParaRPr lang="en-US" sz="2500" dirty="0">
              <a:latin typeface="Avenir Black"/>
              <a:cs typeface="Avenir Black"/>
            </a:endParaRPr>
          </a:p>
          <a:p>
            <a:pPr marL="571500" indent="-571500">
              <a:buFont typeface="Arial"/>
              <a:buChar char="•"/>
            </a:pPr>
            <a:r>
              <a:rPr lang="en-US" sz="2500" dirty="0" smtClean="0">
                <a:latin typeface="Avenir Black"/>
                <a:cs typeface="Avenir Black"/>
              </a:rPr>
              <a:t>Positive patient outcomes and patient satisfaction</a:t>
            </a:r>
          </a:p>
          <a:p>
            <a:pPr marL="571500" indent="-571500">
              <a:buFont typeface="Arial"/>
              <a:buChar char="•"/>
            </a:pPr>
            <a:endParaRPr lang="en-US" sz="2500" dirty="0">
              <a:latin typeface="Avenir Black"/>
              <a:cs typeface="Avenir Black"/>
            </a:endParaRPr>
          </a:p>
          <a:p>
            <a:pPr marL="571500" indent="-571500">
              <a:buFont typeface="Arial"/>
              <a:buChar char="•"/>
            </a:pPr>
            <a:r>
              <a:rPr lang="en-US" sz="2500" dirty="0" smtClean="0">
                <a:latin typeface="Avenir Black"/>
                <a:cs typeface="Avenir Black"/>
              </a:rPr>
              <a:t>Greater nurse satisfaction </a:t>
            </a:r>
            <a:endParaRPr lang="en-US" sz="2500" dirty="0">
              <a:latin typeface="Avenir Black"/>
              <a:cs typeface="Avenir Black"/>
            </a:endParaRPr>
          </a:p>
        </p:txBody>
      </p:sp>
      <p:pic>
        <p:nvPicPr>
          <p:cNvPr id="51" name="Picture 50" descr="doctor-nurse-talking.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699403" y="12279187"/>
            <a:ext cx="7061199" cy="3369554"/>
          </a:xfrm>
          <a:prstGeom prst="rect">
            <a:avLst/>
          </a:prstGeom>
        </p:spPr>
      </p:pic>
      <p:pic>
        <p:nvPicPr>
          <p:cNvPr id="5" name="Picture 4" descr="rounding 3.jp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39801" y="10594577"/>
            <a:ext cx="9615188" cy="6413330"/>
          </a:xfrm>
          <a:prstGeom prst="rect">
            <a:avLst/>
          </a:prstGeom>
        </p:spPr>
      </p:pic>
    </p:spTree>
    <p:extLst>
      <p:ext uri="{BB962C8B-B14F-4D97-AF65-F5344CB8AC3E}">
        <p14:creationId xmlns:p14="http://schemas.microsoft.com/office/powerpoint/2010/main" val="100547709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3464</TotalTime>
  <Words>380</Words>
  <Application>Microsoft Macintosh PowerPoint</Application>
  <PresentationFormat>Custom</PresentationFormat>
  <Paragraphs>42</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Erin Judge</dc:creator>
  <cp:lastModifiedBy>Erin Judge</cp:lastModifiedBy>
  <cp:revision>57</cp:revision>
  <dcterms:created xsi:type="dcterms:W3CDTF">2018-04-01T15:43:25Z</dcterms:created>
  <dcterms:modified xsi:type="dcterms:W3CDTF">2018-04-24T14:33:56Z</dcterms:modified>
</cp:coreProperties>
</file>