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2D5C"/>
    <a:srgbClr val="FF314D"/>
    <a:srgbClr val="753B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13"/>
    <p:restoredTop sz="94541"/>
  </p:normalViewPr>
  <p:slideViewPr>
    <p:cSldViewPr snapToGrid="0" snapToObjects="1">
      <p:cViewPr>
        <p:scale>
          <a:sx n="20" d="100"/>
          <a:sy n="20" d="100"/>
        </p:scale>
        <p:origin x="1232" y="-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454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66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767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33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794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766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11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03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8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095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22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4C69C-24ED-5643-8543-205B31A84467}" type="datetimeFigureOut">
              <a:rPr lang="en-US" smtClean="0"/>
              <a:t>4/18/18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B7D48-B3F1-554C-815D-C96295852A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03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2.tiff"/><Relationship Id="rId7" Type="http://schemas.openxmlformats.org/officeDocument/2006/relationships/image" Target="../media/image5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bit.ly/ACRLNEMindset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A2B249-C84D-9A40-B798-5EB6D5017BE7}"/>
              </a:ext>
            </a:extLst>
          </p:cNvPr>
          <p:cNvSpPr txBox="1"/>
          <p:nvPr/>
        </p:nvSpPr>
        <p:spPr>
          <a:xfrm>
            <a:off x="1436914" y="529216"/>
            <a:ext cx="41148000" cy="3416320"/>
          </a:xfrm>
          <a:prstGeom prst="rect">
            <a:avLst/>
          </a:prstGeom>
          <a:solidFill>
            <a:schemeClr val="bg1">
              <a:alpha val="69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600" dirty="0">
                <a:solidFill>
                  <a:srgbClr val="DB2D5C"/>
                </a:solidFill>
              </a:rPr>
              <a:t>Mindset Matters: Developing a Growth Mindset to Reframe Failure in Libraries</a:t>
            </a:r>
          </a:p>
          <a:p>
            <a:pPr algn="ctr"/>
            <a:endParaRPr lang="en-US" sz="5400" dirty="0">
              <a:solidFill>
                <a:srgbClr val="DB2D5C"/>
              </a:solidFill>
            </a:endParaRPr>
          </a:p>
          <a:p>
            <a:pPr algn="ctr"/>
            <a:r>
              <a:rPr lang="en-US" sz="6600" dirty="0">
                <a:solidFill>
                  <a:srgbClr val="DB2D5C"/>
                </a:solidFill>
              </a:rPr>
              <a:t>Benjamin Peck and Kimberly Sweetman</a:t>
            </a:r>
            <a:endParaRPr lang="en-US" sz="6600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AE09F7-E04A-8F4D-9D29-21081C7A73D4}"/>
              </a:ext>
            </a:extLst>
          </p:cNvPr>
          <p:cNvSpPr txBox="1"/>
          <p:nvPr/>
        </p:nvSpPr>
        <p:spPr>
          <a:xfrm>
            <a:off x="1588308" y="4644496"/>
            <a:ext cx="19312263" cy="1172628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4000" dirty="0">
                <a:solidFill>
                  <a:srgbClr val="753B9F"/>
                </a:solidFill>
                <a:cs typeface="Calibri"/>
              </a:rPr>
              <a:t>A </a:t>
            </a:r>
            <a:r>
              <a:rPr lang="en-US" sz="4000" b="1" dirty="0">
                <a:solidFill>
                  <a:srgbClr val="753B9F"/>
                </a:solidFill>
                <a:cs typeface="Calibri"/>
              </a:rPr>
              <a:t>Growth Mindset</a:t>
            </a:r>
            <a:r>
              <a:rPr lang="en-US" sz="4000" dirty="0">
                <a:solidFill>
                  <a:srgbClr val="753B9F"/>
                </a:solidFill>
                <a:cs typeface="Calibri"/>
              </a:rPr>
              <a:t> is characterized by an assumption that people have unlimited potential and that intelligence, talents and abilities are not fixed, but continually evolving and improving. By contrast a </a:t>
            </a:r>
            <a:r>
              <a:rPr lang="en-US" sz="4000" b="1" dirty="0">
                <a:solidFill>
                  <a:srgbClr val="753B9F"/>
                </a:solidFill>
                <a:cs typeface="Calibri"/>
              </a:rPr>
              <a:t>Fixed Mindset</a:t>
            </a:r>
            <a:r>
              <a:rPr lang="en-US" sz="4000" dirty="0">
                <a:solidFill>
                  <a:srgbClr val="753B9F"/>
                </a:solidFill>
                <a:cs typeface="Calibri"/>
              </a:rPr>
              <a:t> is characterized by the assumption that intelligence, talent and abilities are inherent "gifts" rather than skills to be developed.</a:t>
            </a:r>
          </a:p>
          <a:p>
            <a:endParaRPr lang="en-US" sz="4000" dirty="0">
              <a:solidFill>
                <a:srgbClr val="753B9F"/>
              </a:solidFill>
              <a:cs typeface="Calibri"/>
            </a:endParaRPr>
          </a:p>
          <a:p>
            <a:r>
              <a:rPr lang="en-US" sz="4000" b="1" dirty="0">
                <a:solidFill>
                  <a:srgbClr val="753B9F"/>
                </a:solidFill>
              </a:rPr>
              <a:t>Growth Mindset and Failure</a:t>
            </a:r>
            <a:endParaRPr lang="en-US" sz="4000" b="1" dirty="0">
              <a:solidFill>
                <a:srgbClr val="753B9F"/>
              </a:solidFill>
              <a:cs typeface="Calibri"/>
            </a:endParaRPr>
          </a:p>
          <a:p>
            <a:pPr marL="857250" indent="-857250">
              <a:buFont typeface="Arial"/>
              <a:buChar char="•"/>
            </a:pPr>
            <a:r>
              <a:rPr lang="en-US" sz="4000" dirty="0">
                <a:solidFill>
                  <a:srgbClr val="753B9F"/>
                </a:solidFill>
                <a:cs typeface="Calibri"/>
              </a:rPr>
              <a:t>Adopting the Growth Mindset means considering mistakes as opportunities to learn.</a:t>
            </a:r>
          </a:p>
          <a:p>
            <a:pPr marL="857250" indent="-857250">
              <a:buFont typeface="Arial"/>
              <a:buChar char="•"/>
            </a:pPr>
            <a:r>
              <a:rPr lang="en-US" sz="4000" dirty="0">
                <a:solidFill>
                  <a:srgbClr val="753B9F"/>
                </a:solidFill>
                <a:cs typeface="Calibri"/>
              </a:rPr>
              <a:t>As a result, failure is viewed as a part of the process of success.</a:t>
            </a:r>
          </a:p>
          <a:p>
            <a:pPr marL="857250" indent="-857250">
              <a:buFont typeface="Arial"/>
              <a:buChar char="•"/>
            </a:pPr>
            <a:r>
              <a:rPr lang="en-US" sz="4000" dirty="0">
                <a:solidFill>
                  <a:srgbClr val="753B9F"/>
                </a:solidFill>
                <a:cs typeface="Calibri"/>
              </a:rPr>
              <a:t>A Growth Mindset helps to remove negative emotions</a:t>
            </a:r>
            <a:r>
              <a:rPr lang="en-US" sz="4000" dirty="0">
                <a:solidFill>
                  <a:srgbClr val="753B9F"/>
                </a:solidFill>
              </a:rPr>
              <a:t> from failure.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endParaRPr lang="en-US" sz="4000" dirty="0">
              <a:solidFill>
                <a:srgbClr val="753B9F"/>
              </a:solidFill>
              <a:cs typeface="Calibri"/>
            </a:endParaRPr>
          </a:p>
          <a:p>
            <a:r>
              <a:rPr lang="en-US" sz="4000" b="1" dirty="0">
                <a:solidFill>
                  <a:srgbClr val="753B9F"/>
                </a:solidFill>
              </a:rPr>
              <a:t>Changes at the University of New Hampshire Library</a:t>
            </a:r>
            <a:endParaRPr lang="en-US" sz="4000" b="1" dirty="0">
              <a:solidFill>
                <a:srgbClr val="753B9F"/>
              </a:solidFill>
              <a:cs typeface="Calibri"/>
            </a:endParaRPr>
          </a:p>
          <a:p>
            <a:pPr marL="857250" indent="-857250">
              <a:buFont typeface="Arial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By changing the way</a:t>
            </a:r>
            <a:r>
              <a:rPr lang="en-US" sz="4000" dirty="0">
                <a:solidFill>
                  <a:srgbClr val="753B9F"/>
                </a:solidFill>
                <a:cs typeface="Calibri"/>
              </a:rPr>
              <a:t> our library thinks about setbacks we hope to encourage risk taking, open communication and the delivery and reception of constructive criticism.</a:t>
            </a:r>
          </a:p>
          <a:p>
            <a:pPr marL="857250" indent="-857250">
              <a:buFont typeface="Arial"/>
              <a:buChar char="•"/>
            </a:pPr>
            <a:r>
              <a:rPr lang="en-US" sz="4000" dirty="0">
                <a:solidFill>
                  <a:srgbClr val="753B9F"/>
                </a:solidFill>
                <a:cs typeface="Calibri"/>
              </a:rPr>
              <a:t>As an organization in transition, the Growth Mindset is a useful model to help us understand that change is a process, and be understanding of ourselves and our colleagues as we learn and grow as an organization.</a:t>
            </a:r>
          </a:p>
          <a:p>
            <a:pPr marL="857250" indent="-857250">
              <a:buFont typeface="Arial"/>
              <a:buChar char="•"/>
            </a:pPr>
            <a:r>
              <a:rPr lang="en-US" sz="4000" dirty="0">
                <a:solidFill>
                  <a:srgbClr val="753B9F"/>
                </a:solidFill>
                <a:cs typeface="Calibri"/>
              </a:rPr>
              <a:t>Since we introduced the concept of the Growth Mindset, the phrase has entered our lexicon and is frequently cited in the context of organizational change.</a:t>
            </a:r>
          </a:p>
          <a:p>
            <a:endParaRPr lang="en-US" sz="3600" dirty="0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03C77B-F069-DD4B-9FD2-355DA18C0A47}"/>
              </a:ext>
            </a:extLst>
          </p:cNvPr>
          <p:cNvSpPr txBox="1"/>
          <p:nvPr/>
        </p:nvSpPr>
        <p:spPr>
          <a:xfrm>
            <a:off x="674914" y="29227855"/>
            <a:ext cx="33151170" cy="3170099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/>
              <a:t>Works Cited</a:t>
            </a:r>
          </a:p>
          <a:p>
            <a:pPr marL="1397000" indent="-1397000"/>
            <a:r>
              <a:rPr lang="en-US" sz="4000" dirty="0" err="1"/>
              <a:t>Dweck</a:t>
            </a:r>
            <a:r>
              <a:rPr lang="en-US" sz="4000" dirty="0"/>
              <a:t>, Carol. </a:t>
            </a:r>
            <a:r>
              <a:rPr lang="en-US" sz="4000" i="1" dirty="0"/>
              <a:t>“Developing a Growth Mindset.”</a:t>
            </a:r>
            <a:r>
              <a:rPr lang="en-US" sz="4000" dirty="0"/>
              <a:t> </a:t>
            </a:r>
            <a:r>
              <a:rPr lang="en-US" sz="4000" dirty="0" err="1"/>
              <a:t>youtube.com</a:t>
            </a:r>
            <a:r>
              <a:rPr lang="en-US" sz="4000" dirty="0"/>
              <a:t>/</a:t>
            </a:r>
            <a:r>
              <a:rPr lang="en-US" sz="4000" dirty="0" err="1"/>
              <a:t>watch?v</a:t>
            </a:r>
            <a:r>
              <a:rPr lang="en-US" sz="4000" dirty="0"/>
              <a:t>=hiiEeMN7vbQ. </a:t>
            </a:r>
          </a:p>
          <a:p>
            <a:pPr marL="1397000" indent="-1397000"/>
            <a:r>
              <a:rPr lang="en-US" sz="4000" dirty="0"/>
              <a:t>Harvard Business Review Staff. “How Companies Can Profit from a ‘Growth Mindset.’” </a:t>
            </a:r>
            <a:r>
              <a:rPr lang="en-US" sz="4000" i="1" dirty="0"/>
              <a:t>Harvard Business Review</a:t>
            </a:r>
            <a:r>
              <a:rPr lang="en-US" sz="4000" dirty="0"/>
              <a:t>, 1 Nov. 2014.</a:t>
            </a:r>
          </a:p>
          <a:p>
            <a:pPr marL="1397000" indent="-1397000"/>
            <a:r>
              <a:rPr lang="en-US" sz="4000" dirty="0" err="1"/>
              <a:t>Kristjansson</a:t>
            </a:r>
            <a:r>
              <a:rPr lang="en-US" sz="4000" dirty="0"/>
              <a:t>, Sophia, and David </a:t>
            </a:r>
            <a:r>
              <a:rPr lang="en-US" sz="4000" dirty="0" err="1"/>
              <a:t>Tashjian</a:t>
            </a:r>
            <a:r>
              <a:rPr lang="en-US" sz="4000" dirty="0"/>
              <a:t>. “Case Study: Transparency and Candor and a Growth Mindset.” </a:t>
            </a:r>
            <a:r>
              <a:rPr lang="en-US" sz="4000" i="1" dirty="0"/>
              <a:t>People &amp; Strategy</a:t>
            </a:r>
            <a:r>
              <a:rPr lang="en-US" sz="4000" dirty="0"/>
              <a:t>, vol. 39, no. 4, Fall 2016, pp. 26–30. </a:t>
            </a:r>
          </a:p>
          <a:p>
            <a:pPr marL="1397000" indent="-1397000"/>
            <a:r>
              <a:rPr lang="en-US" sz="4000" dirty="0"/>
              <a:t>Popova, Maria. “Fixed vs. Growth: The Two Basic Mindsets That Shape Our Lives.” </a:t>
            </a:r>
            <a:r>
              <a:rPr lang="en-US" sz="4000" i="1" dirty="0"/>
              <a:t>Brain Pickings</a:t>
            </a:r>
            <a:r>
              <a:rPr lang="en-US" sz="4000" dirty="0"/>
              <a:t>, 29 Jan. 2014.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46E235-DBCA-4A41-A57E-DE46DB7399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8084" y="22771062"/>
            <a:ext cx="8362590" cy="97550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E261E1B-F985-FE42-84F0-917D627833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085" y="13821516"/>
            <a:ext cx="8362590" cy="82693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4394E03-8F2B-774F-B427-A144577ABE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88085" y="4644497"/>
            <a:ext cx="8362590" cy="843155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55F2697-9B86-D14A-9436-CC16807947B8}"/>
              </a:ext>
            </a:extLst>
          </p:cNvPr>
          <p:cNvSpPr txBox="1"/>
          <p:nvPr/>
        </p:nvSpPr>
        <p:spPr>
          <a:xfrm>
            <a:off x="1717807" y="17026901"/>
            <a:ext cx="19182763" cy="994118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4000" b="1" dirty="0">
                <a:solidFill>
                  <a:srgbClr val="753B9F"/>
                </a:solidFill>
              </a:rPr>
              <a:t>Mindset Professional Development Activity</a:t>
            </a:r>
          </a:p>
          <a:p>
            <a:r>
              <a:rPr lang="en-US" sz="4000" b="1" dirty="0">
                <a:solidFill>
                  <a:srgbClr val="753B9F"/>
                </a:solidFill>
              </a:rPr>
              <a:t>Flipping the lesson</a:t>
            </a:r>
            <a:endParaRPr lang="en-US" sz="4000" b="1" dirty="0">
              <a:solidFill>
                <a:srgbClr val="753B9F"/>
              </a:solidFill>
              <a:cs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All librarians, staff and administrators read an article, listened to a podcast or viewed a video related to the Growth Mindset.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endParaRPr lang="en-US" sz="4000" dirty="0">
              <a:solidFill>
                <a:srgbClr val="753B9F"/>
              </a:solidFill>
              <a:cs typeface="Calibri"/>
            </a:endParaRPr>
          </a:p>
          <a:p>
            <a:r>
              <a:rPr lang="en-US" sz="4000" b="1" dirty="0">
                <a:solidFill>
                  <a:srgbClr val="753B9F"/>
                </a:solidFill>
              </a:rPr>
              <a:t>Introducing the Growth Mindset</a:t>
            </a:r>
            <a:endParaRPr lang="en-US" sz="4000" b="1" dirty="0">
              <a:solidFill>
                <a:srgbClr val="753B9F"/>
              </a:solidFill>
              <a:cs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Participants developed a definition of the Growth Mindset using interactive polling.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Information gaps were filled with a brief video and infographic .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endParaRPr lang="en-US" sz="4000" dirty="0">
              <a:solidFill>
                <a:srgbClr val="753B9F"/>
              </a:solidFill>
              <a:cs typeface="Calibri"/>
            </a:endParaRPr>
          </a:p>
          <a:p>
            <a:r>
              <a:rPr lang="en-US" sz="4000" b="1" dirty="0">
                <a:solidFill>
                  <a:srgbClr val="753B9F"/>
                </a:solidFill>
              </a:rPr>
              <a:t>Active Group Learning</a:t>
            </a:r>
            <a:endParaRPr lang="en-US" sz="4000" b="1" dirty="0">
              <a:solidFill>
                <a:srgbClr val="753B9F"/>
              </a:solidFill>
              <a:cs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Participants discussed and responded to prompts related to the specific sources they engaged with prior to the session, including: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pPr marL="2414905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Summarize the source in a few sentences.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pPr marL="2414905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What were the most important takeaways from your source?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pPr marL="2414905" lvl="1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What are some ways we can use the ideas from this source in the library?</a:t>
            </a:r>
            <a:endParaRPr lang="en-US" sz="4000" dirty="0">
              <a:solidFill>
                <a:srgbClr val="753B9F"/>
              </a:solidFill>
              <a:cs typeface="Calibri"/>
            </a:endParaRPr>
          </a:p>
          <a:p>
            <a:pPr marL="571500" lvl="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753B9F"/>
                </a:solidFill>
              </a:rPr>
              <a:t>Each group shared notes and responses from their conversations.</a:t>
            </a:r>
            <a:endParaRPr lang="en-US" sz="4000" dirty="0">
              <a:solidFill>
                <a:srgbClr val="753B9F"/>
              </a:solidFill>
              <a:cs typeface="Calibri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46A4E7-F57F-4E49-A8C9-2CAE44A51A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75762" y="4644496"/>
            <a:ext cx="9791863" cy="2405293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46DEB6F-31D7-7E4C-8C3C-99563D9D52A9}"/>
              </a:ext>
            </a:extLst>
          </p:cNvPr>
          <p:cNvSpPr txBox="1"/>
          <p:nvPr/>
        </p:nvSpPr>
        <p:spPr>
          <a:xfrm>
            <a:off x="4792194" y="27625392"/>
            <a:ext cx="12097818" cy="830997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sz="4800" b="1" dirty="0">
                <a:cs typeface="Calibri"/>
              </a:rPr>
              <a:t>Mindset Matters Toolkit: </a:t>
            </a:r>
            <a:r>
              <a:rPr lang="en-US" sz="4800" dirty="0">
                <a:cs typeface="Calibri"/>
                <a:hlinkClick r:id="rId6"/>
              </a:rPr>
              <a:t>bit.ly/ACRLNEMindset</a:t>
            </a:r>
            <a:r>
              <a:rPr lang="en-US" sz="4800" dirty="0">
                <a:cs typeface="Calibri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4335AF-B742-094D-BDC3-E8D04B5FD3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6710" y="2269950"/>
            <a:ext cx="8264393" cy="15276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9FE620-9B85-0140-AA12-4273C53A5A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433406" y="2078305"/>
            <a:ext cx="1870685" cy="171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24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6106</TotalTime>
  <Words>372</Words>
  <Application>Microsoft Macintosh PowerPoint</Application>
  <PresentationFormat>Custom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Peck</dc:creator>
  <cp:lastModifiedBy>Benjamin Peck</cp:lastModifiedBy>
  <cp:revision>114</cp:revision>
  <cp:lastPrinted>2018-04-18T20:31:32Z</cp:lastPrinted>
  <dcterms:created xsi:type="dcterms:W3CDTF">2018-03-20T17:15:05Z</dcterms:created>
  <dcterms:modified xsi:type="dcterms:W3CDTF">2018-04-19T14:28:14Z</dcterms:modified>
</cp:coreProperties>
</file>