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handoutMasterIdLst>
    <p:handoutMasterId r:id="rId4"/>
  </p:handoutMasterIdLst>
  <p:sldIdLst>
    <p:sldId id="259" r:id="rId2"/>
  </p:sldIdLst>
  <p:sldSz cx="49377600" cy="32918400"/>
  <p:notesSz cx="7077075" cy="9363075"/>
  <p:defaultTextStyle>
    <a:defPPr>
      <a:defRPr lang="en-US"/>
    </a:defPPr>
    <a:lvl1pPr algn="ctr" rtl="0" fontAlgn="base">
      <a:spcBef>
        <a:spcPct val="0"/>
      </a:spcBef>
      <a:spcAft>
        <a:spcPct val="0"/>
      </a:spcAft>
      <a:defRPr sz="4300" b="1" kern="1200">
        <a:solidFill>
          <a:srgbClr val="FF9900"/>
        </a:solidFill>
        <a:latin typeface="Arial" charset="0"/>
        <a:ea typeface="+mn-ea"/>
        <a:cs typeface="+mn-cs"/>
      </a:defRPr>
    </a:lvl1pPr>
    <a:lvl2pPr marL="457200" algn="ctr" rtl="0" fontAlgn="base">
      <a:spcBef>
        <a:spcPct val="0"/>
      </a:spcBef>
      <a:spcAft>
        <a:spcPct val="0"/>
      </a:spcAft>
      <a:defRPr sz="4300" b="1" kern="1200">
        <a:solidFill>
          <a:srgbClr val="FF9900"/>
        </a:solidFill>
        <a:latin typeface="Arial" charset="0"/>
        <a:ea typeface="+mn-ea"/>
        <a:cs typeface="+mn-cs"/>
      </a:defRPr>
    </a:lvl2pPr>
    <a:lvl3pPr marL="914400" algn="ctr" rtl="0" fontAlgn="base">
      <a:spcBef>
        <a:spcPct val="0"/>
      </a:spcBef>
      <a:spcAft>
        <a:spcPct val="0"/>
      </a:spcAft>
      <a:defRPr sz="4300" b="1" kern="1200">
        <a:solidFill>
          <a:srgbClr val="FF9900"/>
        </a:solidFill>
        <a:latin typeface="Arial" charset="0"/>
        <a:ea typeface="+mn-ea"/>
        <a:cs typeface="+mn-cs"/>
      </a:defRPr>
    </a:lvl3pPr>
    <a:lvl4pPr marL="1371600" algn="ctr" rtl="0" fontAlgn="base">
      <a:spcBef>
        <a:spcPct val="0"/>
      </a:spcBef>
      <a:spcAft>
        <a:spcPct val="0"/>
      </a:spcAft>
      <a:defRPr sz="4300" b="1" kern="1200">
        <a:solidFill>
          <a:srgbClr val="FF9900"/>
        </a:solidFill>
        <a:latin typeface="Arial" charset="0"/>
        <a:ea typeface="+mn-ea"/>
        <a:cs typeface="+mn-cs"/>
      </a:defRPr>
    </a:lvl4pPr>
    <a:lvl5pPr marL="1828800" algn="ctr" rtl="0" fontAlgn="base">
      <a:spcBef>
        <a:spcPct val="0"/>
      </a:spcBef>
      <a:spcAft>
        <a:spcPct val="0"/>
      </a:spcAft>
      <a:defRPr sz="4300" b="1" kern="1200">
        <a:solidFill>
          <a:srgbClr val="FF9900"/>
        </a:solidFill>
        <a:latin typeface="Arial" charset="0"/>
        <a:ea typeface="+mn-ea"/>
        <a:cs typeface="+mn-cs"/>
      </a:defRPr>
    </a:lvl5pPr>
    <a:lvl6pPr marL="2286000" algn="l" defTabSz="914400" rtl="0" eaLnBrk="1" latinLnBrk="0" hangingPunct="1">
      <a:defRPr sz="4300" b="1" kern="1200">
        <a:solidFill>
          <a:srgbClr val="FF9900"/>
        </a:solidFill>
        <a:latin typeface="Arial" charset="0"/>
        <a:ea typeface="+mn-ea"/>
        <a:cs typeface="+mn-cs"/>
      </a:defRPr>
    </a:lvl6pPr>
    <a:lvl7pPr marL="2743200" algn="l" defTabSz="914400" rtl="0" eaLnBrk="1" latinLnBrk="0" hangingPunct="1">
      <a:defRPr sz="4300" b="1" kern="1200">
        <a:solidFill>
          <a:srgbClr val="FF9900"/>
        </a:solidFill>
        <a:latin typeface="Arial" charset="0"/>
        <a:ea typeface="+mn-ea"/>
        <a:cs typeface="+mn-cs"/>
      </a:defRPr>
    </a:lvl7pPr>
    <a:lvl8pPr marL="3200400" algn="l" defTabSz="914400" rtl="0" eaLnBrk="1" latinLnBrk="0" hangingPunct="1">
      <a:defRPr sz="4300" b="1" kern="1200">
        <a:solidFill>
          <a:srgbClr val="FF9900"/>
        </a:solidFill>
        <a:latin typeface="Arial" charset="0"/>
        <a:ea typeface="+mn-ea"/>
        <a:cs typeface="+mn-cs"/>
      </a:defRPr>
    </a:lvl8pPr>
    <a:lvl9pPr marL="3657600" algn="l" defTabSz="914400" rtl="0" eaLnBrk="1" latinLnBrk="0" hangingPunct="1">
      <a:defRPr sz="4300"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5552">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rah Nordstrom" initials="SN"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horzBarState="maximized">
    <p:restoredLeft sz="13658" autoAdjust="0"/>
    <p:restoredTop sz="96341" autoAdjust="0"/>
  </p:normalViewPr>
  <p:slideViewPr>
    <p:cSldViewPr>
      <p:cViewPr>
        <p:scale>
          <a:sx n="26" d="100"/>
          <a:sy n="26" d="100"/>
        </p:scale>
        <p:origin x="-960" y="-2082"/>
      </p:cViewPr>
      <p:guideLst>
        <p:guide orient="horz" pos="10368"/>
        <p:guide pos="15552"/>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notesMaster" Target="notesMasters/notesMaster1.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commentAuthors" Target="commentAuthors.xml"/><Relationship Id="rId4" Type="http://schemas.openxmlformats.org/officeDocument/2006/relationships/handoutMaster" Target="handoutMasters/handoutMaster1.xml"/><Relationship Id="rId9"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67050" cy="4699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4008438" y="0"/>
            <a:ext cx="3067050" cy="469900"/>
          </a:xfrm>
          <a:prstGeom prst="rect">
            <a:avLst/>
          </a:prstGeom>
        </p:spPr>
        <p:txBody>
          <a:bodyPr vert="horz" lIns="91440" tIns="45720" rIns="91440" bIns="45720" rtlCol="0"/>
          <a:lstStyle>
            <a:lvl1pPr algn="r">
              <a:defRPr sz="1200"/>
            </a:lvl1pPr>
          </a:lstStyle>
          <a:p>
            <a:fld id="{1956220B-F7D1-4204-BD33-CADCA19C51D1}" type="datetimeFigureOut">
              <a:rPr lang="en-US"/>
              <a:t>4/19/2018</a:t>
            </a:fld>
            <a:endParaRPr lang="en-US"/>
          </a:p>
        </p:txBody>
      </p:sp>
      <p:sp>
        <p:nvSpPr>
          <p:cNvPr id="4" name="Slide Image Placeholder 3"/>
          <p:cNvSpPr>
            <a:spLocks noGrp="1" noRot="1" noChangeAspect="1"/>
          </p:cNvSpPr>
          <p:nvPr>
            <p:ph type="sldImg" idx="2"/>
          </p:nvPr>
        </p:nvSpPr>
        <p:spPr>
          <a:xfrm>
            <a:off x="1168400" y="1169988"/>
            <a:ext cx="4740275" cy="3160712"/>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8025" y="4505325"/>
            <a:ext cx="5661025" cy="368776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93175"/>
            <a:ext cx="3067050" cy="4699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4008438" y="8893175"/>
            <a:ext cx="3067050" cy="469900"/>
          </a:xfrm>
          <a:prstGeom prst="rect">
            <a:avLst/>
          </a:prstGeom>
        </p:spPr>
        <p:txBody>
          <a:bodyPr vert="horz" lIns="91440" tIns="45720" rIns="91440" bIns="45720" rtlCol="0" anchor="b"/>
          <a:lstStyle>
            <a:lvl1pPr algn="r">
              <a:defRPr sz="1200"/>
            </a:lvl1pPr>
          </a:lstStyle>
          <a:p>
            <a:fld id="{03CDDA12-D10A-47D2-9411-D3470D8506AF}" type="slidenum">
              <a:rPr lang="en-US"/>
              <a:t>‹#›</a:t>
            </a:fld>
            <a:endParaRPr lang="en-US"/>
          </a:p>
        </p:txBody>
      </p:sp>
    </p:spTree>
    <p:extLst>
      <p:ext uri="{BB962C8B-B14F-4D97-AF65-F5344CB8AC3E}">
        <p14:creationId xmlns:p14="http://schemas.microsoft.com/office/powerpoint/2010/main" val="17101268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There</a:t>
            </a:r>
            <a:r>
              <a:rPr lang="en-US" baseline="0" dirty="0" smtClean="0"/>
              <a:t> is a relationship that exists between EC and RVB, but PF could be the real reason that EC affects RVB, PF could be the real reason that RVB is lower, not EC participation, we are suggesting a mediating effect. </a:t>
            </a:r>
          </a:p>
          <a:p>
            <a:endParaRPr lang="en-US" baseline="0" dirty="0" smtClean="0"/>
          </a:p>
          <a:p>
            <a:pPr marL="171450" indent="-171450">
              <a:buFont typeface="Arial" charset="0"/>
              <a:buChar char="•"/>
            </a:pPr>
            <a:r>
              <a:rPr lang="en-US" baseline="0" dirty="0" smtClean="0"/>
              <a:t>Figures</a:t>
            </a:r>
          </a:p>
          <a:p>
            <a:pPr marL="628650" lvl="1" indent="-171450">
              <a:buFont typeface="Arial" charset="0"/>
              <a:buChar char="•"/>
            </a:pPr>
            <a:r>
              <a:rPr lang="en-US" baseline="0" dirty="0" smtClean="0"/>
              <a:t>Titles for the figures, have the titles above the figures.</a:t>
            </a:r>
          </a:p>
          <a:p>
            <a:pPr marL="628650" lvl="1" indent="-171450">
              <a:buFont typeface="Arial" charset="0"/>
              <a:buChar char="•"/>
            </a:pPr>
            <a:r>
              <a:rPr lang="en-US" baseline="0" dirty="0" smtClean="0"/>
              <a:t>2 decimal points.</a:t>
            </a:r>
          </a:p>
          <a:p>
            <a:pPr marL="628650" lvl="1" indent="-171450">
              <a:buFont typeface="Arial" charset="0"/>
              <a:buChar char="•"/>
            </a:pPr>
            <a:r>
              <a:rPr lang="en-US" baseline="0" dirty="0" smtClean="0"/>
              <a:t>Visual variety, *white boxes around variables, italicize the title to draw attention. </a:t>
            </a:r>
          </a:p>
          <a:p>
            <a:pPr marL="628650" lvl="1" indent="-171450">
              <a:buFont typeface="Arial" charset="0"/>
              <a:buChar char="•"/>
            </a:pPr>
            <a:r>
              <a:rPr lang="en-US" baseline="0" dirty="0" smtClean="0"/>
              <a:t>Practice how to explain that we were testing a mediation (how to talk about it)</a:t>
            </a:r>
          </a:p>
          <a:p>
            <a:pPr marL="628650" lvl="1" indent="-171450">
              <a:buFont typeface="Arial" charset="0"/>
              <a:buChar char="•"/>
            </a:pPr>
            <a:r>
              <a:rPr lang="en-US" baseline="0" dirty="0" smtClean="0"/>
              <a:t>Missing c prime information (initial relationship when not considering the top portion of the triangle for figure 5)</a:t>
            </a:r>
          </a:p>
          <a:p>
            <a:pPr marL="628650" lvl="1" indent="-171450">
              <a:buFont typeface="Arial" charset="0"/>
              <a:buChar char="•"/>
            </a:pPr>
            <a:endParaRPr lang="en-US" baseline="0" dirty="0" smtClean="0"/>
          </a:p>
          <a:p>
            <a:pPr marL="628650" lvl="1" indent="-171450">
              <a:buFont typeface="Arial" charset="0"/>
              <a:buChar char="•"/>
            </a:pPr>
            <a:r>
              <a:rPr lang="en-US" baseline="0" dirty="0" smtClean="0"/>
              <a:t>Fix intro citations</a:t>
            </a:r>
          </a:p>
          <a:p>
            <a:pPr marL="628650" lvl="1" indent="-171450">
              <a:buFont typeface="Arial" charset="0"/>
              <a:buChar char="•"/>
            </a:pPr>
            <a:r>
              <a:rPr lang="en-US" baseline="0" dirty="0" smtClean="0"/>
              <a:t>Put RVB and perceptions of future in the intro.</a:t>
            </a:r>
          </a:p>
          <a:p>
            <a:pPr marL="628650" lvl="1" indent="-171450">
              <a:buFont typeface="Arial" charset="0"/>
              <a:buChar char="•"/>
            </a:pPr>
            <a:r>
              <a:rPr lang="en-US" baseline="0" dirty="0" smtClean="0"/>
              <a:t>Explain measures more</a:t>
            </a:r>
          </a:p>
          <a:p>
            <a:pPr marL="628650" lvl="1" indent="-171450">
              <a:buFont typeface="Arial" charset="0"/>
              <a:buChar char="•"/>
            </a:pPr>
            <a:r>
              <a:rPr lang="en-US" baseline="0" dirty="0" smtClean="0"/>
              <a:t>Become well versed in stats </a:t>
            </a:r>
          </a:p>
          <a:p>
            <a:pPr marL="628650" lvl="1" indent="-171450">
              <a:buFont typeface="Arial" charset="0"/>
              <a:buChar char="•"/>
            </a:pPr>
            <a:r>
              <a:rPr lang="en-US" baseline="0" dirty="0" smtClean="0"/>
              <a:t>Introduce hypothesis better</a:t>
            </a:r>
          </a:p>
          <a:p>
            <a:pPr marL="628650" lvl="1" indent="-171450">
              <a:buFont typeface="Arial" charset="0"/>
              <a:buChar char="•"/>
            </a:pPr>
            <a:r>
              <a:rPr lang="en-US" baseline="0" dirty="0" smtClean="0"/>
              <a:t>Talking about mediation: talk about comparison between participating in EC’s or not participating in EC’s</a:t>
            </a:r>
          </a:p>
          <a:p>
            <a:pPr marL="628650" lvl="1" indent="-171450">
              <a:buFont typeface="Arial" charset="0"/>
              <a:buChar char="•"/>
            </a:pPr>
            <a:r>
              <a:rPr lang="en-US" baseline="0" dirty="0" smtClean="0"/>
              <a:t>Change scale name from perceptions to future aspirations</a:t>
            </a:r>
          </a:p>
          <a:p>
            <a:pPr marL="628650" lvl="1" indent="-171450">
              <a:buFont typeface="Arial" charset="0"/>
              <a:buChar char="•"/>
            </a:pPr>
            <a:endParaRPr lang="en-US" dirty="0"/>
          </a:p>
        </p:txBody>
      </p:sp>
      <p:sp>
        <p:nvSpPr>
          <p:cNvPr id="4" name="Slide Number Placeholder 3"/>
          <p:cNvSpPr>
            <a:spLocks noGrp="1"/>
          </p:cNvSpPr>
          <p:nvPr>
            <p:ph type="sldNum" sz="quarter" idx="10"/>
          </p:nvPr>
        </p:nvSpPr>
        <p:spPr/>
        <p:txBody>
          <a:bodyPr/>
          <a:lstStyle/>
          <a:p>
            <a:fld id="{03CDDA12-D10A-47D2-9411-D3470D8506AF}" type="slidenum">
              <a:rPr lang="en-US"/>
              <a:t>1</a:t>
            </a:fld>
            <a:endParaRPr lang="en-US"/>
          </a:p>
        </p:txBody>
      </p:sp>
    </p:spTree>
    <p:extLst>
      <p:ext uri="{BB962C8B-B14F-4D97-AF65-F5344CB8AC3E}">
        <p14:creationId xmlns:p14="http://schemas.microsoft.com/office/powerpoint/2010/main" val="41506336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704036" y="10226675"/>
            <a:ext cx="41969531" cy="7054850"/>
          </a:xfrm>
        </p:spPr>
        <p:txBody>
          <a:bodyPr/>
          <a:lstStyle/>
          <a:p>
            <a:r>
              <a:rPr lang="en-US"/>
              <a:t>Click to edit Master title style</a:t>
            </a:r>
          </a:p>
        </p:txBody>
      </p:sp>
      <p:sp>
        <p:nvSpPr>
          <p:cNvPr id="3" name="Subtitle 2"/>
          <p:cNvSpPr>
            <a:spLocks noGrp="1"/>
          </p:cNvSpPr>
          <p:nvPr>
            <p:ph type="subTitle" idx="1"/>
          </p:nvPr>
        </p:nvSpPr>
        <p:spPr>
          <a:xfrm>
            <a:off x="7406284" y="18653125"/>
            <a:ext cx="34565034" cy="841375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900487" y="21153441"/>
            <a:ext cx="41971318" cy="653732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3900487" y="13952538"/>
            <a:ext cx="41971318" cy="720090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468168" y="7680325"/>
            <a:ext cx="22134909"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4774527" y="7680325"/>
            <a:ext cx="22134909" cy="2172652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468165" y="7369178"/>
            <a:ext cx="21817013"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2468165" y="10439400"/>
            <a:ext cx="21817013"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5083493" y="7369178"/>
            <a:ext cx="21825942" cy="307022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5083493" y="10439400"/>
            <a:ext cx="21825942" cy="18965863"/>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468165" y="1311275"/>
            <a:ext cx="16244888" cy="5576888"/>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19305984" y="1311275"/>
            <a:ext cx="27603450" cy="28093988"/>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468165" y="6888163"/>
            <a:ext cx="16244888" cy="225171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677997" y="23042566"/>
            <a:ext cx="29626917" cy="2720975"/>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9677997" y="2941638"/>
            <a:ext cx="29626917" cy="1975008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9677997" y="25763541"/>
            <a:ext cx="29626917" cy="3862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5799119" y="1317625"/>
            <a:ext cx="11110317" cy="280892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468166" y="1317625"/>
            <a:ext cx="33159502" cy="280892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2468167" y="1317625"/>
            <a:ext cx="44441269" cy="5486400"/>
          </a:xfrm>
        </p:spPr>
        <p:txBody>
          <a:bodyPr/>
          <a:lstStyle/>
          <a:p>
            <a:r>
              <a:rPr lang="en-US"/>
              <a:t>Click to edit Master title style</a:t>
            </a:r>
          </a:p>
        </p:txBody>
      </p:sp>
      <p:sp>
        <p:nvSpPr>
          <p:cNvPr id="3" name="Content Placeholder 2"/>
          <p:cNvSpPr>
            <a:spLocks noGrp="1"/>
          </p:cNvSpPr>
          <p:nvPr>
            <p:ph sz="quarter" idx="1"/>
          </p:nvPr>
        </p:nvSpPr>
        <p:spPr>
          <a:xfrm>
            <a:off x="2468168" y="7680326"/>
            <a:ext cx="22134909"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24774527" y="7680326"/>
            <a:ext cx="22134909" cy="107870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2468168" y="18619788"/>
            <a:ext cx="22134909"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24774527" y="18619788"/>
            <a:ext cx="22134909" cy="107870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2468563" y="1317625"/>
            <a:ext cx="44440475" cy="5486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2468563" y="7680325"/>
            <a:ext cx="44440475" cy="21726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2468563" y="29978350"/>
            <a:ext cx="1152207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762375">
              <a:defRPr sz="5700"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6870363" y="29978350"/>
            <a:ext cx="1563687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762375">
              <a:defRPr sz="5700"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35386963" y="29978350"/>
            <a:ext cx="11522075" cy="2286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762375">
              <a:defRPr sz="5700"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762375" rtl="0" eaLnBrk="0" fontAlgn="base" hangingPunct="0">
        <a:spcBef>
          <a:spcPct val="0"/>
        </a:spcBef>
        <a:spcAft>
          <a:spcPct val="0"/>
        </a:spcAft>
        <a:defRPr sz="18200">
          <a:solidFill>
            <a:schemeClr val="tx2"/>
          </a:solidFill>
          <a:latin typeface="+mj-lt"/>
          <a:ea typeface="+mj-ea"/>
          <a:cs typeface="+mj-cs"/>
        </a:defRPr>
      </a:lvl1pPr>
      <a:lvl2pPr algn="ctr" defTabSz="3762375" rtl="0" eaLnBrk="0" fontAlgn="base" hangingPunct="0">
        <a:spcBef>
          <a:spcPct val="0"/>
        </a:spcBef>
        <a:spcAft>
          <a:spcPct val="0"/>
        </a:spcAft>
        <a:defRPr sz="18200">
          <a:solidFill>
            <a:schemeClr val="tx2"/>
          </a:solidFill>
          <a:latin typeface="Arial" pitchFamily="34" charset="0"/>
        </a:defRPr>
      </a:lvl2pPr>
      <a:lvl3pPr algn="ctr" defTabSz="3762375" rtl="0" eaLnBrk="0" fontAlgn="base" hangingPunct="0">
        <a:spcBef>
          <a:spcPct val="0"/>
        </a:spcBef>
        <a:spcAft>
          <a:spcPct val="0"/>
        </a:spcAft>
        <a:defRPr sz="18200">
          <a:solidFill>
            <a:schemeClr val="tx2"/>
          </a:solidFill>
          <a:latin typeface="Arial" pitchFamily="34" charset="0"/>
        </a:defRPr>
      </a:lvl3pPr>
      <a:lvl4pPr algn="ctr" defTabSz="3762375" rtl="0" eaLnBrk="0" fontAlgn="base" hangingPunct="0">
        <a:spcBef>
          <a:spcPct val="0"/>
        </a:spcBef>
        <a:spcAft>
          <a:spcPct val="0"/>
        </a:spcAft>
        <a:defRPr sz="18200">
          <a:solidFill>
            <a:schemeClr val="tx2"/>
          </a:solidFill>
          <a:latin typeface="Arial" pitchFamily="34" charset="0"/>
        </a:defRPr>
      </a:lvl4pPr>
      <a:lvl5pPr algn="ctr" defTabSz="3762375" rtl="0" eaLnBrk="0" fontAlgn="base" hangingPunct="0">
        <a:spcBef>
          <a:spcPct val="0"/>
        </a:spcBef>
        <a:spcAft>
          <a:spcPct val="0"/>
        </a:spcAft>
        <a:defRPr sz="18200">
          <a:solidFill>
            <a:schemeClr val="tx2"/>
          </a:solidFill>
          <a:latin typeface="Arial" pitchFamily="34" charset="0"/>
        </a:defRPr>
      </a:lvl5pPr>
      <a:lvl6pPr marL="457200" algn="ctr" defTabSz="3762375" rtl="0" fontAlgn="base">
        <a:spcBef>
          <a:spcPct val="0"/>
        </a:spcBef>
        <a:spcAft>
          <a:spcPct val="0"/>
        </a:spcAft>
        <a:defRPr sz="18200">
          <a:solidFill>
            <a:schemeClr val="tx2"/>
          </a:solidFill>
          <a:latin typeface="Arial" pitchFamily="34" charset="0"/>
        </a:defRPr>
      </a:lvl6pPr>
      <a:lvl7pPr marL="914400" algn="ctr" defTabSz="3762375" rtl="0" fontAlgn="base">
        <a:spcBef>
          <a:spcPct val="0"/>
        </a:spcBef>
        <a:spcAft>
          <a:spcPct val="0"/>
        </a:spcAft>
        <a:defRPr sz="18200">
          <a:solidFill>
            <a:schemeClr val="tx2"/>
          </a:solidFill>
          <a:latin typeface="Arial" pitchFamily="34" charset="0"/>
        </a:defRPr>
      </a:lvl7pPr>
      <a:lvl8pPr marL="1371600" algn="ctr" defTabSz="3762375" rtl="0" fontAlgn="base">
        <a:spcBef>
          <a:spcPct val="0"/>
        </a:spcBef>
        <a:spcAft>
          <a:spcPct val="0"/>
        </a:spcAft>
        <a:defRPr sz="18200">
          <a:solidFill>
            <a:schemeClr val="tx2"/>
          </a:solidFill>
          <a:latin typeface="Arial" pitchFamily="34" charset="0"/>
        </a:defRPr>
      </a:lvl8pPr>
      <a:lvl9pPr marL="1828800" algn="ctr" defTabSz="3762375" rtl="0" fontAlgn="base">
        <a:spcBef>
          <a:spcPct val="0"/>
        </a:spcBef>
        <a:spcAft>
          <a:spcPct val="0"/>
        </a:spcAft>
        <a:defRPr sz="18200">
          <a:solidFill>
            <a:schemeClr val="tx2"/>
          </a:solidFill>
          <a:latin typeface="Arial" pitchFamily="34" charset="0"/>
        </a:defRPr>
      </a:lvl9pPr>
    </p:titleStyle>
    <p:bodyStyle>
      <a:lvl1pPr marL="1409700" indent="-1409700" algn="l" defTabSz="3762375" rtl="0" eaLnBrk="0" fontAlgn="base" hangingPunct="0">
        <a:spcBef>
          <a:spcPct val="20000"/>
        </a:spcBef>
        <a:spcAft>
          <a:spcPct val="0"/>
        </a:spcAft>
        <a:buChar char="•"/>
        <a:defRPr sz="13200">
          <a:solidFill>
            <a:schemeClr val="tx1"/>
          </a:solidFill>
          <a:latin typeface="+mn-lt"/>
          <a:ea typeface="+mn-ea"/>
          <a:cs typeface="+mn-cs"/>
        </a:defRPr>
      </a:lvl1pPr>
      <a:lvl2pPr marL="3057525" indent="-1176338" algn="l" defTabSz="3762375" rtl="0" eaLnBrk="0" fontAlgn="base" hangingPunct="0">
        <a:spcBef>
          <a:spcPct val="20000"/>
        </a:spcBef>
        <a:spcAft>
          <a:spcPct val="0"/>
        </a:spcAft>
        <a:buChar char="–"/>
        <a:defRPr sz="11500">
          <a:solidFill>
            <a:schemeClr val="tx1"/>
          </a:solidFill>
          <a:latin typeface="+mn-lt"/>
        </a:defRPr>
      </a:lvl2pPr>
      <a:lvl3pPr marL="4702175" indent="-939800" algn="l" defTabSz="3762375" rtl="0" eaLnBrk="0" fontAlgn="base" hangingPunct="0">
        <a:spcBef>
          <a:spcPct val="20000"/>
        </a:spcBef>
        <a:spcAft>
          <a:spcPct val="0"/>
        </a:spcAft>
        <a:buChar char="•"/>
        <a:defRPr sz="9900">
          <a:solidFill>
            <a:schemeClr val="tx1"/>
          </a:solidFill>
          <a:latin typeface="+mn-lt"/>
        </a:defRPr>
      </a:lvl3pPr>
      <a:lvl4pPr marL="6583363" indent="-939800" algn="l" defTabSz="3762375" rtl="0" eaLnBrk="0" fontAlgn="base" hangingPunct="0">
        <a:spcBef>
          <a:spcPct val="20000"/>
        </a:spcBef>
        <a:spcAft>
          <a:spcPct val="0"/>
        </a:spcAft>
        <a:buChar char="–"/>
        <a:defRPr sz="8200">
          <a:solidFill>
            <a:schemeClr val="tx1"/>
          </a:solidFill>
          <a:latin typeface="+mn-lt"/>
        </a:defRPr>
      </a:lvl4pPr>
      <a:lvl5pPr marL="8466138" indent="-941388" algn="l" defTabSz="3762375" rtl="0" eaLnBrk="0" fontAlgn="base" hangingPunct="0">
        <a:spcBef>
          <a:spcPct val="20000"/>
        </a:spcBef>
        <a:spcAft>
          <a:spcPct val="0"/>
        </a:spcAft>
        <a:buChar char="»"/>
        <a:defRPr sz="8200">
          <a:solidFill>
            <a:schemeClr val="tx1"/>
          </a:solidFill>
          <a:latin typeface="+mn-lt"/>
        </a:defRPr>
      </a:lvl5pPr>
      <a:lvl6pPr marL="8923338" indent="-941388" algn="l" defTabSz="3762375" rtl="0" fontAlgn="base">
        <a:spcBef>
          <a:spcPct val="20000"/>
        </a:spcBef>
        <a:spcAft>
          <a:spcPct val="0"/>
        </a:spcAft>
        <a:buChar char="»"/>
        <a:defRPr sz="8200">
          <a:solidFill>
            <a:schemeClr val="tx1"/>
          </a:solidFill>
          <a:latin typeface="+mn-lt"/>
        </a:defRPr>
      </a:lvl6pPr>
      <a:lvl7pPr marL="9380538" indent="-941388" algn="l" defTabSz="3762375" rtl="0" fontAlgn="base">
        <a:spcBef>
          <a:spcPct val="20000"/>
        </a:spcBef>
        <a:spcAft>
          <a:spcPct val="0"/>
        </a:spcAft>
        <a:buChar char="»"/>
        <a:defRPr sz="8200">
          <a:solidFill>
            <a:schemeClr val="tx1"/>
          </a:solidFill>
          <a:latin typeface="+mn-lt"/>
        </a:defRPr>
      </a:lvl7pPr>
      <a:lvl8pPr marL="9837738" indent="-941388" algn="l" defTabSz="3762375" rtl="0" fontAlgn="base">
        <a:spcBef>
          <a:spcPct val="20000"/>
        </a:spcBef>
        <a:spcAft>
          <a:spcPct val="0"/>
        </a:spcAft>
        <a:buChar char="»"/>
        <a:defRPr sz="8200">
          <a:solidFill>
            <a:schemeClr val="tx1"/>
          </a:solidFill>
          <a:latin typeface="+mn-lt"/>
        </a:defRPr>
      </a:lvl8pPr>
      <a:lvl9pPr marL="10294938" indent="-941388" algn="l" defTabSz="3762375" rtl="0" fontAlgn="base">
        <a:spcBef>
          <a:spcPct val="20000"/>
        </a:spcBef>
        <a:spcAft>
          <a:spcPct val="0"/>
        </a:spcAft>
        <a:buChar char="»"/>
        <a:defRPr sz="82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hyperlink" Target="mailto:sjn2010@wildcats.unh.edu" TargetMode="External"/><Relationship Id="rId5" Type="http://schemas.openxmlformats.org/officeDocument/2006/relationships/hyperlink" Target="mailto:kmj1005@wildcats.unh.edu" TargetMode="Externa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sz="quarter"/>
          </p:nvPr>
        </p:nvSpPr>
        <p:spPr>
          <a:xfrm>
            <a:off x="0" y="1"/>
            <a:ext cx="49377600" cy="6629400"/>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lstStyle/>
          <a:p>
            <a:pPr indent="-457200" algn="l" eaLnBrk="1" hangingPunct="1"/>
            <a:r>
              <a:rPr lang="en-US" sz="8090" dirty="0" smtClean="0">
                <a:solidFill>
                  <a:srgbClr val="FFFFFF"/>
                </a:solidFill>
                <a:latin typeface="Times New Roman"/>
                <a:cs typeface="Times New Roman" panose="02020603050405020304" pitchFamily="18" charset="0"/>
              </a:rPr>
              <a:t>Jocks, Mathletes, and Band Geeks; Do Extracurricular </a:t>
            </a:r>
            <a:br>
              <a:rPr lang="en-US" sz="8090" dirty="0" smtClean="0">
                <a:solidFill>
                  <a:srgbClr val="FFFFFF"/>
                </a:solidFill>
                <a:latin typeface="Times New Roman"/>
                <a:cs typeface="Times New Roman" panose="02020603050405020304" pitchFamily="18" charset="0"/>
              </a:rPr>
            </a:br>
            <a:r>
              <a:rPr lang="en-US" sz="8090" dirty="0" smtClean="0">
                <a:solidFill>
                  <a:srgbClr val="FFFFFF"/>
                </a:solidFill>
                <a:latin typeface="Times New Roman"/>
                <a:cs typeface="Times New Roman" panose="02020603050405020304" pitchFamily="18" charset="0"/>
              </a:rPr>
              <a:t>Activities Affect Perceptions of Future and Rule Violating Behaviors?</a:t>
            </a:r>
            <a:r>
              <a:rPr lang="en-US" sz="9600" dirty="0">
                <a:solidFill>
                  <a:srgbClr val="FFFFFF"/>
                </a:solidFill>
                <a:latin typeface="Times New Roman"/>
                <a:cs typeface="Times New Roman" panose="02020603050405020304" pitchFamily="18" charset="0"/>
              </a:rPr>
              <a:t/>
            </a:r>
            <a:br>
              <a:rPr lang="en-US" sz="9600" dirty="0">
                <a:solidFill>
                  <a:srgbClr val="FFFFFF"/>
                </a:solidFill>
                <a:latin typeface="Times New Roman"/>
                <a:cs typeface="Times New Roman" panose="02020603050405020304" pitchFamily="18" charset="0"/>
              </a:rPr>
            </a:br>
            <a:r>
              <a:rPr lang="en-US" sz="4800" b="1" i="1" dirty="0" smtClean="0">
                <a:solidFill>
                  <a:schemeClr val="bg1"/>
                </a:solidFill>
                <a:latin typeface="Times New Roman" panose="02020603050405020304" pitchFamily="18" charset="0"/>
                <a:cs typeface="Times New Roman" panose="02020603050405020304" pitchFamily="18" charset="0"/>
              </a:rPr>
              <a:t>Kelly Jacques and Sarah Nordstrom</a:t>
            </a:r>
            <a:br>
              <a:rPr lang="en-US" sz="4800" b="1" i="1" dirty="0" smtClean="0">
                <a:solidFill>
                  <a:schemeClr val="bg1"/>
                </a:solidFill>
                <a:latin typeface="Times New Roman" panose="02020603050405020304" pitchFamily="18" charset="0"/>
                <a:cs typeface="Times New Roman" panose="02020603050405020304" pitchFamily="18" charset="0"/>
              </a:rPr>
            </a:br>
            <a:r>
              <a:rPr lang="en-US" sz="4800" b="1" i="1" dirty="0" smtClean="0">
                <a:solidFill>
                  <a:schemeClr val="bg1"/>
                </a:solidFill>
                <a:latin typeface="Times New Roman" panose="02020603050405020304" pitchFamily="18" charset="0"/>
                <a:cs typeface="Times New Roman" panose="02020603050405020304" pitchFamily="18" charset="0"/>
              </a:rPr>
              <a:t>Advisor: Ellen S. Cohn, Ph.D.</a:t>
            </a:r>
            <a:endParaRPr lang="en-US" sz="4000" i="1" dirty="0">
              <a:solidFill>
                <a:schemeClr val="bg1"/>
              </a:solidFill>
            </a:endParaRPr>
          </a:p>
        </p:txBody>
      </p:sp>
      <p:sp>
        <p:nvSpPr>
          <p:cNvPr id="2149" name="Text Box 154"/>
          <p:cNvSpPr txBox="1">
            <a:spLocks noChangeArrowheads="1"/>
          </p:cNvSpPr>
          <p:nvPr/>
        </p:nvSpPr>
        <p:spPr bwMode="auto">
          <a:xfrm>
            <a:off x="37261800" y="8671975"/>
            <a:ext cx="11299765" cy="15650438"/>
          </a:xfrm>
          <a:prstGeom prst="rect">
            <a:avLst/>
          </a:prstGeom>
          <a:noFill/>
          <a:ln w="127000" cmpd="dbl">
            <a:noFill/>
            <a:miter lim="800000"/>
            <a:headEnd/>
            <a:tailEnd/>
          </a:ln>
          <a:effectLst/>
          <a:extLst>
            <a:ext uri="{909E8E84-426E-40DD-AFC4-6F175D3DCCD1}">
              <a14:hiddenFill xmlns:a14="http://schemas.microsoft.com/office/drawing/2010/main">
                <a:solidFill>
                  <a:srgbClr val="9900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37160" tIns="68580" rIns="137160" bIns="68580">
            <a:spAutoFit/>
          </a:bodyPr>
          <a:lstStyle>
            <a:lvl1pPr defTabSz="3762375" eaLnBrk="0" hangingPunct="0">
              <a:defRPr sz="4300" b="1">
                <a:solidFill>
                  <a:srgbClr val="FF9900"/>
                </a:solidFill>
                <a:latin typeface="Arial" charset="0"/>
              </a:defRPr>
            </a:lvl1pPr>
            <a:lvl2pPr marL="742950" indent="-285750" defTabSz="3762375" eaLnBrk="0" hangingPunct="0">
              <a:defRPr sz="4300" b="1">
                <a:solidFill>
                  <a:srgbClr val="FF9900"/>
                </a:solidFill>
                <a:latin typeface="Arial" charset="0"/>
              </a:defRPr>
            </a:lvl2pPr>
            <a:lvl3pPr marL="1143000" indent="-228600" defTabSz="3762375" eaLnBrk="0" hangingPunct="0">
              <a:defRPr sz="4300" b="1">
                <a:solidFill>
                  <a:srgbClr val="FF9900"/>
                </a:solidFill>
                <a:latin typeface="Arial" charset="0"/>
              </a:defRPr>
            </a:lvl3pPr>
            <a:lvl4pPr marL="1600200" indent="-228600" defTabSz="3762375" eaLnBrk="0" hangingPunct="0">
              <a:defRPr sz="4300" b="1">
                <a:solidFill>
                  <a:srgbClr val="FF9900"/>
                </a:solidFill>
                <a:latin typeface="Arial" charset="0"/>
              </a:defRPr>
            </a:lvl4pPr>
            <a:lvl5pPr marL="2057400" indent="-228600" defTabSz="3762375" eaLnBrk="0" hangingPunct="0">
              <a:defRPr sz="4300" b="1">
                <a:solidFill>
                  <a:srgbClr val="FF9900"/>
                </a:solidFill>
                <a:latin typeface="Arial" charset="0"/>
              </a:defRPr>
            </a:lvl5pPr>
            <a:lvl6pPr marL="2514600" indent="-228600" algn="ctr" defTabSz="3762375" eaLnBrk="0" fontAlgn="base" hangingPunct="0">
              <a:spcBef>
                <a:spcPct val="0"/>
              </a:spcBef>
              <a:spcAft>
                <a:spcPct val="0"/>
              </a:spcAft>
              <a:defRPr sz="4300" b="1">
                <a:solidFill>
                  <a:srgbClr val="FF9900"/>
                </a:solidFill>
                <a:latin typeface="Arial" charset="0"/>
              </a:defRPr>
            </a:lvl6pPr>
            <a:lvl7pPr marL="2971800" indent="-228600" algn="ctr" defTabSz="3762375" eaLnBrk="0" fontAlgn="base" hangingPunct="0">
              <a:spcBef>
                <a:spcPct val="0"/>
              </a:spcBef>
              <a:spcAft>
                <a:spcPct val="0"/>
              </a:spcAft>
              <a:defRPr sz="4300" b="1">
                <a:solidFill>
                  <a:srgbClr val="FF9900"/>
                </a:solidFill>
                <a:latin typeface="Arial" charset="0"/>
              </a:defRPr>
            </a:lvl7pPr>
            <a:lvl8pPr marL="3429000" indent="-228600" algn="ctr" defTabSz="3762375" eaLnBrk="0" fontAlgn="base" hangingPunct="0">
              <a:spcBef>
                <a:spcPct val="0"/>
              </a:spcBef>
              <a:spcAft>
                <a:spcPct val="0"/>
              </a:spcAft>
              <a:defRPr sz="4300" b="1">
                <a:solidFill>
                  <a:srgbClr val="FF9900"/>
                </a:solidFill>
                <a:latin typeface="Arial" charset="0"/>
              </a:defRPr>
            </a:lvl8pPr>
            <a:lvl9pPr marL="3886200" indent="-228600" algn="ctr" defTabSz="3762375" eaLnBrk="0" fontAlgn="base" hangingPunct="0">
              <a:spcBef>
                <a:spcPct val="0"/>
              </a:spcBef>
              <a:spcAft>
                <a:spcPct val="0"/>
              </a:spcAft>
              <a:defRPr sz="4300" b="1">
                <a:solidFill>
                  <a:srgbClr val="FF9900"/>
                </a:solidFill>
                <a:latin typeface="Arial" charset="0"/>
              </a:defRPr>
            </a:lvl9pPr>
          </a:lstStyle>
          <a:p>
            <a:pPr algn="l" eaLnBrk="1" hangingPunct="1"/>
            <a:r>
              <a:rPr lang="en-US" sz="3600" dirty="0" smtClean="0">
                <a:solidFill>
                  <a:schemeClr val="tx1"/>
                </a:solidFill>
                <a:latin typeface="Times New Roman" panose="02020603050405020304" pitchFamily="18" charset="0"/>
                <a:cs typeface="Times New Roman" panose="02020603050405020304" pitchFamily="18" charset="0"/>
              </a:rPr>
              <a:t>Support for Hypothesis</a:t>
            </a:r>
          </a:p>
          <a:p>
            <a:pPr marL="571500" indent="-571500" algn="l" eaLnBrk="1" hangingPunct="1">
              <a:buFont typeface="Arial" panose="020B0604020202020204" pitchFamily="34" charset="0"/>
              <a:buChar char="•"/>
            </a:pPr>
            <a:r>
              <a:rPr lang="en-US" sz="3600" b="0" dirty="0" smtClean="0">
                <a:solidFill>
                  <a:schemeClr val="tx1"/>
                </a:solidFill>
                <a:latin typeface="Times New Roman" panose="02020603050405020304" pitchFamily="18" charset="0"/>
                <a:cs typeface="Times New Roman" panose="02020603050405020304" pitchFamily="18" charset="0"/>
              </a:rPr>
              <a:t>Researchers have found that adolescents who participate in EC express less RVB. Our data supported these findings.</a:t>
            </a:r>
          </a:p>
          <a:p>
            <a:pPr marL="1314450" lvl="1" indent="-571500" algn="l" eaLnBrk="1" hangingPunct="1">
              <a:buFont typeface="Arial" panose="020B0604020202020204" pitchFamily="34" charset="0"/>
              <a:buChar char="•"/>
            </a:pPr>
            <a:r>
              <a:rPr lang="en-US" sz="3600" b="0" dirty="0" smtClean="0">
                <a:solidFill>
                  <a:schemeClr val="tx1"/>
                </a:solidFill>
                <a:latin typeface="Times New Roman" panose="02020603050405020304" pitchFamily="18" charset="0"/>
                <a:cs typeface="Times New Roman" panose="02020603050405020304" pitchFamily="18" charset="0"/>
              </a:rPr>
              <a:t>Every EC grouping examined produced this relationship.</a:t>
            </a:r>
          </a:p>
          <a:p>
            <a:pPr marL="571500" indent="-571500" algn="l" eaLnBrk="1" hangingPunct="1">
              <a:buFont typeface="Arial" panose="020B0604020202020204" pitchFamily="34" charset="0"/>
              <a:buChar char="•"/>
            </a:pPr>
            <a:r>
              <a:rPr lang="en-US" sz="3600" b="0" dirty="0" smtClean="0">
                <a:solidFill>
                  <a:schemeClr val="tx1"/>
                </a:solidFill>
                <a:latin typeface="Times New Roman" panose="02020603050405020304" pitchFamily="18" charset="0"/>
                <a:cs typeface="Times New Roman" panose="02020603050405020304" pitchFamily="18" charset="0"/>
              </a:rPr>
              <a:t>Previous researchers predicted that adolescents who participate in EC will have a better future. Our research reached similar findings in only one aspect. </a:t>
            </a:r>
          </a:p>
          <a:p>
            <a:pPr marL="1314450" lvl="1" indent="-571500" algn="l" eaLnBrk="1" hangingPunct="1">
              <a:buFont typeface="Arial" panose="020B0604020202020204" pitchFamily="34" charset="0"/>
              <a:buChar char="•"/>
            </a:pPr>
            <a:r>
              <a:rPr lang="en-US" sz="3600" b="0" dirty="0" smtClean="0">
                <a:solidFill>
                  <a:schemeClr val="tx1"/>
                </a:solidFill>
                <a:latin typeface="Times New Roman" panose="02020603050405020304" pitchFamily="18" charset="0"/>
                <a:cs typeface="Times New Roman" panose="02020603050405020304" pitchFamily="18" charset="0"/>
              </a:rPr>
              <a:t>Those who participated in sports reported more positive perceptions of future.</a:t>
            </a:r>
            <a:endParaRPr lang="en-US" sz="3600" b="0" dirty="0">
              <a:solidFill>
                <a:schemeClr val="tx1"/>
              </a:solidFill>
              <a:latin typeface="Times New Roman" panose="02020603050405020304" pitchFamily="18" charset="0"/>
              <a:cs typeface="Times New Roman" panose="02020603050405020304" pitchFamily="18" charset="0"/>
            </a:endParaRPr>
          </a:p>
          <a:p>
            <a:pPr algn="l" eaLnBrk="1" hangingPunct="1"/>
            <a:r>
              <a:rPr lang="en-US" sz="3600" dirty="0">
                <a:solidFill>
                  <a:schemeClr val="tx1"/>
                </a:solidFill>
                <a:latin typeface="Times New Roman" panose="02020603050405020304" pitchFamily="18" charset="0"/>
                <a:cs typeface="Times New Roman" panose="02020603050405020304" pitchFamily="18" charset="0"/>
              </a:rPr>
              <a:t>Implications</a:t>
            </a:r>
          </a:p>
          <a:p>
            <a:pPr marL="571500" indent="-571500" algn="l" eaLnBrk="1" hangingPunct="1">
              <a:buFont typeface="Arial" panose="020B0604020202020204" pitchFamily="34" charset="0"/>
              <a:buChar char="•"/>
            </a:pPr>
            <a:r>
              <a:rPr lang="en-US" sz="3600" b="0" dirty="0" smtClean="0">
                <a:solidFill>
                  <a:schemeClr val="tx1"/>
                </a:solidFill>
                <a:latin typeface="Times New Roman" panose="02020603050405020304" pitchFamily="18" charset="0"/>
                <a:cs typeface="Times New Roman" panose="02020603050405020304" pitchFamily="18" charset="0"/>
              </a:rPr>
              <a:t>The consistency with previous research in regards to EC deterring RVB, shows that athletes refrain from detrimental behaviors more often and also think more highly of their future.</a:t>
            </a:r>
          </a:p>
          <a:p>
            <a:pPr algn="l" eaLnBrk="1" hangingPunct="1"/>
            <a:r>
              <a:rPr lang="en-US" sz="3600" dirty="0" smtClean="0">
                <a:solidFill>
                  <a:schemeClr val="tx1"/>
                </a:solidFill>
                <a:latin typeface="Times New Roman" panose="02020603050405020304" pitchFamily="18" charset="0"/>
                <a:cs typeface="Times New Roman" panose="02020603050405020304" pitchFamily="18" charset="0"/>
              </a:rPr>
              <a:t>Limitations</a:t>
            </a:r>
            <a:endParaRPr lang="en-US" sz="3600" dirty="0">
              <a:solidFill>
                <a:schemeClr val="tx1"/>
              </a:solidFill>
              <a:latin typeface="Times New Roman" panose="02020603050405020304" pitchFamily="18" charset="0"/>
              <a:cs typeface="Times New Roman" panose="02020603050405020304" pitchFamily="18" charset="0"/>
            </a:endParaRPr>
          </a:p>
          <a:p>
            <a:pPr marL="571500" indent="-571500" algn="l" eaLnBrk="1" hangingPunct="1">
              <a:buFont typeface="Arial" panose="020B0604020202020204" pitchFamily="34" charset="0"/>
              <a:buChar char="•"/>
            </a:pPr>
            <a:r>
              <a:rPr lang="en-US" sz="3600" b="0" dirty="0" smtClean="0">
                <a:solidFill>
                  <a:schemeClr val="tx1"/>
                </a:solidFill>
                <a:latin typeface="Times New Roman" panose="02020603050405020304" pitchFamily="18" charset="0"/>
                <a:cs typeface="Times New Roman" panose="02020603050405020304" pitchFamily="18" charset="0"/>
              </a:rPr>
              <a:t>The PF variable consisted of both negative and positive questions that participants ranked on the same scale. If the scale was edited to provide either only negative or positive questions, we believe we may have seen different results. </a:t>
            </a:r>
            <a:endParaRPr lang="en-US" sz="3600" b="0" dirty="0">
              <a:solidFill>
                <a:schemeClr val="tx1"/>
              </a:solidFill>
              <a:latin typeface="Times New Roman" panose="02020603050405020304" pitchFamily="18" charset="0"/>
              <a:cs typeface="Times New Roman" panose="02020603050405020304" pitchFamily="18" charset="0"/>
            </a:endParaRPr>
          </a:p>
          <a:p>
            <a:pPr algn="l" eaLnBrk="1" hangingPunct="1"/>
            <a:r>
              <a:rPr lang="en-US" sz="3600" dirty="0">
                <a:solidFill>
                  <a:schemeClr val="tx1"/>
                </a:solidFill>
                <a:latin typeface="Times New Roman" panose="02020603050405020304" pitchFamily="18" charset="0"/>
                <a:cs typeface="Times New Roman" panose="02020603050405020304" pitchFamily="18" charset="0"/>
              </a:rPr>
              <a:t>Future Directions</a:t>
            </a:r>
          </a:p>
          <a:p>
            <a:pPr marL="571500" indent="-571500" algn="l" eaLnBrk="1" hangingPunct="1">
              <a:buFont typeface="Arial" panose="020B0604020202020204" pitchFamily="34" charset="0"/>
              <a:buChar char="•"/>
            </a:pPr>
            <a:r>
              <a:rPr lang="en-US" sz="3600" b="0" dirty="0" smtClean="0">
                <a:solidFill>
                  <a:schemeClr val="tx1"/>
                </a:solidFill>
                <a:latin typeface="Times New Roman" panose="02020603050405020304" pitchFamily="18" charset="0"/>
                <a:cs typeface="Times New Roman" panose="02020603050405020304" pitchFamily="18" charset="0"/>
              </a:rPr>
              <a:t>Examine the differences in why non-sport EC do not help provide faith in adolescents’ futures.</a:t>
            </a:r>
          </a:p>
          <a:p>
            <a:pPr marL="571500" indent="-571500" algn="l" eaLnBrk="1" hangingPunct="1">
              <a:buFont typeface="Arial" panose="020B0604020202020204" pitchFamily="34" charset="0"/>
              <a:buChar char="•"/>
            </a:pPr>
            <a:r>
              <a:rPr lang="en-US" sz="3600" b="0" dirty="0" smtClean="0">
                <a:solidFill>
                  <a:schemeClr val="tx1"/>
                </a:solidFill>
                <a:latin typeface="Times New Roman" panose="02020603050405020304" pitchFamily="18" charset="0"/>
                <a:cs typeface="Times New Roman" panose="02020603050405020304" pitchFamily="18" charset="0"/>
              </a:rPr>
              <a:t>Examine why adolescents who participate in Academic EC have the poorest perceptions of their futures.</a:t>
            </a:r>
            <a:endParaRPr lang="en-US" sz="3600" b="0" dirty="0">
              <a:solidFill>
                <a:schemeClr val="tx1"/>
              </a:solidFill>
              <a:latin typeface="Times New Roman" panose="02020603050405020304" pitchFamily="18" charset="0"/>
              <a:cs typeface="Times New Roman" panose="02020603050405020304" pitchFamily="18" charset="0"/>
            </a:endParaRPr>
          </a:p>
          <a:p>
            <a:pPr algn="l" eaLnBrk="1" hangingPunct="1"/>
            <a:endParaRPr lang="en-US" sz="3600" b="0" dirty="0">
              <a:solidFill>
                <a:schemeClr val="tx1"/>
              </a:solidFill>
              <a:latin typeface="Times New Roman" panose="02020603050405020304" pitchFamily="18" charset="0"/>
              <a:cs typeface="Times New Roman" panose="02020603050405020304" pitchFamily="18" charset="0"/>
            </a:endParaRPr>
          </a:p>
        </p:txBody>
      </p:sp>
      <p:sp>
        <p:nvSpPr>
          <p:cNvPr id="2150" name="Text Box 161"/>
          <p:cNvSpPr txBox="1">
            <a:spLocks noChangeArrowheads="1"/>
          </p:cNvSpPr>
          <p:nvPr/>
        </p:nvSpPr>
        <p:spPr bwMode="auto">
          <a:xfrm>
            <a:off x="44834175" y="10275888"/>
            <a:ext cx="3429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00" b="0">
              <a:solidFill>
                <a:schemeClr val="tx1"/>
              </a:solidFill>
            </a:endParaRPr>
          </a:p>
        </p:txBody>
      </p:sp>
      <p:sp>
        <p:nvSpPr>
          <p:cNvPr id="2151" name="Rectangle 163"/>
          <p:cNvSpPr>
            <a:spLocks noChangeArrowheads="1"/>
          </p:cNvSpPr>
          <p:nvPr/>
        </p:nvSpPr>
        <p:spPr bwMode="auto">
          <a:xfrm>
            <a:off x="-126681" y="17139792"/>
            <a:ext cx="13422407"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smtClean="0">
                <a:solidFill>
                  <a:srgbClr val="CCCCCC"/>
                </a:solidFill>
              </a:rPr>
              <a:t>Hypothesis </a:t>
            </a:r>
            <a:endParaRPr lang="en-US" dirty="0">
              <a:solidFill>
                <a:schemeClr val="bg1">
                  <a:lumMod val="85000"/>
                </a:schemeClr>
              </a:solidFill>
            </a:endParaRPr>
          </a:p>
        </p:txBody>
      </p:sp>
      <p:sp>
        <p:nvSpPr>
          <p:cNvPr id="2152" name="Rectangle 164"/>
          <p:cNvSpPr>
            <a:spLocks noChangeArrowheads="1"/>
          </p:cNvSpPr>
          <p:nvPr/>
        </p:nvSpPr>
        <p:spPr bwMode="auto">
          <a:xfrm>
            <a:off x="15316200" y="6934200"/>
            <a:ext cx="20968668"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a:solidFill>
                  <a:srgbClr val="CCCCCC"/>
                </a:solidFill>
                <a:latin typeface="Times New Roman" panose="02020603050405020304" pitchFamily="18" charset="0"/>
                <a:cs typeface="Times New Roman" panose="02020603050405020304" pitchFamily="18" charset="0"/>
              </a:rPr>
              <a:t>Results</a:t>
            </a:r>
            <a:endParaRPr lang="en-US"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3" name="Rectangle 165"/>
          <p:cNvSpPr>
            <a:spLocks noChangeArrowheads="1"/>
          </p:cNvSpPr>
          <p:nvPr/>
        </p:nvSpPr>
        <p:spPr bwMode="auto">
          <a:xfrm>
            <a:off x="37261800" y="6934200"/>
            <a:ext cx="11297324"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a:solidFill>
                  <a:srgbClr val="CCCCCC"/>
                </a:solidFill>
                <a:latin typeface="Times New Roman" panose="02020603050405020304" pitchFamily="18" charset="0"/>
                <a:cs typeface="Times New Roman" panose="02020603050405020304" pitchFamily="18" charset="0"/>
              </a:rPr>
              <a:t>Discussion</a:t>
            </a:r>
            <a:endParaRPr lang="en-US" dirty="0">
              <a:solidFill>
                <a:schemeClr val="accent1"/>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55126" y="22133168"/>
            <a:ext cx="13507570"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a:solidFill>
                  <a:srgbClr val="CCCCCC"/>
                </a:solidFill>
              </a:rPr>
              <a:t>Method</a:t>
            </a:r>
          </a:p>
        </p:txBody>
      </p:sp>
      <p:sp>
        <p:nvSpPr>
          <p:cNvPr id="2155" name="Rectangle 167"/>
          <p:cNvSpPr>
            <a:spLocks noChangeArrowheads="1"/>
          </p:cNvSpPr>
          <p:nvPr/>
        </p:nvSpPr>
        <p:spPr bwMode="auto">
          <a:xfrm>
            <a:off x="290741" y="6934200"/>
            <a:ext cx="13955806"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dirty="0" smtClean="0">
                <a:solidFill>
                  <a:srgbClr val="CCCCCC"/>
                </a:solidFill>
                <a:latin typeface="Times New Roman" panose="02020603050405020304" pitchFamily="18" charset="0"/>
                <a:cs typeface="Times New Roman" panose="02020603050405020304" pitchFamily="18" charset="0"/>
              </a:rPr>
              <a:t>Introduction  </a:t>
            </a:r>
            <a:endParaRPr lang="en-US" dirty="0">
              <a:solidFill>
                <a:srgbClr val="999999"/>
              </a:solidFill>
              <a:latin typeface="Times New Roman" panose="02020603050405020304" pitchFamily="18" charset="0"/>
              <a:cs typeface="Times New Roman" panose="02020603050405020304" pitchFamily="18" charset="0"/>
            </a:endParaRPr>
          </a:p>
        </p:txBody>
      </p:sp>
      <p:sp>
        <p:nvSpPr>
          <p:cNvPr id="2156" name="Text Box 168"/>
          <p:cNvSpPr txBox="1">
            <a:spLocks noChangeArrowheads="1"/>
          </p:cNvSpPr>
          <p:nvPr/>
        </p:nvSpPr>
        <p:spPr bwMode="auto">
          <a:xfrm>
            <a:off x="22544" y="8250926"/>
            <a:ext cx="13882704" cy="10633680"/>
          </a:xfrm>
          <a:prstGeom prst="rect">
            <a:avLst/>
          </a:prstGeom>
          <a:noFill/>
          <a:ln>
            <a:noFill/>
          </a:ln>
          <a:effectLst/>
          <a:extLst>
            <a:ext uri="{909E8E84-426E-40DD-AFC4-6F175D3DCCD1}">
              <a14:hiddenFill xmlns:a14="http://schemas.microsoft.com/office/drawing/2010/main">
                <a:gradFill rotWithShape="1">
                  <a:gsLst>
                    <a:gs pos="0">
                      <a:srgbClr val="800000"/>
                    </a:gs>
                    <a:gs pos="50000">
                      <a:srgbClr val="A14343"/>
                    </a:gs>
                    <a:gs pos="100000">
                      <a:srgbClr val="800000"/>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37160" tIns="68580" rIns="137160" bIns="68580" anchor="t">
            <a:spAutoFit/>
          </a:bodyPr>
          <a:lstStyle>
            <a:lvl1pPr defTabSz="3762375" eaLnBrk="0" hangingPunct="0">
              <a:defRPr sz="4300" b="1">
                <a:solidFill>
                  <a:srgbClr val="FF9900"/>
                </a:solidFill>
                <a:latin typeface="Arial" charset="0"/>
              </a:defRPr>
            </a:lvl1pPr>
            <a:lvl2pPr marL="742950" indent="-285750" defTabSz="3762375" eaLnBrk="0" hangingPunct="0">
              <a:defRPr sz="4300" b="1">
                <a:solidFill>
                  <a:srgbClr val="FF9900"/>
                </a:solidFill>
                <a:latin typeface="Arial" charset="0"/>
              </a:defRPr>
            </a:lvl2pPr>
            <a:lvl3pPr marL="1143000" indent="-228600" defTabSz="3762375" eaLnBrk="0" hangingPunct="0">
              <a:defRPr sz="4300" b="1">
                <a:solidFill>
                  <a:srgbClr val="FF9900"/>
                </a:solidFill>
                <a:latin typeface="Arial" charset="0"/>
              </a:defRPr>
            </a:lvl3pPr>
            <a:lvl4pPr marL="1600200" indent="-228600" defTabSz="3762375" eaLnBrk="0" hangingPunct="0">
              <a:defRPr sz="4300" b="1">
                <a:solidFill>
                  <a:srgbClr val="FF9900"/>
                </a:solidFill>
                <a:latin typeface="Arial" charset="0"/>
              </a:defRPr>
            </a:lvl4pPr>
            <a:lvl5pPr marL="2057400" indent="-228600" defTabSz="3762375" eaLnBrk="0" hangingPunct="0">
              <a:defRPr sz="4300" b="1">
                <a:solidFill>
                  <a:srgbClr val="FF9900"/>
                </a:solidFill>
                <a:latin typeface="Arial" charset="0"/>
              </a:defRPr>
            </a:lvl5pPr>
            <a:lvl6pPr marL="2514600" indent="-228600" algn="ctr" defTabSz="3762375" eaLnBrk="0" fontAlgn="base" hangingPunct="0">
              <a:spcBef>
                <a:spcPct val="0"/>
              </a:spcBef>
              <a:spcAft>
                <a:spcPct val="0"/>
              </a:spcAft>
              <a:defRPr sz="4300" b="1">
                <a:solidFill>
                  <a:srgbClr val="FF9900"/>
                </a:solidFill>
                <a:latin typeface="Arial" charset="0"/>
              </a:defRPr>
            </a:lvl6pPr>
            <a:lvl7pPr marL="2971800" indent="-228600" algn="ctr" defTabSz="3762375" eaLnBrk="0" fontAlgn="base" hangingPunct="0">
              <a:spcBef>
                <a:spcPct val="0"/>
              </a:spcBef>
              <a:spcAft>
                <a:spcPct val="0"/>
              </a:spcAft>
              <a:defRPr sz="4300" b="1">
                <a:solidFill>
                  <a:srgbClr val="FF9900"/>
                </a:solidFill>
                <a:latin typeface="Arial" charset="0"/>
              </a:defRPr>
            </a:lvl7pPr>
            <a:lvl8pPr marL="3429000" indent="-228600" algn="ctr" defTabSz="3762375" eaLnBrk="0" fontAlgn="base" hangingPunct="0">
              <a:spcBef>
                <a:spcPct val="0"/>
              </a:spcBef>
              <a:spcAft>
                <a:spcPct val="0"/>
              </a:spcAft>
              <a:defRPr sz="4300" b="1">
                <a:solidFill>
                  <a:srgbClr val="FF9900"/>
                </a:solidFill>
                <a:latin typeface="Arial" charset="0"/>
              </a:defRPr>
            </a:lvl8pPr>
            <a:lvl9pPr marL="3886200" indent="-228600" algn="ctr" defTabSz="3762375" eaLnBrk="0" fontAlgn="base" hangingPunct="0">
              <a:spcBef>
                <a:spcPct val="0"/>
              </a:spcBef>
              <a:spcAft>
                <a:spcPct val="0"/>
              </a:spcAft>
              <a:defRPr sz="4300" b="1">
                <a:solidFill>
                  <a:srgbClr val="FF9900"/>
                </a:solidFill>
                <a:latin typeface="Arial" charset="0"/>
              </a:defRPr>
            </a:lvl9pPr>
          </a:lstStyle>
          <a:p>
            <a:pPr algn="l" eaLnBrk="1" hangingPunct="1">
              <a:spcAft>
                <a:spcPts val="3000"/>
              </a:spcAft>
            </a:pPr>
            <a:r>
              <a:rPr lang="en-US" sz="3600" dirty="0" smtClean="0">
                <a:solidFill>
                  <a:schemeClr val="tx1"/>
                </a:solidFill>
                <a:latin typeface="Times New Roman" charset="0"/>
                <a:ea typeface="Times New Roman" charset="0"/>
                <a:cs typeface="Times New Roman" charset="0"/>
              </a:rPr>
              <a:t>Extracurricular Activities (EC)</a:t>
            </a:r>
          </a:p>
          <a:p>
            <a:pPr marL="571500" indent="-571500" algn="l" eaLnBrk="1" hangingPunct="1">
              <a:spcAft>
                <a:spcPts val="3000"/>
              </a:spcAft>
              <a:buFont typeface="Arial" panose="020B0604020202020204" pitchFamily="34" charset="0"/>
              <a:buChar char="•"/>
            </a:pPr>
            <a:r>
              <a:rPr lang="en-US" sz="2800" b="0" dirty="0" smtClean="0">
                <a:solidFill>
                  <a:schemeClr val="tx1"/>
                </a:solidFill>
                <a:latin typeface="Times New Roman" charset="0"/>
                <a:ea typeface="Times New Roman" charset="0"/>
                <a:cs typeface="Times New Roman" charset="0"/>
              </a:rPr>
              <a:t>Participation in non-sport Extracurricular Activities was shown to decrease aspects of Rule Violating Behavior, such as risk taking</a:t>
            </a:r>
            <a:r>
              <a:rPr lang="en-US" sz="2800" b="0" baseline="30000" dirty="0">
                <a:solidFill>
                  <a:schemeClr val="tx1"/>
                </a:solidFill>
                <a:latin typeface="Times New Roman" charset="0"/>
                <a:ea typeface="Times New Roman" charset="0"/>
                <a:cs typeface="Times New Roman" charset="0"/>
              </a:rPr>
              <a:t>3</a:t>
            </a:r>
            <a:endParaRPr lang="en-US" sz="2800" b="0" baseline="30000" dirty="0" smtClean="0">
              <a:solidFill>
                <a:schemeClr val="tx1"/>
              </a:solidFill>
              <a:latin typeface="Times New Roman" charset="0"/>
              <a:ea typeface="Times New Roman" charset="0"/>
              <a:cs typeface="Times New Roman" charset="0"/>
            </a:endParaRPr>
          </a:p>
          <a:p>
            <a:pPr marL="571500" indent="-571500" algn="l" eaLnBrk="1" hangingPunct="1">
              <a:spcAft>
                <a:spcPts val="3000"/>
              </a:spcAft>
              <a:buFont typeface="Arial" panose="020B0604020202020204" pitchFamily="34" charset="0"/>
              <a:buChar char="•"/>
            </a:pPr>
            <a:r>
              <a:rPr lang="en-US" sz="2800" b="0" dirty="0" smtClean="0">
                <a:solidFill>
                  <a:schemeClr val="tx1"/>
                </a:solidFill>
                <a:latin typeface="Times New Roman" charset="0"/>
                <a:ea typeface="Times New Roman" charset="0"/>
                <a:cs typeface="Times New Roman" charset="0"/>
              </a:rPr>
              <a:t>Adolescents participating in sports were shown to refrain from partaking in violence</a:t>
            </a:r>
            <a:r>
              <a:rPr lang="en-US" sz="2800" b="0" baseline="30000" dirty="0">
                <a:solidFill>
                  <a:schemeClr val="tx1"/>
                </a:solidFill>
                <a:latin typeface="Times New Roman" charset="0"/>
                <a:ea typeface="Times New Roman" charset="0"/>
                <a:cs typeface="Times New Roman" charset="0"/>
              </a:rPr>
              <a:t>2</a:t>
            </a:r>
            <a:endParaRPr lang="en-US" sz="2800" b="0" baseline="30000" dirty="0" smtClean="0">
              <a:solidFill>
                <a:schemeClr val="tx1"/>
              </a:solidFill>
              <a:latin typeface="Times New Roman" charset="0"/>
              <a:ea typeface="Times New Roman" charset="0"/>
              <a:cs typeface="Times New Roman" charset="0"/>
            </a:endParaRPr>
          </a:p>
          <a:p>
            <a:pPr marL="571500" indent="-571500" algn="l" eaLnBrk="1" hangingPunct="1">
              <a:spcAft>
                <a:spcPts val="3000"/>
              </a:spcAft>
              <a:buFont typeface="Arial" panose="020B0604020202020204" pitchFamily="34" charset="0"/>
              <a:buChar char="•"/>
            </a:pPr>
            <a:r>
              <a:rPr lang="en-US" sz="2800" b="0" dirty="0" smtClean="0">
                <a:solidFill>
                  <a:schemeClr val="tx1"/>
                </a:solidFill>
                <a:latin typeface="Times New Roman" charset="0"/>
                <a:ea typeface="Times New Roman" charset="0"/>
                <a:cs typeface="Times New Roman" charset="0"/>
              </a:rPr>
              <a:t>Those participating in EC may be more equipped for the future through the learning tools that these activities provide</a:t>
            </a:r>
            <a:r>
              <a:rPr lang="en-US" sz="2800" b="0" baseline="30000" dirty="0">
                <a:solidFill>
                  <a:schemeClr val="tx1"/>
                </a:solidFill>
                <a:latin typeface="Times New Roman" charset="0"/>
                <a:ea typeface="Times New Roman" charset="0"/>
                <a:cs typeface="Times New Roman" charset="0"/>
              </a:rPr>
              <a:t>4</a:t>
            </a:r>
            <a:endParaRPr lang="en-US" sz="2800" b="0" baseline="30000" dirty="0" smtClean="0">
              <a:solidFill>
                <a:schemeClr val="tx1"/>
              </a:solidFill>
              <a:latin typeface="Times New Roman" charset="0"/>
              <a:ea typeface="Times New Roman" charset="0"/>
              <a:cs typeface="Times New Roman" charset="0"/>
            </a:endParaRPr>
          </a:p>
          <a:p>
            <a:pPr algn="l" eaLnBrk="1" hangingPunct="1">
              <a:spcAft>
                <a:spcPts val="3000"/>
              </a:spcAft>
            </a:pPr>
            <a:r>
              <a:rPr lang="en-US" sz="3200" dirty="0" smtClean="0">
                <a:solidFill>
                  <a:schemeClr val="tx1"/>
                </a:solidFill>
                <a:latin typeface="Times New Roman" charset="0"/>
                <a:ea typeface="Times New Roman" charset="0"/>
                <a:cs typeface="Times New Roman" charset="0"/>
              </a:rPr>
              <a:t>Rule Violating Behavior (RVB)</a:t>
            </a:r>
          </a:p>
          <a:p>
            <a:pPr marL="571500" indent="-571500" algn="l" eaLnBrk="1" hangingPunct="1">
              <a:spcAft>
                <a:spcPts val="3000"/>
              </a:spcAft>
              <a:buFont typeface="Arial" charset="0"/>
              <a:buChar char="•"/>
            </a:pPr>
            <a:r>
              <a:rPr lang="en-US" sz="2800" b="0" dirty="0" smtClean="0">
                <a:solidFill>
                  <a:schemeClr val="tx1"/>
                </a:solidFill>
                <a:latin typeface="Times New Roman" charset="0"/>
                <a:ea typeface="Times New Roman" charset="0"/>
                <a:cs typeface="Times New Roman" charset="0"/>
              </a:rPr>
              <a:t>Students in all ECs engage in RVB; however, the amount varies with the EC</a:t>
            </a:r>
            <a:r>
              <a:rPr lang="en-US" sz="2800" b="0" baseline="30000" dirty="0" smtClean="0">
                <a:solidFill>
                  <a:schemeClr val="tx1"/>
                </a:solidFill>
                <a:latin typeface="Times New Roman" charset="0"/>
                <a:ea typeface="Times New Roman" charset="0"/>
                <a:cs typeface="Times New Roman" charset="0"/>
              </a:rPr>
              <a:t>1</a:t>
            </a:r>
            <a:r>
              <a:rPr lang="en-US" sz="2800" b="0" dirty="0" smtClean="0">
                <a:solidFill>
                  <a:schemeClr val="tx1"/>
                </a:solidFill>
                <a:latin typeface="Times New Roman" charset="0"/>
                <a:ea typeface="Times New Roman" charset="0"/>
                <a:cs typeface="Times New Roman" charset="0"/>
              </a:rPr>
              <a:t> </a:t>
            </a:r>
          </a:p>
          <a:p>
            <a:pPr algn="l" eaLnBrk="1" hangingPunct="1">
              <a:spcAft>
                <a:spcPts val="3000"/>
              </a:spcAft>
            </a:pPr>
            <a:r>
              <a:rPr lang="en-US" sz="3200" dirty="0" smtClean="0">
                <a:solidFill>
                  <a:schemeClr val="tx1"/>
                </a:solidFill>
                <a:latin typeface="Times New Roman" charset="0"/>
                <a:ea typeface="Times New Roman" charset="0"/>
                <a:cs typeface="Times New Roman" charset="0"/>
              </a:rPr>
              <a:t>Perceptions of Future (PF)</a:t>
            </a:r>
          </a:p>
          <a:p>
            <a:pPr marL="571500" indent="-571500" algn="l" eaLnBrk="1" hangingPunct="1">
              <a:spcAft>
                <a:spcPts val="3000"/>
              </a:spcAft>
              <a:buFont typeface="Arial" charset="0"/>
              <a:buChar char="•"/>
            </a:pPr>
            <a:r>
              <a:rPr lang="en-US" sz="2800" b="0" dirty="0" smtClean="0">
                <a:solidFill>
                  <a:schemeClr val="tx1"/>
                </a:solidFill>
                <a:latin typeface="Times New Roman" charset="0"/>
                <a:ea typeface="Times New Roman" charset="0"/>
                <a:cs typeface="Times New Roman" charset="0"/>
              </a:rPr>
              <a:t>Students </a:t>
            </a:r>
            <a:r>
              <a:rPr lang="en-US" sz="2800" b="0" dirty="0">
                <a:solidFill>
                  <a:schemeClr val="tx1"/>
                </a:solidFill>
                <a:latin typeface="Times New Roman" charset="0"/>
                <a:ea typeface="Times New Roman" charset="0"/>
                <a:cs typeface="Times New Roman" charset="0"/>
              </a:rPr>
              <a:t>report taking part in EC for the benefit of their future “possible </a:t>
            </a:r>
            <a:r>
              <a:rPr lang="en-US" sz="2800" b="0" dirty="0" smtClean="0">
                <a:solidFill>
                  <a:schemeClr val="tx1"/>
                </a:solidFill>
                <a:latin typeface="Times New Roman" charset="0"/>
                <a:ea typeface="Times New Roman" charset="0"/>
                <a:cs typeface="Times New Roman" charset="0"/>
              </a:rPr>
              <a:t>selves”</a:t>
            </a:r>
            <a:r>
              <a:rPr lang="en-US" sz="2800" b="0" baseline="30000" dirty="0" smtClean="0">
                <a:solidFill>
                  <a:schemeClr val="tx1"/>
                </a:solidFill>
                <a:latin typeface="Times New Roman" charset="0"/>
                <a:ea typeface="Times New Roman" charset="0"/>
                <a:cs typeface="Times New Roman" charset="0"/>
              </a:rPr>
              <a:t>4</a:t>
            </a:r>
            <a:endParaRPr lang="en-US" sz="2800" baseline="30000" dirty="0" smtClean="0">
              <a:solidFill>
                <a:schemeClr val="tx1"/>
              </a:solidFill>
              <a:latin typeface="Times New Roman" charset="0"/>
              <a:ea typeface="Times New Roman" charset="0"/>
              <a:cs typeface="Times New Roman" charset="0"/>
            </a:endParaRPr>
          </a:p>
          <a:p>
            <a:pPr marL="571500" indent="-571500" algn="l" eaLnBrk="1" hangingPunct="1">
              <a:spcAft>
                <a:spcPts val="3000"/>
              </a:spcAft>
              <a:buFont typeface="Arial" charset="0"/>
              <a:buChar char="•"/>
            </a:pPr>
            <a:r>
              <a:rPr lang="en-US" sz="2800" b="0" dirty="0" smtClean="0">
                <a:solidFill>
                  <a:schemeClr val="tx1"/>
                </a:solidFill>
                <a:latin typeface="Times New Roman" charset="0"/>
                <a:ea typeface="Times New Roman" charset="0"/>
                <a:cs typeface="Times New Roman" charset="0"/>
              </a:rPr>
              <a:t>Participation in ECs is associated with positive outcomes such as higher educational attainment and greater future earnings</a:t>
            </a:r>
            <a:r>
              <a:rPr lang="en-US" sz="2800" b="0" baseline="30000" dirty="0" smtClean="0">
                <a:solidFill>
                  <a:schemeClr val="tx1"/>
                </a:solidFill>
                <a:latin typeface="Times New Roman" charset="0"/>
                <a:ea typeface="Times New Roman" charset="0"/>
                <a:cs typeface="Times New Roman" charset="0"/>
              </a:rPr>
              <a:t>5</a:t>
            </a:r>
          </a:p>
          <a:p>
            <a:pPr algn="l" eaLnBrk="1" hangingPunct="1">
              <a:spcAft>
                <a:spcPts val="3000"/>
              </a:spcAft>
            </a:pPr>
            <a:endParaRPr lang="en-US" sz="4000" dirty="0" smtClean="0">
              <a:solidFill>
                <a:schemeClr val="tx1"/>
              </a:solidFill>
              <a:latin typeface="Times New Roman" charset="0"/>
              <a:ea typeface="Times New Roman" charset="0"/>
              <a:cs typeface="Times New Roman" charset="0"/>
            </a:endParaRPr>
          </a:p>
          <a:p>
            <a:pPr marL="571500" indent="-571500" algn="l" eaLnBrk="1" hangingPunct="1">
              <a:spcAft>
                <a:spcPts val="3000"/>
              </a:spcAft>
              <a:buFont typeface="Arial" panose="020B0604020202020204" pitchFamily="34" charset="0"/>
              <a:buChar char="•"/>
            </a:pPr>
            <a:endParaRPr lang="en-US" sz="4000" b="0" dirty="0" smtClean="0">
              <a:solidFill>
                <a:schemeClr val="tx1"/>
              </a:solidFill>
              <a:latin typeface="Times New Roman" charset="0"/>
              <a:ea typeface="Times New Roman" charset="0"/>
              <a:cs typeface="Times New Roman" charset="0"/>
            </a:endParaRPr>
          </a:p>
        </p:txBody>
      </p:sp>
      <p:sp>
        <p:nvSpPr>
          <p:cNvPr id="2157" name="Text Box 170"/>
          <p:cNvSpPr txBox="1">
            <a:spLocks noChangeArrowheads="1"/>
          </p:cNvSpPr>
          <p:nvPr/>
        </p:nvSpPr>
        <p:spPr bwMode="auto">
          <a:xfrm>
            <a:off x="290741" y="23416521"/>
            <a:ext cx="13422407" cy="10726013"/>
          </a:xfrm>
          <a:prstGeom prst="rect">
            <a:avLst/>
          </a:prstGeom>
          <a:noFill/>
          <a:ln>
            <a:noFill/>
          </a:ln>
          <a:effectLst/>
          <a:extLst>
            <a:ext uri="{909E8E84-426E-40DD-AFC4-6F175D3DCCD1}">
              <a14:hiddenFill xmlns:a14="http://schemas.microsoft.com/office/drawing/2010/main">
                <a:gradFill rotWithShape="1">
                  <a:gsLst>
                    <a:gs pos="0">
                      <a:srgbClr val="800000"/>
                    </a:gs>
                    <a:gs pos="50000">
                      <a:srgbClr val="A14343"/>
                    </a:gs>
                    <a:gs pos="100000">
                      <a:srgbClr val="800000"/>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37160" tIns="68580" rIns="137160" bIns="68580">
            <a:spAutoFit/>
          </a:bodyPr>
          <a:lstStyle>
            <a:lvl1pPr defTabSz="3762375" eaLnBrk="0" hangingPunct="0">
              <a:defRPr sz="4300" b="1">
                <a:solidFill>
                  <a:srgbClr val="FF9900"/>
                </a:solidFill>
                <a:latin typeface="Arial" charset="0"/>
              </a:defRPr>
            </a:lvl1pPr>
            <a:lvl2pPr marL="742950" indent="-285750" defTabSz="3762375" eaLnBrk="0" hangingPunct="0">
              <a:defRPr sz="4300" b="1">
                <a:solidFill>
                  <a:srgbClr val="FF9900"/>
                </a:solidFill>
                <a:latin typeface="Arial" charset="0"/>
              </a:defRPr>
            </a:lvl2pPr>
            <a:lvl3pPr marL="1143000" indent="-228600" defTabSz="3762375" eaLnBrk="0" hangingPunct="0">
              <a:defRPr sz="4300" b="1">
                <a:solidFill>
                  <a:srgbClr val="FF9900"/>
                </a:solidFill>
                <a:latin typeface="Arial" charset="0"/>
              </a:defRPr>
            </a:lvl3pPr>
            <a:lvl4pPr marL="1600200" indent="-228600" defTabSz="3762375" eaLnBrk="0" hangingPunct="0">
              <a:defRPr sz="4300" b="1">
                <a:solidFill>
                  <a:srgbClr val="FF9900"/>
                </a:solidFill>
                <a:latin typeface="Arial" charset="0"/>
              </a:defRPr>
            </a:lvl4pPr>
            <a:lvl5pPr marL="2057400" indent="-228600" defTabSz="3762375" eaLnBrk="0" hangingPunct="0">
              <a:defRPr sz="4300" b="1">
                <a:solidFill>
                  <a:srgbClr val="FF9900"/>
                </a:solidFill>
                <a:latin typeface="Arial" charset="0"/>
              </a:defRPr>
            </a:lvl5pPr>
            <a:lvl6pPr marL="2514600" indent="-228600" algn="ctr" defTabSz="3762375" eaLnBrk="0" fontAlgn="base" hangingPunct="0">
              <a:spcBef>
                <a:spcPct val="0"/>
              </a:spcBef>
              <a:spcAft>
                <a:spcPct val="0"/>
              </a:spcAft>
              <a:defRPr sz="4300" b="1">
                <a:solidFill>
                  <a:srgbClr val="FF9900"/>
                </a:solidFill>
                <a:latin typeface="Arial" charset="0"/>
              </a:defRPr>
            </a:lvl6pPr>
            <a:lvl7pPr marL="2971800" indent="-228600" algn="ctr" defTabSz="3762375" eaLnBrk="0" fontAlgn="base" hangingPunct="0">
              <a:spcBef>
                <a:spcPct val="0"/>
              </a:spcBef>
              <a:spcAft>
                <a:spcPct val="0"/>
              </a:spcAft>
              <a:defRPr sz="4300" b="1">
                <a:solidFill>
                  <a:srgbClr val="FF9900"/>
                </a:solidFill>
                <a:latin typeface="Arial" charset="0"/>
              </a:defRPr>
            </a:lvl7pPr>
            <a:lvl8pPr marL="3429000" indent="-228600" algn="ctr" defTabSz="3762375" eaLnBrk="0" fontAlgn="base" hangingPunct="0">
              <a:spcBef>
                <a:spcPct val="0"/>
              </a:spcBef>
              <a:spcAft>
                <a:spcPct val="0"/>
              </a:spcAft>
              <a:defRPr sz="4300" b="1">
                <a:solidFill>
                  <a:srgbClr val="FF9900"/>
                </a:solidFill>
                <a:latin typeface="Arial" charset="0"/>
              </a:defRPr>
            </a:lvl8pPr>
            <a:lvl9pPr marL="3886200" indent="-228600" algn="ctr" defTabSz="3762375" eaLnBrk="0" fontAlgn="base" hangingPunct="0">
              <a:spcBef>
                <a:spcPct val="0"/>
              </a:spcBef>
              <a:spcAft>
                <a:spcPct val="0"/>
              </a:spcAft>
              <a:defRPr sz="4300" b="1">
                <a:solidFill>
                  <a:srgbClr val="FF9900"/>
                </a:solidFill>
                <a:latin typeface="Arial" charset="0"/>
              </a:defRPr>
            </a:lvl9pPr>
          </a:lstStyle>
          <a:p>
            <a:pPr algn="l" eaLnBrk="1" hangingPunct="1"/>
            <a:r>
              <a:rPr lang="en-US" sz="2800" b="0" dirty="0" smtClean="0">
                <a:solidFill>
                  <a:schemeClr val="tx1"/>
                </a:solidFill>
                <a:latin typeface="Times New Roman" pitchFamily="18" charset="0"/>
                <a:cs typeface="Times New Roman" pitchFamily="18" charset="0"/>
              </a:rPr>
              <a:t>Our data comes from the New Hampshire Youth Study (NHYS), a longitudinal study focusing on the reasons for adolescents rule violating behavior. Data presented was collected over the course of one year.</a:t>
            </a:r>
          </a:p>
          <a:p>
            <a:pPr algn="l" eaLnBrk="1" hangingPunct="1"/>
            <a:r>
              <a:rPr lang="en-US" sz="2800" dirty="0" smtClean="0">
                <a:solidFill>
                  <a:schemeClr val="tx1"/>
                </a:solidFill>
                <a:latin typeface="Times New Roman" pitchFamily="18" charset="0"/>
                <a:cs typeface="Times New Roman" pitchFamily="18" charset="0"/>
              </a:rPr>
              <a:t>Participants</a:t>
            </a:r>
          </a:p>
          <a:p>
            <a:pPr algn="l" eaLnBrk="1" hangingPunct="1"/>
            <a:r>
              <a:rPr lang="en-US" sz="2800" b="0" dirty="0" smtClean="0">
                <a:solidFill>
                  <a:schemeClr val="tx1"/>
                </a:solidFill>
                <a:latin typeface="Times New Roman" pitchFamily="18" charset="0"/>
                <a:cs typeface="Times New Roman" pitchFamily="18" charset="0"/>
              </a:rPr>
              <a:t>840 Participants</a:t>
            </a:r>
          </a:p>
          <a:p>
            <a:pPr marL="571500" indent="-571500" algn="l" eaLnBrk="1" hangingPunct="1">
              <a:buFont typeface="Arial" charset="0"/>
              <a:buChar char="•"/>
            </a:pPr>
            <a:r>
              <a:rPr lang="en-US" sz="2800" b="0" dirty="0" smtClean="0">
                <a:solidFill>
                  <a:schemeClr val="tx1"/>
                </a:solidFill>
                <a:latin typeface="Times New Roman" pitchFamily="18" charset="0"/>
                <a:cs typeface="Times New Roman" pitchFamily="18" charset="0"/>
              </a:rPr>
              <a:t>41.03% male and 58.97% female</a:t>
            </a:r>
          </a:p>
          <a:p>
            <a:pPr algn="l" eaLnBrk="1" hangingPunct="1"/>
            <a:r>
              <a:rPr lang="en-US" sz="2800" dirty="0" smtClean="0">
                <a:solidFill>
                  <a:schemeClr val="tx1"/>
                </a:solidFill>
                <a:latin typeface="Times New Roman" pitchFamily="18" charset="0"/>
                <a:cs typeface="Times New Roman" pitchFamily="18" charset="0"/>
              </a:rPr>
              <a:t>Measures</a:t>
            </a:r>
          </a:p>
          <a:p>
            <a:pPr marL="571500" indent="-571500" algn="l" eaLnBrk="1" hangingPunct="1">
              <a:buFont typeface="Arial" charset="0"/>
              <a:buChar char="•"/>
            </a:pPr>
            <a:r>
              <a:rPr lang="en-US" sz="2800" b="0" dirty="0" smtClean="0">
                <a:solidFill>
                  <a:schemeClr val="tx1"/>
                </a:solidFill>
                <a:latin typeface="Times New Roman" pitchFamily="18" charset="0"/>
                <a:cs typeface="Times New Roman" pitchFamily="18" charset="0"/>
              </a:rPr>
              <a:t>Extra Curricular activities</a:t>
            </a:r>
          </a:p>
          <a:p>
            <a:pPr marL="1314450" lvl="1" indent="-571500" algn="l" eaLnBrk="1" hangingPunct="1">
              <a:buFont typeface="Arial" charset="0"/>
              <a:buChar char="•"/>
            </a:pPr>
            <a:r>
              <a:rPr lang="en-US" sz="2800" b="0" dirty="0" smtClean="0">
                <a:solidFill>
                  <a:schemeClr val="tx1"/>
                </a:solidFill>
                <a:latin typeface="Times New Roman" pitchFamily="18" charset="0"/>
                <a:cs typeface="Times New Roman" pitchFamily="18" charset="0"/>
              </a:rPr>
              <a:t>Asked participants whether or not they have participated in extra curricular activities in the past 12 months. </a:t>
            </a:r>
          </a:p>
          <a:p>
            <a:pPr lvl="1" indent="0" algn="l" eaLnBrk="1" hangingPunct="1"/>
            <a:r>
              <a:rPr lang="en-US" sz="2800" b="0" i="1" dirty="0" smtClean="0">
                <a:solidFill>
                  <a:schemeClr val="tx1"/>
                </a:solidFill>
                <a:latin typeface="Times New Roman" pitchFamily="18" charset="0"/>
                <a:cs typeface="Times New Roman" pitchFamily="18" charset="0"/>
              </a:rPr>
              <a:t>e.g. sports</a:t>
            </a:r>
          </a:p>
          <a:p>
            <a:pPr marL="571500" indent="-571500" algn="l" eaLnBrk="1" hangingPunct="1">
              <a:buFont typeface="Arial" charset="0"/>
              <a:buChar char="•"/>
            </a:pPr>
            <a:r>
              <a:rPr lang="en-US" sz="2800" b="0" dirty="0" smtClean="0">
                <a:solidFill>
                  <a:schemeClr val="tx1"/>
                </a:solidFill>
                <a:latin typeface="Times New Roman" pitchFamily="18" charset="0"/>
                <a:cs typeface="Times New Roman" pitchFamily="18" charset="0"/>
              </a:rPr>
              <a:t>Rule Violating Behavior</a:t>
            </a:r>
          </a:p>
          <a:p>
            <a:pPr marL="1314450" lvl="1" indent="-571500" algn="l" eaLnBrk="1" hangingPunct="1">
              <a:buFont typeface="Arial" charset="0"/>
              <a:buChar char="•"/>
            </a:pPr>
            <a:r>
              <a:rPr lang="en-US" sz="2800" b="0" dirty="0" smtClean="0">
                <a:solidFill>
                  <a:schemeClr val="tx1"/>
                </a:solidFill>
                <a:latin typeface="Times New Roman" pitchFamily="18" charset="0"/>
                <a:cs typeface="Times New Roman" pitchFamily="18" charset="0"/>
              </a:rPr>
              <a:t>Asked participants to indicate how many times they had engaged in a variety of RVB’s from 0-180 times in the last six months. </a:t>
            </a:r>
          </a:p>
          <a:p>
            <a:pPr lvl="1" indent="0" algn="l" eaLnBrk="1" hangingPunct="1"/>
            <a:r>
              <a:rPr lang="en-US" sz="2800" b="0" i="1" dirty="0" smtClean="0">
                <a:solidFill>
                  <a:schemeClr val="tx1"/>
                </a:solidFill>
                <a:latin typeface="Times New Roman" pitchFamily="18" charset="0"/>
                <a:cs typeface="Times New Roman" pitchFamily="18" charset="0"/>
              </a:rPr>
              <a:t>e.g. knowingly stole or held stolen goods?</a:t>
            </a:r>
          </a:p>
          <a:p>
            <a:pPr lvl="1" indent="0" algn="l" eaLnBrk="1" hangingPunct="1"/>
            <a:r>
              <a:rPr lang="en-US" sz="2800" b="0" dirty="0">
                <a:solidFill>
                  <a:schemeClr val="tx1"/>
                </a:solidFill>
                <a:latin typeface="Times New Roman" pitchFamily="18" charset="0"/>
                <a:cs typeface="Times New Roman" pitchFamily="18" charset="0"/>
              </a:rPr>
              <a:t>M</a:t>
            </a:r>
            <a:r>
              <a:rPr lang="en-US" sz="2800" b="0" dirty="0" smtClean="0">
                <a:solidFill>
                  <a:schemeClr val="tx1"/>
                </a:solidFill>
                <a:latin typeface="Times New Roman" pitchFamily="18" charset="0"/>
                <a:cs typeface="Times New Roman" pitchFamily="18" charset="0"/>
              </a:rPr>
              <a:t> = 0.17        SD = 0.16</a:t>
            </a:r>
          </a:p>
          <a:p>
            <a:pPr marL="571500" indent="-571500" algn="l" eaLnBrk="1" hangingPunct="1">
              <a:buFont typeface="Arial" charset="0"/>
              <a:buChar char="•"/>
            </a:pPr>
            <a:r>
              <a:rPr lang="en-US" sz="2800" b="0" dirty="0" smtClean="0">
                <a:solidFill>
                  <a:schemeClr val="tx1"/>
                </a:solidFill>
                <a:latin typeface="Times New Roman" pitchFamily="18" charset="0"/>
                <a:cs typeface="Times New Roman" pitchFamily="18" charset="0"/>
              </a:rPr>
              <a:t>Perceptions of Future</a:t>
            </a:r>
          </a:p>
          <a:p>
            <a:pPr marL="1314450" lvl="1" indent="-571500" algn="l" eaLnBrk="1" hangingPunct="1">
              <a:buFont typeface="Arial" charset="0"/>
              <a:buChar char="•"/>
            </a:pPr>
            <a:r>
              <a:rPr lang="en-US" sz="2800" b="0" dirty="0" smtClean="0">
                <a:solidFill>
                  <a:schemeClr val="tx1"/>
                </a:solidFill>
                <a:latin typeface="Times New Roman" pitchFamily="18" charset="0"/>
                <a:cs typeface="Times New Roman" pitchFamily="18" charset="0"/>
              </a:rPr>
              <a:t>Asked participants how likely it is that they will do various things throughout their life.</a:t>
            </a:r>
          </a:p>
          <a:p>
            <a:pPr lvl="1" indent="0" algn="l" eaLnBrk="1" hangingPunct="1"/>
            <a:r>
              <a:rPr lang="en-US" sz="2800" b="0" i="1" dirty="0" smtClean="0">
                <a:solidFill>
                  <a:schemeClr val="tx1"/>
                </a:solidFill>
                <a:latin typeface="Times New Roman" pitchFamily="18" charset="0"/>
                <a:cs typeface="Times New Roman" pitchFamily="18" charset="0"/>
              </a:rPr>
              <a:t>e.g. graduate from college?</a:t>
            </a:r>
          </a:p>
          <a:p>
            <a:pPr lvl="1" indent="0" algn="l" eaLnBrk="1" hangingPunct="1"/>
            <a:r>
              <a:rPr lang="en-US" sz="2800" b="0" dirty="0">
                <a:solidFill>
                  <a:schemeClr val="tx1"/>
                </a:solidFill>
                <a:latin typeface="Times New Roman" pitchFamily="18" charset="0"/>
                <a:cs typeface="Times New Roman" pitchFamily="18" charset="0"/>
              </a:rPr>
              <a:t>M</a:t>
            </a:r>
            <a:r>
              <a:rPr lang="en-US" sz="2800" b="0" dirty="0" smtClean="0">
                <a:solidFill>
                  <a:schemeClr val="tx1"/>
                </a:solidFill>
                <a:latin typeface="Times New Roman" pitchFamily="18" charset="0"/>
                <a:cs typeface="Times New Roman" pitchFamily="18" charset="0"/>
              </a:rPr>
              <a:t> = 3.08          SD = 0.74</a:t>
            </a:r>
          </a:p>
          <a:p>
            <a:pPr lvl="1" indent="0" algn="l" eaLnBrk="1" hangingPunct="1"/>
            <a:r>
              <a:rPr lang="en-US" sz="2800" b="0" dirty="0">
                <a:solidFill>
                  <a:schemeClr val="tx1"/>
                </a:solidFill>
                <a:latin typeface="Times New Roman" pitchFamily="18" charset="0"/>
                <a:cs typeface="Times New Roman" pitchFamily="18" charset="0"/>
              </a:rPr>
              <a:t>	</a:t>
            </a:r>
          </a:p>
          <a:p>
            <a:pPr algn="l" eaLnBrk="1" hangingPunct="1"/>
            <a:endParaRPr lang="en-US" sz="3600" dirty="0" smtClean="0">
              <a:solidFill>
                <a:schemeClr val="tx1"/>
              </a:solidFill>
              <a:latin typeface="Times New Roman" pitchFamily="18" charset="0"/>
              <a:cs typeface="Times New Roman" pitchFamily="18" charset="0"/>
            </a:endParaRPr>
          </a:p>
          <a:p>
            <a:pPr algn="l" eaLnBrk="1" hangingPunct="1"/>
            <a:endParaRPr lang="en-US" sz="3600" dirty="0">
              <a:solidFill>
                <a:schemeClr val="tx1"/>
              </a:solidFill>
              <a:latin typeface="Times New Roman" pitchFamily="18" charset="0"/>
              <a:cs typeface="Times New Roman" pitchFamily="18" charset="0"/>
            </a:endParaRPr>
          </a:p>
        </p:txBody>
      </p:sp>
      <p:sp>
        <p:nvSpPr>
          <p:cNvPr id="2158" name="Text Box 171"/>
          <p:cNvSpPr txBox="1">
            <a:spLocks noChangeArrowheads="1"/>
          </p:cNvSpPr>
          <p:nvPr/>
        </p:nvSpPr>
        <p:spPr bwMode="auto">
          <a:xfrm>
            <a:off x="290741" y="18819731"/>
            <a:ext cx="13458264" cy="4739759"/>
          </a:xfrm>
          <a:prstGeom prst="rect">
            <a:avLst/>
          </a:prstGeom>
          <a:noFill/>
          <a:ln>
            <a:noFill/>
          </a:ln>
          <a:effectLst/>
          <a:extLst>
            <a:ext uri="{909E8E84-426E-40DD-AFC4-6F175D3DCCD1}">
              <a14:hiddenFill xmlns:a14="http://schemas.microsoft.com/office/drawing/2010/main">
                <a:gradFill rotWithShape="1">
                  <a:gsLst>
                    <a:gs pos="0">
                      <a:srgbClr val="800000"/>
                    </a:gs>
                    <a:gs pos="50000">
                      <a:srgbClr val="A14343"/>
                    </a:gs>
                    <a:gs pos="100000">
                      <a:srgbClr val="800000"/>
                    </a:gs>
                  </a:gsLst>
                  <a:lin ang="5400000" scaled="1"/>
                </a:gra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37160" tIns="68580" rIns="137160" bIns="68580">
            <a:spAutoFit/>
          </a:bodyPr>
          <a:lstStyle>
            <a:lvl1pPr defTabSz="3762375" eaLnBrk="0" hangingPunct="0">
              <a:defRPr sz="4300" b="1">
                <a:solidFill>
                  <a:srgbClr val="FF9900"/>
                </a:solidFill>
                <a:latin typeface="Arial" charset="0"/>
              </a:defRPr>
            </a:lvl1pPr>
            <a:lvl2pPr marL="742950" indent="-285750" defTabSz="3762375" eaLnBrk="0" hangingPunct="0">
              <a:defRPr sz="4300" b="1">
                <a:solidFill>
                  <a:srgbClr val="FF9900"/>
                </a:solidFill>
                <a:latin typeface="Arial" charset="0"/>
              </a:defRPr>
            </a:lvl2pPr>
            <a:lvl3pPr marL="1143000" indent="-228600" defTabSz="3762375" eaLnBrk="0" hangingPunct="0">
              <a:defRPr sz="4300" b="1">
                <a:solidFill>
                  <a:srgbClr val="FF9900"/>
                </a:solidFill>
                <a:latin typeface="Arial" charset="0"/>
              </a:defRPr>
            </a:lvl3pPr>
            <a:lvl4pPr marL="1600200" indent="-228600" defTabSz="3762375" eaLnBrk="0" hangingPunct="0">
              <a:defRPr sz="4300" b="1">
                <a:solidFill>
                  <a:srgbClr val="FF9900"/>
                </a:solidFill>
                <a:latin typeface="Arial" charset="0"/>
              </a:defRPr>
            </a:lvl4pPr>
            <a:lvl5pPr marL="2057400" indent="-228600" defTabSz="3762375" eaLnBrk="0" hangingPunct="0">
              <a:defRPr sz="4300" b="1">
                <a:solidFill>
                  <a:srgbClr val="FF9900"/>
                </a:solidFill>
                <a:latin typeface="Arial" charset="0"/>
              </a:defRPr>
            </a:lvl5pPr>
            <a:lvl6pPr marL="2514600" indent="-228600" algn="ctr" defTabSz="3762375" eaLnBrk="0" fontAlgn="base" hangingPunct="0">
              <a:spcBef>
                <a:spcPct val="0"/>
              </a:spcBef>
              <a:spcAft>
                <a:spcPct val="0"/>
              </a:spcAft>
              <a:defRPr sz="4300" b="1">
                <a:solidFill>
                  <a:srgbClr val="FF9900"/>
                </a:solidFill>
                <a:latin typeface="Arial" charset="0"/>
              </a:defRPr>
            </a:lvl6pPr>
            <a:lvl7pPr marL="2971800" indent="-228600" algn="ctr" defTabSz="3762375" eaLnBrk="0" fontAlgn="base" hangingPunct="0">
              <a:spcBef>
                <a:spcPct val="0"/>
              </a:spcBef>
              <a:spcAft>
                <a:spcPct val="0"/>
              </a:spcAft>
              <a:defRPr sz="4300" b="1">
                <a:solidFill>
                  <a:srgbClr val="FF9900"/>
                </a:solidFill>
                <a:latin typeface="Arial" charset="0"/>
              </a:defRPr>
            </a:lvl7pPr>
            <a:lvl8pPr marL="3429000" indent="-228600" algn="ctr" defTabSz="3762375" eaLnBrk="0" fontAlgn="base" hangingPunct="0">
              <a:spcBef>
                <a:spcPct val="0"/>
              </a:spcBef>
              <a:spcAft>
                <a:spcPct val="0"/>
              </a:spcAft>
              <a:defRPr sz="4300" b="1">
                <a:solidFill>
                  <a:srgbClr val="FF9900"/>
                </a:solidFill>
                <a:latin typeface="Arial" charset="0"/>
              </a:defRPr>
            </a:lvl8pPr>
            <a:lvl9pPr marL="3886200" indent="-228600" algn="ctr" defTabSz="3762375" eaLnBrk="0" fontAlgn="base" hangingPunct="0">
              <a:spcBef>
                <a:spcPct val="0"/>
              </a:spcBef>
              <a:spcAft>
                <a:spcPct val="0"/>
              </a:spcAft>
              <a:defRPr sz="4300" b="1">
                <a:solidFill>
                  <a:srgbClr val="FF9900"/>
                </a:solidFill>
                <a:latin typeface="Arial" charset="0"/>
              </a:defRPr>
            </a:lvl9pPr>
          </a:lstStyle>
          <a:p>
            <a:pPr indent="-457200" algn="l">
              <a:spcAft>
                <a:spcPts val="3000"/>
              </a:spcAft>
            </a:pPr>
            <a:r>
              <a:rPr lang="en-US" sz="3200" b="0" dirty="0">
                <a:solidFill>
                  <a:schemeClr val="tx1"/>
                </a:solidFill>
                <a:latin typeface="Times New Roman" panose="02020603050405020304" pitchFamily="18" charset="0"/>
                <a:cs typeface="Times New Roman" panose="02020603050405020304" pitchFamily="18" charset="0"/>
              </a:rPr>
              <a:t>Hypothesis </a:t>
            </a:r>
            <a:r>
              <a:rPr lang="en-US" sz="3200" b="0" dirty="0" smtClean="0">
                <a:solidFill>
                  <a:schemeClr val="tx1"/>
                </a:solidFill>
                <a:latin typeface="Times New Roman" panose="02020603050405020304" pitchFamily="18" charset="0"/>
                <a:cs typeface="Times New Roman" panose="02020603050405020304" pitchFamily="18" charset="0"/>
              </a:rPr>
              <a:t>1:Those who participate </a:t>
            </a:r>
            <a:r>
              <a:rPr lang="en-US" sz="3200" b="0" dirty="0">
                <a:solidFill>
                  <a:schemeClr val="tx1"/>
                </a:solidFill>
                <a:latin typeface="Times New Roman" panose="02020603050405020304" pitchFamily="18" charset="0"/>
                <a:cs typeface="Times New Roman" panose="02020603050405020304" pitchFamily="18" charset="0"/>
              </a:rPr>
              <a:t>in E</a:t>
            </a:r>
            <a:r>
              <a:rPr lang="en-US" sz="3200" b="0" dirty="0" smtClean="0">
                <a:solidFill>
                  <a:schemeClr val="tx1"/>
                </a:solidFill>
                <a:latin typeface="Times New Roman" panose="02020603050405020304" pitchFamily="18" charset="0"/>
                <a:cs typeface="Times New Roman" panose="02020603050405020304" pitchFamily="18" charset="0"/>
              </a:rPr>
              <a:t>xtracurricular </a:t>
            </a:r>
            <a:r>
              <a:rPr lang="en-US" sz="3200" b="0" dirty="0">
                <a:solidFill>
                  <a:schemeClr val="tx1"/>
                </a:solidFill>
                <a:latin typeface="Times New Roman" panose="02020603050405020304" pitchFamily="18" charset="0"/>
                <a:cs typeface="Times New Roman" panose="02020603050405020304" pitchFamily="18" charset="0"/>
              </a:rPr>
              <a:t>A</a:t>
            </a:r>
            <a:r>
              <a:rPr lang="en-US" sz="3200" b="0" dirty="0" smtClean="0">
                <a:solidFill>
                  <a:schemeClr val="tx1"/>
                </a:solidFill>
                <a:latin typeface="Times New Roman" panose="02020603050405020304" pitchFamily="18" charset="0"/>
                <a:cs typeface="Times New Roman" panose="02020603050405020304" pitchFamily="18" charset="0"/>
              </a:rPr>
              <a:t>ctivities </a:t>
            </a:r>
            <a:r>
              <a:rPr lang="en-US" sz="3200" b="0" dirty="0">
                <a:solidFill>
                  <a:schemeClr val="tx1"/>
                </a:solidFill>
                <a:latin typeface="Times New Roman" panose="02020603050405020304" pitchFamily="18" charset="0"/>
                <a:cs typeface="Times New Roman" panose="02020603050405020304" pitchFamily="18" charset="0"/>
              </a:rPr>
              <a:t>will express lower levels of Rule Violating Behavior and higher levels of Perceptions of </a:t>
            </a:r>
            <a:r>
              <a:rPr lang="en-US" sz="3200" b="0" dirty="0" smtClean="0">
                <a:solidFill>
                  <a:schemeClr val="tx1"/>
                </a:solidFill>
                <a:latin typeface="Times New Roman" panose="02020603050405020304" pitchFamily="18" charset="0"/>
                <a:cs typeface="Times New Roman" panose="02020603050405020304" pitchFamily="18" charset="0"/>
              </a:rPr>
              <a:t>Future </a:t>
            </a:r>
          </a:p>
          <a:p>
            <a:pPr indent="-457200" algn="l">
              <a:spcAft>
                <a:spcPts val="3000"/>
              </a:spcAft>
            </a:pPr>
            <a:r>
              <a:rPr lang="en-US" sz="3200" b="0" dirty="0" smtClean="0">
                <a:solidFill>
                  <a:schemeClr val="tx1"/>
                </a:solidFill>
                <a:latin typeface="Times New Roman" panose="02020603050405020304" pitchFamily="18" charset="0"/>
                <a:cs typeface="Times New Roman" panose="02020603050405020304" pitchFamily="18" charset="0"/>
              </a:rPr>
              <a:t>Hypothesis 2: Those with higher Perceptions of Future will express lower levels of Rule Violating Behaviors.</a:t>
            </a:r>
          </a:p>
          <a:p>
            <a:pPr indent="-457200" algn="l">
              <a:spcAft>
                <a:spcPts val="3000"/>
              </a:spcAft>
            </a:pPr>
            <a:endParaRPr lang="en-US" sz="3200" b="0" dirty="0" smtClean="0">
              <a:solidFill>
                <a:schemeClr val="tx1"/>
              </a:solidFill>
              <a:latin typeface="Times New Roman" panose="02020603050405020304" pitchFamily="18" charset="0"/>
              <a:cs typeface="Times New Roman" panose="02020603050405020304" pitchFamily="18" charset="0"/>
            </a:endParaRPr>
          </a:p>
          <a:p>
            <a:pPr indent="-457200" algn="l">
              <a:spcAft>
                <a:spcPts val="3000"/>
              </a:spcAft>
            </a:pPr>
            <a:endParaRPr lang="en-US" sz="3200" dirty="0" smtClean="0">
              <a:solidFill>
                <a:schemeClr val="tx1"/>
              </a:solidFill>
              <a:latin typeface="Times New Roman" panose="02020603050405020304" pitchFamily="18" charset="0"/>
              <a:cs typeface="Times New Roman" panose="02020603050405020304" pitchFamily="18" charset="0"/>
            </a:endParaRPr>
          </a:p>
        </p:txBody>
      </p:sp>
      <p:sp>
        <p:nvSpPr>
          <p:cNvPr id="5" name="Rectangle 4"/>
          <p:cNvSpPr/>
          <p:nvPr/>
        </p:nvSpPr>
        <p:spPr bwMode="auto">
          <a:xfrm>
            <a:off x="47015400" y="1295400"/>
            <a:ext cx="878948" cy="457200"/>
          </a:xfrm>
          <a:prstGeom prst="rect">
            <a:avLst/>
          </a:prstGeom>
          <a:solidFill>
            <a:schemeClr val="bg1"/>
          </a:solidFill>
          <a:ln w="9525" cap="flat" cmpd="sng" algn="ctr">
            <a:solidFill>
              <a:schemeClr val="bg1"/>
            </a:solidFill>
            <a:prstDash val="solid"/>
            <a:round/>
            <a:headEnd type="none" w="med" len="med"/>
            <a:tailEnd type="none" w="med" len="med"/>
          </a:ln>
          <a:effectLst/>
          <a:extLst/>
        </p:spPr>
        <p:txBody>
          <a:bodyPr vert="horz" wrap="none" lIns="137160" tIns="68580" rIns="137160" bIns="68580" numCol="1" rtlCol="0" anchor="ctr" anchorCtr="0" compatLnSpc="1">
            <a:prstTxWarp prst="textNoShape">
              <a:avLst/>
            </a:prstTxWarp>
          </a:bodyPr>
          <a:lstStyle/>
          <a:p>
            <a:pPr marL="0" marR="0" indent="0" algn="ctr" defTabSz="3762375" rtl="0" eaLnBrk="1" fontAlgn="base" latinLnBrk="0" hangingPunct="1">
              <a:lnSpc>
                <a:spcPct val="100000"/>
              </a:lnSpc>
              <a:spcBef>
                <a:spcPct val="0"/>
              </a:spcBef>
              <a:spcAft>
                <a:spcPct val="0"/>
              </a:spcAft>
              <a:buClrTx/>
              <a:buSzTx/>
              <a:buFontTx/>
              <a:buNone/>
              <a:tabLst/>
            </a:pPr>
            <a:endParaRPr kumimoji="0" lang="en-US" sz="4300" b="1" i="0" u="none" strike="noStrike" cap="none" normalizeH="0" baseline="0">
              <a:ln>
                <a:noFill/>
              </a:ln>
              <a:solidFill>
                <a:schemeClr val="bg1"/>
              </a:solidFill>
              <a:effectLst/>
              <a:latin typeface="Arial" pitchFamily="34" charset="0"/>
            </a:endParaRPr>
          </a:p>
        </p:txBody>
      </p:sp>
      <p:pic>
        <p:nvPicPr>
          <p:cNvPr id="18" name="Picture 96"/>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6316178" y="385304"/>
            <a:ext cx="2277391" cy="22773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Rectangle 165"/>
          <p:cNvSpPr>
            <a:spLocks noChangeArrowheads="1"/>
          </p:cNvSpPr>
          <p:nvPr/>
        </p:nvSpPr>
        <p:spPr bwMode="auto">
          <a:xfrm>
            <a:off x="37261800" y="24251667"/>
            <a:ext cx="11115675" cy="137160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37160" tIns="68580" rIns="137160" bIns="68580" anchor="ctr"/>
          <a:lstStyle/>
          <a:p>
            <a:pPr defTabSz="3762375"/>
            <a:r>
              <a:rPr lang="en-US" smtClean="0">
                <a:solidFill>
                  <a:srgbClr val="CCCCCC"/>
                </a:solidFill>
              </a:rPr>
              <a:t>References </a:t>
            </a:r>
            <a:endParaRPr lang="en-US" dirty="0">
              <a:solidFill>
                <a:schemeClr val="accent1"/>
              </a:solidFill>
            </a:endParaRPr>
          </a:p>
        </p:txBody>
      </p:sp>
      <p:sp>
        <p:nvSpPr>
          <p:cNvPr id="7" name="TextBox 6"/>
          <p:cNvSpPr txBox="1"/>
          <p:nvPr/>
        </p:nvSpPr>
        <p:spPr>
          <a:xfrm>
            <a:off x="37451503" y="26310644"/>
            <a:ext cx="10889974" cy="6217087"/>
          </a:xfrm>
          <a:prstGeom prst="rect">
            <a:avLst/>
          </a:prstGeom>
          <a:noFill/>
        </p:spPr>
        <p:txBody>
          <a:bodyPr wrap="square" rtlCol="0" anchor="t">
            <a:spAutoFit/>
          </a:bodyPr>
          <a:lstStyle/>
          <a:p>
            <a:pPr marL="914400" indent="-854075" algn="l"/>
            <a:r>
              <a:rPr lang="en-US" sz="2200" b="0" baseline="30000" dirty="0">
                <a:solidFill>
                  <a:schemeClr val="tx1"/>
                </a:solidFill>
                <a:latin typeface="Times New Roman" pitchFamily="18" charset="0"/>
                <a:cs typeface="Times New Roman" pitchFamily="18" charset="0"/>
              </a:rPr>
              <a:t>1</a:t>
            </a:r>
            <a:r>
              <a:rPr lang="en-US" sz="2200" b="0" dirty="0">
                <a:solidFill>
                  <a:schemeClr val="tx1"/>
                </a:solidFill>
                <a:latin typeface="Times New Roman" pitchFamily="18" charset="0"/>
                <a:cs typeface="Times New Roman" pitchFamily="18" charset="0"/>
              </a:rPr>
              <a:t>Cooley, V. E., Henriksen, L.W., Nelson, C. V., &amp; Thompson Jr, J.C. (2001). A study to determine the effect of extracurricular participation on student alcohol and drug use in secondary schools. </a:t>
            </a:r>
            <a:r>
              <a:rPr lang="en-US" sz="2200" b="0" i="1" dirty="0">
                <a:solidFill>
                  <a:schemeClr val="tx1"/>
                </a:solidFill>
                <a:latin typeface="Times New Roman" pitchFamily="18" charset="0"/>
                <a:cs typeface="Times New Roman" pitchFamily="18" charset="0"/>
              </a:rPr>
              <a:t>Journal of Alcohol &amp; Drug Education. 40(2), </a:t>
            </a:r>
            <a:r>
              <a:rPr lang="en-US" sz="2200" b="0" dirty="0">
                <a:solidFill>
                  <a:schemeClr val="tx1"/>
                </a:solidFill>
                <a:latin typeface="Times New Roman" pitchFamily="18" charset="0"/>
                <a:cs typeface="Times New Roman" pitchFamily="18" charset="0"/>
              </a:rPr>
              <a:t>71-87.</a:t>
            </a:r>
          </a:p>
          <a:p>
            <a:pPr marL="914400" indent="-854075" algn="l"/>
            <a:r>
              <a:rPr lang="en-US" sz="2200" b="0" baseline="30000" dirty="0">
                <a:solidFill>
                  <a:schemeClr val="tx1"/>
                </a:solidFill>
                <a:latin typeface="Times New Roman" pitchFamily="18" charset="0"/>
                <a:cs typeface="Times New Roman" pitchFamily="18" charset="0"/>
              </a:rPr>
              <a:t>2</a:t>
            </a:r>
            <a:r>
              <a:rPr lang="en-US" sz="2200" b="0" dirty="0">
                <a:solidFill>
                  <a:schemeClr val="tx1"/>
                </a:solidFill>
                <a:latin typeface="Times New Roman" pitchFamily="18" charset="0"/>
                <a:cs typeface="Times New Roman" pitchFamily="18" charset="0"/>
              </a:rPr>
              <a:t>Gardner, M., Roth, J., &amp; Brooks-Gunn, J. (2009). Sports participation and juvenile delinquency: The role of the peer context among adolescent boys and girls with varied histories of problem behavior. </a:t>
            </a:r>
            <a:r>
              <a:rPr lang="en-US" sz="2200" b="0" i="1" dirty="0">
                <a:solidFill>
                  <a:schemeClr val="tx1"/>
                </a:solidFill>
                <a:latin typeface="Times New Roman" pitchFamily="18" charset="0"/>
                <a:cs typeface="Times New Roman" pitchFamily="18" charset="0"/>
              </a:rPr>
              <a:t>Developmental Psychology, 45(2), </a:t>
            </a:r>
            <a:r>
              <a:rPr lang="en-US" sz="2200" b="0" dirty="0">
                <a:solidFill>
                  <a:schemeClr val="tx1"/>
                </a:solidFill>
                <a:latin typeface="Times New Roman" pitchFamily="18" charset="0"/>
                <a:cs typeface="Times New Roman" pitchFamily="18" charset="0"/>
              </a:rPr>
              <a:t>341-353. doi:10.1037/a0014063</a:t>
            </a:r>
          </a:p>
          <a:p>
            <a:pPr marL="914400" indent="-854075" algn="l"/>
            <a:r>
              <a:rPr lang="en-US" sz="2200" b="0" baseline="30000" dirty="0">
                <a:solidFill>
                  <a:schemeClr val="tx1"/>
                </a:solidFill>
                <a:latin typeface="Times New Roman" pitchFamily="18" charset="0"/>
                <a:cs typeface="Times New Roman" pitchFamily="18" charset="0"/>
              </a:rPr>
              <a:t>3</a:t>
            </a:r>
            <a:r>
              <a:rPr lang="en-US" sz="2200" b="0" dirty="0">
                <a:solidFill>
                  <a:schemeClr val="tx1"/>
                </a:solidFill>
                <a:latin typeface="Times New Roman" pitchFamily="18" charset="0"/>
                <a:cs typeface="Times New Roman" pitchFamily="18" charset="0"/>
              </a:rPr>
              <a:t>Heaslip, G. P., &amp; Barber, B. L. (2017). Extracurricular activity intensity and adolescent risk-taking: Exploring interactive effects of contextual risk and coping efficacy. </a:t>
            </a:r>
            <a:r>
              <a:rPr lang="en-US" sz="2200" b="0" i="1" dirty="0">
                <a:solidFill>
                  <a:schemeClr val="tx1"/>
                </a:solidFill>
                <a:latin typeface="Times New Roman" pitchFamily="18" charset="0"/>
                <a:cs typeface="Times New Roman" pitchFamily="18" charset="0"/>
              </a:rPr>
              <a:t>The Educational And Developmental Psychologist, 34(1), </a:t>
            </a:r>
            <a:r>
              <a:rPr lang="en-US" sz="2200" b="0" dirty="0">
                <a:solidFill>
                  <a:schemeClr val="tx1"/>
                </a:solidFill>
                <a:latin typeface="Times New Roman" pitchFamily="18" charset="0"/>
                <a:cs typeface="Times New Roman" pitchFamily="18" charset="0"/>
              </a:rPr>
              <a:t>62-77. doi:10.1017/edp.2016.19</a:t>
            </a:r>
          </a:p>
          <a:p>
            <a:pPr marL="914400" indent="-854075" algn="l"/>
            <a:r>
              <a:rPr lang="en-US" sz="2200" b="0" baseline="30000" dirty="0">
                <a:solidFill>
                  <a:schemeClr val="tx1"/>
                </a:solidFill>
                <a:latin typeface="Times New Roman" pitchFamily="18" charset="0"/>
                <a:cs typeface="Times New Roman" pitchFamily="18" charset="0"/>
              </a:rPr>
              <a:t>4</a:t>
            </a:r>
            <a:r>
              <a:rPr lang="en-US" sz="2200" b="0" dirty="0">
                <a:solidFill>
                  <a:schemeClr val="tx1"/>
                </a:solidFill>
                <a:latin typeface="Times New Roman" pitchFamily="18" charset="0"/>
                <a:cs typeface="Times New Roman" pitchFamily="18" charset="0"/>
              </a:rPr>
              <a:t>Snellman, K., Silva, J. M., Frederick, C. B., &amp; Putnam, R, D (2015). The engagement gap: Social mobility and extracurricular participation among American youth. </a:t>
            </a:r>
            <a:r>
              <a:rPr lang="en-US" sz="2200" b="0" i="1" dirty="0">
                <a:solidFill>
                  <a:schemeClr val="tx1"/>
                </a:solidFill>
                <a:latin typeface="Times New Roman" pitchFamily="18" charset="0"/>
                <a:cs typeface="Times New Roman" pitchFamily="18" charset="0"/>
              </a:rPr>
              <a:t>Annals of the American Academy of Political and Social Science, 657(1), </a:t>
            </a:r>
            <a:r>
              <a:rPr lang="en-US" sz="2200" b="0" dirty="0">
                <a:solidFill>
                  <a:schemeClr val="tx1"/>
                </a:solidFill>
                <a:latin typeface="Times New Roman" pitchFamily="18" charset="0"/>
                <a:cs typeface="Times New Roman" pitchFamily="18" charset="0"/>
              </a:rPr>
              <a:t>194-207. doi:10.1177/0002716 214548398</a:t>
            </a:r>
          </a:p>
          <a:p>
            <a:pPr marL="914400" indent="-854075" algn="l"/>
            <a:r>
              <a:rPr lang="en-US" sz="2200" b="0" baseline="30000" dirty="0">
                <a:solidFill>
                  <a:schemeClr val="tx1"/>
                </a:solidFill>
                <a:latin typeface="Times New Roman" pitchFamily="18" charset="0"/>
                <a:cs typeface="Times New Roman" pitchFamily="18" charset="0"/>
              </a:rPr>
              <a:t>5</a:t>
            </a:r>
            <a:r>
              <a:rPr lang="en-US" sz="2200" b="0" dirty="0">
                <a:solidFill>
                  <a:schemeClr val="tx1"/>
                </a:solidFill>
                <a:latin typeface="Times New Roman" pitchFamily="18" charset="0"/>
                <a:cs typeface="Times New Roman" pitchFamily="18" charset="0"/>
              </a:rPr>
              <a:t>Stevenson, J., &amp; Clegg, S. (2011). Possible selves: Students orientating themselves towards the future through extracurricular activity. </a:t>
            </a:r>
            <a:r>
              <a:rPr lang="en-US" sz="2200" b="0" i="1" dirty="0">
                <a:solidFill>
                  <a:schemeClr val="tx1"/>
                </a:solidFill>
                <a:latin typeface="Times New Roman" pitchFamily="18" charset="0"/>
                <a:cs typeface="Times New Roman" pitchFamily="18" charset="0"/>
              </a:rPr>
              <a:t>British Educational Research Journal, 37(2), </a:t>
            </a:r>
            <a:r>
              <a:rPr lang="en-US" sz="2200" b="0" dirty="0">
                <a:solidFill>
                  <a:schemeClr val="tx1"/>
                </a:solidFill>
                <a:latin typeface="Times New Roman" pitchFamily="18" charset="0"/>
                <a:cs typeface="Times New Roman" pitchFamily="18" charset="0"/>
              </a:rPr>
              <a:t>231-246. doi:10.1080/ 01411920903540672</a:t>
            </a:r>
          </a:p>
          <a:p>
            <a:pPr marL="914400" indent="-854075" algn="l"/>
            <a:endParaRPr lang="en-US" sz="2400" b="0" dirty="0" smtClean="0">
              <a:solidFill>
                <a:schemeClr val="tx1"/>
              </a:solidFill>
              <a:latin typeface="Times New Roman" pitchFamily="18" charset="0"/>
              <a:cs typeface="Times New Roman" pitchFamily="18" charset="0"/>
            </a:endParaRPr>
          </a:p>
        </p:txBody>
      </p:sp>
      <p:sp>
        <p:nvSpPr>
          <p:cNvPr id="28" name="TextBox 27"/>
          <p:cNvSpPr txBox="1"/>
          <p:nvPr/>
        </p:nvSpPr>
        <p:spPr>
          <a:xfrm>
            <a:off x="15321441" y="9007556"/>
            <a:ext cx="18816713" cy="830997"/>
          </a:xfrm>
          <a:prstGeom prst="rect">
            <a:avLst/>
          </a:prstGeom>
          <a:noFill/>
        </p:spPr>
        <p:txBody>
          <a:bodyPr wrap="square" rtlCol="0">
            <a:spAutoFit/>
          </a:bodyPr>
          <a:lstStyle/>
          <a:p>
            <a:pPr algn="l"/>
            <a:r>
              <a:rPr lang="en-US" sz="4800" i="1" u="sng" dirty="0" smtClean="0">
                <a:solidFill>
                  <a:schemeClr val="tx1"/>
                </a:solidFill>
                <a:latin typeface="Times New Roman" panose="02020603050405020304" pitchFamily="18" charset="0"/>
                <a:cs typeface="Times New Roman" panose="02020603050405020304" pitchFamily="18" charset="0"/>
              </a:rPr>
              <a:t>Overall EC</a:t>
            </a:r>
            <a:endParaRPr lang="en-US" sz="4800" i="1" u="sng" dirty="0">
              <a:solidFill>
                <a:schemeClr val="tx1"/>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9475565" y="1162789"/>
            <a:ext cx="17979309" cy="4782772"/>
          </a:xfrm>
          <a:prstGeom prst="rect">
            <a:avLst/>
          </a:prstGeom>
        </p:spPr>
      </p:pic>
      <p:sp>
        <p:nvSpPr>
          <p:cNvPr id="74" name="TextBox 29"/>
          <p:cNvSpPr txBox="1">
            <a:spLocks noChangeArrowheads="1"/>
          </p:cNvSpPr>
          <p:nvPr/>
        </p:nvSpPr>
        <p:spPr bwMode="auto">
          <a:xfrm>
            <a:off x="15739878" y="31880173"/>
            <a:ext cx="20421435" cy="10387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342900" indent="-342900">
              <a:defRPr sz="4100">
                <a:solidFill>
                  <a:schemeClr val="tx1"/>
                </a:solidFill>
                <a:latin typeface="Arial" charset="0"/>
                <a:ea typeface="ＭＳ Ｐゴシック" pitchFamily="-105" charset="-128"/>
              </a:defRPr>
            </a:lvl1pPr>
            <a:lvl2pPr marL="742950" indent="-285750">
              <a:defRPr sz="4100">
                <a:solidFill>
                  <a:schemeClr val="tx1"/>
                </a:solidFill>
                <a:latin typeface="Arial" charset="0"/>
                <a:ea typeface="ＭＳ Ｐゴシック" pitchFamily="-105" charset="-128"/>
              </a:defRPr>
            </a:lvl2pPr>
            <a:lvl3pPr marL="1143000" indent="-228600">
              <a:defRPr sz="4100">
                <a:solidFill>
                  <a:schemeClr val="tx1"/>
                </a:solidFill>
                <a:latin typeface="Arial" charset="0"/>
                <a:ea typeface="ＭＳ Ｐゴシック" pitchFamily="-105" charset="-128"/>
              </a:defRPr>
            </a:lvl3pPr>
            <a:lvl4pPr marL="1600200" indent="-228600">
              <a:defRPr sz="4100">
                <a:solidFill>
                  <a:schemeClr val="tx1"/>
                </a:solidFill>
                <a:latin typeface="Arial" charset="0"/>
                <a:ea typeface="ＭＳ Ｐゴシック" pitchFamily="-105" charset="-128"/>
              </a:defRPr>
            </a:lvl4pPr>
            <a:lvl5pPr marL="2057400" indent="-228600">
              <a:defRPr sz="4100">
                <a:solidFill>
                  <a:schemeClr val="tx1"/>
                </a:solidFill>
                <a:latin typeface="Arial" charset="0"/>
                <a:ea typeface="ＭＳ Ｐゴシック" pitchFamily="-105" charset="-128"/>
              </a:defRPr>
            </a:lvl5pPr>
            <a:lvl6pPr marL="2514600" indent="-228600" eaLnBrk="0" fontAlgn="base" hangingPunct="0">
              <a:spcBef>
                <a:spcPct val="0"/>
              </a:spcBef>
              <a:spcAft>
                <a:spcPct val="0"/>
              </a:spcAft>
              <a:defRPr sz="4100">
                <a:solidFill>
                  <a:schemeClr val="tx1"/>
                </a:solidFill>
                <a:latin typeface="Arial" charset="0"/>
                <a:ea typeface="ＭＳ Ｐゴシック" pitchFamily="-105" charset="-128"/>
              </a:defRPr>
            </a:lvl6pPr>
            <a:lvl7pPr marL="2971800" indent="-228600" eaLnBrk="0" fontAlgn="base" hangingPunct="0">
              <a:spcBef>
                <a:spcPct val="0"/>
              </a:spcBef>
              <a:spcAft>
                <a:spcPct val="0"/>
              </a:spcAft>
              <a:defRPr sz="4100">
                <a:solidFill>
                  <a:schemeClr val="tx1"/>
                </a:solidFill>
                <a:latin typeface="Arial" charset="0"/>
                <a:ea typeface="ＭＳ Ｐゴシック" pitchFamily="-105" charset="-128"/>
              </a:defRPr>
            </a:lvl7pPr>
            <a:lvl8pPr marL="3429000" indent="-228600" eaLnBrk="0" fontAlgn="base" hangingPunct="0">
              <a:spcBef>
                <a:spcPct val="0"/>
              </a:spcBef>
              <a:spcAft>
                <a:spcPct val="0"/>
              </a:spcAft>
              <a:defRPr sz="4100">
                <a:solidFill>
                  <a:schemeClr val="tx1"/>
                </a:solidFill>
                <a:latin typeface="Arial" charset="0"/>
                <a:ea typeface="ＭＳ Ｐゴシック" pitchFamily="-105" charset="-128"/>
              </a:defRPr>
            </a:lvl8pPr>
            <a:lvl9pPr marL="3886200" indent="-228600" eaLnBrk="0" fontAlgn="base" hangingPunct="0">
              <a:spcBef>
                <a:spcPct val="0"/>
              </a:spcBef>
              <a:spcAft>
                <a:spcPct val="0"/>
              </a:spcAft>
              <a:defRPr sz="4100">
                <a:solidFill>
                  <a:schemeClr val="tx1"/>
                </a:solidFill>
                <a:latin typeface="Arial" charset="0"/>
                <a:ea typeface="ＭＳ Ｐゴシック" pitchFamily="-105" charset="-128"/>
              </a:defRPr>
            </a:lvl9pPr>
          </a:lstStyle>
          <a:p>
            <a:pPr lvl="3">
              <a:lnSpc>
                <a:spcPct val="150000"/>
              </a:lnSpc>
            </a:pPr>
            <a:r>
              <a:rPr lang="en-US" dirty="0">
                <a:latin typeface="Times New Roman" pitchFamily="18" charset="0"/>
                <a:cs typeface="Times New Roman" pitchFamily="18" charset="0"/>
              </a:rPr>
              <a:t>For more information: </a:t>
            </a:r>
            <a:r>
              <a:rPr lang="en-US" dirty="0" smtClean="0">
                <a:latin typeface="Times New Roman" pitchFamily="18" charset="0"/>
                <a:cs typeface="Times New Roman" pitchFamily="18" charset="0"/>
                <a:hlinkClick r:id="rId5"/>
              </a:rPr>
              <a:t>kmj1005@wildcats.unh.edu</a:t>
            </a:r>
            <a:r>
              <a:rPr lang="en-US" dirty="0" smtClean="0">
                <a:latin typeface="Times New Roman" pitchFamily="18" charset="0"/>
                <a:cs typeface="Times New Roman" pitchFamily="18" charset="0"/>
              </a:rPr>
              <a:t> and </a:t>
            </a:r>
            <a:r>
              <a:rPr lang="en-US" dirty="0" smtClean="0">
                <a:latin typeface="Times New Roman" pitchFamily="18" charset="0"/>
                <a:cs typeface="Times New Roman" pitchFamily="18" charset="0"/>
                <a:hlinkClick r:id="rId6"/>
              </a:rPr>
              <a:t>sjn2010@wildcats.unh.edu</a:t>
            </a:r>
            <a:r>
              <a:rPr lang="en-US" dirty="0" smtClean="0">
                <a:latin typeface="Times New Roman" pitchFamily="18" charset="0"/>
                <a:cs typeface="Times New Roman" pitchFamily="18" charset="0"/>
              </a:rPr>
              <a:t> </a:t>
            </a:r>
            <a:endParaRPr lang="en-US" b="1" dirty="0">
              <a:latin typeface="Times New Roman" pitchFamily="18" charset="0"/>
              <a:cs typeface="Times New Roman" pitchFamily="18" charset="0"/>
            </a:endParaRPr>
          </a:p>
        </p:txBody>
      </p:sp>
      <p:cxnSp>
        <p:nvCxnSpPr>
          <p:cNvPr id="9" name="Straight Connector 8"/>
          <p:cNvCxnSpPr/>
          <p:nvPr/>
        </p:nvCxnSpPr>
        <p:spPr bwMode="auto">
          <a:xfrm flipV="1">
            <a:off x="20047028" y="12756449"/>
            <a:ext cx="11880772" cy="89667"/>
          </a:xfrm>
          <a:prstGeom prst="line">
            <a:avLst/>
          </a:prstGeom>
          <a:ln>
            <a:headEnd type="none" w="med" len="med"/>
            <a:tailEnd type="none" w="med" len="med"/>
          </a:ln>
          <a:extLst/>
        </p:spPr>
        <p:style>
          <a:lnRef idx="3">
            <a:schemeClr val="dk1"/>
          </a:lnRef>
          <a:fillRef idx="0">
            <a:schemeClr val="dk1"/>
          </a:fillRef>
          <a:effectRef idx="2">
            <a:schemeClr val="dk1"/>
          </a:effectRef>
          <a:fontRef idx="minor">
            <a:schemeClr val="tx1"/>
          </a:fontRef>
        </p:style>
      </p:cxnSp>
      <p:cxnSp>
        <p:nvCxnSpPr>
          <p:cNvPr id="11" name="Straight Connector 10"/>
          <p:cNvCxnSpPr/>
          <p:nvPr/>
        </p:nvCxnSpPr>
        <p:spPr bwMode="auto">
          <a:xfrm>
            <a:off x="26591077" y="10270313"/>
            <a:ext cx="5762893" cy="2042267"/>
          </a:xfrm>
          <a:prstGeom prst="line">
            <a:avLst/>
          </a:prstGeom>
          <a:ln>
            <a:headEnd type="none" w="med" len="med"/>
            <a:tailEnd type="none" w="med" len="med"/>
          </a:ln>
          <a:extLst/>
        </p:spPr>
        <p:style>
          <a:lnRef idx="3">
            <a:schemeClr val="dk1"/>
          </a:lnRef>
          <a:fillRef idx="0">
            <a:schemeClr val="dk1"/>
          </a:fillRef>
          <a:effectRef idx="2">
            <a:schemeClr val="dk1"/>
          </a:effectRef>
          <a:fontRef idx="minor">
            <a:schemeClr val="tx1"/>
          </a:fontRef>
        </p:style>
      </p:cxnSp>
      <p:cxnSp>
        <p:nvCxnSpPr>
          <p:cNvPr id="15" name="Straight Connector 14"/>
          <p:cNvCxnSpPr/>
          <p:nvPr/>
        </p:nvCxnSpPr>
        <p:spPr bwMode="auto">
          <a:xfrm flipV="1">
            <a:off x="19485620" y="10199557"/>
            <a:ext cx="5829041" cy="2283389"/>
          </a:xfrm>
          <a:prstGeom prst="line">
            <a:avLst/>
          </a:prstGeom>
          <a:ln>
            <a:prstDash val="lgDash"/>
            <a:headEnd type="none" w="med" len="med"/>
            <a:tailEnd type="none" w="med" len="med"/>
          </a:ln>
          <a:extLst/>
        </p:spPr>
        <p:style>
          <a:lnRef idx="3">
            <a:schemeClr val="dk1"/>
          </a:lnRef>
          <a:fillRef idx="0">
            <a:schemeClr val="dk1"/>
          </a:fillRef>
          <a:effectRef idx="2">
            <a:schemeClr val="dk1"/>
          </a:effectRef>
          <a:fontRef idx="minor">
            <a:schemeClr val="tx1"/>
          </a:fontRef>
        </p:style>
      </p:cxnSp>
      <p:sp>
        <p:nvSpPr>
          <p:cNvPr id="17" name="TextBox 16"/>
          <p:cNvSpPr txBox="1"/>
          <p:nvPr/>
        </p:nvSpPr>
        <p:spPr>
          <a:xfrm>
            <a:off x="20508502" y="10538921"/>
            <a:ext cx="1082348" cy="707886"/>
          </a:xfrm>
          <a:prstGeom prst="rect">
            <a:avLst/>
          </a:prstGeom>
          <a:noFill/>
        </p:spPr>
        <p:txBody>
          <a:bodyPr wrap="non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0.03</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20" name="TextBox 19"/>
          <p:cNvSpPr txBox="1"/>
          <p:nvPr/>
        </p:nvSpPr>
        <p:spPr>
          <a:xfrm>
            <a:off x="24648994" y="13042081"/>
            <a:ext cx="2151551" cy="707886"/>
          </a:xfrm>
          <a:prstGeom prst="rect">
            <a:avLst/>
          </a:prstGeom>
          <a:noFill/>
        </p:spPr>
        <p:txBody>
          <a:bodyPr wrap="non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 -0.12***</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21" name="TextBox 20"/>
          <p:cNvSpPr txBox="1"/>
          <p:nvPr/>
        </p:nvSpPr>
        <p:spPr>
          <a:xfrm>
            <a:off x="25471019" y="9558102"/>
            <a:ext cx="1061163" cy="769441"/>
          </a:xfrm>
          <a:prstGeom prst="rect">
            <a:avLst/>
          </a:prstGeom>
          <a:solidFill>
            <a:schemeClr val="bg1"/>
          </a:solidFill>
          <a:ln>
            <a:solidFill>
              <a:schemeClr val="tx1"/>
            </a:solidFill>
          </a:ln>
        </p:spPr>
        <p:txBody>
          <a:bodyPr wrap="squar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PF</a:t>
            </a:r>
            <a:endParaRPr lang="en-US" sz="4400" dirty="0">
              <a:solidFill>
                <a:schemeClr val="tx1"/>
              </a:solidFill>
              <a:latin typeface="Times New Roman" panose="02020603050405020304" pitchFamily="18" charset="0"/>
              <a:cs typeface="Times New Roman" panose="02020603050405020304" pitchFamily="18" charset="0"/>
            </a:endParaRPr>
          </a:p>
        </p:txBody>
      </p:sp>
      <p:sp>
        <p:nvSpPr>
          <p:cNvPr id="22" name="TextBox 21"/>
          <p:cNvSpPr txBox="1"/>
          <p:nvPr/>
        </p:nvSpPr>
        <p:spPr>
          <a:xfrm>
            <a:off x="18014901" y="12211084"/>
            <a:ext cx="968534" cy="769441"/>
          </a:xfrm>
          <a:prstGeom prst="rect">
            <a:avLst/>
          </a:prstGeom>
          <a:solidFill>
            <a:schemeClr val="bg1"/>
          </a:solidFill>
          <a:ln>
            <a:solidFill>
              <a:schemeClr val="tx1"/>
            </a:solidFill>
          </a:ln>
        </p:spPr>
        <p:txBody>
          <a:bodyPr wrap="non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EC</a:t>
            </a:r>
            <a:endParaRPr lang="en-US" sz="4000" dirty="0" smtClean="0">
              <a:latin typeface="Times New Roman" panose="02020603050405020304" pitchFamily="18" charset="0"/>
              <a:cs typeface="Times New Roman" panose="02020603050405020304" pitchFamily="18" charset="0"/>
            </a:endParaRPr>
          </a:p>
        </p:txBody>
      </p:sp>
      <p:sp>
        <p:nvSpPr>
          <p:cNvPr id="23" name="TextBox 22"/>
          <p:cNvSpPr txBox="1"/>
          <p:nvPr/>
        </p:nvSpPr>
        <p:spPr>
          <a:xfrm>
            <a:off x="32787456" y="12211084"/>
            <a:ext cx="1365502" cy="769441"/>
          </a:xfrm>
          <a:prstGeom prst="rect">
            <a:avLst/>
          </a:prstGeom>
          <a:solidFill>
            <a:schemeClr val="bg1"/>
          </a:solidFill>
          <a:ln>
            <a:solidFill>
              <a:schemeClr val="tx1"/>
            </a:solidFill>
          </a:ln>
        </p:spPr>
        <p:txBody>
          <a:bodyPr wrap="non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RVB</a:t>
            </a:r>
            <a:endParaRPr lang="en-US" sz="4400" dirty="0">
              <a:solidFill>
                <a:schemeClr val="tx1"/>
              </a:solidFill>
              <a:latin typeface="Times New Roman" panose="02020603050405020304" pitchFamily="18" charset="0"/>
              <a:cs typeface="Times New Roman" panose="02020603050405020304" pitchFamily="18" charset="0"/>
            </a:endParaRPr>
          </a:p>
        </p:txBody>
      </p:sp>
      <p:sp>
        <p:nvSpPr>
          <p:cNvPr id="27" name="TextBox 26"/>
          <p:cNvSpPr txBox="1"/>
          <p:nvPr/>
        </p:nvSpPr>
        <p:spPr>
          <a:xfrm>
            <a:off x="14882180" y="14831923"/>
            <a:ext cx="4192350" cy="830997"/>
          </a:xfrm>
          <a:prstGeom prst="rect">
            <a:avLst/>
          </a:prstGeom>
          <a:noFill/>
        </p:spPr>
        <p:txBody>
          <a:bodyPr wrap="square" rtlCol="0">
            <a:spAutoFit/>
          </a:bodyPr>
          <a:lstStyle/>
          <a:p>
            <a:r>
              <a:rPr lang="en-US" sz="4800" i="1" u="sng" dirty="0" smtClean="0">
                <a:solidFill>
                  <a:schemeClr val="tx1"/>
                </a:solidFill>
                <a:latin typeface="Times New Roman" panose="02020603050405020304" pitchFamily="18" charset="0"/>
                <a:cs typeface="Times New Roman" panose="02020603050405020304" pitchFamily="18" charset="0"/>
              </a:rPr>
              <a:t>Academic EC</a:t>
            </a:r>
            <a:endParaRPr lang="en-US" sz="4800" i="1" u="sng" dirty="0">
              <a:solidFill>
                <a:schemeClr val="tx1"/>
              </a:solidFill>
              <a:latin typeface="Times New Roman" panose="02020603050405020304" pitchFamily="18" charset="0"/>
              <a:cs typeface="Times New Roman" panose="02020603050405020304" pitchFamily="18" charset="0"/>
            </a:endParaRPr>
          </a:p>
        </p:txBody>
      </p:sp>
      <p:sp>
        <p:nvSpPr>
          <p:cNvPr id="72" name="TextBox 71"/>
          <p:cNvSpPr txBox="1"/>
          <p:nvPr/>
        </p:nvSpPr>
        <p:spPr>
          <a:xfrm>
            <a:off x="19594019" y="15943294"/>
            <a:ext cx="906018" cy="769441"/>
          </a:xfrm>
          <a:prstGeom prst="rect">
            <a:avLst/>
          </a:prstGeom>
          <a:solidFill>
            <a:schemeClr val="bg1"/>
          </a:solidFill>
          <a:ln>
            <a:solidFill>
              <a:schemeClr val="tx1"/>
            </a:solidFill>
          </a:ln>
        </p:spPr>
        <p:txBody>
          <a:bodyPr wrap="non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PF</a:t>
            </a:r>
            <a:endParaRPr lang="en-US" sz="4400" dirty="0">
              <a:solidFill>
                <a:schemeClr val="tx1"/>
              </a:solidFill>
              <a:latin typeface="Times New Roman" panose="02020603050405020304" pitchFamily="18" charset="0"/>
              <a:cs typeface="Times New Roman" panose="02020603050405020304" pitchFamily="18" charset="0"/>
            </a:endParaRPr>
          </a:p>
        </p:txBody>
      </p:sp>
      <p:sp>
        <p:nvSpPr>
          <p:cNvPr id="73" name="TextBox 72"/>
          <p:cNvSpPr txBox="1"/>
          <p:nvPr/>
        </p:nvSpPr>
        <p:spPr>
          <a:xfrm>
            <a:off x="15759348" y="19447169"/>
            <a:ext cx="2565126" cy="1446550"/>
          </a:xfrm>
          <a:prstGeom prst="rect">
            <a:avLst/>
          </a:prstGeom>
          <a:solidFill>
            <a:schemeClr val="bg1"/>
          </a:solidFill>
          <a:ln>
            <a:solidFill>
              <a:schemeClr val="tx1"/>
            </a:solidFill>
          </a:ln>
        </p:spPr>
        <p:txBody>
          <a:bodyPr wrap="non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Academic</a:t>
            </a:r>
          </a:p>
          <a:p>
            <a:r>
              <a:rPr lang="en-US" sz="4400" dirty="0" smtClean="0">
                <a:solidFill>
                  <a:schemeClr val="tx1"/>
                </a:solidFill>
                <a:latin typeface="Times New Roman" panose="02020603050405020304" pitchFamily="18" charset="0"/>
                <a:cs typeface="Times New Roman" panose="02020603050405020304" pitchFamily="18" charset="0"/>
              </a:rPr>
              <a:t>EC</a:t>
            </a:r>
            <a:endParaRPr lang="en-US" sz="4400" dirty="0">
              <a:solidFill>
                <a:schemeClr val="tx1"/>
              </a:solidFill>
              <a:latin typeface="Times New Roman" panose="02020603050405020304" pitchFamily="18" charset="0"/>
              <a:cs typeface="Times New Roman" panose="02020603050405020304" pitchFamily="18" charset="0"/>
            </a:endParaRPr>
          </a:p>
        </p:txBody>
      </p:sp>
      <p:sp>
        <p:nvSpPr>
          <p:cNvPr id="75" name="TextBox 74"/>
          <p:cNvSpPr txBox="1"/>
          <p:nvPr/>
        </p:nvSpPr>
        <p:spPr>
          <a:xfrm>
            <a:off x="22726980" y="19447169"/>
            <a:ext cx="1365503" cy="769441"/>
          </a:xfrm>
          <a:prstGeom prst="rect">
            <a:avLst/>
          </a:prstGeom>
          <a:solidFill>
            <a:schemeClr val="bg1"/>
          </a:solidFill>
          <a:ln>
            <a:solidFill>
              <a:schemeClr val="tx1"/>
            </a:solidFill>
          </a:ln>
        </p:spPr>
        <p:txBody>
          <a:bodyPr wrap="non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RVB</a:t>
            </a:r>
            <a:endParaRPr lang="en-US" sz="4400" dirty="0">
              <a:solidFill>
                <a:schemeClr val="tx1"/>
              </a:solidFill>
              <a:latin typeface="Times New Roman" panose="02020603050405020304" pitchFamily="18" charset="0"/>
              <a:cs typeface="Times New Roman" panose="02020603050405020304" pitchFamily="18" charset="0"/>
            </a:endParaRPr>
          </a:p>
        </p:txBody>
      </p:sp>
      <p:sp>
        <p:nvSpPr>
          <p:cNvPr id="76" name="TextBox 75"/>
          <p:cNvSpPr txBox="1"/>
          <p:nvPr/>
        </p:nvSpPr>
        <p:spPr>
          <a:xfrm>
            <a:off x="24937090" y="14831463"/>
            <a:ext cx="4137672" cy="830997"/>
          </a:xfrm>
          <a:prstGeom prst="rect">
            <a:avLst/>
          </a:prstGeom>
          <a:noFill/>
        </p:spPr>
        <p:txBody>
          <a:bodyPr wrap="none" rtlCol="0">
            <a:spAutoFit/>
          </a:bodyPr>
          <a:lstStyle/>
          <a:p>
            <a:r>
              <a:rPr lang="en-US" sz="4800" i="1" u="sng" dirty="0" smtClean="0">
                <a:solidFill>
                  <a:schemeClr val="tx1"/>
                </a:solidFill>
                <a:latin typeface="Times New Roman" panose="02020603050405020304" pitchFamily="18" charset="0"/>
                <a:cs typeface="Times New Roman" panose="02020603050405020304" pitchFamily="18" charset="0"/>
              </a:rPr>
              <a:t>Community EC</a:t>
            </a:r>
            <a:endParaRPr lang="en-US" sz="4800" i="1" u="sng" dirty="0">
              <a:solidFill>
                <a:schemeClr val="tx1"/>
              </a:solidFill>
              <a:latin typeface="Times New Roman" panose="02020603050405020304" pitchFamily="18" charset="0"/>
              <a:cs typeface="Times New Roman" panose="02020603050405020304" pitchFamily="18" charset="0"/>
            </a:endParaRPr>
          </a:p>
        </p:txBody>
      </p:sp>
      <p:sp>
        <p:nvSpPr>
          <p:cNvPr id="77" name="TextBox 76"/>
          <p:cNvSpPr txBox="1"/>
          <p:nvPr/>
        </p:nvSpPr>
        <p:spPr>
          <a:xfrm>
            <a:off x="31927800" y="15943293"/>
            <a:ext cx="906018" cy="769441"/>
          </a:xfrm>
          <a:prstGeom prst="rect">
            <a:avLst/>
          </a:prstGeom>
          <a:solidFill>
            <a:schemeClr val="bg1"/>
          </a:solidFill>
          <a:ln>
            <a:solidFill>
              <a:schemeClr val="tx1"/>
            </a:solidFill>
          </a:ln>
        </p:spPr>
        <p:txBody>
          <a:bodyPr wrap="non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PF</a:t>
            </a:r>
            <a:endParaRPr lang="en-US" sz="4400" dirty="0">
              <a:solidFill>
                <a:schemeClr val="tx1"/>
              </a:solidFill>
              <a:latin typeface="Times New Roman" panose="02020603050405020304" pitchFamily="18" charset="0"/>
              <a:cs typeface="Times New Roman" panose="02020603050405020304" pitchFamily="18" charset="0"/>
            </a:endParaRPr>
          </a:p>
        </p:txBody>
      </p:sp>
      <p:sp>
        <p:nvSpPr>
          <p:cNvPr id="78" name="TextBox 77"/>
          <p:cNvSpPr txBox="1"/>
          <p:nvPr/>
        </p:nvSpPr>
        <p:spPr>
          <a:xfrm>
            <a:off x="27248501" y="19382795"/>
            <a:ext cx="3068469" cy="1446550"/>
          </a:xfrm>
          <a:prstGeom prst="rect">
            <a:avLst/>
          </a:prstGeom>
          <a:solidFill>
            <a:schemeClr val="bg1"/>
          </a:solidFill>
          <a:ln>
            <a:solidFill>
              <a:schemeClr val="tx1"/>
            </a:solidFill>
          </a:ln>
        </p:spPr>
        <p:txBody>
          <a:bodyPr wrap="non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Community</a:t>
            </a:r>
          </a:p>
          <a:p>
            <a:r>
              <a:rPr lang="en-US" sz="4400" dirty="0" smtClean="0">
                <a:solidFill>
                  <a:schemeClr val="tx1"/>
                </a:solidFill>
                <a:latin typeface="Times New Roman" panose="02020603050405020304" pitchFamily="18" charset="0"/>
                <a:cs typeface="Times New Roman" panose="02020603050405020304" pitchFamily="18" charset="0"/>
              </a:rPr>
              <a:t>EC</a:t>
            </a:r>
            <a:endParaRPr lang="en-US" sz="4400" dirty="0">
              <a:solidFill>
                <a:schemeClr val="tx1"/>
              </a:solidFill>
              <a:latin typeface="Times New Roman" panose="02020603050405020304" pitchFamily="18" charset="0"/>
              <a:cs typeface="Times New Roman" panose="02020603050405020304" pitchFamily="18" charset="0"/>
            </a:endParaRPr>
          </a:p>
        </p:txBody>
      </p:sp>
      <p:sp>
        <p:nvSpPr>
          <p:cNvPr id="79" name="TextBox 78"/>
          <p:cNvSpPr txBox="1"/>
          <p:nvPr/>
        </p:nvSpPr>
        <p:spPr>
          <a:xfrm>
            <a:off x="34919365" y="19447169"/>
            <a:ext cx="1365503" cy="769441"/>
          </a:xfrm>
          <a:prstGeom prst="rect">
            <a:avLst/>
          </a:prstGeom>
          <a:solidFill>
            <a:schemeClr val="bg1"/>
          </a:solidFill>
          <a:ln>
            <a:solidFill>
              <a:schemeClr val="tx1"/>
            </a:solidFill>
          </a:ln>
        </p:spPr>
        <p:txBody>
          <a:bodyPr wrap="non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RVB</a:t>
            </a:r>
            <a:endParaRPr lang="en-US" sz="4400" dirty="0">
              <a:solidFill>
                <a:schemeClr val="tx1"/>
              </a:solidFill>
              <a:latin typeface="Times New Roman" panose="02020603050405020304" pitchFamily="18" charset="0"/>
              <a:cs typeface="Times New Roman" panose="02020603050405020304" pitchFamily="18" charset="0"/>
            </a:endParaRPr>
          </a:p>
        </p:txBody>
      </p:sp>
      <p:cxnSp>
        <p:nvCxnSpPr>
          <p:cNvPr id="81" name="Straight Connector 80"/>
          <p:cNvCxnSpPr/>
          <p:nvPr/>
        </p:nvCxnSpPr>
        <p:spPr bwMode="auto">
          <a:xfrm flipV="1">
            <a:off x="18402772" y="19831890"/>
            <a:ext cx="4227812" cy="25067"/>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5" name="Straight Connector 84"/>
          <p:cNvCxnSpPr/>
          <p:nvPr/>
        </p:nvCxnSpPr>
        <p:spPr bwMode="auto">
          <a:xfrm flipV="1">
            <a:off x="18402772" y="16712734"/>
            <a:ext cx="1644256" cy="2734435"/>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lg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87" name="Straight Connector 86"/>
          <p:cNvCxnSpPr/>
          <p:nvPr/>
        </p:nvCxnSpPr>
        <p:spPr bwMode="auto">
          <a:xfrm flipH="1" flipV="1">
            <a:off x="20322554" y="16712735"/>
            <a:ext cx="2048384" cy="2755985"/>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90" name="Straight Connector 89"/>
          <p:cNvCxnSpPr/>
          <p:nvPr/>
        </p:nvCxnSpPr>
        <p:spPr bwMode="auto">
          <a:xfrm flipV="1">
            <a:off x="30450025" y="16932016"/>
            <a:ext cx="1903945" cy="2581037"/>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lg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44" name="Straight Connector 2143"/>
          <p:cNvCxnSpPr/>
          <p:nvPr/>
        </p:nvCxnSpPr>
        <p:spPr bwMode="auto">
          <a:xfrm>
            <a:off x="32773935" y="16932015"/>
            <a:ext cx="2145430" cy="2536705"/>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46" name="Straight Connector 2145"/>
          <p:cNvCxnSpPr/>
          <p:nvPr/>
        </p:nvCxnSpPr>
        <p:spPr bwMode="auto">
          <a:xfrm>
            <a:off x="30450025" y="19969363"/>
            <a:ext cx="4469340" cy="1"/>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47" name="TextBox 2146"/>
          <p:cNvSpPr txBox="1"/>
          <p:nvPr/>
        </p:nvSpPr>
        <p:spPr>
          <a:xfrm>
            <a:off x="15389419" y="22818969"/>
            <a:ext cx="1980029" cy="830997"/>
          </a:xfrm>
          <a:prstGeom prst="rect">
            <a:avLst/>
          </a:prstGeom>
          <a:noFill/>
        </p:spPr>
        <p:txBody>
          <a:bodyPr wrap="none" rtlCol="0">
            <a:spAutoFit/>
          </a:bodyPr>
          <a:lstStyle/>
          <a:p>
            <a:r>
              <a:rPr lang="en-US" sz="4800" i="1" u="sng" dirty="0" smtClean="0">
                <a:solidFill>
                  <a:schemeClr val="tx1"/>
                </a:solidFill>
                <a:latin typeface="Times New Roman" panose="02020603050405020304" pitchFamily="18" charset="0"/>
                <a:cs typeface="Times New Roman" panose="02020603050405020304" pitchFamily="18" charset="0"/>
              </a:rPr>
              <a:t>Art EC</a:t>
            </a:r>
            <a:endParaRPr lang="en-US" sz="4800" i="1" u="sng" dirty="0">
              <a:solidFill>
                <a:schemeClr val="tx1"/>
              </a:solidFill>
              <a:latin typeface="Times New Roman" panose="02020603050405020304" pitchFamily="18" charset="0"/>
              <a:cs typeface="Times New Roman" panose="02020603050405020304" pitchFamily="18" charset="0"/>
            </a:endParaRPr>
          </a:p>
        </p:txBody>
      </p:sp>
      <p:sp>
        <p:nvSpPr>
          <p:cNvPr id="2148" name="TextBox 2147"/>
          <p:cNvSpPr txBox="1"/>
          <p:nvPr/>
        </p:nvSpPr>
        <p:spPr>
          <a:xfrm>
            <a:off x="26109686" y="22818968"/>
            <a:ext cx="2857186" cy="830998"/>
          </a:xfrm>
          <a:prstGeom prst="rect">
            <a:avLst/>
          </a:prstGeom>
          <a:noFill/>
        </p:spPr>
        <p:txBody>
          <a:bodyPr wrap="square" rtlCol="0">
            <a:spAutoFit/>
          </a:bodyPr>
          <a:lstStyle/>
          <a:p>
            <a:r>
              <a:rPr lang="en-US" sz="4800" i="1" u="sng" dirty="0" smtClean="0">
                <a:solidFill>
                  <a:schemeClr val="tx1"/>
                </a:solidFill>
                <a:latin typeface="Times New Roman" panose="02020603050405020304" pitchFamily="18" charset="0"/>
                <a:cs typeface="Times New Roman" panose="02020603050405020304" pitchFamily="18" charset="0"/>
              </a:rPr>
              <a:t>Sports</a:t>
            </a:r>
            <a:endParaRPr lang="en-US" sz="4800" i="1" u="sng" dirty="0">
              <a:solidFill>
                <a:schemeClr val="tx1"/>
              </a:solidFill>
              <a:latin typeface="Times New Roman" panose="02020603050405020304" pitchFamily="18" charset="0"/>
              <a:cs typeface="Times New Roman" panose="02020603050405020304" pitchFamily="18" charset="0"/>
            </a:endParaRPr>
          </a:p>
        </p:txBody>
      </p:sp>
      <p:sp>
        <p:nvSpPr>
          <p:cNvPr id="2163" name="TextBox 2162"/>
          <p:cNvSpPr txBox="1"/>
          <p:nvPr/>
        </p:nvSpPr>
        <p:spPr>
          <a:xfrm>
            <a:off x="19594019" y="23956394"/>
            <a:ext cx="906018" cy="769441"/>
          </a:xfrm>
          <a:prstGeom prst="rect">
            <a:avLst/>
          </a:prstGeom>
          <a:solidFill>
            <a:schemeClr val="bg1"/>
          </a:solidFill>
        </p:spPr>
        <p:txBody>
          <a:bodyPr wrap="non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PF</a:t>
            </a:r>
            <a:endParaRPr lang="en-US" sz="4400" dirty="0">
              <a:solidFill>
                <a:schemeClr val="tx1"/>
              </a:solidFill>
              <a:latin typeface="Times New Roman" panose="02020603050405020304" pitchFamily="18" charset="0"/>
              <a:cs typeface="Times New Roman" panose="02020603050405020304" pitchFamily="18" charset="0"/>
            </a:endParaRPr>
          </a:p>
        </p:txBody>
      </p:sp>
      <p:sp>
        <p:nvSpPr>
          <p:cNvPr id="2164" name="TextBox 2163"/>
          <p:cNvSpPr txBox="1"/>
          <p:nvPr/>
        </p:nvSpPr>
        <p:spPr>
          <a:xfrm>
            <a:off x="31927800" y="23956394"/>
            <a:ext cx="906018" cy="769441"/>
          </a:xfrm>
          <a:prstGeom prst="rect">
            <a:avLst/>
          </a:prstGeom>
          <a:solidFill>
            <a:schemeClr val="bg1"/>
          </a:solidFill>
          <a:ln>
            <a:solidFill>
              <a:schemeClr val="tx1"/>
            </a:solidFill>
          </a:ln>
        </p:spPr>
        <p:txBody>
          <a:bodyPr wrap="non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PF</a:t>
            </a:r>
            <a:endParaRPr lang="en-US" sz="4400" dirty="0">
              <a:solidFill>
                <a:schemeClr val="tx1"/>
              </a:solidFill>
              <a:latin typeface="Times New Roman" panose="02020603050405020304" pitchFamily="18" charset="0"/>
              <a:cs typeface="Times New Roman" panose="02020603050405020304" pitchFamily="18" charset="0"/>
            </a:endParaRPr>
          </a:p>
        </p:txBody>
      </p:sp>
      <p:sp>
        <p:nvSpPr>
          <p:cNvPr id="2165" name="TextBox 2164"/>
          <p:cNvSpPr txBox="1"/>
          <p:nvPr/>
        </p:nvSpPr>
        <p:spPr>
          <a:xfrm>
            <a:off x="16068199" y="27968760"/>
            <a:ext cx="1939955" cy="769441"/>
          </a:xfrm>
          <a:prstGeom prst="rect">
            <a:avLst/>
          </a:prstGeom>
          <a:solidFill>
            <a:schemeClr val="bg1"/>
          </a:solidFill>
          <a:ln>
            <a:solidFill>
              <a:schemeClr val="tx1"/>
            </a:solidFill>
          </a:ln>
        </p:spPr>
        <p:txBody>
          <a:bodyPr wrap="non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Art EC</a:t>
            </a:r>
            <a:endParaRPr lang="en-US" sz="4400" dirty="0">
              <a:solidFill>
                <a:schemeClr val="tx1"/>
              </a:solidFill>
              <a:latin typeface="Times New Roman" panose="02020603050405020304" pitchFamily="18" charset="0"/>
              <a:cs typeface="Times New Roman" panose="02020603050405020304" pitchFamily="18" charset="0"/>
            </a:endParaRPr>
          </a:p>
        </p:txBody>
      </p:sp>
      <p:sp>
        <p:nvSpPr>
          <p:cNvPr id="2166" name="TextBox 2165"/>
          <p:cNvSpPr txBox="1"/>
          <p:nvPr/>
        </p:nvSpPr>
        <p:spPr>
          <a:xfrm>
            <a:off x="22726980" y="27968759"/>
            <a:ext cx="1365503" cy="769441"/>
          </a:xfrm>
          <a:prstGeom prst="rect">
            <a:avLst/>
          </a:prstGeom>
          <a:solidFill>
            <a:schemeClr val="bg1"/>
          </a:solidFill>
          <a:ln>
            <a:solidFill>
              <a:schemeClr val="tx1"/>
            </a:solidFill>
          </a:ln>
        </p:spPr>
        <p:txBody>
          <a:bodyPr wrap="non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RVB</a:t>
            </a:r>
            <a:endParaRPr lang="en-US" sz="4400" dirty="0">
              <a:solidFill>
                <a:schemeClr val="tx1"/>
              </a:solidFill>
              <a:latin typeface="Times New Roman" panose="02020603050405020304" pitchFamily="18" charset="0"/>
              <a:cs typeface="Times New Roman" panose="02020603050405020304" pitchFamily="18" charset="0"/>
            </a:endParaRPr>
          </a:p>
        </p:txBody>
      </p:sp>
      <p:sp>
        <p:nvSpPr>
          <p:cNvPr id="2167" name="TextBox 2166"/>
          <p:cNvSpPr txBox="1"/>
          <p:nvPr/>
        </p:nvSpPr>
        <p:spPr>
          <a:xfrm>
            <a:off x="28198054" y="27907204"/>
            <a:ext cx="1752403" cy="769441"/>
          </a:xfrm>
          <a:prstGeom prst="rect">
            <a:avLst/>
          </a:prstGeom>
          <a:solidFill>
            <a:schemeClr val="bg1"/>
          </a:solidFill>
          <a:ln>
            <a:solidFill>
              <a:schemeClr val="tx1"/>
            </a:solidFill>
          </a:ln>
        </p:spPr>
        <p:txBody>
          <a:bodyPr wrap="non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Sports</a:t>
            </a:r>
            <a:endParaRPr lang="en-US" sz="4400" dirty="0">
              <a:solidFill>
                <a:schemeClr val="tx1"/>
              </a:solidFill>
              <a:latin typeface="Times New Roman" panose="02020603050405020304" pitchFamily="18" charset="0"/>
              <a:cs typeface="Times New Roman" panose="02020603050405020304" pitchFamily="18" charset="0"/>
            </a:endParaRPr>
          </a:p>
        </p:txBody>
      </p:sp>
      <p:sp>
        <p:nvSpPr>
          <p:cNvPr id="2168" name="TextBox 2167"/>
          <p:cNvSpPr txBox="1"/>
          <p:nvPr/>
        </p:nvSpPr>
        <p:spPr>
          <a:xfrm>
            <a:off x="34919365" y="27968758"/>
            <a:ext cx="1365503" cy="769441"/>
          </a:xfrm>
          <a:prstGeom prst="rect">
            <a:avLst/>
          </a:prstGeom>
          <a:solidFill>
            <a:schemeClr val="bg1"/>
          </a:solidFill>
        </p:spPr>
        <p:txBody>
          <a:bodyPr wrap="none" rtlCol="0">
            <a:spAutoFit/>
          </a:bodyPr>
          <a:lstStyle/>
          <a:p>
            <a:r>
              <a:rPr lang="en-US" sz="4400" dirty="0" smtClean="0">
                <a:solidFill>
                  <a:schemeClr val="tx1"/>
                </a:solidFill>
                <a:latin typeface="Times New Roman" panose="02020603050405020304" pitchFamily="18" charset="0"/>
                <a:cs typeface="Times New Roman" panose="02020603050405020304" pitchFamily="18" charset="0"/>
              </a:rPr>
              <a:t>RVB</a:t>
            </a:r>
            <a:endParaRPr lang="en-US" sz="4400" dirty="0">
              <a:solidFill>
                <a:schemeClr val="tx1"/>
              </a:solidFill>
              <a:latin typeface="Times New Roman" panose="02020603050405020304" pitchFamily="18" charset="0"/>
              <a:cs typeface="Times New Roman" panose="02020603050405020304" pitchFamily="18" charset="0"/>
            </a:endParaRPr>
          </a:p>
        </p:txBody>
      </p:sp>
      <p:cxnSp>
        <p:nvCxnSpPr>
          <p:cNvPr id="2170" name="Straight Connector 2169"/>
          <p:cNvCxnSpPr/>
          <p:nvPr/>
        </p:nvCxnSpPr>
        <p:spPr bwMode="auto">
          <a:xfrm>
            <a:off x="18121301" y="28312430"/>
            <a:ext cx="4402506" cy="0"/>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72" name="Straight Connector 2171"/>
          <p:cNvCxnSpPr/>
          <p:nvPr/>
        </p:nvCxnSpPr>
        <p:spPr bwMode="auto">
          <a:xfrm>
            <a:off x="20322554" y="24970379"/>
            <a:ext cx="2201253" cy="2932263"/>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76" name="Straight Connector 2175"/>
          <p:cNvCxnSpPr/>
          <p:nvPr/>
        </p:nvCxnSpPr>
        <p:spPr bwMode="auto">
          <a:xfrm flipV="1">
            <a:off x="18052781" y="24893772"/>
            <a:ext cx="1708529" cy="3031291"/>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lgDash"/>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81" name="Straight Connector 2180"/>
          <p:cNvCxnSpPr/>
          <p:nvPr/>
        </p:nvCxnSpPr>
        <p:spPr bwMode="auto">
          <a:xfrm>
            <a:off x="30024853" y="28291925"/>
            <a:ext cx="4819460" cy="61553"/>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187" name="Straight Connector 2186"/>
          <p:cNvCxnSpPr/>
          <p:nvPr/>
        </p:nvCxnSpPr>
        <p:spPr bwMode="auto">
          <a:xfrm>
            <a:off x="32567107" y="24937467"/>
            <a:ext cx="2202810" cy="3031291"/>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88" name="TextBox 2187"/>
          <p:cNvSpPr txBox="1"/>
          <p:nvPr/>
        </p:nvSpPr>
        <p:spPr>
          <a:xfrm>
            <a:off x="17246904" y="17358675"/>
            <a:ext cx="1253868" cy="707886"/>
          </a:xfrm>
          <a:prstGeom prst="rect">
            <a:avLst/>
          </a:prstGeom>
          <a:noFill/>
        </p:spPr>
        <p:txBody>
          <a:bodyPr wrap="non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-0.04</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2189" name="TextBox 2188"/>
          <p:cNvSpPr txBox="1"/>
          <p:nvPr/>
        </p:nvSpPr>
        <p:spPr>
          <a:xfrm>
            <a:off x="29908851" y="17471649"/>
            <a:ext cx="1082348" cy="707886"/>
          </a:xfrm>
          <a:prstGeom prst="rect">
            <a:avLst/>
          </a:prstGeom>
          <a:noFill/>
        </p:spPr>
        <p:txBody>
          <a:bodyPr wrap="non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0.04</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2190" name="TextBox 2189"/>
          <p:cNvSpPr txBox="1"/>
          <p:nvPr/>
        </p:nvSpPr>
        <p:spPr>
          <a:xfrm>
            <a:off x="19454393" y="20119940"/>
            <a:ext cx="1738553" cy="707886"/>
          </a:xfrm>
          <a:prstGeom prst="rect">
            <a:avLst/>
          </a:prstGeom>
          <a:noFill/>
        </p:spPr>
        <p:txBody>
          <a:bodyPr wrap="non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-0.11**</a:t>
            </a:r>
          </a:p>
        </p:txBody>
      </p:sp>
      <p:sp>
        <p:nvSpPr>
          <p:cNvPr id="2191" name="TextBox 2190"/>
          <p:cNvSpPr txBox="1"/>
          <p:nvPr/>
        </p:nvSpPr>
        <p:spPr>
          <a:xfrm>
            <a:off x="32032281" y="20119939"/>
            <a:ext cx="1510350" cy="707886"/>
          </a:xfrm>
          <a:prstGeom prst="rect">
            <a:avLst/>
          </a:prstGeom>
          <a:noFill/>
        </p:spPr>
        <p:txBody>
          <a:bodyPr wrap="non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-0.07*</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2192" name="TextBox 2191"/>
          <p:cNvSpPr txBox="1"/>
          <p:nvPr/>
        </p:nvSpPr>
        <p:spPr>
          <a:xfrm>
            <a:off x="17473727" y="25853171"/>
            <a:ext cx="1082348" cy="707886"/>
          </a:xfrm>
          <a:prstGeom prst="rect">
            <a:avLst/>
          </a:prstGeom>
          <a:noFill/>
        </p:spPr>
        <p:txBody>
          <a:bodyPr wrap="non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0.03</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2193" name="TextBox 2192"/>
          <p:cNvSpPr txBox="1"/>
          <p:nvPr/>
        </p:nvSpPr>
        <p:spPr>
          <a:xfrm>
            <a:off x="19319142" y="28554772"/>
            <a:ext cx="1766830" cy="707886"/>
          </a:xfrm>
          <a:prstGeom prst="rect">
            <a:avLst/>
          </a:prstGeom>
          <a:noFill/>
        </p:spPr>
        <p:txBody>
          <a:bodyPr wrap="non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-0.10**</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2194" name="TextBox 2193"/>
          <p:cNvSpPr txBox="1"/>
          <p:nvPr/>
        </p:nvSpPr>
        <p:spPr>
          <a:xfrm>
            <a:off x="28966872" y="25984200"/>
            <a:ext cx="2046528" cy="729088"/>
          </a:xfrm>
          <a:prstGeom prst="rect">
            <a:avLst/>
          </a:prstGeom>
          <a:noFill/>
        </p:spPr>
        <p:txBody>
          <a:bodyPr wrap="squar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0.09</a:t>
            </a:r>
            <a:endParaRPr lang="en-US" sz="4000" dirty="0">
              <a:solidFill>
                <a:schemeClr val="tx1"/>
              </a:solidFill>
              <a:latin typeface="Times New Roman" panose="02020603050405020304" pitchFamily="18" charset="0"/>
              <a:cs typeface="Times New Roman" panose="02020603050405020304" pitchFamily="18" charset="0"/>
            </a:endParaRPr>
          </a:p>
        </p:txBody>
      </p:sp>
      <p:cxnSp>
        <p:nvCxnSpPr>
          <p:cNvPr id="2196" name="Straight Connector 2195"/>
          <p:cNvCxnSpPr/>
          <p:nvPr/>
        </p:nvCxnSpPr>
        <p:spPr bwMode="auto">
          <a:xfrm flipV="1">
            <a:off x="30024853" y="24970379"/>
            <a:ext cx="2329117" cy="2932263"/>
          </a:xfrm>
          <a:prstGeom prst="line">
            <a:avLst/>
          </a:pr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2197" name="TextBox 2196"/>
          <p:cNvSpPr txBox="1"/>
          <p:nvPr/>
        </p:nvSpPr>
        <p:spPr>
          <a:xfrm>
            <a:off x="30727152" y="28606611"/>
            <a:ext cx="3307317" cy="707886"/>
          </a:xfrm>
          <a:prstGeom prst="rect">
            <a:avLst/>
          </a:prstGeom>
          <a:noFill/>
        </p:spPr>
        <p:txBody>
          <a:bodyPr wrap="non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(-0.07*) -0.07*</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2198" name="TextBox 2197"/>
          <p:cNvSpPr txBox="1"/>
          <p:nvPr/>
        </p:nvSpPr>
        <p:spPr>
          <a:xfrm>
            <a:off x="34165254" y="25862218"/>
            <a:ext cx="1766830" cy="707886"/>
          </a:xfrm>
          <a:prstGeom prst="rect">
            <a:avLst/>
          </a:prstGeom>
          <a:noFill/>
        </p:spPr>
        <p:txBody>
          <a:bodyPr wrap="non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-0.09**</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2199" name="TextBox 2198"/>
          <p:cNvSpPr txBox="1"/>
          <p:nvPr/>
        </p:nvSpPr>
        <p:spPr>
          <a:xfrm>
            <a:off x="21770277" y="25749691"/>
            <a:ext cx="1766830" cy="707886"/>
          </a:xfrm>
          <a:prstGeom prst="rect">
            <a:avLst/>
          </a:prstGeom>
          <a:noFill/>
        </p:spPr>
        <p:txBody>
          <a:bodyPr wrap="non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-0.10**</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2200" name="TextBox 2199"/>
          <p:cNvSpPr txBox="1"/>
          <p:nvPr/>
        </p:nvSpPr>
        <p:spPr>
          <a:xfrm>
            <a:off x="34277449" y="17358675"/>
            <a:ext cx="1766830" cy="707886"/>
          </a:xfrm>
          <a:prstGeom prst="rect">
            <a:avLst/>
          </a:prstGeom>
          <a:noFill/>
        </p:spPr>
        <p:txBody>
          <a:bodyPr wrap="non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-0.10**</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2201" name="TextBox 2200"/>
          <p:cNvSpPr txBox="1"/>
          <p:nvPr/>
        </p:nvSpPr>
        <p:spPr>
          <a:xfrm>
            <a:off x="21843564" y="17358675"/>
            <a:ext cx="1766830" cy="707886"/>
          </a:xfrm>
          <a:prstGeom prst="rect">
            <a:avLst/>
          </a:prstGeom>
          <a:noFill/>
        </p:spPr>
        <p:txBody>
          <a:bodyPr wrap="non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-0.10**</a:t>
            </a:r>
            <a:endParaRPr lang="en-US" sz="4000" dirty="0">
              <a:solidFill>
                <a:schemeClr val="tx1"/>
              </a:solidFill>
              <a:latin typeface="Times New Roman" panose="02020603050405020304" pitchFamily="18" charset="0"/>
              <a:cs typeface="Times New Roman" panose="02020603050405020304" pitchFamily="18" charset="0"/>
            </a:endParaRPr>
          </a:p>
        </p:txBody>
      </p:sp>
      <p:sp>
        <p:nvSpPr>
          <p:cNvPr id="2202" name="TextBox 2201"/>
          <p:cNvSpPr txBox="1"/>
          <p:nvPr/>
        </p:nvSpPr>
        <p:spPr>
          <a:xfrm>
            <a:off x="30032872" y="10538921"/>
            <a:ext cx="1766830" cy="707886"/>
          </a:xfrm>
          <a:prstGeom prst="rect">
            <a:avLst/>
          </a:prstGeom>
          <a:noFill/>
        </p:spPr>
        <p:txBody>
          <a:bodyPr wrap="none" rtlCol="0">
            <a:spAutoFit/>
          </a:bodyPr>
          <a:lstStyle/>
          <a:p>
            <a:r>
              <a:rPr lang="en-US" sz="4000" dirty="0" smtClean="0">
                <a:solidFill>
                  <a:schemeClr val="tx1"/>
                </a:solidFill>
                <a:latin typeface="Times New Roman" panose="02020603050405020304" pitchFamily="18" charset="0"/>
                <a:cs typeface="Times New Roman" panose="02020603050405020304" pitchFamily="18" charset="0"/>
              </a:rPr>
              <a:t>-0.09**</a:t>
            </a:r>
            <a:endParaRPr lang="en-US" sz="4000" dirty="0">
              <a:solidFill>
                <a:schemeClr val="tx1"/>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24392</TotalTime>
  <Words>967</Words>
  <Application>Microsoft Office PowerPoint</Application>
  <PresentationFormat>Custom</PresentationFormat>
  <Paragraphs>107</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ＭＳ Ｐゴシック</vt:lpstr>
      <vt:lpstr>Arial</vt:lpstr>
      <vt:lpstr>Calibri</vt:lpstr>
      <vt:lpstr>Times New Roman</vt:lpstr>
      <vt:lpstr>Default Design</vt:lpstr>
      <vt:lpstr>Jocks, Mathletes, and Band Geeks; Do Extracurricular  Activities Affect Perceptions of Future and Rule Violating Behaviors? Kelly Jacques and Sarah Nordstrom Advisor: Ellen S. Cohn, Ph.D.</vt:lpstr>
    </vt:vector>
  </TitlesOfParts>
  <Company>Graphicsland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Kelly Jacques</cp:lastModifiedBy>
  <cp:revision>303</cp:revision>
  <cp:lastPrinted>2014-02-24T14:53:09Z</cp:lastPrinted>
  <dcterms:created xsi:type="dcterms:W3CDTF">2004-07-26T21:45:23Z</dcterms:created>
  <dcterms:modified xsi:type="dcterms:W3CDTF">2018-04-19T17:21:29Z</dcterms:modified>
  <cp:category>science research poster</cp:category>
</cp:coreProperties>
</file>