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1" r:id="rId1"/>
  </p:sld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7349"/>
    <p:restoredTop sz="94674"/>
  </p:normalViewPr>
  <p:slideViewPr>
    <p:cSldViewPr snapToGrid="0" snapToObjects="1">
      <p:cViewPr varScale="1">
        <p:scale>
          <a:sx n="23" d="100"/>
          <a:sy n="23" d="100"/>
        </p:scale>
        <p:origin x="756" y="66"/>
      </p:cViewPr>
      <p:guideLst>
        <p:guide orient="horz" pos="10368"/>
        <p:guide pos="138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7F89B-0E94-834C-A770-5C9C155C8869}"/>
              </a:ext>
            </a:extLst>
          </p:cNvPr>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id="{AFDA59F9-2159-C74F-B567-9FC7F8EB0A94}"/>
              </a:ext>
            </a:extLst>
          </p:cNvPr>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id="{B6D34646-9C66-E546-ADE6-03BA763A4A6A}"/>
              </a:ext>
            </a:extLst>
          </p:cNvPr>
          <p:cNvSpPr>
            <a:spLocks noGrp="1"/>
          </p:cNvSpPr>
          <p:nvPr>
            <p:ph type="dt" sz="half" idx="10"/>
          </p:nvPr>
        </p:nvSpPr>
        <p:spPr/>
        <p:txBody>
          <a:bodyPr/>
          <a:lstStyle/>
          <a:p>
            <a:fld id="{D4837CA4-7678-194E-BFA2-B35219F8DEE8}" type="datetimeFigureOut">
              <a:rPr lang="en-US" smtClean="0"/>
              <a:t>4/19/2018</a:t>
            </a:fld>
            <a:endParaRPr lang="en-US"/>
          </a:p>
        </p:txBody>
      </p:sp>
      <p:sp>
        <p:nvSpPr>
          <p:cNvPr id="5" name="Footer Placeholder 4">
            <a:extLst>
              <a:ext uri="{FF2B5EF4-FFF2-40B4-BE49-F238E27FC236}">
                <a16:creationId xmlns:a16="http://schemas.microsoft.com/office/drawing/2014/main" id="{A6DDB45B-379D-F346-B2E8-4F250120C1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EA51DF-31EB-A94C-8EC2-8B9984CF2147}"/>
              </a:ext>
            </a:extLst>
          </p:cNvPr>
          <p:cNvSpPr>
            <a:spLocks noGrp="1"/>
          </p:cNvSpPr>
          <p:nvPr>
            <p:ph type="sldNum" sz="quarter" idx="12"/>
          </p:nvPr>
        </p:nvSpPr>
        <p:spPr/>
        <p:txBody>
          <a:bodyPr/>
          <a:lstStyle/>
          <a:p>
            <a:fld id="{9F7DB13A-BCE8-4942-8790-25EF2B9D4B5E}" type="slidenum">
              <a:rPr lang="en-US" smtClean="0"/>
              <a:t>‹#›</a:t>
            </a:fld>
            <a:endParaRPr lang="en-US"/>
          </a:p>
        </p:txBody>
      </p:sp>
    </p:spTree>
    <p:extLst>
      <p:ext uri="{BB962C8B-B14F-4D97-AF65-F5344CB8AC3E}">
        <p14:creationId xmlns:p14="http://schemas.microsoft.com/office/powerpoint/2010/main" val="3355900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9DD4A-0EBF-9340-9B76-C81884EA6CA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635AFC1-A4EA-7646-B856-CEB7B27487E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CD60712-2821-F84C-A122-707E78FBA929}"/>
              </a:ext>
            </a:extLst>
          </p:cNvPr>
          <p:cNvSpPr>
            <a:spLocks noGrp="1"/>
          </p:cNvSpPr>
          <p:nvPr>
            <p:ph type="dt" sz="half" idx="10"/>
          </p:nvPr>
        </p:nvSpPr>
        <p:spPr/>
        <p:txBody>
          <a:bodyPr/>
          <a:lstStyle/>
          <a:p>
            <a:fld id="{D4837CA4-7678-194E-BFA2-B35219F8DEE8}" type="datetimeFigureOut">
              <a:rPr lang="en-US" smtClean="0"/>
              <a:t>4/19/2018</a:t>
            </a:fld>
            <a:endParaRPr lang="en-US"/>
          </a:p>
        </p:txBody>
      </p:sp>
      <p:sp>
        <p:nvSpPr>
          <p:cNvPr id="5" name="Footer Placeholder 4">
            <a:extLst>
              <a:ext uri="{FF2B5EF4-FFF2-40B4-BE49-F238E27FC236}">
                <a16:creationId xmlns:a16="http://schemas.microsoft.com/office/drawing/2014/main" id="{0798313D-1F01-2A47-A93A-2D0587EA1B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E3ED91-A489-AF4B-9480-234D85FEFD5F}"/>
              </a:ext>
            </a:extLst>
          </p:cNvPr>
          <p:cNvSpPr>
            <a:spLocks noGrp="1"/>
          </p:cNvSpPr>
          <p:nvPr>
            <p:ph type="sldNum" sz="quarter" idx="12"/>
          </p:nvPr>
        </p:nvSpPr>
        <p:spPr/>
        <p:txBody>
          <a:bodyPr/>
          <a:lstStyle/>
          <a:p>
            <a:fld id="{9F7DB13A-BCE8-4942-8790-25EF2B9D4B5E}" type="slidenum">
              <a:rPr lang="en-US" smtClean="0"/>
              <a:t>‹#›</a:t>
            </a:fld>
            <a:endParaRPr lang="en-US"/>
          </a:p>
        </p:txBody>
      </p:sp>
    </p:spTree>
    <p:extLst>
      <p:ext uri="{BB962C8B-B14F-4D97-AF65-F5344CB8AC3E}">
        <p14:creationId xmlns:p14="http://schemas.microsoft.com/office/powerpoint/2010/main" val="2134006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437D5-32A7-DA4F-B6F7-A19A8CBC0CD4}"/>
              </a:ext>
            </a:extLst>
          </p:cNvPr>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id="{D4BC97D2-382F-DF4D-8432-7DC00C735155}"/>
              </a:ext>
            </a:extLst>
          </p:cNvPr>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E98CC5C-9FAE-DA4A-9CEF-33F892D45754}"/>
              </a:ext>
            </a:extLst>
          </p:cNvPr>
          <p:cNvSpPr>
            <a:spLocks noGrp="1"/>
          </p:cNvSpPr>
          <p:nvPr>
            <p:ph type="dt" sz="half" idx="10"/>
          </p:nvPr>
        </p:nvSpPr>
        <p:spPr/>
        <p:txBody>
          <a:bodyPr/>
          <a:lstStyle/>
          <a:p>
            <a:fld id="{D4837CA4-7678-194E-BFA2-B35219F8DEE8}" type="datetimeFigureOut">
              <a:rPr lang="en-US" smtClean="0"/>
              <a:t>4/19/2018</a:t>
            </a:fld>
            <a:endParaRPr lang="en-US"/>
          </a:p>
        </p:txBody>
      </p:sp>
      <p:sp>
        <p:nvSpPr>
          <p:cNvPr id="5" name="Footer Placeholder 4">
            <a:extLst>
              <a:ext uri="{FF2B5EF4-FFF2-40B4-BE49-F238E27FC236}">
                <a16:creationId xmlns:a16="http://schemas.microsoft.com/office/drawing/2014/main" id="{BB2F45FB-F5B9-E640-A9D4-3C5F134806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E05B4D-4DFB-4A42-9F5E-BB15A57FA7CC}"/>
              </a:ext>
            </a:extLst>
          </p:cNvPr>
          <p:cNvSpPr>
            <a:spLocks noGrp="1"/>
          </p:cNvSpPr>
          <p:nvPr>
            <p:ph type="sldNum" sz="quarter" idx="12"/>
          </p:nvPr>
        </p:nvSpPr>
        <p:spPr/>
        <p:txBody>
          <a:bodyPr/>
          <a:lstStyle/>
          <a:p>
            <a:fld id="{9F7DB13A-BCE8-4942-8790-25EF2B9D4B5E}" type="slidenum">
              <a:rPr lang="en-US" smtClean="0"/>
              <a:t>‹#›</a:t>
            </a:fld>
            <a:endParaRPr lang="en-US"/>
          </a:p>
        </p:txBody>
      </p:sp>
    </p:spTree>
    <p:extLst>
      <p:ext uri="{BB962C8B-B14F-4D97-AF65-F5344CB8AC3E}">
        <p14:creationId xmlns:p14="http://schemas.microsoft.com/office/powerpoint/2010/main" val="1939257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97270-D010-5A4F-9288-B77DC9F5A1C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899CE9C-BDA7-6648-8267-B527BF196A64}"/>
              </a:ext>
            </a:extLst>
          </p:cNvPr>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3D6B31-402D-704C-A57D-A87C5D434381}"/>
              </a:ext>
            </a:extLst>
          </p:cNvPr>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E4A160B-9476-1047-81D0-AC12B1D24AEE}"/>
              </a:ext>
            </a:extLst>
          </p:cNvPr>
          <p:cNvSpPr>
            <a:spLocks noGrp="1"/>
          </p:cNvSpPr>
          <p:nvPr>
            <p:ph type="dt" sz="half" idx="10"/>
          </p:nvPr>
        </p:nvSpPr>
        <p:spPr/>
        <p:txBody>
          <a:bodyPr/>
          <a:lstStyle/>
          <a:p>
            <a:fld id="{D4837CA4-7678-194E-BFA2-B35219F8DEE8}" type="datetimeFigureOut">
              <a:rPr lang="en-US" smtClean="0"/>
              <a:t>4/19/2018</a:t>
            </a:fld>
            <a:endParaRPr lang="en-US"/>
          </a:p>
        </p:txBody>
      </p:sp>
      <p:sp>
        <p:nvSpPr>
          <p:cNvPr id="6" name="Footer Placeholder 5">
            <a:extLst>
              <a:ext uri="{FF2B5EF4-FFF2-40B4-BE49-F238E27FC236}">
                <a16:creationId xmlns:a16="http://schemas.microsoft.com/office/drawing/2014/main" id="{A6F2EDAE-2D13-ED47-982C-EA6B5B13CF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D18876-91AD-D640-A6B2-40F7B0049D4C}"/>
              </a:ext>
            </a:extLst>
          </p:cNvPr>
          <p:cNvSpPr>
            <a:spLocks noGrp="1"/>
          </p:cNvSpPr>
          <p:nvPr>
            <p:ph type="sldNum" sz="quarter" idx="12"/>
          </p:nvPr>
        </p:nvSpPr>
        <p:spPr/>
        <p:txBody>
          <a:bodyPr/>
          <a:lstStyle/>
          <a:p>
            <a:fld id="{9F7DB13A-BCE8-4942-8790-25EF2B9D4B5E}" type="slidenum">
              <a:rPr lang="en-US" smtClean="0"/>
              <a:t>‹#›</a:t>
            </a:fld>
            <a:endParaRPr lang="en-US"/>
          </a:p>
        </p:txBody>
      </p:sp>
    </p:spTree>
    <p:extLst>
      <p:ext uri="{BB962C8B-B14F-4D97-AF65-F5344CB8AC3E}">
        <p14:creationId xmlns:p14="http://schemas.microsoft.com/office/powerpoint/2010/main" val="531183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ED082-9F07-7743-B2A3-DB8DBFCC0DAB}"/>
              </a:ext>
            </a:extLst>
          </p:cNvPr>
          <p:cNvSpPr>
            <a:spLocks noGrp="1"/>
          </p:cNvSpPr>
          <p:nvPr>
            <p:ph type="title"/>
          </p:nvPr>
        </p:nvSpPr>
        <p:spPr>
          <a:xfrm>
            <a:off x="3023237" y="1752603"/>
            <a:ext cx="37856160" cy="6362702"/>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2B8D3E-A446-F544-9435-48B27C87AE16}"/>
              </a:ext>
            </a:extLst>
          </p:cNvPr>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id="{EAFAFA91-4053-134E-AA65-00115EBB3953}"/>
              </a:ext>
            </a:extLst>
          </p:cNvPr>
          <p:cNvSpPr>
            <a:spLocks noGrp="1"/>
          </p:cNvSpPr>
          <p:nvPr>
            <p:ph sz="half" idx="2"/>
          </p:nvPr>
        </p:nvSpPr>
        <p:spPr>
          <a:xfrm>
            <a:off x="3023239" y="12024360"/>
            <a:ext cx="18568033"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11EEBA5-378F-784A-8086-DE6A64069B63}"/>
              </a:ext>
            </a:extLst>
          </p:cNvPr>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id="{D0F519AB-22EA-AE43-8B96-C7DF7ED1432F}"/>
              </a:ext>
            </a:extLst>
          </p:cNvPr>
          <p:cNvSpPr>
            <a:spLocks noGrp="1"/>
          </p:cNvSpPr>
          <p:nvPr>
            <p:ph sz="quarter" idx="4"/>
          </p:nvPr>
        </p:nvSpPr>
        <p:spPr>
          <a:xfrm>
            <a:off x="22219920"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D1A0CA5-53A3-4344-81B2-541FD7AB484A}"/>
              </a:ext>
            </a:extLst>
          </p:cNvPr>
          <p:cNvSpPr>
            <a:spLocks noGrp="1"/>
          </p:cNvSpPr>
          <p:nvPr>
            <p:ph type="dt" sz="half" idx="10"/>
          </p:nvPr>
        </p:nvSpPr>
        <p:spPr/>
        <p:txBody>
          <a:bodyPr/>
          <a:lstStyle/>
          <a:p>
            <a:fld id="{D4837CA4-7678-194E-BFA2-B35219F8DEE8}" type="datetimeFigureOut">
              <a:rPr lang="en-US" smtClean="0"/>
              <a:t>4/19/2018</a:t>
            </a:fld>
            <a:endParaRPr lang="en-US"/>
          </a:p>
        </p:txBody>
      </p:sp>
      <p:sp>
        <p:nvSpPr>
          <p:cNvPr id="8" name="Footer Placeholder 7">
            <a:extLst>
              <a:ext uri="{FF2B5EF4-FFF2-40B4-BE49-F238E27FC236}">
                <a16:creationId xmlns:a16="http://schemas.microsoft.com/office/drawing/2014/main" id="{B1967CC9-7B33-CD41-A78D-DD19A02D32D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5018C88-D805-EA45-9B00-608C310B6F55}"/>
              </a:ext>
            </a:extLst>
          </p:cNvPr>
          <p:cNvSpPr>
            <a:spLocks noGrp="1"/>
          </p:cNvSpPr>
          <p:nvPr>
            <p:ph type="sldNum" sz="quarter" idx="12"/>
          </p:nvPr>
        </p:nvSpPr>
        <p:spPr/>
        <p:txBody>
          <a:bodyPr/>
          <a:lstStyle/>
          <a:p>
            <a:fld id="{9F7DB13A-BCE8-4942-8790-25EF2B9D4B5E}" type="slidenum">
              <a:rPr lang="en-US" smtClean="0"/>
              <a:t>‹#›</a:t>
            </a:fld>
            <a:endParaRPr lang="en-US"/>
          </a:p>
        </p:txBody>
      </p:sp>
    </p:spTree>
    <p:extLst>
      <p:ext uri="{BB962C8B-B14F-4D97-AF65-F5344CB8AC3E}">
        <p14:creationId xmlns:p14="http://schemas.microsoft.com/office/powerpoint/2010/main" val="4027233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46A2-01A4-CB42-85C7-2B955F4A0D3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A4E2A10-8142-FA47-920C-55B3146352E6}"/>
              </a:ext>
            </a:extLst>
          </p:cNvPr>
          <p:cNvSpPr>
            <a:spLocks noGrp="1"/>
          </p:cNvSpPr>
          <p:nvPr>
            <p:ph type="dt" sz="half" idx="10"/>
          </p:nvPr>
        </p:nvSpPr>
        <p:spPr/>
        <p:txBody>
          <a:bodyPr/>
          <a:lstStyle/>
          <a:p>
            <a:fld id="{D4837CA4-7678-194E-BFA2-B35219F8DEE8}" type="datetimeFigureOut">
              <a:rPr lang="en-US" smtClean="0"/>
              <a:t>4/19/2018</a:t>
            </a:fld>
            <a:endParaRPr lang="en-US"/>
          </a:p>
        </p:txBody>
      </p:sp>
      <p:sp>
        <p:nvSpPr>
          <p:cNvPr id="4" name="Footer Placeholder 3">
            <a:extLst>
              <a:ext uri="{FF2B5EF4-FFF2-40B4-BE49-F238E27FC236}">
                <a16:creationId xmlns:a16="http://schemas.microsoft.com/office/drawing/2014/main" id="{E1ACFB0C-344D-3F43-9FF5-CFA5486FE77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1542ACE-572E-6C4A-A89C-A702836F94A8}"/>
              </a:ext>
            </a:extLst>
          </p:cNvPr>
          <p:cNvSpPr>
            <a:spLocks noGrp="1"/>
          </p:cNvSpPr>
          <p:nvPr>
            <p:ph type="sldNum" sz="quarter" idx="12"/>
          </p:nvPr>
        </p:nvSpPr>
        <p:spPr/>
        <p:txBody>
          <a:bodyPr/>
          <a:lstStyle/>
          <a:p>
            <a:fld id="{9F7DB13A-BCE8-4942-8790-25EF2B9D4B5E}" type="slidenum">
              <a:rPr lang="en-US" smtClean="0"/>
              <a:t>‹#›</a:t>
            </a:fld>
            <a:endParaRPr lang="en-US"/>
          </a:p>
        </p:txBody>
      </p:sp>
    </p:spTree>
    <p:extLst>
      <p:ext uri="{BB962C8B-B14F-4D97-AF65-F5344CB8AC3E}">
        <p14:creationId xmlns:p14="http://schemas.microsoft.com/office/powerpoint/2010/main" val="2513273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2468023-1D17-5F46-8229-7C8451B746A6}"/>
              </a:ext>
            </a:extLst>
          </p:cNvPr>
          <p:cNvSpPr>
            <a:spLocks noGrp="1"/>
          </p:cNvSpPr>
          <p:nvPr>
            <p:ph type="dt" sz="half" idx="10"/>
          </p:nvPr>
        </p:nvSpPr>
        <p:spPr/>
        <p:txBody>
          <a:bodyPr/>
          <a:lstStyle/>
          <a:p>
            <a:fld id="{D4837CA4-7678-194E-BFA2-B35219F8DEE8}" type="datetimeFigureOut">
              <a:rPr lang="en-US" smtClean="0"/>
              <a:t>4/19/2018</a:t>
            </a:fld>
            <a:endParaRPr lang="en-US"/>
          </a:p>
        </p:txBody>
      </p:sp>
      <p:sp>
        <p:nvSpPr>
          <p:cNvPr id="3" name="Footer Placeholder 2">
            <a:extLst>
              <a:ext uri="{FF2B5EF4-FFF2-40B4-BE49-F238E27FC236}">
                <a16:creationId xmlns:a16="http://schemas.microsoft.com/office/drawing/2014/main" id="{61096843-5950-894E-BADD-AF8AD17D27B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C596358-88AE-E04F-8B8D-13A0FE084490}"/>
              </a:ext>
            </a:extLst>
          </p:cNvPr>
          <p:cNvSpPr>
            <a:spLocks noGrp="1"/>
          </p:cNvSpPr>
          <p:nvPr>
            <p:ph type="sldNum" sz="quarter" idx="12"/>
          </p:nvPr>
        </p:nvSpPr>
        <p:spPr/>
        <p:txBody>
          <a:bodyPr/>
          <a:lstStyle/>
          <a:p>
            <a:fld id="{9F7DB13A-BCE8-4942-8790-25EF2B9D4B5E}" type="slidenum">
              <a:rPr lang="en-US" smtClean="0"/>
              <a:t>‹#›</a:t>
            </a:fld>
            <a:endParaRPr lang="en-US"/>
          </a:p>
        </p:txBody>
      </p:sp>
    </p:spTree>
    <p:extLst>
      <p:ext uri="{BB962C8B-B14F-4D97-AF65-F5344CB8AC3E}">
        <p14:creationId xmlns:p14="http://schemas.microsoft.com/office/powerpoint/2010/main" val="397607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D0438-3B8D-3141-A23F-0D5FDDC615B9}"/>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id="{86D1A4E9-6815-1342-96DD-4F6A8C6C8B1A}"/>
              </a:ext>
            </a:extLst>
          </p:cNvPr>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9DF5803-5C19-D241-8F3B-F372C8A4584E}"/>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4D6C6EAA-3107-CD40-B68A-15B7A5E1A47A}"/>
              </a:ext>
            </a:extLst>
          </p:cNvPr>
          <p:cNvSpPr>
            <a:spLocks noGrp="1"/>
          </p:cNvSpPr>
          <p:nvPr>
            <p:ph type="dt" sz="half" idx="10"/>
          </p:nvPr>
        </p:nvSpPr>
        <p:spPr/>
        <p:txBody>
          <a:bodyPr/>
          <a:lstStyle/>
          <a:p>
            <a:fld id="{D4837CA4-7678-194E-BFA2-B35219F8DEE8}" type="datetimeFigureOut">
              <a:rPr lang="en-US" smtClean="0"/>
              <a:t>4/19/2018</a:t>
            </a:fld>
            <a:endParaRPr lang="en-US"/>
          </a:p>
        </p:txBody>
      </p:sp>
      <p:sp>
        <p:nvSpPr>
          <p:cNvPr id="6" name="Footer Placeholder 5">
            <a:extLst>
              <a:ext uri="{FF2B5EF4-FFF2-40B4-BE49-F238E27FC236}">
                <a16:creationId xmlns:a16="http://schemas.microsoft.com/office/drawing/2014/main" id="{81496DE2-BFBC-7144-A9CC-D657E35CEB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75B6F4-4E67-D44C-AB0F-E790D1C00A64}"/>
              </a:ext>
            </a:extLst>
          </p:cNvPr>
          <p:cNvSpPr>
            <a:spLocks noGrp="1"/>
          </p:cNvSpPr>
          <p:nvPr>
            <p:ph type="sldNum" sz="quarter" idx="12"/>
          </p:nvPr>
        </p:nvSpPr>
        <p:spPr/>
        <p:txBody>
          <a:bodyPr/>
          <a:lstStyle/>
          <a:p>
            <a:fld id="{9F7DB13A-BCE8-4942-8790-25EF2B9D4B5E}" type="slidenum">
              <a:rPr lang="en-US" smtClean="0"/>
              <a:t>‹#›</a:t>
            </a:fld>
            <a:endParaRPr lang="en-US"/>
          </a:p>
        </p:txBody>
      </p:sp>
    </p:spTree>
    <p:extLst>
      <p:ext uri="{BB962C8B-B14F-4D97-AF65-F5344CB8AC3E}">
        <p14:creationId xmlns:p14="http://schemas.microsoft.com/office/powerpoint/2010/main" val="960210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B7F3C-53F7-DD4E-BD49-3D0E6005C4B4}"/>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id="{6484794E-1F6E-4C4C-999F-E6D0F75F8EBF}"/>
              </a:ext>
            </a:extLst>
          </p:cNvPr>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id="{C43D8654-9D7A-244B-B7DA-67A44EF843E3}"/>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915970AE-97F9-6F47-BAB8-E046472B72D8}"/>
              </a:ext>
            </a:extLst>
          </p:cNvPr>
          <p:cNvSpPr>
            <a:spLocks noGrp="1"/>
          </p:cNvSpPr>
          <p:nvPr>
            <p:ph type="dt" sz="half" idx="10"/>
          </p:nvPr>
        </p:nvSpPr>
        <p:spPr/>
        <p:txBody>
          <a:bodyPr/>
          <a:lstStyle/>
          <a:p>
            <a:fld id="{D4837CA4-7678-194E-BFA2-B35219F8DEE8}" type="datetimeFigureOut">
              <a:rPr lang="en-US" smtClean="0"/>
              <a:t>4/19/2018</a:t>
            </a:fld>
            <a:endParaRPr lang="en-US"/>
          </a:p>
        </p:txBody>
      </p:sp>
      <p:sp>
        <p:nvSpPr>
          <p:cNvPr id="6" name="Footer Placeholder 5">
            <a:extLst>
              <a:ext uri="{FF2B5EF4-FFF2-40B4-BE49-F238E27FC236}">
                <a16:creationId xmlns:a16="http://schemas.microsoft.com/office/drawing/2014/main" id="{01C60ACD-5FE4-004C-A19C-D507079D60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0A8603A-14F8-6F42-9CB0-F5C34D0FC60F}"/>
              </a:ext>
            </a:extLst>
          </p:cNvPr>
          <p:cNvSpPr>
            <a:spLocks noGrp="1"/>
          </p:cNvSpPr>
          <p:nvPr>
            <p:ph type="sldNum" sz="quarter" idx="12"/>
          </p:nvPr>
        </p:nvSpPr>
        <p:spPr/>
        <p:txBody>
          <a:bodyPr/>
          <a:lstStyle/>
          <a:p>
            <a:fld id="{9F7DB13A-BCE8-4942-8790-25EF2B9D4B5E}" type="slidenum">
              <a:rPr lang="en-US" smtClean="0"/>
              <a:t>‹#›</a:t>
            </a:fld>
            <a:endParaRPr lang="en-US"/>
          </a:p>
        </p:txBody>
      </p:sp>
    </p:spTree>
    <p:extLst>
      <p:ext uri="{BB962C8B-B14F-4D97-AF65-F5344CB8AC3E}">
        <p14:creationId xmlns:p14="http://schemas.microsoft.com/office/powerpoint/2010/main" val="2017778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8F2591-875E-4D40-AF02-C955B8DAA42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692C9A5-7E26-CB46-8AAB-3A998B380CA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1C9F57-24F7-9A4D-BDB4-BF75A78F9A54}"/>
              </a:ext>
            </a:extLst>
          </p:cNvPr>
          <p:cNvSpPr>
            <a:spLocks noGrp="1"/>
          </p:cNvSpPr>
          <p:nvPr>
            <p:ph type="dt" sz="half" idx="10"/>
          </p:nvPr>
        </p:nvSpPr>
        <p:spPr/>
        <p:txBody>
          <a:bodyPr/>
          <a:lstStyle/>
          <a:p>
            <a:fld id="{D4837CA4-7678-194E-BFA2-B35219F8DEE8}" type="datetimeFigureOut">
              <a:rPr lang="en-US" smtClean="0"/>
              <a:t>4/19/2018</a:t>
            </a:fld>
            <a:endParaRPr lang="en-US"/>
          </a:p>
        </p:txBody>
      </p:sp>
      <p:sp>
        <p:nvSpPr>
          <p:cNvPr id="5" name="Footer Placeholder 4">
            <a:extLst>
              <a:ext uri="{FF2B5EF4-FFF2-40B4-BE49-F238E27FC236}">
                <a16:creationId xmlns:a16="http://schemas.microsoft.com/office/drawing/2014/main" id="{722D5950-A458-0B4D-A228-53BCDE6417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D060DA-8BBB-004F-8E42-641E44F85136}"/>
              </a:ext>
            </a:extLst>
          </p:cNvPr>
          <p:cNvSpPr>
            <a:spLocks noGrp="1"/>
          </p:cNvSpPr>
          <p:nvPr>
            <p:ph type="sldNum" sz="quarter" idx="12"/>
          </p:nvPr>
        </p:nvSpPr>
        <p:spPr/>
        <p:txBody>
          <a:bodyPr/>
          <a:lstStyle/>
          <a:p>
            <a:fld id="{9F7DB13A-BCE8-4942-8790-25EF2B9D4B5E}" type="slidenum">
              <a:rPr lang="en-US" smtClean="0"/>
              <a:t>‹#›</a:t>
            </a:fld>
            <a:endParaRPr lang="en-US"/>
          </a:p>
        </p:txBody>
      </p:sp>
    </p:spTree>
    <p:extLst>
      <p:ext uri="{BB962C8B-B14F-4D97-AF65-F5344CB8AC3E}">
        <p14:creationId xmlns:p14="http://schemas.microsoft.com/office/powerpoint/2010/main" val="1871807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722CAA-EE17-C349-B3A1-642A6EC6FE4B}"/>
              </a:ext>
            </a:extLst>
          </p:cNvPr>
          <p:cNvSpPr>
            <a:spLocks noGrp="1"/>
          </p:cNvSpPr>
          <p:nvPr>
            <p:ph type="title" orient="vert"/>
          </p:nvPr>
        </p:nvSpPr>
        <p:spPr>
          <a:xfrm>
            <a:off x="31409640" y="1752600"/>
            <a:ext cx="9464040" cy="2789682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00C81AC-9BE2-BF45-ABC4-23937137D2C3}"/>
              </a:ext>
            </a:extLst>
          </p:cNvPr>
          <p:cNvSpPr>
            <a:spLocks noGrp="1"/>
          </p:cNvSpPr>
          <p:nvPr>
            <p:ph type="body" orient="vert" idx="1"/>
          </p:nvPr>
        </p:nvSpPr>
        <p:spPr>
          <a:xfrm>
            <a:off x="3017520"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0A8C9A-62E3-3447-AB8F-250308C2D8FD}"/>
              </a:ext>
            </a:extLst>
          </p:cNvPr>
          <p:cNvSpPr>
            <a:spLocks noGrp="1"/>
          </p:cNvSpPr>
          <p:nvPr>
            <p:ph type="dt" sz="half" idx="10"/>
          </p:nvPr>
        </p:nvSpPr>
        <p:spPr/>
        <p:txBody>
          <a:bodyPr/>
          <a:lstStyle/>
          <a:p>
            <a:fld id="{D4837CA4-7678-194E-BFA2-B35219F8DEE8}" type="datetimeFigureOut">
              <a:rPr lang="en-US" smtClean="0"/>
              <a:t>4/19/2018</a:t>
            </a:fld>
            <a:endParaRPr lang="en-US"/>
          </a:p>
        </p:txBody>
      </p:sp>
      <p:sp>
        <p:nvSpPr>
          <p:cNvPr id="5" name="Footer Placeholder 4">
            <a:extLst>
              <a:ext uri="{FF2B5EF4-FFF2-40B4-BE49-F238E27FC236}">
                <a16:creationId xmlns:a16="http://schemas.microsoft.com/office/drawing/2014/main" id="{425B0756-B110-DB45-A6F1-3A08703CAF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2F7DE0-FEB1-4942-B4A4-E2B0763416C8}"/>
              </a:ext>
            </a:extLst>
          </p:cNvPr>
          <p:cNvSpPr>
            <a:spLocks noGrp="1"/>
          </p:cNvSpPr>
          <p:nvPr>
            <p:ph type="sldNum" sz="quarter" idx="12"/>
          </p:nvPr>
        </p:nvSpPr>
        <p:spPr/>
        <p:txBody>
          <a:bodyPr/>
          <a:lstStyle/>
          <a:p>
            <a:fld id="{9F7DB13A-BCE8-4942-8790-25EF2B9D4B5E}" type="slidenum">
              <a:rPr lang="en-US" smtClean="0"/>
              <a:t>‹#›</a:t>
            </a:fld>
            <a:endParaRPr lang="en-US"/>
          </a:p>
        </p:txBody>
      </p:sp>
    </p:spTree>
    <p:extLst>
      <p:ext uri="{BB962C8B-B14F-4D97-AF65-F5344CB8AC3E}">
        <p14:creationId xmlns:p14="http://schemas.microsoft.com/office/powerpoint/2010/main" val="1262528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54DAF-1B7B-D847-96B7-8366BCD9B362}"/>
              </a:ext>
            </a:extLst>
          </p:cNvPr>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C215FB1-8460-B542-9CDF-03BA3E93086B}"/>
              </a:ext>
            </a:extLst>
          </p:cNvPr>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7323F8-85FD-A54E-8E96-A00CB98C874F}"/>
              </a:ext>
            </a:extLst>
          </p:cNvPr>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D4837CA4-7678-194E-BFA2-B35219F8DEE8}" type="datetimeFigureOut">
              <a:rPr lang="en-US" smtClean="0"/>
              <a:t>4/19/2018</a:t>
            </a:fld>
            <a:endParaRPr lang="en-US"/>
          </a:p>
        </p:txBody>
      </p:sp>
      <p:sp>
        <p:nvSpPr>
          <p:cNvPr id="5" name="Footer Placeholder 4">
            <a:extLst>
              <a:ext uri="{FF2B5EF4-FFF2-40B4-BE49-F238E27FC236}">
                <a16:creationId xmlns:a16="http://schemas.microsoft.com/office/drawing/2014/main" id="{967F8D9E-100D-6944-8A1D-DF79EBA83F18}"/>
              </a:ext>
            </a:extLst>
          </p:cNvPr>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5026CE9-6488-A04F-B1CA-77D70E3CBCD1}"/>
              </a:ext>
            </a:extLst>
          </p:cNvPr>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9F7DB13A-BCE8-4942-8790-25EF2B9D4B5E}" type="slidenum">
              <a:rPr lang="en-US" smtClean="0"/>
              <a:t>‹#›</a:t>
            </a:fld>
            <a:endParaRPr lang="en-US"/>
          </a:p>
        </p:txBody>
      </p:sp>
    </p:spTree>
    <p:extLst>
      <p:ext uri="{BB962C8B-B14F-4D97-AF65-F5344CB8AC3E}">
        <p14:creationId xmlns:p14="http://schemas.microsoft.com/office/powerpoint/2010/main" val="2121485271"/>
      </p:ext>
    </p:extLst>
  </p:cSld>
  <p:clrMap bg1="lt1" tx1="dk1" bg2="lt2" tx2="dk2" accent1="accent1" accent2="accent2" accent3="accent3" accent4="accent4" accent5="accent5" accent6="accent6" hlink="hlink" folHlink="folHlink"/>
  <p:sldLayoutIdLst>
    <p:sldLayoutId id="2147484132" r:id="rId1"/>
    <p:sldLayoutId id="2147484133" r:id="rId2"/>
    <p:sldLayoutId id="2147484134" r:id="rId3"/>
    <p:sldLayoutId id="2147484135" r:id="rId4"/>
    <p:sldLayoutId id="2147484136" r:id="rId5"/>
    <p:sldLayoutId id="2147484137" r:id="rId6"/>
    <p:sldLayoutId id="2147484138" r:id="rId7"/>
    <p:sldLayoutId id="2147484139" r:id="rId8"/>
    <p:sldLayoutId id="2147484140" r:id="rId9"/>
    <p:sldLayoutId id="2147484141" r:id="rId10"/>
    <p:sldLayoutId id="2147484142"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tiff"/><Relationship Id="rId7" Type="http://schemas.openxmlformats.org/officeDocument/2006/relationships/image" Target="../media/image6.png"/><Relationship Id="rId2" Type="http://schemas.openxmlformats.org/officeDocument/2006/relationships/image" Target="../media/image1.tif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tiff"/><Relationship Id="rId4" Type="http://schemas.openxmlformats.org/officeDocument/2006/relationships/image" Target="../media/image3.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A8C1D3D-C363-DA41-AFB0-C1F34F70D5F1}"/>
              </a:ext>
            </a:extLst>
          </p:cNvPr>
          <p:cNvSpPr txBox="1"/>
          <p:nvPr/>
        </p:nvSpPr>
        <p:spPr>
          <a:xfrm>
            <a:off x="7086600" y="0"/>
            <a:ext cx="29718000" cy="4216539"/>
          </a:xfrm>
          <a:prstGeom prst="rect">
            <a:avLst/>
          </a:prstGeom>
          <a:solidFill>
            <a:srgbClr val="002060"/>
          </a:solidFill>
        </p:spPr>
        <p:txBody>
          <a:bodyPr wrap="square" rtlCol="0">
            <a:spAutoFit/>
          </a:bodyPr>
          <a:lstStyle/>
          <a:p>
            <a:pPr algn="ctr"/>
            <a:r>
              <a:rPr lang="en-US" sz="8000" b="1" dirty="0">
                <a:solidFill>
                  <a:schemeClr val="bg1"/>
                </a:solidFill>
                <a:cs typeface="Beirut" pitchFamily="2" charset="-78"/>
              </a:rPr>
              <a:t>IMPROVING ACCURACY OF FALL RISK ASSESSMENT OF HOSPITALIZED PATIENTS USING MORSE FALL SCALE </a:t>
            </a:r>
          </a:p>
          <a:p>
            <a:pPr algn="ctr"/>
            <a:r>
              <a:rPr lang="en-US" sz="5400" b="1" dirty="0">
                <a:solidFill>
                  <a:schemeClr val="bg1"/>
                </a:solidFill>
                <a:cs typeface="Beirut" pitchFamily="2" charset="-78"/>
              </a:rPr>
              <a:t>Katherine Ouellette</a:t>
            </a:r>
          </a:p>
          <a:p>
            <a:pPr algn="ctr"/>
            <a:r>
              <a:rPr lang="en-US" sz="5400" b="1" dirty="0">
                <a:solidFill>
                  <a:schemeClr val="bg1"/>
                </a:solidFill>
                <a:cs typeface="Beirut" pitchFamily="2" charset="-78"/>
              </a:rPr>
              <a:t>University of New Hampshire Department of Nursing </a:t>
            </a:r>
          </a:p>
        </p:txBody>
      </p:sp>
      <p:pic>
        <p:nvPicPr>
          <p:cNvPr id="5" name="Picture 4">
            <a:extLst>
              <a:ext uri="{FF2B5EF4-FFF2-40B4-BE49-F238E27FC236}">
                <a16:creationId xmlns:a16="http://schemas.microsoft.com/office/drawing/2014/main" id="{A97A3DA8-62C4-1B45-82E8-A6D6D73B66E6}"/>
              </a:ext>
            </a:extLst>
          </p:cNvPr>
          <p:cNvPicPr>
            <a:picLocks noChangeAspect="1"/>
          </p:cNvPicPr>
          <p:nvPr/>
        </p:nvPicPr>
        <p:blipFill>
          <a:blip r:embed="rId2"/>
          <a:stretch>
            <a:fillRect/>
          </a:stretch>
        </p:blipFill>
        <p:spPr>
          <a:xfrm>
            <a:off x="914400" y="323066"/>
            <a:ext cx="4572000" cy="4447471"/>
          </a:xfrm>
          <a:prstGeom prst="rect">
            <a:avLst/>
          </a:prstGeom>
        </p:spPr>
      </p:pic>
      <p:pic>
        <p:nvPicPr>
          <p:cNvPr id="8" name="Picture 7">
            <a:extLst>
              <a:ext uri="{FF2B5EF4-FFF2-40B4-BE49-F238E27FC236}">
                <a16:creationId xmlns:a16="http://schemas.microsoft.com/office/drawing/2014/main" id="{EB0519AB-04B7-AE46-8B09-FC2DFB29F37E}"/>
              </a:ext>
            </a:extLst>
          </p:cNvPr>
          <p:cNvPicPr>
            <a:picLocks noChangeAspect="1"/>
          </p:cNvPicPr>
          <p:nvPr/>
        </p:nvPicPr>
        <p:blipFill>
          <a:blip r:embed="rId3"/>
          <a:stretch>
            <a:fillRect/>
          </a:stretch>
        </p:blipFill>
        <p:spPr>
          <a:xfrm>
            <a:off x="36093400" y="-1"/>
            <a:ext cx="9541074" cy="4770537"/>
          </a:xfrm>
          <a:prstGeom prst="rect">
            <a:avLst/>
          </a:prstGeom>
        </p:spPr>
      </p:pic>
      <p:sp>
        <p:nvSpPr>
          <p:cNvPr id="9" name="TextBox 8">
            <a:extLst>
              <a:ext uri="{FF2B5EF4-FFF2-40B4-BE49-F238E27FC236}">
                <a16:creationId xmlns:a16="http://schemas.microsoft.com/office/drawing/2014/main" id="{702779BD-F617-9C4A-A78F-8AA5DD18FF65}"/>
              </a:ext>
            </a:extLst>
          </p:cNvPr>
          <p:cNvSpPr txBox="1"/>
          <p:nvPr/>
        </p:nvSpPr>
        <p:spPr>
          <a:xfrm>
            <a:off x="318052" y="5542179"/>
            <a:ext cx="14789425" cy="1209242"/>
          </a:xfrm>
          <a:prstGeom prst="rect">
            <a:avLst/>
          </a:prstGeom>
          <a:solidFill>
            <a:srgbClr val="002060"/>
          </a:solidFill>
        </p:spPr>
        <p:txBody>
          <a:bodyPr wrap="square" rtlCol="0">
            <a:spAutoFit/>
          </a:bodyPr>
          <a:lstStyle/>
          <a:p>
            <a:pPr algn="ctr"/>
            <a:r>
              <a:rPr lang="en-US" sz="6600" b="1" dirty="0">
                <a:solidFill>
                  <a:schemeClr val="bg1"/>
                </a:solidFill>
                <a:cs typeface="Beirut" pitchFamily="2" charset="-78"/>
              </a:rPr>
              <a:t>Background</a:t>
            </a:r>
            <a:r>
              <a:rPr lang="en-US" dirty="0"/>
              <a:t> </a:t>
            </a:r>
          </a:p>
        </p:txBody>
      </p:sp>
      <p:sp>
        <p:nvSpPr>
          <p:cNvPr id="10" name="TextBox 9">
            <a:extLst>
              <a:ext uri="{FF2B5EF4-FFF2-40B4-BE49-F238E27FC236}">
                <a16:creationId xmlns:a16="http://schemas.microsoft.com/office/drawing/2014/main" id="{516FB2C4-A960-9742-B663-99EF814D7AC0}"/>
              </a:ext>
            </a:extLst>
          </p:cNvPr>
          <p:cNvSpPr txBox="1"/>
          <p:nvPr/>
        </p:nvSpPr>
        <p:spPr>
          <a:xfrm>
            <a:off x="28681118" y="5542179"/>
            <a:ext cx="14086961" cy="1209242"/>
          </a:xfrm>
          <a:prstGeom prst="rect">
            <a:avLst/>
          </a:prstGeom>
          <a:solidFill>
            <a:srgbClr val="002060"/>
          </a:solidFill>
        </p:spPr>
        <p:txBody>
          <a:bodyPr wrap="square" rtlCol="0">
            <a:spAutoFit/>
          </a:bodyPr>
          <a:lstStyle/>
          <a:p>
            <a:pPr algn="ctr"/>
            <a:r>
              <a:rPr lang="en-US" b="1" dirty="0">
                <a:solidFill>
                  <a:schemeClr val="bg1"/>
                </a:solidFill>
                <a:cs typeface="Beirut" pitchFamily="2" charset="-78"/>
              </a:rPr>
              <a:t>Evidence</a:t>
            </a:r>
            <a:r>
              <a:rPr lang="en-US" b="1" dirty="0"/>
              <a:t> </a:t>
            </a:r>
          </a:p>
        </p:txBody>
      </p:sp>
      <p:sp>
        <p:nvSpPr>
          <p:cNvPr id="11" name="TextBox 10">
            <a:extLst>
              <a:ext uri="{FF2B5EF4-FFF2-40B4-BE49-F238E27FC236}">
                <a16:creationId xmlns:a16="http://schemas.microsoft.com/office/drawing/2014/main" id="{67F42EC6-0B8D-2A4F-B095-B98A076D9860}"/>
              </a:ext>
            </a:extLst>
          </p:cNvPr>
          <p:cNvSpPr txBox="1"/>
          <p:nvPr/>
        </p:nvSpPr>
        <p:spPr>
          <a:xfrm>
            <a:off x="16811181" y="19093756"/>
            <a:ext cx="10693071" cy="1209242"/>
          </a:xfrm>
          <a:prstGeom prst="rect">
            <a:avLst/>
          </a:prstGeom>
          <a:solidFill>
            <a:srgbClr val="002060"/>
          </a:solidFill>
        </p:spPr>
        <p:txBody>
          <a:bodyPr wrap="square" rtlCol="0">
            <a:spAutoFit/>
          </a:bodyPr>
          <a:lstStyle/>
          <a:p>
            <a:pPr algn="ctr"/>
            <a:r>
              <a:rPr lang="en-US" b="1" dirty="0">
                <a:solidFill>
                  <a:schemeClr val="bg1"/>
                </a:solidFill>
              </a:rPr>
              <a:t>Practice Recommendations </a:t>
            </a:r>
          </a:p>
        </p:txBody>
      </p:sp>
      <p:sp>
        <p:nvSpPr>
          <p:cNvPr id="12" name="TextBox 11">
            <a:extLst>
              <a:ext uri="{FF2B5EF4-FFF2-40B4-BE49-F238E27FC236}">
                <a16:creationId xmlns:a16="http://schemas.microsoft.com/office/drawing/2014/main" id="{B9087FF9-A6D9-C040-9CFF-5C34E765E7E5}"/>
              </a:ext>
            </a:extLst>
          </p:cNvPr>
          <p:cNvSpPr txBox="1"/>
          <p:nvPr/>
        </p:nvSpPr>
        <p:spPr>
          <a:xfrm>
            <a:off x="318053" y="16865421"/>
            <a:ext cx="14802146" cy="1209242"/>
          </a:xfrm>
          <a:prstGeom prst="rect">
            <a:avLst/>
          </a:prstGeom>
          <a:solidFill>
            <a:srgbClr val="002060"/>
          </a:solidFill>
        </p:spPr>
        <p:txBody>
          <a:bodyPr wrap="square" rtlCol="0">
            <a:spAutoFit/>
          </a:bodyPr>
          <a:lstStyle/>
          <a:p>
            <a:pPr algn="ctr"/>
            <a:r>
              <a:rPr lang="en-US" b="1" dirty="0">
                <a:solidFill>
                  <a:schemeClr val="bg1"/>
                </a:solidFill>
              </a:rPr>
              <a:t>Clinical and Research Implications </a:t>
            </a:r>
          </a:p>
        </p:txBody>
      </p:sp>
      <p:sp>
        <p:nvSpPr>
          <p:cNvPr id="14" name="TextBox 13">
            <a:extLst>
              <a:ext uri="{FF2B5EF4-FFF2-40B4-BE49-F238E27FC236}">
                <a16:creationId xmlns:a16="http://schemas.microsoft.com/office/drawing/2014/main" id="{2FCDC5ED-9018-C14F-8297-560DCD64ACF4}"/>
              </a:ext>
            </a:extLst>
          </p:cNvPr>
          <p:cNvSpPr txBox="1"/>
          <p:nvPr/>
        </p:nvSpPr>
        <p:spPr>
          <a:xfrm>
            <a:off x="318052" y="7192493"/>
            <a:ext cx="14802147" cy="11079956"/>
          </a:xfrm>
          <a:prstGeom prst="rect">
            <a:avLst/>
          </a:prstGeom>
          <a:noFill/>
        </p:spPr>
        <p:txBody>
          <a:bodyPr wrap="square" rtlCol="0">
            <a:spAutoFit/>
          </a:bodyPr>
          <a:lstStyle/>
          <a:p>
            <a:pPr marL="571500" indent="-571500">
              <a:buFont typeface="Wingdings" pitchFamily="2" charset="2"/>
              <a:buChar char="§"/>
            </a:pPr>
            <a:r>
              <a:rPr lang="en-US" sz="3800" dirty="0">
                <a:cs typeface="Baghdad" pitchFamily="2" charset="-78"/>
              </a:rPr>
              <a:t>In the United States, anywhere from 700,000 to 1,000,000 hospitalized patients fall per year (Cox et al., 2015).</a:t>
            </a:r>
          </a:p>
          <a:p>
            <a:pPr marL="571500" indent="-571500">
              <a:buFont typeface="Wingdings" pitchFamily="2" charset="2"/>
              <a:buChar char="§"/>
            </a:pPr>
            <a:endParaRPr lang="en-US" sz="3800" dirty="0">
              <a:cs typeface="Baghdad" pitchFamily="2" charset="-78"/>
            </a:endParaRPr>
          </a:p>
          <a:p>
            <a:pPr marL="571500" indent="-571500">
              <a:buFont typeface="Wingdings" pitchFamily="2" charset="2"/>
              <a:buChar char="§"/>
            </a:pPr>
            <a:r>
              <a:rPr lang="en-US" sz="3800" dirty="0">
                <a:cs typeface="Baghdad" pitchFamily="2" charset="-78"/>
              </a:rPr>
              <a:t>A specific goal is outlined in the National Patient Safety Goals, created by The Joint Commission, for healthcare facilities to reduce falls and their associated harms (Cox et al., 2015).</a:t>
            </a:r>
          </a:p>
          <a:p>
            <a:pPr marL="571500" indent="-571500">
              <a:buFont typeface="Wingdings" pitchFamily="2" charset="2"/>
              <a:buChar char="§"/>
            </a:pPr>
            <a:endParaRPr lang="en-US" sz="3800" dirty="0">
              <a:cs typeface="Baghdad" pitchFamily="2" charset="-78"/>
            </a:endParaRPr>
          </a:p>
          <a:p>
            <a:pPr marL="571500" indent="-571500">
              <a:buFont typeface="Wingdings" pitchFamily="2" charset="2"/>
              <a:buChar char="§"/>
            </a:pPr>
            <a:r>
              <a:rPr lang="en-US" sz="3800" dirty="0">
                <a:effectLst/>
              </a:rPr>
              <a:t>The Morse Fall Scale (MFS) is a widely used assessment tool that scores patients based on their history of falling, any secondary diagnoses, the use of ambulatory aids, the use of any intravenous medications, their gait/transferring ability, and mental status.  </a:t>
            </a:r>
          </a:p>
          <a:p>
            <a:pPr marL="571500" indent="-571500">
              <a:buFont typeface="Wingdings" pitchFamily="2" charset="2"/>
              <a:buChar char="§"/>
            </a:pPr>
            <a:endParaRPr lang="en-US" sz="3800" dirty="0">
              <a:effectLst/>
            </a:endParaRPr>
          </a:p>
          <a:p>
            <a:pPr marL="571500" indent="-571500">
              <a:buFont typeface="Wingdings" pitchFamily="2" charset="2"/>
              <a:buChar char="§"/>
            </a:pPr>
            <a:r>
              <a:rPr lang="en-US" sz="3800" dirty="0"/>
              <a:t>The </a:t>
            </a:r>
            <a:r>
              <a:rPr lang="en-US" sz="3800" dirty="0" smtClean="0"/>
              <a:t>MFS allows for easy and quick application in </a:t>
            </a:r>
            <a:r>
              <a:rPr lang="en-US" sz="3800" dirty="0"/>
              <a:t>clinical practice and has been </a:t>
            </a:r>
            <a:r>
              <a:rPr lang="en-US" sz="3800" dirty="0" smtClean="0"/>
              <a:t>implemented </a:t>
            </a:r>
            <a:r>
              <a:rPr lang="en-US" sz="3800" dirty="0"/>
              <a:t>in a variety of settings and patient </a:t>
            </a:r>
            <a:r>
              <a:rPr lang="en-US" sz="3800" dirty="0" smtClean="0"/>
              <a:t>populations</a:t>
            </a:r>
            <a:r>
              <a:rPr lang="en-US" sz="3800" dirty="0" smtClean="0"/>
              <a:t>. </a:t>
            </a:r>
            <a:r>
              <a:rPr lang="en-US" sz="3800" dirty="0" smtClean="0"/>
              <a:t>(</a:t>
            </a:r>
            <a:r>
              <a:rPr lang="en-US" sz="3800" dirty="0" err="1" smtClean="0"/>
              <a:t>Schwendimann</a:t>
            </a:r>
            <a:r>
              <a:rPr lang="en-US" sz="3800" dirty="0"/>
              <a:t>, De </a:t>
            </a:r>
            <a:r>
              <a:rPr lang="en-US" sz="3800" dirty="0" err="1"/>
              <a:t>Geest</a:t>
            </a:r>
            <a:r>
              <a:rPr lang="en-US" sz="3800" dirty="0"/>
              <a:t> &amp; </a:t>
            </a:r>
            <a:r>
              <a:rPr lang="en-US" sz="3800" dirty="0" err="1"/>
              <a:t>Milisen</a:t>
            </a:r>
            <a:r>
              <a:rPr lang="en-US" sz="3800" dirty="0"/>
              <a:t>, 2006). </a:t>
            </a:r>
          </a:p>
          <a:p>
            <a:endParaRPr lang="en-US" sz="3600" dirty="0">
              <a:effectLst/>
            </a:endParaRPr>
          </a:p>
          <a:p>
            <a:r>
              <a:rPr lang="en-US" sz="3600" dirty="0"/>
              <a:t/>
            </a:r>
            <a:br>
              <a:rPr lang="en-US" sz="3600" dirty="0"/>
            </a:br>
            <a:r>
              <a:rPr lang="en-US" sz="3600" dirty="0"/>
              <a:t/>
            </a:r>
            <a:br>
              <a:rPr lang="en-US" sz="3600" dirty="0"/>
            </a:br>
            <a:endParaRPr lang="en-US" sz="3600" dirty="0"/>
          </a:p>
        </p:txBody>
      </p:sp>
      <p:pic>
        <p:nvPicPr>
          <p:cNvPr id="19" name="Picture 18">
            <a:extLst>
              <a:ext uri="{FF2B5EF4-FFF2-40B4-BE49-F238E27FC236}">
                <a16:creationId xmlns:a16="http://schemas.microsoft.com/office/drawing/2014/main" id="{BD4E257B-1813-D44A-9E44-EB45D77AC76D}"/>
              </a:ext>
            </a:extLst>
          </p:cNvPr>
          <p:cNvPicPr>
            <a:picLocks noChangeAspect="1"/>
          </p:cNvPicPr>
          <p:nvPr/>
        </p:nvPicPr>
        <p:blipFill>
          <a:blip r:embed="rId4"/>
          <a:stretch>
            <a:fillRect/>
          </a:stretch>
        </p:blipFill>
        <p:spPr>
          <a:xfrm>
            <a:off x="17060301" y="9230899"/>
            <a:ext cx="10263069" cy="6541477"/>
          </a:xfrm>
          <a:prstGeom prst="rect">
            <a:avLst/>
          </a:prstGeom>
        </p:spPr>
      </p:pic>
      <p:pic>
        <p:nvPicPr>
          <p:cNvPr id="20" name="Picture 19">
            <a:extLst>
              <a:ext uri="{FF2B5EF4-FFF2-40B4-BE49-F238E27FC236}">
                <a16:creationId xmlns:a16="http://schemas.microsoft.com/office/drawing/2014/main" id="{D37F1EEA-95DA-324F-9D18-92224AA62409}"/>
              </a:ext>
            </a:extLst>
          </p:cNvPr>
          <p:cNvPicPr>
            <a:picLocks noChangeAspect="1"/>
          </p:cNvPicPr>
          <p:nvPr/>
        </p:nvPicPr>
        <p:blipFill>
          <a:blip r:embed="rId5"/>
          <a:stretch>
            <a:fillRect/>
          </a:stretch>
        </p:blipFill>
        <p:spPr>
          <a:xfrm>
            <a:off x="18056287" y="16294325"/>
            <a:ext cx="8271096" cy="2064401"/>
          </a:xfrm>
          <a:prstGeom prst="rect">
            <a:avLst/>
          </a:prstGeom>
        </p:spPr>
      </p:pic>
      <p:sp>
        <p:nvSpPr>
          <p:cNvPr id="21" name="TextBox 20">
            <a:extLst>
              <a:ext uri="{FF2B5EF4-FFF2-40B4-BE49-F238E27FC236}">
                <a16:creationId xmlns:a16="http://schemas.microsoft.com/office/drawing/2014/main" id="{0789A393-5A5F-2344-9309-F18AB7244B8F}"/>
              </a:ext>
            </a:extLst>
          </p:cNvPr>
          <p:cNvSpPr txBox="1"/>
          <p:nvPr/>
        </p:nvSpPr>
        <p:spPr>
          <a:xfrm>
            <a:off x="28681118" y="7192493"/>
            <a:ext cx="14086961" cy="23910200"/>
          </a:xfrm>
          <a:prstGeom prst="rect">
            <a:avLst/>
          </a:prstGeom>
          <a:noFill/>
        </p:spPr>
        <p:txBody>
          <a:bodyPr wrap="square" rtlCol="0">
            <a:spAutoFit/>
          </a:bodyPr>
          <a:lstStyle/>
          <a:p>
            <a:pPr marL="571500" indent="-571500">
              <a:buFont typeface="Wingdings" pitchFamily="2" charset="2"/>
              <a:buChar char="§"/>
            </a:pPr>
            <a:r>
              <a:rPr lang="en-US" sz="3800" dirty="0">
                <a:cs typeface="Baghdad" pitchFamily="2" charset="-78"/>
              </a:rPr>
              <a:t>Multiple studies and reports have concluded that the occurrence of falls by hospitalized patients is most often due to the combination of intrinsic and extrinsic risk factors (Rutledge et al., 2003).</a:t>
            </a:r>
          </a:p>
          <a:p>
            <a:pPr marL="571500" indent="-571500">
              <a:buFont typeface="Wingdings" pitchFamily="2" charset="2"/>
              <a:buChar char="§"/>
            </a:pPr>
            <a:endParaRPr lang="en-US" sz="3800" dirty="0">
              <a:cs typeface="Baghdad" pitchFamily="2" charset="-78"/>
            </a:endParaRPr>
          </a:p>
          <a:p>
            <a:pPr marL="571500" indent="-571500">
              <a:buFont typeface="Wingdings" pitchFamily="2" charset="2"/>
              <a:buChar char="§"/>
            </a:pPr>
            <a:r>
              <a:rPr lang="en-US" sz="3800" b="1" dirty="0"/>
              <a:t>Intrinsic factors </a:t>
            </a:r>
            <a:r>
              <a:rPr lang="en-US" sz="3800" dirty="0"/>
              <a:t>include, Impaired mental status, older age, visual disturbances, multiple comorbidities, unsteady gait, history of falls, and medications (Cox et al., 2015). </a:t>
            </a:r>
          </a:p>
          <a:p>
            <a:pPr marL="571500" indent="-571500">
              <a:buFont typeface="Wingdings" pitchFamily="2" charset="2"/>
              <a:buChar char="§"/>
            </a:pPr>
            <a:endParaRPr lang="en-US" sz="3800" dirty="0"/>
          </a:p>
          <a:p>
            <a:pPr marL="571500" indent="-571500">
              <a:buFont typeface="Wingdings" pitchFamily="2" charset="2"/>
              <a:buChar char="§"/>
            </a:pPr>
            <a:r>
              <a:rPr lang="en-US" sz="3800" b="1" dirty="0"/>
              <a:t>Extrinsic factors</a:t>
            </a:r>
            <a:r>
              <a:rPr lang="en-US" sz="3800" dirty="0"/>
              <a:t> include environmental hazards such as medical equipment, clutter, and confined spaces (Cox et al., 2015). </a:t>
            </a:r>
          </a:p>
          <a:p>
            <a:pPr marL="571500" indent="-571500">
              <a:buFont typeface="Wingdings" pitchFamily="2" charset="2"/>
              <a:buChar char="§"/>
            </a:pPr>
            <a:endParaRPr lang="en-US" sz="3800" dirty="0"/>
          </a:p>
          <a:p>
            <a:pPr marL="571500" indent="-571500">
              <a:buFont typeface="Wingdings" pitchFamily="2" charset="2"/>
              <a:buChar char="§"/>
            </a:pPr>
            <a:r>
              <a:rPr lang="en-US" sz="3800" dirty="0"/>
              <a:t>Healey &amp; Haines (2013) found that the MFS did accurately predict fall occurrences for those who scored as "high risk” at 55 and above, however did not find that using this assessment scale was statistically significant for all settings and age groups</a:t>
            </a:r>
            <a:r>
              <a:rPr lang="en-US" sz="3800" dirty="0" smtClean="0"/>
              <a:t>.</a:t>
            </a:r>
            <a:endParaRPr lang="en-US" sz="3800" dirty="0"/>
          </a:p>
          <a:p>
            <a:pPr marL="2414930" lvl="1" indent="-571500">
              <a:buFont typeface="Wingdings" pitchFamily="2" charset="2"/>
              <a:buChar char="§"/>
            </a:pPr>
            <a:r>
              <a:rPr lang="en-US" sz="3800" dirty="0"/>
              <a:t>Recommendations from this study include improvement on assessment and and intervention implementation by nurses, providers, and therapist by focusing on the risk factors such </a:t>
            </a:r>
            <a:r>
              <a:rPr lang="en-US" sz="3800" dirty="0" smtClean="0"/>
              <a:t>as </a:t>
            </a:r>
            <a:r>
              <a:rPr lang="en-US" sz="3800" dirty="0"/>
              <a:t>medications that increase fall risk, impaired gait, balance and mobility, delirium/dementia, incontinence, orthostatic hypertension, and other cardiovascular influences</a:t>
            </a:r>
            <a:r>
              <a:rPr lang="en-US" sz="3800" dirty="0" smtClean="0"/>
              <a:t>.</a:t>
            </a:r>
          </a:p>
          <a:p>
            <a:pPr marL="2414930" lvl="1" indent="-571500">
              <a:buFont typeface="Wingdings" pitchFamily="2" charset="2"/>
              <a:buChar char="§"/>
            </a:pPr>
            <a:r>
              <a:rPr lang="en-US" sz="3800" dirty="0" smtClean="0"/>
              <a:t>Cut-off scores for at risk patients should be determined based on the clinical setting and patient population. </a:t>
            </a:r>
            <a:endParaRPr lang="en-US" sz="3800" dirty="0"/>
          </a:p>
          <a:p>
            <a:pPr marL="2414930" lvl="1" indent="-571500">
              <a:buFont typeface="Wingdings" pitchFamily="2" charset="2"/>
              <a:buChar char="§"/>
            </a:pPr>
            <a:endParaRPr lang="en-US" sz="3800" dirty="0"/>
          </a:p>
          <a:p>
            <a:pPr marL="571500" indent="-571500">
              <a:buFont typeface="Wingdings" pitchFamily="2" charset="2"/>
              <a:buChar char="§"/>
            </a:pPr>
            <a:r>
              <a:rPr lang="en-US" sz="3800" dirty="0"/>
              <a:t>A study performed by </a:t>
            </a:r>
            <a:r>
              <a:rPr lang="en-US" sz="3800" dirty="0" err="1" smtClean="0"/>
              <a:t>Schwendimann</a:t>
            </a:r>
            <a:r>
              <a:rPr lang="en-US" sz="3800" dirty="0"/>
              <a:t> </a:t>
            </a:r>
            <a:r>
              <a:rPr lang="en-US" sz="3800" dirty="0" smtClean="0"/>
              <a:t>et al. </a:t>
            </a:r>
            <a:r>
              <a:rPr lang="en-US" sz="3800" dirty="0" smtClean="0"/>
              <a:t>(2006</a:t>
            </a:r>
            <a:r>
              <a:rPr lang="en-US" sz="3800" dirty="0"/>
              <a:t>), assessed the validity of the MFS. The results concluded that the MFS has the ability to accurately predict patients who are at risk for falls, however local validation to determine the best cut-off score is necessary in order to be used clinically</a:t>
            </a:r>
            <a:r>
              <a:rPr lang="en-US" sz="3800" dirty="0" smtClean="0"/>
              <a:t>.</a:t>
            </a:r>
            <a:endParaRPr lang="en-US" sz="3800" dirty="0"/>
          </a:p>
          <a:p>
            <a:pPr marL="2414930" lvl="1" indent="-571500">
              <a:buFont typeface="Wingdings" pitchFamily="2" charset="2"/>
              <a:buChar char="§"/>
            </a:pPr>
            <a:r>
              <a:rPr lang="en-US" sz="3800" dirty="0"/>
              <a:t>The study suggests that fall risk assessment screening does allow for a more focused assessment and implementation of fall prevention strategies, however also recommends looking at reversible risk factors and frequent reassessment.</a:t>
            </a:r>
            <a:endParaRPr lang="en-US" sz="3800" b="0" dirty="0">
              <a:effectLst/>
            </a:endParaRPr>
          </a:p>
          <a:p>
            <a:r>
              <a:rPr lang="en-US" dirty="0"/>
              <a:t/>
            </a:r>
            <a:br>
              <a:rPr lang="en-US" dirty="0"/>
            </a:br>
            <a:r>
              <a:rPr lang="en-US" dirty="0"/>
              <a:t/>
            </a:r>
            <a:br>
              <a:rPr lang="en-US" dirty="0"/>
            </a:br>
            <a:endParaRPr lang="en-US" dirty="0"/>
          </a:p>
        </p:txBody>
      </p:sp>
      <p:sp>
        <p:nvSpPr>
          <p:cNvPr id="2" name="TextBox 1">
            <a:extLst>
              <a:ext uri="{FF2B5EF4-FFF2-40B4-BE49-F238E27FC236}">
                <a16:creationId xmlns:a16="http://schemas.microsoft.com/office/drawing/2014/main" id="{0083F3B0-7FA3-C048-A57C-45B7DA45852B}"/>
              </a:ext>
            </a:extLst>
          </p:cNvPr>
          <p:cNvSpPr txBox="1"/>
          <p:nvPr/>
        </p:nvSpPr>
        <p:spPr>
          <a:xfrm>
            <a:off x="16811182" y="5542179"/>
            <a:ext cx="10693070" cy="1209242"/>
          </a:xfrm>
          <a:prstGeom prst="rect">
            <a:avLst/>
          </a:prstGeom>
          <a:solidFill>
            <a:srgbClr val="002060"/>
          </a:solidFill>
        </p:spPr>
        <p:txBody>
          <a:bodyPr wrap="square" rtlCol="0">
            <a:spAutoFit/>
          </a:bodyPr>
          <a:lstStyle/>
          <a:p>
            <a:pPr algn="ctr"/>
            <a:r>
              <a:rPr lang="en-US" b="1" dirty="0">
                <a:solidFill>
                  <a:schemeClr val="bg1"/>
                </a:solidFill>
              </a:rPr>
              <a:t>PICO Question </a:t>
            </a:r>
          </a:p>
        </p:txBody>
      </p:sp>
      <p:sp>
        <p:nvSpPr>
          <p:cNvPr id="3" name="TextBox 2">
            <a:extLst>
              <a:ext uri="{FF2B5EF4-FFF2-40B4-BE49-F238E27FC236}">
                <a16:creationId xmlns:a16="http://schemas.microsoft.com/office/drawing/2014/main" id="{C5FFCE83-7531-434E-9CBF-B79966178A2F}"/>
              </a:ext>
            </a:extLst>
          </p:cNvPr>
          <p:cNvSpPr txBox="1"/>
          <p:nvPr/>
        </p:nvSpPr>
        <p:spPr>
          <a:xfrm>
            <a:off x="17810052" y="6864502"/>
            <a:ext cx="9167363" cy="2123658"/>
          </a:xfrm>
          <a:prstGeom prst="rect">
            <a:avLst/>
          </a:prstGeom>
          <a:noFill/>
        </p:spPr>
        <p:txBody>
          <a:bodyPr wrap="square" rtlCol="0">
            <a:spAutoFit/>
          </a:bodyPr>
          <a:lstStyle/>
          <a:p>
            <a:pPr algn="ctr"/>
            <a:r>
              <a:rPr lang="en-US" sz="4400" i="1" dirty="0"/>
              <a:t>Does the Morse Fall Scale (MFS) accurately assess a patient’s risk for experiencing a fall while hospitalized? </a:t>
            </a:r>
          </a:p>
        </p:txBody>
      </p:sp>
      <p:sp>
        <p:nvSpPr>
          <p:cNvPr id="7" name="TextBox 6">
            <a:extLst>
              <a:ext uri="{FF2B5EF4-FFF2-40B4-BE49-F238E27FC236}">
                <a16:creationId xmlns:a16="http://schemas.microsoft.com/office/drawing/2014/main" id="{7D81EFE6-62D5-6044-AAAB-7EC79BB8548A}"/>
              </a:ext>
            </a:extLst>
          </p:cNvPr>
          <p:cNvSpPr txBox="1"/>
          <p:nvPr/>
        </p:nvSpPr>
        <p:spPr>
          <a:xfrm>
            <a:off x="647707" y="18410174"/>
            <a:ext cx="14279566" cy="7694414"/>
          </a:xfrm>
          <a:prstGeom prst="rect">
            <a:avLst/>
          </a:prstGeom>
          <a:noFill/>
        </p:spPr>
        <p:txBody>
          <a:bodyPr wrap="square" rtlCol="0">
            <a:spAutoFit/>
          </a:bodyPr>
          <a:lstStyle/>
          <a:p>
            <a:pPr marL="571500" indent="-571500">
              <a:buFont typeface="Wingdings" pitchFamily="2" charset="2"/>
              <a:buChar char="§"/>
            </a:pPr>
            <a:r>
              <a:rPr lang="en-US" sz="3800" dirty="0"/>
              <a:t>More research should be completed to test the validity of the MFS in clinical application. </a:t>
            </a:r>
          </a:p>
          <a:p>
            <a:pPr marL="571500" indent="-571500">
              <a:buFont typeface="Wingdings" pitchFamily="2" charset="2"/>
              <a:buChar char="§"/>
            </a:pPr>
            <a:endParaRPr lang="en-US" sz="3800" dirty="0"/>
          </a:p>
          <a:p>
            <a:pPr marL="571500" indent="-571500">
              <a:buFont typeface="Wingdings" pitchFamily="2" charset="2"/>
              <a:buChar char="§"/>
            </a:pPr>
            <a:r>
              <a:rPr lang="en-US" sz="3800" dirty="0"/>
              <a:t>The use of the MFS is effective towards assessing  </a:t>
            </a:r>
            <a:r>
              <a:rPr lang="en-US" sz="3800" dirty="0" smtClean="0"/>
              <a:t>risk factors for patients who are at a high risk for falls. </a:t>
            </a:r>
            <a:r>
              <a:rPr lang="en-US" sz="3800" dirty="0"/>
              <a:t>However, cut-off scores for at risk patients should be determined based on the specific clinical setting. </a:t>
            </a:r>
          </a:p>
          <a:p>
            <a:pPr marL="571500" indent="-571500">
              <a:buFont typeface="Wingdings" pitchFamily="2" charset="2"/>
              <a:buChar char="§"/>
            </a:pPr>
            <a:endParaRPr lang="en-US" sz="3800" dirty="0"/>
          </a:p>
          <a:p>
            <a:pPr marL="571500" indent="-571500">
              <a:buFont typeface="Wingdings" pitchFamily="2" charset="2"/>
              <a:buChar char="§"/>
            </a:pPr>
            <a:r>
              <a:rPr lang="en-US" sz="3800" dirty="0"/>
              <a:t>Fall risk assessment should be evaluated by the entire health team,  including nurses, physicians, and therapist</a:t>
            </a:r>
            <a:r>
              <a:rPr lang="en-US" sz="3800" dirty="0" smtClean="0"/>
              <a:t>.</a:t>
            </a:r>
          </a:p>
          <a:p>
            <a:pPr marL="571500" indent="-571500">
              <a:buFont typeface="Wingdings" pitchFamily="2" charset="2"/>
              <a:buChar char="§"/>
            </a:pPr>
            <a:endParaRPr lang="en-US" sz="3800" dirty="0"/>
          </a:p>
          <a:p>
            <a:pPr marL="571500" indent="-571500">
              <a:buFont typeface="Wingdings" pitchFamily="2" charset="2"/>
              <a:buChar char="§"/>
            </a:pPr>
            <a:r>
              <a:rPr lang="en-US" sz="3800" dirty="0" smtClean="0"/>
              <a:t>A more effective fall prevention strategy may include improving the assessment, modification, and management of risk factors. </a:t>
            </a:r>
            <a:endParaRPr lang="en-US" sz="3600" dirty="0"/>
          </a:p>
        </p:txBody>
      </p:sp>
      <p:sp>
        <p:nvSpPr>
          <p:cNvPr id="6" name="TextBox 5"/>
          <p:cNvSpPr txBox="1"/>
          <p:nvPr/>
        </p:nvSpPr>
        <p:spPr>
          <a:xfrm>
            <a:off x="16424125" y="20786736"/>
            <a:ext cx="11080126" cy="12311063"/>
          </a:xfrm>
          <a:prstGeom prst="rect">
            <a:avLst/>
          </a:prstGeom>
          <a:noFill/>
        </p:spPr>
        <p:txBody>
          <a:bodyPr wrap="square" rtlCol="0">
            <a:spAutoFit/>
          </a:bodyPr>
          <a:lstStyle/>
          <a:p>
            <a:pPr marL="571500" indent="-571500" fontAlgn="base">
              <a:buFont typeface="Wingdings" panose="05000000000000000000" pitchFamily="2" charset="2"/>
              <a:buChar char="§"/>
            </a:pPr>
            <a:r>
              <a:rPr lang="en-US" sz="3800" dirty="0"/>
              <a:t>A detailed fall assessment should be performed </a:t>
            </a:r>
            <a:r>
              <a:rPr lang="en-US" sz="3800" u="sng" dirty="0"/>
              <a:t>each shift</a:t>
            </a:r>
            <a:r>
              <a:rPr lang="en-US" sz="3800" dirty="0"/>
              <a:t> to identify every patients risk for falling. </a:t>
            </a:r>
            <a:endParaRPr lang="en-US" sz="3800" dirty="0" smtClean="0"/>
          </a:p>
          <a:p>
            <a:pPr marL="571500" indent="-571500" fontAlgn="base">
              <a:buFont typeface="Wingdings" panose="05000000000000000000" pitchFamily="2" charset="2"/>
              <a:buChar char="§"/>
            </a:pPr>
            <a:endParaRPr lang="en-US" sz="3800" dirty="0"/>
          </a:p>
          <a:p>
            <a:pPr marL="571500" indent="-571500" fontAlgn="base">
              <a:buFont typeface="Wingdings" panose="05000000000000000000" pitchFamily="2" charset="2"/>
              <a:buChar char="§"/>
            </a:pPr>
            <a:r>
              <a:rPr lang="en-US" sz="3800" dirty="0"/>
              <a:t>All medical team members involved in the patient’s care should contribute towards fall risk assessment and prevention strategies. </a:t>
            </a:r>
            <a:endParaRPr lang="en-US" sz="3800" dirty="0" smtClean="0"/>
          </a:p>
          <a:p>
            <a:pPr marL="571500" indent="-571500" fontAlgn="base">
              <a:buFont typeface="Wingdings" panose="05000000000000000000" pitchFamily="2" charset="2"/>
              <a:buChar char="§"/>
            </a:pPr>
            <a:endParaRPr lang="en-US" sz="3800" dirty="0"/>
          </a:p>
          <a:p>
            <a:pPr marL="571500" indent="-571500" fontAlgn="base">
              <a:buFont typeface="Wingdings" panose="05000000000000000000" pitchFamily="2" charset="2"/>
              <a:buChar char="§"/>
            </a:pPr>
            <a:r>
              <a:rPr lang="en-US" sz="3800" dirty="0" smtClean="0"/>
              <a:t>All </a:t>
            </a:r>
            <a:r>
              <a:rPr lang="en-US" sz="3800" dirty="0"/>
              <a:t>intrinsic and extrinsic </a:t>
            </a:r>
            <a:r>
              <a:rPr lang="en-US" sz="3800" dirty="0" smtClean="0"/>
              <a:t>fall risk </a:t>
            </a:r>
            <a:r>
              <a:rPr lang="en-US" sz="3800" dirty="0"/>
              <a:t>factors </a:t>
            </a:r>
            <a:r>
              <a:rPr lang="en-US" sz="3800" dirty="0" smtClean="0"/>
              <a:t>should </a:t>
            </a:r>
            <a:r>
              <a:rPr lang="en-US" sz="3800" dirty="0"/>
              <a:t>be </a:t>
            </a:r>
            <a:r>
              <a:rPr lang="en-US" sz="3800" dirty="0" smtClean="0"/>
              <a:t>assessed and considered when implementing fall prevention strategies. </a:t>
            </a:r>
            <a:r>
              <a:rPr lang="en-US" sz="3800" dirty="0"/>
              <a:t>These include, age, mental status, visual impairments, comorbidities, gait, fall history, medication regimen, and any environmental hazards or use of medical </a:t>
            </a:r>
            <a:r>
              <a:rPr lang="en-US" sz="3800" dirty="0" smtClean="0"/>
              <a:t>equipment</a:t>
            </a:r>
            <a:r>
              <a:rPr lang="en-US" sz="3800" dirty="0"/>
              <a:t>. </a:t>
            </a:r>
            <a:endParaRPr lang="en-US" sz="3800" dirty="0" smtClean="0"/>
          </a:p>
          <a:p>
            <a:pPr fontAlgn="base"/>
            <a:endParaRPr lang="en-US" sz="3800" dirty="0" smtClean="0"/>
          </a:p>
          <a:p>
            <a:pPr marL="571500" indent="-571500" fontAlgn="base">
              <a:buFont typeface="Wingdings" panose="05000000000000000000" pitchFamily="2" charset="2"/>
              <a:buChar char="§"/>
            </a:pPr>
            <a:r>
              <a:rPr lang="en-US" sz="3800" dirty="0" smtClean="0"/>
              <a:t>The </a:t>
            </a:r>
            <a:r>
              <a:rPr lang="en-US" sz="3800" dirty="0"/>
              <a:t>MFS is a reliable scoring system to use for fall risk assessment, as it addresses many of these factors. However, the </a:t>
            </a:r>
            <a:r>
              <a:rPr lang="en-US" sz="3800" dirty="0" smtClean="0"/>
              <a:t>cut-off </a:t>
            </a:r>
            <a:r>
              <a:rPr lang="en-US" sz="3800" dirty="0"/>
              <a:t>scores to identify risk level should be determined based on the patient population and staffing of the unit. </a:t>
            </a:r>
          </a:p>
          <a:p>
            <a:r>
              <a:rPr lang="en-US" sz="3600" dirty="0"/>
              <a:t/>
            </a:r>
            <a:br>
              <a:rPr lang="en-US" sz="3600" dirty="0"/>
            </a:br>
            <a:endParaRPr lang="en-US" sz="3600" dirty="0"/>
          </a:p>
        </p:txBody>
      </p:sp>
      <p:pic>
        <p:nvPicPr>
          <p:cNvPr id="17" name="Picture 16"/>
          <p:cNvPicPr>
            <a:picLocks noChangeAspect="1"/>
          </p:cNvPicPr>
          <p:nvPr/>
        </p:nvPicPr>
        <p:blipFill>
          <a:blip r:embed="rId6"/>
          <a:stretch>
            <a:fillRect/>
          </a:stretch>
        </p:blipFill>
        <p:spPr>
          <a:xfrm>
            <a:off x="3429197" y="26444731"/>
            <a:ext cx="9102437" cy="6068291"/>
          </a:xfrm>
          <a:prstGeom prst="rect">
            <a:avLst/>
          </a:prstGeom>
        </p:spPr>
      </p:pic>
      <p:pic>
        <p:nvPicPr>
          <p:cNvPr id="24" name="Picture 23"/>
          <p:cNvPicPr>
            <a:picLocks noChangeAspect="1"/>
          </p:cNvPicPr>
          <p:nvPr/>
        </p:nvPicPr>
        <p:blipFill>
          <a:blip r:embed="rId7"/>
          <a:stretch>
            <a:fillRect/>
          </a:stretch>
        </p:blipFill>
        <p:spPr>
          <a:xfrm>
            <a:off x="32152723" y="28050126"/>
            <a:ext cx="7143750" cy="2857500"/>
          </a:xfrm>
          <a:prstGeom prst="rect">
            <a:avLst/>
          </a:prstGeom>
        </p:spPr>
      </p:pic>
    </p:spTree>
    <p:extLst>
      <p:ext uri="{BB962C8B-B14F-4D97-AF65-F5344CB8AC3E}">
        <p14:creationId xmlns:p14="http://schemas.microsoft.com/office/powerpoint/2010/main" val="16169364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304</TotalTime>
  <Words>714</Words>
  <Application>Microsoft Office PowerPoint</Application>
  <PresentationFormat>Custom</PresentationFormat>
  <Paragraphs>46</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Baghdad</vt:lpstr>
      <vt:lpstr>Beirut</vt:lpstr>
      <vt:lpstr>Calibri</vt:lpstr>
      <vt:lpstr>Calibri Light</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Ouellette, Katherine E</cp:lastModifiedBy>
  <cp:revision>22</cp:revision>
  <dcterms:created xsi:type="dcterms:W3CDTF">2018-04-17T18:02:47Z</dcterms:created>
  <dcterms:modified xsi:type="dcterms:W3CDTF">2018-04-19T19:07:21Z</dcterms:modified>
</cp:coreProperties>
</file>