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65" autoAdjust="0"/>
    <p:restoredTop sz="86432" autoAdjust="0"/>
  </p:normalViewPr>
  <p:slideViewPr>
    <p:cSldViewPr snapToGrid="0">
      <p:cViewPr>
        <p:scale>
          <a:sx n="30" d="100"/>
          <a:sy n="30" d="100"/>
        </p:scale>
        <p:origin x="1072" y="14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4/24/18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4/24/18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4/24/18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png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16379" y="357808"/>
            <a:ext cx="31089600" cy="2514540"/>
          </a:xfrm>
        </p:spPr>
        <p:txBody>
          <a:bodyPr>
            <a:normAutofit/>
          </a:bodyPr>
          <a:lstStyle/>
          <a:p>
            <a:pPr algn="ctr"/>
            <a:r>
              <a:rPr lang="en-US" sz="9600" dirty="0"/>
              <a:t>Improving Inpatient Infant Safe Sleep Practices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88720" y="5852160"/>
            <a:ext cx="12801600" cy="1219200"/>
          </a:xfrm>
        </p:spPr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5739239" y="10239340"/>
            <a:ext cx="12509941" cy="1219200"/>
          </a:xfrm>
        </p:spPr>
        <p:txBody>
          <a:bodyPr/>
          <a:lstStyle/>
          <a:p>
            <a:r>
              <a:rPr lang="en-US" dirty="0"/>
              <a:t>Model/theory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15739240" y="11859517"/>
            <a:ext cx="12509940" cy="89077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5200" b="1" dirty="0"/>
              <a:t>Kurt Lewin’s Change Theory</a:t>
            </a:r>
          </a:p>
          <a:p>
            <a:pPr marL="295275" indent="0">
              <a:buNone/>
            </a:pPr>
            <a:r>
              <a:rPr lang="en-US" sz="4800" dirty="0"/>
              <a:t>Three Concepts</a:t>
            </a:r>
          </a:p>
          <a:p>
            <a:pPr lvl="1"/>
            <a:r>
              <a:rPr lang="en-US" sz="4300" dirty="0"/>
              <a:t>Driving Forces – facilitate change</a:t>
            </a:r>
          </a:p>
          <a:p>
            <a:pPr lvl="1"/>
            <a:r>
              <a:rPr lang="en-US" sz="4300" dirty="0"/>
              <a:t>Restraining Forces – resist change</a:t>
            </a:r>
          </a:p>
          <a:p>
            <a:pPr lvl="1"/>
            <a:r>
              <a:rPr lang="en-US" sz="4300" dirty="0"/>
              <a:t>Equilibrium – shifts in forces allow change</a:t>
            </a:r>
          </a:p>
          <a:p>
            <a:pPr lvl="1"/>
            <a:endParaRPr lang="en-US" sz="4400" dirty="0"/>
          </a:p>
          <a:p>
            <a:pPr marL="640080" lvl="1" indent="0">
              <a:buNone/>
            </a:pPr>
            <a:endParaRPr lang="en-US" sz="4400" dirty="0"/>
          </a:p>
          <a:p>
            <a:pPr marL="640080" lvl="1" indent="0">
              <a:buNone/>
            </a:pPr>
            <a:endParaRPr lang="en-US" sz="4400" dirty="0"/>
          </a:p>
          <a:p>
            <a:pPr marL="640080" lvl="1" indent="0">
              <a:buNone/>
            </a:pPr>
            <a:endParaRPr lang="en-US" sz="4400" dirty="0"/>
          </a:p>
          <a:p>
            <a:pPr lvl="1"/>
            <a:endParaRPr lang="en-US" sz="4400" dirty="0"/>
          </a:p>
          <a:p>
            <a:pPr lvl="1"/>
            <a:endParaRPr lang="en-US" sz="4400" dirty="0"/>
          </a:p>
          <a:p>
            <a:pPr marL="3530600" lvl="1" indent="0">
              <a:buNone/>
            </a:pPr>
            <a:endParaRPr lang="en-US" sz="4800" dirty="0"/>
          </a:p>
          <a:p>
            <a:pPr marL="3530600" lvl="1" indent="0">
              <a:buNone/>
            </a:pPr>
            <a:r>
              <a:rPr lang="en-US" sz="4800" dirty="0"/>
              <a:t>Three Step Model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188720" y="21569240"/>
            <a:ext cx="12801600" cy="1219200"/>
          </a:xfrm>
        </p:spPr>
        <p:txBody>
          <a:bodyPr/>
          <a:lstStyle/>
          <a:p>
            <a:r>
              <a:rPr lang="en-US" dirty="0"/>
              <a:t>Methods of data collection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>
          <a:xfrm>
            <a:off x="1188720" y="22845286"/>
            <a:ext cx="12801600" cy="9563903"/>
          </a:xfrm>
        </p:spPr>
        <p:txBody>
          <a:bodyPr>
            <a:normAutofit/>
          </a:bodyPr>
          <a:lstStyle/>
          <a:p>
            <a:r>
              <a:rPr lang="en-US" sz="4400" dirty="0"/>
              <a:t>Databases Used: CINAHL, MEDLINE &amp; PubMed</a:t>
            </a:r>
          </a:p>
          <a:p>
            <a:r>
              <a:rPr lang="en-US" sz="4400" dirty="0"/>
              <a:t>Other Resources Used: UpToDate, American Academy of Pediatrics official website</a:t>
            </a:r>
          </a:p>
          <a:p>
            <a:r>
              <a:rPr lang="en-US" sz="4400" b="1" dirty="0"/>
              <a:t>Search Terms</a:t>
            </a:r>
            <a:endParaRPr lang="en-US" sz="4400" dirty="0"/>
          </a:p>
          <a:p>
            <a:pPr lvl="1"/>
            <a:r>
              <a:rPr lang="en-US" sz="4000" dirty="0"/>
              <a:t>UpToDate: </a:t>
            </a:r>
            <a:r>
              <a:rPr lang="en-US" sz="4000" i="1" dirty="0"/>
              <a:t>sudden infant death syndrome, pediatric</a:t>
            </a:r>
          </a:p>
          <a:p>
            <a:pPr lvl="1"/>
            <a:r>
              <a:rPr lang="en-US" sz="4000" dirty="0"/>
              <a:t>AAP website: </a:t>
            </a:r>
            <a:r>
              <a:rPr lang="en-US" sz="4000" i="1" dirty="0"/>
              <a:t>safe sleep, policy</a:t>
            </a:r>
          </a:p>
          <a:p>
            <a:pPr lvl="1"/>
            <a:r>
              <a:rPr lang="en-US" sz="4000" dirty="0"/>
              <a:t>Databases: </a:t>
            </a:r>
            <a:r>
              <a:rPr lang="en-US" sz="4000" i="1" dirty="0"/>
              <a:t>safe sleep, inpatient</a:t>
            </a:r>
          </a:p>
          <a:p>
            <a:r>
              <a:rPr lang="en-US" sz="4400" b="1" dirty="0"/>
              <a:t>Selection Criteria</a:t>
            </a:r>
          </a:p>
          <a:p>
            <a:pPr lvl="1"/>
            <a:r>
              <a:rPr lang="en-US" sz="4000" b="1" dirty="0"/>
              <a:t>Inclusion Criteria: </a:t>
            </a:r>
            <a:r>
              <a:rPr lang="en-US" sz="4000" dirty="0"/>
              <a:t>Peer reviewed, academic journals, full text only, 2013 to 2018, in English</a:t>
            </a:r>
          </a:p>
          <a:p>
            <a:pPr lvl="1"/>
            <a:r>
              <a:rPr lang="en-US" sz="4000" b="1" dirty="0"/>
              <a:t>Exclusion Criteria: </a:t>
            </a:r>
            <a:r>
              <a:rPr lang="en-US" sz="4000" dirty="0"/>
              <a:t>Preterm infants, newborn nursery</a:t>
            </a:r>
            <a:endParaRPr lang="en-US" sz="4000" i="1" dirty="0"/>
          </a:p>
          <a:p>
            <a:endParaRPr lang="en-US" sz="48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/>
              <a:t>Appraisal &amp; Data summary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9885372" y="22845285"/>
            <a:ext cx="12801600" cy="1219200"/>
          </a:xfrm>
        </p:spPr>
        <p:txBody>
          <a:bodyPr/>
          <a:lstStyle/>
          <a:p>
            <a:r>
              <a:rPr lang="en-US" dirty="0"/>
              <a:t>Practice implications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29885372" y="24145378"/>
            <a:ext cx="12801600" cy="8503656"/>
          </a:xfrm>
        </p:spPr>
        <p:txBody>
          <a:bodyPr>
            <a:normAutofit fontScale="92500" lnSpcReduction="10000"/>
          </a:bodyPr>
          <a:lstStyle/>
          <a:p>
            <a:r>
              <a:rPr lang="en-US" sz="4800" dirty="0"/>
              <a:t>Evidence supports the use of staff education and safe sleep policies to improve safe sleep practices in the hospital setting</a:t>
            </a:r>
          </a:p>
          <a:p>
            <a:r>
              <a:rPr lang="en-US" sz="4800" dirty="0"/>
              <a:t>However, most QI projects used multiple interventions, resulting in a lack of evidence on the effectiveness of individual interventions</a:t>
            </a:r>
          </a:p>
          <a:p>
            <a:r>
              <a:rPr lang="en-US" sz="4800" dirty="0"/>
              <a:t>The use of wearable blankets may be beneficial as part of the safe sleep policy but should not be the only intervention</a:t>
            </a:r>
          </a:p>
          <a:p>
            <a:r>
              <a:rPr lang="en-US" sz="4800" dirty="0"/>
              <a:t>Standardization of safe sleep practices should be used throughout the hospital to reinforce positive safe sleep behaviors for parents and caregivers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sz="quarter" idx="25"/>
          </p:nvPr>
        </p:nvSpPr>
        <p:spPr>
          <a:xfrm>
            <a:off x="1189038" y="7115174"/>
            <a:ext cx="12801600" cy="13916026"/>
          </a:xfrm>
        </p:spPr>
        <p:txBody>
          <a:bodyPr>
            <a:normAutofit/>
          </a:bodyPr>
          <a:lstStyle/>
          <a:p>
            <a:r>
              <a:rPr lang="en-US" sz="4400" dirty="0"/>
              <a:t>Sudden Infant Death Syndrome (SIDS) is the leading cause of death in infants &gt; 1 month and &lt; 1 year old (NIH, 2018)</a:t>
            </a:r>
          </a:p>
          <a:p>
            <a:r>
              <a:rPr lang="en-US" sz="4400" dirty="0"/>
              <a:t>Accidental suffocation on the rise (CDC, 2018)</a:t>
            </a:r>
          </a:p>
          <a:p>
            <a:pPr marL="0" indent="0">
              <a:buNone/>
            </a:pPr>
            <a:endParaRPr lang="en-US" sz="4400" dirty="0"/>
          </a:p>
          <a:p>
            <a:endParaRPr lang="en-US" sz="4400" dirty="0"/>
          </a:p>
          <a:p>
            <a:endParaRPr lang="en-US" sz="4400" dirty="0"/>
          </a:p>
          <a:p>
            <a:endParaRPr lang="en-US" sz="4400" dirty="0"/>
          </a:p>
          <a:p>
            <a:endParaRPr lang="en-US" sz="4400" dirty="0"/>
          </a:p>
          <a:p>
            <a:pPr marL="0" indent="0">
              <a:buNone/>
            </a:pPr>
            <a:endParaRPr lang="en-US" sz="4400" dirty="0"/>
          </a:p>
          <a:p>
            <a:r>
              <a:rPr lang="en-US" sz="4400" dirty="0"/>
              <a:t>Safe sleep compliance in the hospital setting is not routinely followed, despite clear guidelines from the American Academy of Pediatrics (AAP)</a:t>
            </a:r>
          </a:p>
          <a:p>
            <a:r>
              <a:rPr lang="en-US" sz="4400" dirty="0"/>
              <a:t>Cribs are often cluttered with medical supplies, diapers, wipes, toys, extra blankets and pillows, increasing risk for accidental suffocation</a:t>
            </a:r>
          </a:p>
          <a:p>
            <a:r>
              <a:rPr lang="en-US" sz="4400" dirty="0"/>
              <a:t>Studies have shown parents will model behaviors and conditions seen in the hospital (Carrier, 2009)</a:t>
            </a:r>
          </a:p>
          <a:p>
            <a:pPr marL="0" indent="0">
              <a:buNone/>
            </a:pPr>
            <a:endParaRPr lang="en-US" sz="4800" dirty="0"/>
          </a:p>
          <a:p>
            <a:endParaRPr lang="en-US" sz="4800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9"/>
          </p:nvPr>
        </p:nvSpPr>
        <p:spPr>
          <a:xfrm>
            <a:off x="15739239" y="21569240"/>
            <a:ext cx="12509941" cy="1219200"/>
          </a:xfrm>
        </p:spPr>
        <p:txBody>
          <a:bodyPr/>
          <a:lstStyle/>
          <a:p>
            <a:r>
              <a:rPr lang="en-US" dirty="0"/>
              <a:t>Important themes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416379" y="3112980"/>
            <a:ext cx="3108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</a:rPr>
              <a:t>Danielle Kendall, Department of Nursing, University of New Hampshire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97" y="1144645"/>
            <a:ext cx="2478029" cy="29839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4451" y="1048392"/>
            <a:ext cx="2478029" cy="2983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0B6657-BBBA-0C41-9AD1-8A5F2531FE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87904" y="15585043"/>
            <a:ext cx="9295776" cy="41445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58B07E-ACE1-0C4A-9BE2-76E2C633AF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1231" y="24932249"/>
            <a:ext cx="4157949" cy="69299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F38AC36-5A70-8B48-82BA-9868A2AD15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4623" y="10672730"/>
            <a:ext cx="6805189" cy="389939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BEA2802-B0A9-3C49-B95F-1C3744946C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6214" y="10672730"/>
            <a:ext cx="6339235" cy="3899392"/>
          </a:xfrm>
          <a:prstGeom prst="rect">
            <a:avLst/>
          </a:prstGeom>
        </p:spPr>
      </p:pic>
      <p:sp>
        <p:nvSpPr>
          <p:cNvPr id="29" name="Content Placeholder 13">
            <a:extLst>
              <a:ext uri="{FF2B5EF4-FFF2-40B4-BE49-F238E27FC236}">
                <a16:creationId xmlns:a16="http://schemas.microsoft.com/office/drawing/2014/main" id="{668503C4-A54A-EF46-96E6-B4D5DAEA7B6E}"/>
              </a:ext>
            </a:extLst>
          </p:cNvPr>
          <p:cNvSpPr txBox="1">
            <a:spLocks/>
          </p:cNvSpPr>
          <p:nvPr/>
        </p:nvSpPr>
        <p:spPr>
          <a:xfrm>
            <a:off x="15739239" y="22845285"/>
            <a:ext cx="12801599" cy="9563903"/>
          </a:xfrm>
          <a:prstGeom prst="rect">
            <a:avLst/>
          </a:prstGeom>
        </p:spPr>
        <p:txBody>
          <a:bodyPr vert="horz" lIns="365760" tIns="182880" rIns="91440" bIns="45720" rtlCol="0">
            <a:norm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dirty="0"/>
              <a:t>Focus on modeling safe sleep behavior</a:t>
            </a:r>
          </a:p>
          <a:p>
            <a:pPr>
              <a:spcAft>
                <a:spcPts val="1200"/>
              </a:spcAft>
            </a:pPr>
            <a:r>
              <a:rPr lang="en-US" sz="4400" dirty="0"/>
              <a:t>Education for families on risk reduction</a:t>
            </a:r>
          </a:p>
          <a:p>
            <a:pPr marL="476250" indent="0">
              <a:buNone/>
            </a:pPr>
            <a:r>
              <a:rPr lang="en-US" sz="4400" b="1" dirty="0"/>
              <a:t>ABC’s of Safe Sleep </a:t>
            </a:r>
          </a:p>
          <a:p>
            <a:pPr marL="640080" lvl="1" indent="0">
              <a:buNone/>
            </a:pPr>
            <a:r>
              <a:rPr lang="en-US" sz="2800" dirty="0"/>
              <a:t>(Kuhlmann et al., 2016)</a:t>
            </a:r>
            <a:endParaRPr lang="en-US" sz="4400" b="1" dirty="0"/>
          </a:p>
          <a:p>
            <a:pPr lvl="1"/>
            <a:r>
              <a:rPr lang="en-US" sz="4000" dirty="0"/>
              <a:t>Infants should be </a:t>
            </a:r>
            <a:r>
              <a:rPr lang="en-US" sz="4000" b="1" i="1" dirty="0"/>
              <a:t>ALONE</a:t>
            </a:r>
            <a:endParaRPr lang="en-US" sz="4000" dirty="0"/>
          </a:p>
          <a:p>
            <a:pPr lvl="1"/>
            <a:r>
              <a:rPr lang="en-US" sz="4000" dirty="0"/>
              <a:t>On their </a:t>
            </a:r>
            <a:r>
              <a:rPr lang="en-US" sz="4000" b="1" i="1" dirty="0"/>
              <a:t>BACK</a:t>
            </a:r>
            <a:endParaRPr lang="en-US" sz="4000" dirty="0"/>
          </a:p>
          <a:p>
            <a:pPr lvl="2"/>
            <a:r>
              <a:rPr lang="en-US" sz="4000" dirty="0"/>
              <a:t>On a firm surface in a </a:t>
            </a:r>
            <a:r>
              <a:rPr lang="en-US" sz="4000" b="1" i="1" dirty="0"/>
              <a:t>CRIB</a:t>
            </a:r>
            <a:endParaRPr lang="en-US" sz="4000" dirty="0"/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endParaRPr lang="en-US" sz="4800" b="1" dirty="0"/>
          </a:p>
          <a:p>
            <a:endParaRPr lang="en-US" sz="4800" b="1" dirty="0"/>
          </a:p>
          <a:p>
            <a:pPr marL="0" indent="0">
              <a:buNone/>
            </a:pPr>
            <a:endParaRPr lang="en-US" sz="4800" dirty="0"/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CB254039-89C0-7A4C-8757-53EE409391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515593"/>
              </p:ext>
            </p:extLst>
          </p:nvPr>
        </p:nvGraphicFramePr>
        <p:xfrm>
          <a:off x="29526537" y="7392292"/>
          <a:ext cx="13580893" cy="14920353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3448630">
                  <a:extLst>
                    <a:ext uri="{9D8B030D-6E8A-4147-A177-3AD203B41FA5}">
                      <a16:colId xmlns:a16="http://schemas.microsoft.com/office/drawing/2014/main" val="3425549571"/>
                    </a:ext>
                  </a:extLst>
                </a:gridCol>
                <a:gridCol w="2078709">
                  <a:extLst>
                    <a:ext uri="{9D8B030D-6E8A-4147-A177-3AD203B41FA5}">
                      <a16:colId xmlns:a16="http://schemas.microsoft.com/office/drawing/2014/main" val="1728176169"/>
                    </a:ext>
                  </a:extLst>
                </a:gridCol>
                <a:gridCol w="8053554">
                  <a:extLst>
                    <a:ext uri="{9D8B030D-6E8A-4147-A177-3AD203B41FA5}">
                      <a16:colId xmlns:a16="http://schemas.microsoft.com/office/drawing/2014/main" val="1542548408"/>
                    </a:ext>
                  </a:extLst>
                </a:gridCol>
              </a:tblGrid>
              <a:tr h="119786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Article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Level of Evidence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Data Summary 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60889453"/>
                  </a:ext>
                </a:extLst>
              </a:tr>
              <a:tr h="308051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Salm Ward &amp; Balfour (2016)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2b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Systematic review of infant safe sleep practices from 1990-2015; interventions to reduce risk of SIDS and effectiveness of safe sleep practices; reviewed RCTs, pre/post intervention studies, prospective case controls; Interventions (education, policies, etc.) are helpful to increase safe sleep practices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63535096"/>
                  </a:ext>
                </a:extLst>
              </a:tr>
              <a:tr h="299352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</a:rPr>
                        <a:t>Ahlers</a:t>
                      </a:r>
                      <a:r>
                        <a:rPr lang="en-US" sz="3200" dirty="0">
                          <a:effectLst/>
                        </a:rPr>
                        <a:t>-Schmidt, </a:t>
                      </a:r>
                      <a:r>
                        <a:rPr lang="en-US" sz="3200" dirty="0" err="1">
                          <a:effectLst/>
                        </a:rPr>
                        <a:t>Schunn</a:t>
                      </a:r>
                      <a:r>
                        <a:rPr lang="en-US" sz="3200" dirty="0">
                          <a:effectLst/>
                        </a:rPr>
                        <a:t>, Nguyen, </a:t>
                      </a:r>
                      <a:r>
                        <a:rPr lang="en-US" sz="3200" dirty="0" err="1">
                          <a:effectLst/>
                        </a:rPr>
                        <a:t>Nimeskern</a:t>
                      </a:r>
                      <a:r>
                        <a:rPr lang="en-US" sz="3200" dirty="0">
                          <a:effectLst/>
                        </a:rPr>
                        <a:t>-Miller, </a:t>
                      </a:r>
                      <a:r>
                        <a:rPr lang="en-US" sz="3200" dirty="0" err="1">
                          <a:effectLst/>
                        </a:rPr>
                        <a:t>Ilahe</a:t>
                      </a:r>
                      <a:r>
                        <a:rPr lang="en-US" sz="3200" dirty="0">
                          <a:effectLst/>
                        </a:rPr>
                        <a:t> &amp; Kuhlmann (2016)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2b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RCT for wearable blankets to increase safe sleep practices; caregivers were given either a water bottle or a wearable blanket; No significant difference in safe sleep practices were found but the wearable blanket reportedly stimulated more conversations regarding safe sleep 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58716332"/>
                  </a:ext>
                </a:extLst>
              </a:tr>
              <a:tr h="180304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Task Force on Sudden Infant Death Syndrome (2016)</a:t>
                      </a:r>
                      <a:endParaRPr lang="en-US" sz="4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4a</a:t>
                      </a:r>
                      <a:endParaRPr lang="en-US" sz="4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Policy statement on SIDS (2016 Update); Standing clinical practice guideline for SIDS risk reduction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88015747"/>
                  </a:ext>
                </a:extLst>
              </a:tr>
              <a:tr h="315533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Kuhlmann, Ahlers-Schmidt, Lukasiewicz &amp; Truong (2016)</a:t>
                      </a:r>
                      <a:endParaRPr lang="en-US" sz="4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5a</a:t>
                      </a:r>
                      <a:endParaRPr lang="en-US" sz="4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Multi-institutional QI project at 8 children’s hospitals on inpatient pediatric units; Interventions included staff education, safe sleep policies, designated storage and caregiver education; Implementation resulted in &gt;50% reduction of unsafe items in the crib and improved safe sleep practices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053994"/>
                  </a:ext>
                </a:extLst>
              </a:tr>
              <a:tr h="180304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Geyer, Smith &amp; Kair (2016)</a:t>
                      </a:r>
                      <a:endParaRPr lang="en-US" sz="4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</a:rPr>
                        <a:t>5b</a:t>
                      </a:r>
                      <a:endParaRPr lang="en-US" sz="4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Hospital-wide QI in one institutions; Used staff education, swaddle sleep sacks, crib cards, and bedside storage to improve safe sleep environments with positive effect</a:t>
                      </a: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0715942"/>
                  </a:ext>
                </a:extLst>
              </a:tr>
            </a:tbl>
          </a:graphicData>
        </a:graphic>
      </p:graphicFrame>
      <p:pic>
        <p:nvPicPr>
          <p:cNvPr id="35" name="Picture 34">
            <a:extLst>
              <a:ext uri="{FF2B5EF4-FFF2-40B4-BE49-F238E27FC236}">
                <a16:creationId xmlns:a16="http://schemas.microsoft.com/office/drawing/2014/main" id="{369C30EB-CF87-3F4A-820F-A8DEBBC422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615179" y="28796405"/>
            <a:ext cx="6131518" cy="3065759"/>
          </a:xfrm>
          <a:prstGeom prst="rect">
            <a:avLst/>
          </a:prstGeom>
        </p:spPr>
      </p:pic>
      <p:sp>
        <p:nvSpPr>
          <p:cNvPr id="36" name="Text Placeholder 20">
            <a:extLst>
              <a:ext uri="{FF2B5EF4-FFF2-40B4-BE49-F238E27FC236}">
                <a16:creationId xmlns:a16="http://schemas.microsoft.com/office/drawing/2014/main" id="{A8729B6F-202B-1244-B264-39B5176BF3DB}"/>
              </a:ext>
            </a:extLst>
          </p:cNvPr>
          <p:cNvSpPr txBox="1">
            <a:spLocks/>
          </p:cNvSpPr>
          <p:nvPr/>
        </p:nvSpPr>
        <p:spPr>
          <a:xfrm>
            <a:off x="15642019" y="5852160"/>
            <a:ext cx="12607161" cy="1219200"/>
          </a:xfrm>
          <a:prstGeom prst="round1Rect">
            <a:avLst/>
          </a:prstGeom>
          <a:solidFill>
            <a:schemeClr val="accent1"/>
          </a:solidFill>
        </p:spPr>
        <p:txBody>
          <a:bodyPr vert="horz" lIns="365760" tIns="45720" rIns="91440" bIns="45720" rtlCol="0" anchor="ctr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/>
              <a:t>PICO Question</a:t>
            </a:r>
          </a:p>
        </p:txBody>
      </p:sp>
      <p:sp>
        <p:nvSpPr>
          <p:cNvPr id="37" name="Content Placeholder 21">
            <a:extLst>
              <a:ext uri="{FF2B5EF4-FFF2-40B4-BE49-F238E27FC236}">
                <a16:creationId xmlns:a16="http://schemas.microsoft.com/office/drawing/2014/main" id="{8D4EF265-66F3-EE41-9D6F-8DF18E860008}"/>
              </a:ext>
            </a:extLst>
          </p:cNvPr>
          <p:cNvSpPr txBox="1">
            <a:spLocks/>
          </p:cNvSpPr>
          <p:nvPr/>
        </p:nvSpPr>
        <p:spPr>
          <a:xfrm>
            <a:off x="15400065" y="7217158"/>
            <a:ext cx="12801600" cy="2759082"/>
          </a:xfrm>
          <a:prstGeom prst="rect">
            <a:avLst/>
          </a:prstGeom>
        </p:spPr>
        <p:txBody>
          <a:bodyPr vert="horz" lIns="365760" tIns="182880" rIns="91440" bIns="45720" rtlCol="0">
            <a:norm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800" dirty="0"/>
          </a:p>
        </p:txBody>
      </p:sp>
      <p:sp>
        <p:nvSpPr>
          <p:cNvPr id="39" name="Content Placeholder 21">
            <a:extLst>
              <a:ext uri="{FF2B5EF4-FFF2-40B4-BE49-F238E27FC236}">
                <a16:creationId xmlns:a16="http://schemas.microsoft.com/office/drawing/2014/main" id="{070699E6-A7A5-6241-B3E5-3EF7B03B3658}"/>
              </a:ext>
            </a:extLst>
          </p:cNvPr>
          <p:cNvSpPr txBox="1">
            <a:spLocks/>
          </p:cNvSpPr>
          <p:nvPr/>
        </p:nvSpPr>
        <p:spPr>
          <a:xfrm>
            <a:off x="15396097" y="6997432"/>
            <a:ext cx="12801600" cy="2887728"/>
          </a:xfrm>
          <a:prstGeom prst="rect">
            <a:avLst/>
          </a:prstGeom>
        </p:spPr>
        <p:txBody>
          <a:bodyPr vert="horz" lIns="365760" tIns="182880" rIns="91440" bIns="45720" rtlCol="0">
            <a:norm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800" dirty="0"/>
              <a:t>Does the use of staff education and safe sleep policies improve safe sleep practices in the inpatient setting?</a:t>
            </a:r>
          </a:p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620</Words>
  <Application>Microsoft Macintosh PowerPoint</Application>
  <PresentationFormat>Custom</PresentationFormat>
  <Paragraphs>77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Times New Roman</vt:lpstr>
      <vt:lpstr>Medical Poster</vt:lpstr>
      <vt:lpstr>Improving Inpatient Infant Safe Sleep Practices</vt:lpstr>
    </vt:vector>
  </TitlesOfParts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2018-04-26T16:24:50Z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