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"/>
  </p:handoutMasterIdLst>
  <p:sldIdLst>
    <p:sldId id="259" r:id="rId2"/>
    <p:sldId id="261" r:id="rId3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  <p15:guide id="3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CCCC"/>
    <a:srgbClr val="999999"/>
    <a:srgbClr val="FF9900"/>
    <a:srgbClr val="990000"/>
    <a:srgbClr val="000050"/>
    <a:srgbClr val="00126A"/>
    <a:srgbClr val="0033CC"/>
    <a:srgbClr val="000622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658" autoAdjust="0"/>
    <p:restoredTop sz="94575" autoAdjust="0"/>
  </p:normalViewPr>
  <p:slideViewPr>
    <p:cSldViewPr>
      <p:cViewPr>
        <p:scale>
          <a:sx n="30" d="100"/>
          <a:sy n="30" d="100"/>
        </p:scale>
        <p:origin x="504" y="-1200"/>
      </p:cViewPr>
      <p:guideLst>
        <p:guide orient="horz" pos="10368"/>
        <p:guide pos="15552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handoutMaster" Target="handoutMasters/handoutMaster1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microsoft.com/office/2011/relationships/chartStyle" Target="style1.xml"/><Relationship Id="rId2" Type="http://schemas.microsoft.com/office/2011/relationships/chartColorStyle" Target="colors1.xml"/><Relationship Id="rId3" Type="http://schemas.openxmlformats.org/officeDocument/2006/relationships/oleObject" Target="file:////Users/kaylalawlor/Documents/poster%20figur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v>Brass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(Sheet1!$T$4,Sheet1!$T$10,Sheet1!$Y$4,Sheet1!$Y$10)</c:f>
                <c:numCache>
                  <c:formatCode>General</c:formatCode>
                  <c:ptCount val="4"/>
                  <c:pt idx="0">
                    <c:v>248.4790822703104</c:v>
                  </c:pt>
                  <c:pt idx="1">
                    <c:v>1951.374951072437</c:v>
                  </c:pt>
                  <c:pt idx="2">
                    <c:v>55.41032050481108</c:v>
                  </c:pt>
                  <c:pt idx="3">
                    <c:v>613.1364370579741</c:v>
                  </c:pt>
                </c:numCache>
              </c:numRef>
            </c:plus>
            <c:minus>
              <c:numRef>
                <c:f>(Sheet1!$T$4,Sheet1!$T$10,Sheet1!$Y$4,Sheet1!$Y$10)</c:f>
                <c:numCache>
                  <c:formatCode>General</c:formatCode>
                  <c:ptCount val="4"/>
                  <c:pt idx="0">
                    <c:v>248.4790822703104</c:v>
                  </c:pt>
                  <c:pt idx="1">
                    <c:v>1951.374951072437</c:v>
                  </c:pt>
                  <c:pt idx="2">
                    <c:v>55.41032050481108</c:v>
                  </c:pt>
                  <c:pt idx="3">
                    <c:v>613.1364370579741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Sheet1!$A$41:$F$41</c:f>
              <c:strCache>
                <c:ptCount val="6"/>
                <c:pt idx="0">
                  <c:v>Free Sphere</c:v>
                </c:pt>
                <c:pt idx="1">
                  <c:v>Forced Sphere</c:v>
                </c:pt>
                <c:pt idx="2">
                  <c:v>Free Cylinder</c:v>
                </c:pt>
                <c:pt idx="3">
                  <c:v>Forced Cylinder</c:v>
                </c:pt>
                <c:pt idx="4">
                  <c:v>Free Block </c:v>
                </c:pt>
                <c:pt idx="5">
                  <c:v>Forced Block</c:v>
                </c:pt>
              </c:strCache>
            </c:strRef>
          </c:cat>
          <c:val>
            <c:numRef>
              <c:f>(Sheet1!$R$4,Sheet1!$R$10,Sheet1!$W$4,Sheet1!$W$10)</c:f>
              <c:numCache>
                <c:formatCode>General</c:formatCode>
                <c:ptCount val="4"/>
                <c:pt idx="0">
                  <c:v>773.5752365333331</c:v>
                </c:pt>
                <c:pt idx="1">
                  <c:v>4100.311934488888</c:v>
                </c:pt>
                <c:pt idx="2">
                  <c:v>180.772878</c:v>
                </c:pt>
                <c:pt idx="3">
                  <c:v>2055.606741499999</c:v>
                </c:pt>
              </c:numCache>
            </c:numRef>
          </c:val>
        </c:ser>
        <c:ser>
          <c:idx val="0"/>
          <c:order val="1"/>
          <c:tx>
            <c:v>Aluminum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cust"/>
            <c:noEndCap val="0"/>
            <c:plus>
              <c:numRef>
                <c:f>(Sheet1!$E$4,Sheet1!$E$10,Sheet1!$J$4,Sheet1!$J$10,Sheet1!$O$4,Sheet1!$O$10)</c:f>
                <c:numCache>
                  <c:formatCode>General</c:formatCode>
                  <c:ptCount val="6"/>
                  <c:pt idx="0">
                    <c:v>222.1983323972114</c:v>
                  </c:pt>
                  <c:pt idx="1">
                    <c:v>1745.936349967311</c:v>
                  </c:pt>
                  <c:pt idx="2">
                    <c:v>138.1304308733069</c:v>
                  </c:pt>
                  <c:pt idx="3">
                    <c:v>1063.87336894957</c:v>
                  </c:pt>
                  <c:pt idx="4">
                    <c:v>118.769939100065</c:v>
                  </c:pt>
                  <c:pt idx="5">
                    <c:v>1773.902025193602</c:v>
                  </c:pt>
                </c:numCache>
              </c:numRef>
            </c:plus>
            <c:minus>
              <c:numRef>
                <c:f>(Sheet1!$E$4,Sheet1!$E$10,Sheet1!$J$4,Sheet1!$J$10,Sheet1!$O$4,Sheet1!$O$10)</c:f>
                <c:numCache>
                  <c:formatCode>General</c:formatCode>
                  <c:ptCount val="6"/>
                  <c:pt idx="0">
                    <c:v>222.1983323972114</c:v>
                  </c:pt>
                  <c:pt idx="1">
                    <c:v>1745.936349967311</c:v>
                  </c:pt>
                  <c:pt idx="2">
                    <c:v>138.1304308733069</c:v>
                  </c:pt>
                  <c:pt idx="3">
                    <c:v>1063.87336894957</c:v>
                  </c:pt>
                  <c:pt idx="4">
                    <c:v>118.769939100065</c:v>
                  </c:pt>
                  <c:pt idx="5">
                    <c:v>1773.902025193602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Sheet1!$A$41:$F$41</c:f>
              <c:strCache>
                <c:ptCount val="6"/>
                <c:pt idx="0">
                  <c:v>Free Sphere</c:v>
                </c:pt>
                <c:pt idx="1">
                  <c:v>Forced Sphere</c:v>
                </c:pt>
                <c:pt idx="2">
                  <c:v>Free Cylinder</c:v>
                </c:pt>
                <c:pt idx="3">
                  <c:v>Forced Cylinder</c:v>
                </c:pt>
                <c:pt idx="4">
                  <c:v>Free Block </c:v>
                </c:pt>
                <c:pt idx="5">
                  <c:v>Forced Block</c:v>
                </c:pt>
              </c:strCache>
            </c:strRef>
          </c:cat>
          <c:val>
            <c:numRef>
              <c:f>(Sheet1!$C$4,Sheet1!$C$10,Sheet1!$H$4,Sheet1!$H$10,Sheet1!$M$4,Sheet1!$M$10)</c:f>
              <c:numCache>
                <c:formatCode>General</c:formatCode>
                <c:ptCount val="6"/>
                <c:pt idx="0">
                  <c:v>825.9683653479997</c:v>
                </c:pt>
                <c:pt idx="1">
                  <c:v>5093.014239487998</c:v>
                </c:pt>
                <c:pt idx="2">
                  <c:v>291.103964907</c:v>
                </c:pt>
                <c:pt idx="3">
                  <c:v>2849.102635260001</c:v>
                </c:pt>
                <c:pt idx="4">
                  <c:v>430.213985544</c:v>
                </c:pt>
                <c:pt idx="5">
                  <c:v>4061.726157636001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71869792"/>
        <c:axId val="-1168419408"/>
      </c:barChart>
      <c:catAx>
        <c:axId val="-1071869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168419408"/>
        <c:crosses val="autoZero"/>
        <c:auto val="1"/>
        <c:lblAlgn val="ctr"/>
        <c:lblOffset val="100"/>
        <c:tickLblSkip val="1"/>
        <c:noMultiLvlLbl val="0"/>
      </c:catAx>
      <c:valAx>
        <c:axId val="-1168419408"/>
        <c:scaling>
          <c:orientation val="minMax"/>
          <c:max val="7000.0"/>
          <c:min val="0.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h Values (W/m*K)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071869792"/>
        <c:crosses val="autoZero"/>
        <c:crossBetween val="between"/>
        <c:majorUnit val="1000.0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4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4" Type="http://schemas.openxmlformats.org/officeDocument/2006/relationships/hyperlink" Target="http://goo.gl/1E7TJY" TargetMode="External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8800" dirty="0" smtClean="0">
                <a:solidFill>
                  <a:schemeClr val="bg1"/>
                </a:solidFill>
                <a:latin typeface="Times" charset="0"/>
                <a:ea typeface="Times" charset="0"/>
                <a:cs typeface="Times" charset="0"/>
              </a:rPr>
              <a:t>Transient Convection</a:t>
            </a:r>
            <a:r>
              <a:rPr lang="en-US" sz="8800" dirty="0" smtClean="0">
                <a:solidFill>
                  <a:schemeClr val="bg1"/>
                </a:solidFill>
              </a:rPr>
              <a:t/>
            </a:r>
            <a:br>
              <a:rPr lang="en-US" sz="8800" dirty="0" smtClean="0">
                <a:solidFill>
                  <a:schemeClr val="bg1"/>
                </a:solidFill>
              </a:rPr>
            </a:b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i="1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Kayla Lawlor, Caitlin </a:t>
            </a:r>
            <a:r>
              <a:rPr lang="en-US" sz="5400" i="1" dirty="0" err="1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Considine</a:t>
            </a:r>
            <a:r>
              <a:rPr lang="en-US" sz="5400" i="1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, &amp; Liam </a:t>
            </a:r>
            <a:r>
              <a:rPr lang="en-US" sz="5400" i="1" dirty="0" err="1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Corless</a:t>
            </a:r>
            <a:r>
              <a:rPr lang="en-US" sz="5400" i="1" dirty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/>
            </a:r>
            <a:br>
              <a:rPr lang="en-US" sz="5400" i="1" dirty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</a:br>
            <a:r>
              <a:rPr lang="en-US" sz="5400" i="1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Department of </a:t>
            </a:r>
            <a:r>
              <a:rPr lang="en-US" sz="5400" i="1" dirty="0" smtClean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Chemical Engineering, University </a:t>
            </a:r>
            <a:r>
              <a:rPr lang="en-US" sz="5400" i="1" dirty="0">
                <a:solidFill>
                  <a:srgbClr val="FFFFFF"/>
                </a:solidFill>
                <a:latin typeface="Times" charset="0"/>
                <a:ea typeface="Times" charset="0"/>
                <a:cs typeface="Times" charset="0"/>
              </a:rPr>
              <a:t>of New Hampshire</a:t>
            </a:r>
            <a:endParaRPr lang="en-US" sz="5400" i="1" dirty="0" smtClean="0">
              <a:solidFill>
                <a:srgbClr val="FFFFFF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15375466" y="6096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Results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677333" y="20191188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" charset="0"/>
                <a:ea typeface="Times" charset="0"/>
                <a:cs typeface="Times" charset="0"/>
              </a:rPr>
              <a:t>Methods</a:t>
            </a:r>
            <a:endParaRPr lang="en-US" sz="6000" dirty="0">
              <a:solidFill>
                <a:srgbClr val="CCCCCC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30005867" y="2667000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" charset="0"/>
                <a:ea typeface="Times" charset="0"/>
                <a:cs typeface="Times" charset="0"/>
              </a:rPr>
              <a:t>References</a:t>
            </a:r>
            <a:endParaRPr lang="en-US" dirty="0">
              <a:solidFill>
                <a:schemeClr val="accent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05867" y="28270202"/>
            <a:ext cx="130048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 algn="l">
              <a:spcBef>
                <a:spcPts val="1200"/>
              </a:spcBef>
            </a:pPr>
            <a:r>
              <a:rPr lang="en-US" sz="26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 bwMode="auto">
          <a:xfrm>
            <a:off x="2459060" y="25006323"/>
            <a:ext cx="110336" cy="1154435"/>
          </a:xfrm>
          <a:prstGeom prst="straightConnector1">
            <a:avLst/>
          </a:prstGeom>
          <a:ln>
            <a:headEnd type="none" w="med" len="med"/>
            <a:tailEnd type="triangle"/>
          </a:ln>
          <a:ex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16163971" y="27323199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Discussion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677334" y="7924802"/>
            <a:ext cx="12894734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4500" b="0" dirty="0" smtClean="0">
                <a:latin typeface="Times New Roman" charset="0"/>
                <a:cs typeface="Times New Roman" charset="0"/>
              </a:rPr>
              <a:t>Explore free and forced convection methods</a:t>
            </a:r>
          </a:p>
          <a:p>
            <a:pPr marL="685800" indent="-685800"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4500" b="0" dirty="0" smtClean="0">
                <a:latin typeface="Times New Roman" charset="0"/>
                <a:cs typeface="Times New Roman" charset="0"/>
              </a:rPr>
              <a:t>Determine h (heat transfer coefficient) for each object</a:t>
            </a:r>
          </a:p>
          <a:p>
            <a:pPr marL="685800" indent="-685800"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4500" b="0" dirty="0" smtClean="0">
                <a:latin typeface="Times New Roman" charset="0"/>
                <a:cs typeface="Times New Roman" charset="0"/>
              </a:rPr>
              <a:t>Observe the effect of material properties on cooling time and h</a:t>
            </a:r>
          </a:p>
          <a:p>
            <a:pPr marL="685800" indent="-685800" algn="l" eaLnBrk="1" hangingPunct="1">
              <a:spcBef>
                <a:spcPts val="1200"/>
              </a:spcBef>
              <a:buFont typeface="Arial" charset="0"/>
              <a:buChar char="•"/>
            </a:pPr>
            <a:r>
              <a:rPr lang="en-US" sz="4500" b="0" dirty="0" smtClean="0">
                <a:latin typeface="Times New Roman" charset="0"/>
                <a:cs typeface="Times New Roman" charset="0"/>
              </a:rPr>
              <a:t>Determine effect of geometry on h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0005866" y="28651202"/>
            <a:ext cx="1327573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C. J. </a:t>
            </a:r>
            <a:r>
              <a:rPr lang="en-US" sz="4500" b="0" dirty="0" err="1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Geankoplis</a:t>
            </a:r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, Transport Processes and Separation Process Principles, Fourth ed., Upper </a:t>
            </a:r>
            <a:r>
              <a:rPr lang="en-US" sz="4500" b="0" dirty="0" err="1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Sadle</a:t>
            </a:r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 River: Pearson Education Inc., 2003. </a:t>
            </a:r>
            <a:endParaRPr lang="en-US" sz="4500" b="0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27" name="Can 26"/>
          <p:cNvSpPr/>
          <p:nvPr/>
        </p:nvSpPr>
        <p:spPr bwMode="auto">
          <a:xfrm>
            <a:off x="1021978" y="26118359"/>
            <a:ext cx="2984500" cy="2990691"/>
          </a:xfrm>
          <a:prstGeom prst="can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" charset="0"/>
                <a:cs typeface="Times" charset="0"/>
              </a:rPr>
              <a:t>Pre-heat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bath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6163971" y="28708511"/>
            <a:ext cx="13275734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 charset="0"/>
              <a:buChar char="•"/>
            </a:pPr>
            <a:r>
              <a:rPr lang="en-US" sz="45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values for forced convection higher -&gt; faster cooling time</a:t>
            </a:r>
          </a:p>
          <a:p>
            <a:pPr marL="685800" indent="-685800" algn="l">
              <a:buFont typeface="Arial" charset="0"/>
              <a:buChar char="•"/>
            </a:pPr>
            <a:r>
              <a:rPr lang="en-US" sz="45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Brass showed longer cooling times -&gt; more dense</a:t>
            </a:r>
          </a:p>
          <a:p>
            <a:pPr marL="685800" indent="-685800" algn="l">
              <a:buFont typeface="Arial" charset="0"/>
              <a:buChar char="•"/>
            </a:pPr>
            <a:r>
              <a:rPr lang="en-US" sz="45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Aluminum lower h values -&gt; faster cooling time</a:t>
            </a:r>
          </a:p>
          <a:p>
            <a:pPr marL="685800" indent="-685800" algn="l">
              <a:buFont typeface="Arial" charset="0"/>
              <a:buChar char="•"/>
            </a:pPr>
            <a:r>
              <a:rPr lang="en-US" sz="45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Larger geometries larger h -&gt; larger area/volume</a:t>
            </a:r>
          </a:p>
          <a:p>
            <a:pPr marL="685800" indent="-685800" algn="l">
              <a:buFont typeface="Arial" charset="0"/>
              <a:buChar char="•"/>
            </a:pPr>
            <a:endParaRPr lang="en-US" sz="48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buFont typeface="Arial" charset="0"/>
              <a:buChar char="•"/>
            </a:pPr>
            <a:endParaRPr lang="en-US" sz="48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685800" algn="l">
              <a:buFont typeface="Arial" charset="0"/>
              <a:buChar char="•"/>
            </a:pPr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Can 27"/>
          <p:cNvSpPr/>
          <p:nvPr/>
        </p:nvSpPr>
        <p:spPr bwMode="auto">
          <a:xfrm>
            <a:off x="5844452" y="25999821"/>
            <a:ext cx="2971800" cy="3109229"/>
          </a:xfrm>
          <a:prstGeom prst="can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" charset="0"/>
                <a:cs typeface="Times" charset="0"/>
              </a:rPr>
              <a:t>Hot</a:t>
            </a:r>
            <a:r>
              <a:rPr kumimoji="0" lang="en-US" sz="43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" charset="0"/>
                <a:cs typeface="Times" charset="0"/>
              </a:rPr>
              <a:t> Bath 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baseline="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~100</a:t>
            </a:r>
            <a:r>
              <a:rPr lang="en-US" baseline="300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∘</a:t>
            </a:r>
            <a:r>
              <a:rPr lang="en-US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C</a:t>
            </a:r>
            <a:endParaRPr kumimoji="0" lang="en-US" sz="4300" b="1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Times" charset="0"/>
              <a:cs typeface="Times" charset="0"/>
            </a:endParaRPr>
          </a:p>
        </p:txBody>
      </p:sp>
      <p:graphicFrame>
        <p:nvGraphicFramePr>
          <p:cNvPr id="25" name="Chart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461751"/>
              </p:ext>
            </p:extLst>
          </p:nvPr>
        </p:nvGraphicFramePr>
        <p:xfrm>
          <a:off x="15375466" y="8127638"/>
          <a:ext cx="12801600" cy="109139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Can 3"/>
          <p:cNvSpPr/>
          <p:nvPr/>
        </p:nvSpPr>
        <p:spPr bwMode="auto">
          <a:xfrm>
            <a:off x="802839" y="22708929"/>
            <a:ext cx="914400" cy="1699425"/>
          </a:xfrm>
          <a:prstGeom prst="can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5" name="Cube 4"/>
          <p:cNvSpPr/>
          <p:nvPr/>
        </p:nvSpPr>
        <p:spPr bwMode="auto">
          <a:xfrm>
            <a:off x="2283719" y="22636906"/>
            <a:ext cx="762000" cy="1699425"/>
          </a:xfrm>
          <a:prstGeom prst="cub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3298272" y="23184041"/>
            <a:ext cx="1397001" cy="112170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15" name="Left Brace 14"/>
          <p:cNvSpPr/>
          <p:nvPr/>
        </p:nvSpPr>
        <p:spPr bwMode="auto">
          <a:xfrm rot="16200000">
            <a:off x="1766910" y="22122537"/>
            <a:ext cx="1384301" cy="4472424"/>
          </a:xfrm>
          <a:prstGeom prst="leftBrace">
            <a:avLst>
              <a:gd name="adj1" fmla="val 0"/>
              <a:gd name="adj2" fmla="val 49044"/>
            </a:avLst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2" name="Can 31"/>
          <p:cNvSpPr/>
          <p:nvPr/>
        </p:nvSpPr>
        <p:spPr bwMode="auto">
          <a:xfrm>
            <a:off x="10289832" y="25975897"/>
            <a:ext cx="2898423" cy="3109229"/>
          </a:xfrm>
          <a:prstGeom prst="can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" charset="0"/>
                <a:cs typeface="Times" charset="0"/>
              </a:rPr>
              <a:t>Cold Bath</a:t>
            </a:r>
          </a:p>
          <a:p>
            <a:pPr defTabSz="3762375"/>
            <a:r>
              <a:rPr lang="en-US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~1-3</a:t>
            </a:r>
            <a:r>
              <a:rPr lang="en-US" baseline="3000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∘</a:t>
            </a:r>
            <a:r>
              <a:rPr lang="en-US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C</a:t>
            </a:r>
            <a:endParaRPr lang="en-US" baseline="30000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33" name="Rectangle 32"/>
          <p:cNvSpPr/>
          <p:nvPr/>
        </p:nvSpPr>
        <p:spPr bwMode="auto">
          <a:xfrm>
            <a:off x="10607488" y="22636906"/>
            <a:ext cx="2136423" cy="1654292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  <a:ea typeface="Times" charset="0"/>
                <a:cs typeface="Times" charset="0"/>
              </a:rPr>
              <a:t>ice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  <a:ea typeface="Times" charset="0"/>
              <a:cs typeface="Times" charset="0"/>
            </a:endParaRPr>
          </a:p>
        </p:txBody>
      </p:sp>
      <p:cxnSp>
        <p:nvCxnSpPr>
          <p:cNvPr id="37" name="Straight Arrow Connector 36"/>
          <p:cNvCxnSpPr/>
          <p:nvPr/>
        </p:nvCxnSpPr>
        <p:spPr bwMode="auto">
          <a:xfrm>
            <a:off x="11802951" y="24343614"/>
            <a:ext cx="0" cy="1656207"/>
          </a:xfrm>
          <a:prstGeom prst="straightConnector1">
            <a:avLst/>
          </a:prstGeom>
          <a:ln w="57150"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859231" y="22900233"/>
            <a:ext cx="456776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Brass/Aluminum objects</a:t>
            </a:r>
            <a:endParaRPr lang="en-US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  <p:cxnSp>
        <p:nvCxnSpPr>
          <p:cNvPr id="41" name="Straight Arrow Connector 40"/>
          <p:cNvCxnSpPr>
            <a:stCxn id="27" idx="4"/>
            <a:endCxn id="28" idx="2"/>
          </p:cNvCxnSpPr>
          <p:nvPr/>
        </p:nvCxnSpPr>
        <p:spPr bwMode="auto">
          <a:xfrm flipV="1">
            <a:off x="4006478" y="27554436"/>
            <a:ext cx="1837974" cy="59269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635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6" name="Straight Arrow Connector 45"/>
          <p:cNvCxnSpPr/>
          <p:nvPr/>
        </p:nvCxnSpPr>
        <p:spPr bwMode="auto">
          <a:xfrm>
            <a:off x="8779561" y="27796615"/>
            <a:ext cx="1595967" cy="15239"/>
          </a:xfrm>
          <a:prstGeom prst="straightConnector1">
            <a:avLst/>
          </a:prstGeom>
          <a:ln w="76200">
            <a:headEnd type="none" w="med" len="med"/>
            <a:tailEnd type="triangle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 bwMode="auto">
          <a:xfrm flipH="1">
            <a:off x="11739044" y="29045197"/>
            <a:ext cx="2" cy="1999822"/>
          </a:xfrm>
          <a:prstGeom prst="straightConnector1">
            <a:avLst/>
          </a:prstGeom>
          <a:gradFill rotWithShape="1">
            <a:gsLst>
              <a:gs pos="0">
                <a:srgbClr val="800000"/>
              </a:gs>
              <a:gs pos="50000">
                <a:srgbClr val="800000">
                  <a:gamma/>
                  <a:tint val="73725"/>
                  <a:invGamma/>
                </a:srgbClr>
              </a:gs>
              <a:gs pos="100000">
                <a:srgbClr val="800000"/>
              </a:gs>
            </a:gsLst>
            <a:lin ang="5400000" scaled="1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TextBox 48"/>
          <p:cNvSpPr txBox="1"/>
          <p:nvPr/>
        </p:nvSpPr>
        <p:spPr>
          <a:xfrm>
            <a:off x="10497401" y="29668082"/>
            <a:ext cx="2513190" cy="7540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ysClr val="windowText" lastClr="000000"/>
                </a:solidFill>
                <a:latin typeface="Times" charset="0"/>
                <a:ea typeface="Times" charset="0"/>
                <a:cs typeface="Times" charset="0"/>
              </a:rPr>
              <a:t>Data</a:t>
            </a:r>
            <a:endParaRPr lang="en-US" dirty="0">
              <a:solidFill>
                <a:sysClr val="windowText" lastClr="000000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10687901" y="31045019"/>
            <a:ext cx="2132191" cy="1600202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300" b="1" i="0" u="none" strike="noStrike" cap="none" normalizeH="0" baseline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latin typeface="Times" charset="0"/>
                <a:ea typeface="Times" charset="0"/>
                <a:cs typeface="Times" charset="0"/>
              </a:rPr>
              <a:t>Computer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414043" y="19041631"/>
            <a:ext cx="1127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Figure 1: Calculated h values for free and forced convection of each object. Error bars represent 90% confidence interval.</a:t>
            </a:r>
            <a:endParaRPr lang="en-US" sz="4000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  <p:sp>
        <p:nvSpPr>
          <p:cNvPr id="60" name="Rectangle 164"/>
          <p:cNvSpPr>
            <a:spLocks noChangeArrowheads="1"/>
          </p:cNvSpPr>
          <p:nvPr/>
        </p:nvSpPr>
        <p:spPr bwMode="auto">
          <a:xfrm>
            <a:off x="30480000" y="6085114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Problem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70A6CDBE-DE2A-4B54-9B43-8BB9C6ED47E5}"/>
              </a:ext>
            </a:extLst>
          </p:cNvPr>
          <p:cNvSpPr txBox="1"/>
          <p:nvPr/>
        </p:nvSpPr>
        <p:spPr>
          <a:xfrm>
            <a:off x="16163971" y="21169855"/>
            <a:ext cx="116342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In all cases, the aluminum has a higher heat transfer coefficient than the corresponding brass object.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Forced convection had significantly higher heat transfer coefficient values than free convection, as expected.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sz="4500" b="0" dirty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The sphere had the highest heat transfer coefficient for both free and forced convection.  </a:t>
            </a:r>
          </a:p>
        </p:txBody>
      </p:sp>
      <p:sp>
        <p:nvSpPr>
          <p:cNvPr id="72" name="Rectangle 165"/>
          <p:cNvSpPr>
            <a:spLocks noChangeArrowheads="1"/>
          </p:cNvSpPr>
          <p:nvPr/>
        </p:nvSpPr>
        <p:spPr bwMode="auto">
          <a:xfrm>
            <a:off x="508000" y="12975259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" charset="0"/>
                <a:ea typeface="Times" charset="0"/>
                <a:cs typeface="Times" charset="0"/>
              </a:rPr>
              <a:t>Assumptions and Equations</a:t>
            </a:r>
            <a:endParaRPr lang="en-US" dirty="0">
              <a:solidFill>
                <a:schemeClr val="accent1"/>
              </a:solidFill>
              <a:latin typeface="Times" charset="0"/>
              <a:ea typeface="Times" charset="0"/>
              <a:cs typeface="Times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6" name="TextBox 65"/>
              <p:cNvSpPr txBox="1"/>
              <p:nvPr/>
            </p:nvSpPr>
            <p:spPr>
              <a:xfrm>
                <a:off x="838200" y="14706600"/>
                <a:ext cx="11981892" cy="52621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71500" indent="-571500" algn="l">
                  <a:buFont typeface="Arial" charset="0"/>
                  <a:buChar char="•"/>
                </a:pPr>
                <a:r>
                  <a:rPr lang="en-US" sz="450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Lumped Heat Capacitance Method(LHCM)</a:t>
                </a:r>
              </a:p>
              <a:p>
                <a:pPr marL="1028700" lvl="1" indent="-571500" algn="l">
                  <a:buFont typeface="Arial" charset="0"/>
                  <a:buChar char="•"/>
                </a:pPr>
                <a:r>
                  <a:rPr lang="en-US" sz="450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Given by: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5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𝑻</m:t>
                        </m:r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45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∞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45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45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𝑻</m:t>
                            </m:r>
                          </m:e>
                          <m:sub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∞</m:t>
                            </m:r>
                          </m:sub>
                        </m:sSub>
                      </m:den>
                    </m:f>
                    <m:sSup>
                      <m:sSupPr>
                        <m:ctrlPr>
                          <a:rPr lang="en-US" sz="45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sSupPr>
                      <m:e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𝒆</m:t>
                        </m:r>
                      </m:e>
                      <m:sup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en-US" sz="45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fPr>
                          <m:num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𝒉𝑨𝒕</m:t>
                            </m:r>
                          </m:num>
                          <m:den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𝝆</m:t>
                            </m:r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𝑽</m:t>
                            </m:r>
                            <m:sSub>
                              <m:sSubPr>
                                <m:ctrlPr>
                                  <a:rPr lang="en-US" sz="4500" i="1">
                                    <a:solidFill>
                                      <a:schemeClr val="tx1"/>
                                    </a:solidFill>
                                    <a:latin typeface="Cambria Math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45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𝑪</m:t>
                                </m:r>
                              </m:e>
                              <m:sub>
                                <m:r>
                                  <a:rPr lang="en-US" sz="45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𝒑</m:t>
                                </m:r>
                              </m:sub>
                            </m:sSub>
                          </m:den>
                        </m:f>
                      </m:sup>
                    </m:sSup>
                  </m:oMath>
                </a14:m>
                <a:r>
                  <a:rPr lang="en-US" sz="4500" dirty="0" smtClean="0">
                    <a:solidFill>
                      <a:schemeClr val="tx1"/>
                    </a:solidFill>
                  </a:rPr>
                  <a:t>  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with Bi &lt;0.1</a:t>
                </a:r>
              </a:p>
              <a:p>
                <a:pPr marL="1028700" lvl="1" indent="-571500" algn="l">
                  <a:buFont typeface="Arial" charset="0"/>
                  <a:buChar char="•"/>
                </a:pPr>
                <a:endParaRPr lang="en-US" b="0" dirty="0">
                  <a:solidFill>
                    <a:schemeClr val="tx1"/>
                  </a:solidFill>
                  <a:latin typeface="Times" charset="0"/>
                  <a:ea typeface="Times" charset="0"/>
                  <a:cs typeface="Times" charset="0"/>
                </a:endParaRPr>
              </a:p>
              <a:p>
                <a:pPr marL="571500" indent="-571500" algn="l">
                  <a:buFont typeface="Arial" charset="0"/>
                  <a:buChar char="•"/>
                </a:pPr>
                <a:r>
                  <a:rPr lang="en-US" sz="4500" dirty="0" err="1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Nusselt</a:t>
                </a:r>
                <a:r>
                  <a:rPr lang="en-US" sz="450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 Number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:</a:t>
                </a:r>
                <a14:m>
                  <m:oMath xmlns:m="http://schemas.openxmlformats.org/officeDocument/2006/math">
                    <m:r>
                      <a:rPr lang="en-US" sz="4500" b="0" i="0" smtClean="0">
                        <a:solidFill>
                          <a:schemeClr val="tx1"/>
                        </a:solidFill>
                        <a:latin typeface="Times" charset="0"/>
                        <a:ea typeface="Times" charset="0"/>
                        <a:cs typeface="Times" charset="0"/>
                      </a:rPr>
                      <m:t> </m:t>
                    </m:r>
                    <m:r>
                      <a:rPr lang="en-US" sz="45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𝑵𝒖</m:t>
                    </m:r>
                    <m:r>
                      <a:rPr lang="en-US" sz="45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500" i="1">
                            <a:solidFill>
                              <a:schemeClr val="tx1"/>
                            </a:solidFill>
                            <a:latin typeface="Cambria Math" charset="0"/>
                          </a:rPr>
                        </m:ctrlPr>
                      </m:fPr>
                      <m:num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𝒉</m:t>
                        </m:r>
                        <m:sSub>
                          <m:sSubPr>
                            <m:ctrlPr>
                              <a:rPr lang="en-US" sz="4500" i="1">
                                <a:solidFill>
                                  <a:schemeClr val="tx1"/>
                                </a:solidFill>
                                <a:latin typeface="Cambria Math" charset="0"/>
                              </a:rPr>
                            </m:ctrlPr>
                          </m:sSubPr>
                          <m:e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𝑳</m:t>
                            </m:r>
                          </m:e>
                          <m:sub>
                            <m:r>
                              <a:rPr lang="en-US" sz="45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𝒄</m:t>
                            </m:r>
                          </m:sub>
                        </m:sSub>
                      </m:num>
                      <m:den>
                        <m:r>
                          <a:rPr lang="en-US" sz="45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𝒌</m:t>
                        </m:r>
                      </m:den>
                    </m:f>
                  </m:oMath>
                </a14:m>
                <a:r>
                  <a:rPr lang="en-US" sz="4500" dirty="0" smtClean="0">
                    <a:solidFill>
                      <a:schemeClr val="tx1"/>
                    </a:solidFill>
                  </a:rPr>
                  <a:t>  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where </a:t>
                </a:r>
                <a:r>
                  <a:rPr lang="en-US" sz="4500" b="0" dirty="0" err="1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L</a:t>
                </a:r>
                <a:r>
                  <a:rPr lang="en-US" sz="4500" b="0" baseline="-25000" dirty="0" err="1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c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 is the characteristic length and k is the thermal conductivity of the object </a:t>
                </a:r>
              </a:p>
            </p:txBody>
          </p:sp>
        </mc:Choice>
        <mc:Fallback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4706600"/>
                <a:ext cx="11981892" cy="5262146"/>
              </a:xfrm>
              <a:prstGeom prst="rect">
                <a:avLst/>
              </a:prstGeom>
              <a:blipFill rotWithShape="0">
                <a:blip r:embed="rId4"/>
                <a:stretch>
                  <a:fillRect l="-1934" t="-2549" b="-39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7" name="TextBox 66"/>
              <p:cNvSpPr txBox="1"/>
              <p:nvPr/>
            </p:nvSpPr>
            <p:spPr>
              <a:xfrm>
                <a:off x="30897685" y="8127638"/>
                <a:ext cx="12409317" cy="148788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US" sz="450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Problem Statement: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An aluminum sphere D=10cm. T</a:t>
                </a:r>
                <a:r>
                  <a:rPr lang="en-US" sz="4500" b="0" baseline="-25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0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=120</a:t>
                </a:r>
                <a:r>
                  <a:rPr lang="en-US" sz="4500" b="0" baseline="30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o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C T</a:t>
                </a:r>
                <a:r>
                  <a:rPr lang="en-US" sz="4500" b="0" baseline="-25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t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=10</a:t>
                </a:r>
                <a:r>
                  <a:rPr lang="en-US" sz="4500" b="0" baseline="30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o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C.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Placed in cold water bath T</a:t>
                </a:r>
                <a:r>
                  <a:rPr lang="en-US" sz="4500" b="0" baseline="-25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∞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= 5</a:t>
                </a:r>
                <a:r>
                  <a:rPr lang="en-US" sz="4500" b="0" baseline="3000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o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C. 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Time for free convection=? </a:t>
                </a:r>
                <a:endParaRPr lang="en-US" sz="4500" b="0" dirty="0">
                  <a:solidFill>
                    <a:schemeClr val="tx1"/>
                  </a:solidFill>
                  <a:latin typeface="Times" charset="0"/>
                  <a:ea typeface="Times" charset="0"/>
                  <a:cs typeface="Times" charset="0"/>
                </a:endParaRPr>
              </a:p>
              <a:p>
                <a:pPr algn="l"/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Time for forced convection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?</a:t>
                </a:r>
              </a:p>
              <a:p>
                <a:pPr algn="l"/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Assume LHCM:</a:t>
                </a:r>
                <a:endParaRPr lang="en-US" sz="4500" b="0" dirty="0">
                  <a:solidFill>
                    <a:schemeClr val="tx1"/>
                  </a:solidFill>
                </a:endParaRPr>
              </a:p>
              <a:p>
                <a:pPr algn="l"/>
                <a:endParaRPr lang="en-US" sz="4500" b="0" i="1" dirty="0">
                  <a:solidFill>
                    <a:schemeClr val="tx1"/>
                  </a:solidFill>
                  <a:latin typeface="Cambria Math" charset="0"/>
                </a:endParaRP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45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𝑻</m:t>
                          </m:r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45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45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45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𝑻</m:t>
                              </m:r>
                            </m:e>
                            <m:sub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∞</m:t>
                              </m:r>
                            </m:sub>
                          </m:sSub>
                        </m:den>
                      </m:f>
                      <m:sSup>
                        <m:sSupPr>
                          <m:ctrlPr>
                            <a:rPr lang="en-US" sz="45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sSupPr>
                        <m:e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𝒆</m:t>
                          </m:r>
                        </m:e>
                        <m:sup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45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fPr>
                            <m:num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𝒉𝑨𝒕</m:t>
                              </m:r>
                            </m:num>
                            <m:den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𝑽</m:t>
                              </m:r>
                              <m:sSub>
                                <m:sSubPr>
                                  <m:ctrlPr>
                                    <a:rPr lang="en-US" sz="4500" i="1">
                                      <a:solidFill>
                                        <a:schemeClr val="tx1"/>
                                      </a:solidFill>
                                      <a:latin typeface="Cambria Math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45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𝑪</m:t>
                                  </m:r>
                                </m:e>
                                <m:sub>
                                  <m:r>
                                    <a:rPr lang="en-US" sz="45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𝒑</m:t>
                                  </m:r>
                                </m:sub>
                              </m:sSub>
                            </m:den>
                          </m:f>
                        </m:sup>
                      </m:sSup>
                    </m:oMath>
                  </m:oMathPara>
                </a14:m>
                <a:endParaRPr lang="en-US" sz="4500" dirty="0" smtClean="0">
                  <a:solidFill>
                    <a:schemeClr val="tx1"/>
                  </a:solidFill>
                  <a:latin typeface="Times" charset="0"/>
                  <a:ea typeface="Times" charset="0"/>
                  <a:cs typeface="Times" charset="0"/>
                </a:endParaRPr>
              </a:p>
              <a:p>
                <a:pPr algn="l"/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Experimentally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determined free and forced convection coefficients were scaled using the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Nusselt Number: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𝑵𝒖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45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𝒉</m:t>
                          </m:r>
                          <m:sSub>
                            <m:sSubPr>
                              <m:ctrlPr>
                                <a:rPr lang="en-US" sz="4500" i="1">
                                  <a:solidFill>
                                    <a:schemeClr val="tx1"/>
                                  </a:solidFill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𝑳</m:t>
                              </m:r>
                            </m:e>
                            <m:sub>
                              <m:r>
                                <a:rPr lang="en-US" sz="45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sub>
                          </m:sSub>
                        </m:num>
                        <m:den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𝒌</m:t>
                          </m:r>
                        </m:den>
                      </m:f>
                    </m:oMath>
                  </m:oMathPara>
                </a14:m>
                <a:endParaRPr lang="en-US" sz="4500" dirty="0">
                  <a:solidFill>
                    <a:schemeClr val="tx1"/>
                  </a:solidFill>
                </a:endParaRPr>
              </a:p>
              <a:p>
                <a:pPr algn="l"/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T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he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Nusselt Number of the known aluminum sphere was equated to the theoretical aluminum sphere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. </a:t>
                </a:r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To solve for the convection coefficient </a:t>
                </a:r>
                <a:r>
                  <a:rPr lang="en-US" sz="4500" b="0" dirty="0" smtClean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h</a:t>
                </a:r>
              </a:p>
              <a:p>
                <a:pPr algn="l"/>
                <a:endParaRPr lang="en-US" sz="4500" b="0" dirty="0">
                  <a:solidFill>
                    <a:schemeClr val="tx1"/>
                  </a:solidFill>
                  <a:latin typeface="Times" charset="0"/>
                  <a:ea typeface="Times" charset="0"/>
                  <a:cs typeface="Times" charset="0"/>
                </a:endParaRPr>
              </a:p>
              <a:p>
                <a:pPr algn="l"/>
                <a:r>
                  <a:rPr lang="en-US" sz="4500" b="0" dirty="0">
                    <a:solidFill>
                      <a:schemeClr val="tx1"/>
                    </a:solidFill>
                    <a:latin typeface="Times" charset="0"/>
                    <a:ea typeface="Times" charset="0"/>
                    <a:cs typeface="Times" charset="0"/>
                  </a:rPr>
                  <a:t>Substitution into the LHCM equation resulted in the following times for free and forced convection: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5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b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𝒇𝒓𝒆𝒆</m:t>
                          </m:r>
                        </m:sub>
                      </m:sSub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𝟒𝟗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𝒔𝒆𝒄𝒐𝒏𝒅𝒔</m:t>
                      </m:r>
                    </m:oMath>
                  </m:oMathPara>
                </a14:m>
                <a:endParaRPr lang="en-US" sz="4500" dirty="0">
                  <a:solidFill>
                    <a:schemeClr val="tx1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4500" i="1">
                              <a:solidFill>
                                <a:schemeClr val="tx1"/>
                              </a:solidFill>
                              <a:latin typeface="Cambria Math" charset="0"/>
                            </a:rPr>
                          </m:ctrlPr>
                        </m:sSubPr>
                        <m:e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𝒕</m:t>
                          </m:r>
                        </m:e>
                        <m:sub>
                          <m:r>
                            <a:rPr lang="en-US" sz="45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𝒇𝒐𝒓𝒄𝒆𝒅</m:t>
                          </m:r>
                        </m:sub>
                      </m:sSub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𝟖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45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𝒔𝒆𝒄𝒐𝒏𝒅𝒔</m:t>
                      </m:r>
                    </m:oMath>
                  </m:oMathPara>
                </a14:m>
                <a:endParaRPr lang="en-US" sz="45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97685" y="8127638"/>
                <a:ext cx="12409317" cy="14878881"/>
              </a:xfrm>
              <a:prstGeom prst="rect">
                <a:avLst/>
              </a:prstGeom>
              <a:blipFill rotWithShape="0">
                <a:blip r:embed="rId5"/>
                <a:stretch>
                  <a:fillRect l="-2064" t="-860" r="-31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Rectangle 164"/>
          <p:cNvSpPr>
            <a:spLocks noChangeArrowheads="1"/>
          </p:cNvSpPr>
          <p:nvPr/>
        </p:nvSpPr>
        <p:spPr bwMode="auto">
          <a:xfrm>
            <a:off x="29984095" y="23241144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0005866" y="25195600"/>
            <a:ext cx="1103206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charset="0"/>
              <a:buChar char="•"/>
            </a:pPr>
            <a:r>
              <a:rPr lang="en-US" sz="4500" b="0" dirty="0" smtClean="0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rPr>
              <a:t>UNH Department of Chemical Engineering</a:t>
            </a:r>
            <a:endParaRPr lang="en-US" sz="4500" b="0" dirty="0">
              <a:solidFill>
                <a:schemeClr val="tx1"/>
              </a:solidFill>
              <a:latin typeface="Times" charset="0"/>
              <a:ea typeface="Times" charset="0"/>
              <a:cs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19050"/>
            <a:ext cx="43891200" cy="32937450"/>
            <a:chOff x="3038168" y="2271252"/>
            <a:chExt cx="26871560" cy="17255617"/>
          </a:xfrm>
        </p:grpSpPr>
        <p:sp>
          <p:nvSpPr>
            <p:cNvPr id="8" name="Rectangle 7"/>
            <p:cNvSpPr/>
            <p:nvPr/>
          </p:nvSpPr>
          <p:spPr>
            <a:xfrm>
              <a:off x="3038168" y="2271252"/>
              <a:ext cx="26871560" cy="1725561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95020" y="3923074"/>
              <a:ext cx="23095973" cy="6078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6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10300" dirty="0">
                <a:solidFill>
                  <a:schemeClr val="tx2"/>
                </a:solidFill>
              </a:endParaRPr>
            </a:p>
            <a:p>
              <a:pPr algn="ctr"/>
              <a:endParaRPr lang="en-US" sz="11200" dirty="0" smtClean="0">
                <a:solidFill>
                  <a:schemeClr val="tx2"/>
                </a:solidFill>
              </a:endParaRPr>
            </a:p>
            <a:p>
              <a:pPr algn="ctr"/>
              <a:endParaRPr lang="en-US" sz="11200" dirty="0">
                <a:solidFill>
                  <a:schemeClr val="tx2"/>
                </a:solidFill>
              </a:endParaRPr>
            </a:p>
            <a:p>
              <a:pPr algn="ctr"/>
              <a:r>
                <a:rPr lang="en-US" sz="11200" dirty="0">
                  <a:solidFill>
                    <a:schemeClr val="tx2"/>
                  </a:solidFill>
                </a:rPr>
                <a:t>Trust us to make your poster look GREAT!</a:t>
              </a:r>
            </a:p>
            <a:p>
              <a:pPr algn="ctr"/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219" y="12425448"/>
              <a:ext cx="2478029" cy="29839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291484" y="12729302"/>
              <a:ext cx="18199509" cy="2458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300" dirty="0">
                  <a:solidFill>
                    <a:srgbClr val="00126A"/>
                  </a:solidFill>
                </a:rPr>
                <a:t>Website: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10300" dirty="0">
                  <a:solidFill>
                    <a:schemeClr val="tx2"/>
                  </a:solidFill>
                </a:rPr>
                <a:t>Poster Guide: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93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306233" y="18039145"/>
              <a:ext cx="13273548" cy="669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700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644630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20371</TotalTime>
  <Words>456</Words>
  <Application>Microsoft Macintosh PowerPoint</Application>
  <PresentationFormat>Custom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Cambria Math</vt:lpstr>
      <vt:lpstr>ＭＳ Ｐゴシック</vt:lpstr>
      <vt:lpstr>Times</vt:lpstr>
      <vt:lpstr>Times New Roman</vt:lpstr>
      <vt:lpstr>Arial</vt:lpstr>
      <vt:lpstr>Default Design</vt:lpstr>
      <vt:lpstr>Transient Convection   Kayla Lawlor, Caitlin Considine, &amp; Liam Corless Department of Chemical Engineering, University of New Hampshire</vt:lpstr>
      <vt:lpstr>PowerPoint Presentation</vt:lpstr>
    </vt:vector>
  </TitlesOfParts>
  <Company>Graphicsland</Company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Kayla Lawlor</cp:lastModifiedBy>
  <cp:revision>306</cp:revision>
  <cp:lastPrinted>2014-02-24T14:53:09Z</cp:lastPrinted>
  <dcterms:created xsi:type="dcterms:W3CDTF">2004-07-26T21:45:23Z</dcterms:created>
  <dcterms:modified xsi:type="dcterms:W3CDTF">2018-04-30T02:09:39Z</dcterms:modified>
  <cp:category>science research poster</cp:category>
</cp:coreProperties>
</file>