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5"/>
  </p:notesMasterIdLst>
  <p:handoutMasterIdLst>
    <p:handoutMasterId r:id="rId6"/>
  </p:handoutMasterIdLst>
  <p:sldIdLst>
    <p:sldId id="256" r:id="rId3"/>
    <p:sldId id="257" r:id="rId4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6609" autoAdjust="0"/>
    <p:restoredTop sz="95701" autoAdjust="0"/>
  </p:normalViewPr>
  <p:slideViewPr>
    <p:cSldViewPr snapToGrid="0">
      <p:cViewPr>
        <p:scale>
          <a:sx n="20" d="100"/>
          <a:sy n="20" d="100"/>
        </p:scale>
        <p:origin x="2392" y="384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01" d="100"/>
          <a:sy n="101" d="100"/>
        </p:scale>
        <p:origin x="-357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oleObject" Target="file:///C:\Users\Evan\Documents\CHe%20612%20rotation%204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4" Type="http://schemas.openxmlformats.org/officeDocument/2006/relationships/oleObject" Target="file:///C:\Users\Evan\Documents\CHe%20612%20rotation%204.xlsx" TargetMode="External"/><Relationship Id="rId1" Type="http://schemas.microsoft.com/office/2011/relationships/chartStyle" Target="style2.xml"/><Relationship Id="rId2" Type="http://schemas.microsoft.com/office/2011/relationships/chartColorStyle" Target="colors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4" Type="http://schemas.openxmlformats.org/officeDocument/2006/relationships/package" Target="../embeddings/Microsoft_Excel_Worksheet1.xlsx"/><Relationship Id="rId1" Type="http://schemas.microsoft.com/office/2011/relationships/chartStyle" Target="style3.xml"/><Relationship Id="rId2" Type="http://schemas.microsoft.com/office/2011/relationships/chartColorStyle" Target="colors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4" Type="http://schemas.openxmlformats.org/officeDocument/2006/relationships/oleObject" Target="file:///C:\Users\Evan\Documents\CHe%20612%20rotation%204.xlsx" TargetMode="External"/><Relationship Id="rId1" Type="http://schemas.microsoft.com/office/2011/relationships/chartStyle" Target="style4.xml"/><Relationship Id="rId2" Type="http://schemas.microsoft.com/office/2011/relationships/chartColorStyle" Target="colors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90441391717186"/>
          <c:y val="0.0627081510644503"/>
          <c:w val="0.653103401136822"/>
          <c:h val="0.654853820355789"/>
        </c:manualLayout>
      </c:layout>
      <c:scatterChart>
        <c:scatterStyle val="lineMarker"/>
        <c:varyColors val="0"/>
        <c:ser>
          <c:idx val="0"/>
          <c:order val="0"/>
          <c:tx>
            <c:v>Small Diameter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5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xVal>
            <c:numRef>
              <c:f>Sheet1!$G$20:$G$23</c:f>
              <c:numCache>
                <c:formatCode>General</c:formatCode>
                <c:ptCount val="4"/>
                <c:pt idx="0">
                  <c:v>13.23220390530613</c:v>
                </c:pt>
                <c:pt idx="1">
                  <c:v>7.291484060685292</c:v>
                </c:pt>
                <c:pt idx="2">
                  <c:v>2.290410296585954</c:v>
                </c:pt>
                <c:pt idx="3">
                  <c:v>7.287737463494935</c:v>
                </c:pt>
              </c:numCache>
            </c:numRef>
          </c:xVal>
          <c:yVal>
            <c:numRef>
              <c:f>Sheet1!$K$20:$K$23</c:f>
              <c:numCache>
                <c:formatCode>General</c:formatCode>
                <c:ptCount val="4"/>
                <c:pt idx="0">
                  <c:v>69.27624602568869</c:v>
                </c:pt>
                <c:pt idx="1">
                  <c:v>56.244206445336</c:v>
                </c:pt>
                <c:pt idx="2">
                  <c:v>43.46251719593895</c:v>
                </c:pt>
                <c:pt idx="3">
                  <c:v>56.0703143887382</c:v>
                </c:pt>
              </c:numCache>
            </c:numRef>
          </c:yVal>
          <c:smooth val="0"/>
        </c:ser>
        <c:ser>
          <c:idx val="1"/>
          <c:order val="1"/>
          <c:tx>
            <c:v>medium diameter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xVal>
            <c:numRef>
              <c:f>Sheet1!$G$28:$G$31</c:f>
              <c:numCache>
                <c:formatCode>General</c:formatCode>
                <c:ptCount val="4"/>
                <c:pt idx="0">
                  <c:v>19.68981698472592</c:v>
                </c:pt>
                <c:pt idx="1">
                  <c:v>10.86739005949645</c:v>
                </c:pt>
                <c:pt idx="2">
                  <c:v>3.504673269977706</c:v>
                </c:pt>
                <c:pt idx="3">
                  <c:v>10.8346090015423</c:v>
                </c:pt>
              </c:numCache>
            </c:numRef>
          </c:xVal>
          <c:yVal>
            <c:numRef>
              <c:f>Sheet1!$K$28:$K$31</c:f>
              <c:numCache>
                <c:formatCode>General</c:formatCode>
                <c:ptCount val="4"/>
                <c:pt idx="0">
                  <c:v>46.4866528621825</c:v>
                </c:pt>
                <c:pt idx="1">
                  <c:v>38.28354096094284</c:v>
                </c:pt>
                <c:pt idx="2">
                  <c:v>33.73398973821471</c:v>
                </c:pt>
                <c:pt idx="3">
                  <c:v>37.79158768193786</c:v>
                </c:pt>
              </c:numCache>
            </c:numRef>
          </c:yVal>
          <c:smooth val="0"/>
        </c:ser>
        <c:ser>
          <c:idx val="2"/>
          <c:order val="2"/>
          <c:tx>
            <c:v>Large Diameter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Sheet1!$G$36:$G$38</c:f>
              <c:numCache>
                <c:formatCode>General</c:formatCode>
                <c:ptCount val="3"/>
                <c:pt idx="0">
                  <c:v>29.43761089670019</c:v>
                </c:pt>
                <c:pt idx="1">
                  <c:v>16.51554034793944</c:v>
                </c:pt>
                <c:pt idx="2">
                  <c:v>5.229001488087672</c:v>
                </c:pt>
              </c:numCache>
            </c:numRef>
          </c:xVal>
          <c:yVal>
            <c:numRef>
              <c:f>Sheet1!$K$36:$K$38</c:f>
              <c:numCache>
                <c:formatCode>General</c:formatCode>
                <c:ptCount val="3"/>
                <c:pt idx="0">
                  <c:v>171.5875169744193</c:v>
                </c:pt>
                <c:pt idx="1">
                  <c:v>115.8281514165745</c:v>
                </c:pt>
                <c:pt idx="2">
                  <c:v>60.64639345585423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01491920"/>
        <c:axId val="-2102391216"/>
      </c:scatterChart>
      <c:valAx>
        <c:axId val="-210149192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>
                    <a:solidFill>
                      <a:schemeClr val="tx1"/>
                    </a:solidFill>
                  </a:rPr>
                  <a:t>Reynolds</a:t>
                </a:r>
                <a:r>
                  <a:rPr lang="en-US" sz="3600" baseline="0">
                    <a:solidFill>
                      <a:schemeClr val="tx1"/>
                    </a:solidFill>
                  </a:rPr>
                  <a:t> Number</a:t>
                </a:r>
                <a:endParaRPr lang="en-US" sz="3600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02391216"/>
        <c:crosses val="autoZero"/>
        <c:crossBetween val="midCat"/>
      </c:valAx>
      <c:valAx>
        <c:axId val="-210239121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>
                    <a:solidFill>
                      <a:schemeClr val="tx1"/>
                    </a:solidFill>
                  </a:rPr>
                  <a:t>Convective</a:t>
                </a:r>
                <a:r>
                  <a:rPr lang="en-US" sz="3600" baseline="0">
                    <a:solidFill>
                      <a:schemeClr val="tx1"/>
                    </a:solidFill>
                  </a:rPr>
                  <a:t> Heat Transfer Coefficient</a:t>
                </a:r>
                <a:endParaRPr lang="en-US" sz="3600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01491920"/>
        <c:crosses val="autoZero"/>
        <c:crossBetween val="midCat"/>
        <c:majorUnit val="50.0"/>
      </c:valAx>
      <c:spPr>
        <a:noFill/>
        <a:ln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649009465583411"/>
          <c:y val="0.334806331727461"/>
          <c:w val="0.294557821801461"/>
          <c:h val="0.383108209615574"/>
        </c:manualLayout>
      </c:layout>
      <c:overlay val="0"/>
      <c:spPr>
        <a:noFill/>
        <a:ln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289616112523457"/>
          <c:y val="0.0627081510644503"/>
          <c:w val="0.61122306236052"/>
          <c:h val="0.654853820355789"/>
        </c:manualLayout>
      </c:layout>
      <c:scatterChart>
        <c:scatterStyle val="lineMarker"/>
        <c:varyColors val="0"/>
        <c:ser>
          <c:idx val="0"/>
          <c:order val="0"/>
          <c:tx>
            <c:v>Small Diameter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5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xVal>
            <c:numRef>
              <c:f>Sheet1!$L$18:$L$19</c:f>
              <c:numCache>
                <c:formatCode>General</c:formatCode>
                <c:ptCount val="2"/>
                <c:pt idx="0">
                  <c:v>1937.043110595287</c:v>
                </c:pt>
                <c:pt idx="1">
                  <c:v>3403.58811885926</c:v>
                </c:pt>
              </c:numCache>
            </c:numRef>
          </c:xVal>
          <c:yVal>
            <c:numRef>
              <c:f>Sheet1!$K$18:$K$19</c:f>
              <c:numCache>
                <c:formatCode>General</c:formatCode>
                <c:ptCount val="2"/>
                <c:pt idx="0">
                  <c:v>28.87682041978857</c:v>
                </c:pt>
                <c:pt idx="1">
                  <c:v>41.98586480260752</c:v>
                </c:pt>
              </c:numCache>
            </c:numRef>
          </c:yVal>
          <c:smooth val="0"/>
        </c:ser>
        <c:ser>
          <c:idx val="1"/>
          <c:order val="1"/>
          <c:tx>
            <c:v>Medium Diameter 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xVal>
            <c:numRef>
              <c:f>Sheet1!$L$26:$L$27</c:f>
              <c:numCache>
                <c:formatCode>General</c:formatCode>
                <c:ptCount val="2"/>
                <c:pt idx="0">
                  <c:v>5729.129811620945</c:v>
                </c:pt>
                <c:pt idx="1">
                  <c:v>10635.39928165832</c:v>
                </c:pt>
              </c:numCache>
            </c:numRef>
          </c:xVal>
          <c:yVal>
            <c:numRef>
              <c:f>Sheet1!$K$26:$K$27</c:f>
              <c:numCache>
                <c:formatCode>General</c:formatCode>
                <c:ptCount val="2"/>
                <c:pt idx="0">
                  <c:v>24.41236431143265</c:v>
                </c:pt>
                <c:pt idx="1">
                  <c:v>34.37429069802619</c:v>
                </c:pt>
              </c:numCache>
            </c:numRef>
          </c:yVal>
          <c:smooth val="0"/>
        </c:ser>
        <c:ser>
          <c:idx val="2"/>
          <c:order val="2"/>
          <c:tx>
            <c:v>Large Diameter 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5"/>
            <c:spPr>
              <a:solidFill>
                <a:srgbClr val="93A299"/>
              </a:solidFill>
              <a:ln w="9525">
                <a:solidFill>
                  <a:srgbClr val="93A299"/>
                </a:solidFill>
              </a:ln>
              <a:effectLst/>
            </c:spPr>
          </c:marker>
          <c:xVal>
            <c:numRef>
              <c:f>Sheet1!$L$34:$L$35</c:f>
              <c:numCache>
                <c:formatCode>General</c:formatCode>
                <c:ptCount val="2"/>
                <c:pt idx="0">
                  <c:v>45429.38898774394</c:v>
                </c:pt>
                <c:pt idx="1">
                  <c:v>76127.97365011391</c:v>
                </c:pt>
              </c:numCache>
            </c:numRef>
          </c:xVal>
          <c:yVal>
            <c:numRef>
              <c:f>Sheet1!$K$34:$K$35</c:f>
              <c:numCache>
                <c:formatCode>General</c:formatCode>
                <c:ptCount val="2"/>
                <c:pt idx="0">
                  <c:v>42.4812277383534</c:v>
                </c:pt>
                <c:pt idx="1">
                  <c:v>56.29014375640534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94748992"/>
        <c:axId val="-2121790576"/>
      </c:scatterChart>
      <c:valAx>
        <c:axId val="-209474899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>
                    <a:solidFill>
                      <a:schemeClr val="tx1"/>
                    </a:solidFill>
                  </a:rPr>
                  <a:t>Grashof</a:t>
                </a:r>
                <a:r>
                  <a:rPr lang="en-US" sz="3600" baseline="0">
                    <a:solidFill>
                      <a:schemeClr val="tx1"/>
                    </a:solidFill>
                  </a:rPr>
                  <a:t> Number </a:t>
                </a:r>
                <a:endParaRPr lang="en-US" sz="3600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21790576"/>
        <c:crosses val="autoZero"/>
        <c:crossBetween val="midCat"/>
      </c:valAx>
      <c:valAx>
        <c:axId val="-212179057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>
                    <a:solidFill>
                      <a:schemeClr val="tx1"/>
                    </a:solidFill>
                  </a:rPr>
                  <a:t>Convective</a:t>
                </a:r>
                <a:r>
                  <a:rPr lang="en-US" sz="3600" baseline="0">
                    <a:solidFill>
                      <a:schemeClr val="tx1"/>
                    </a:solidFill>
                  </a:rPr>
                  <a:t> Heat Transfer Coefficient </a:t>
                </a:r>
                <a:endParaRPr lang="en-US" sz="3600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94748992"/>
        <c:crosses val="autoZero"/>
        <c:crossBetween val="midCat"/>
        <c:majorUnit val="20.0"/>
      </c:valAx>
      <c:spPr>
        <a:noFill/>
        <a:ln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602250503423509"/>
          <c:y val="0.323600656707692"/>
          <c:w val="0.298080426913991"/>
          <c:h val="0.387804710731263"/>
        </c:manualLayout>
      </c:layout>
      <c:overlay val="0"/>
      <c:spPr>
        <a:noFill/>
        <a:ln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85006898666258"/>
          <c:y val="0.0911276796746591"/>
          <c:w val="0.759397078469592"/>
          <c:h val="0.673531461483602"/>
        </c:manualLayout>
      </c:layout>
      <c:scatterChart>
        <c:scatterStyle val="lineMarker"/>
        <c:varyColors val="0"/>
        <c:ser>
          <c:idx val="0"/>
          <c:order val="0"/>
          <c:tx>
            <c:v>1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Sheet1!$AD$46:$AD$56</c:f>
              <c:numCache>
                <c:formatCode>General</c:formatCode>
                <c:ptCount val="11"/>
                <c:pt idx="0">
                  <c:v>2.58265354817667</c:v>
                </c:pt>
                <c:pt idx="1">
                  <c:v>1.98670710015597</c:v>
                </c:pt>
                <c:pt idx="2">
                  <c:v>0.82873097033216</c:v>
                </c:pt>
                <c:pt idx="3">
                  <c:v>1.986193136187916</c:v>
                </c:pt>
                <c:pt idx="4">
                  <c:v>2.980101597774213</c:v>
                </c:pt>
                <c:pt idx="5">
                  <c:v>2.385766567381187</c:v>
                </c:pt>
                <c:pt idx="6">
                  <c:v>1.254097297875471</c:v>
                </c:pt>
                <c:pt idx="7">
                  <c:v>2.382745547723645</c:v>
                </c:pt>
                <c:pt idx="8">
                  <c:v>3.382273138961054</c:v>
                </c:pt>
                <c:pt idx="9">
                  <c:v>2.80430177692328</c:v>
                </c:pt>
                <c:pt idx="10">
                  <c:v>1.654220339789558</c:v>
                </c:pt>
              </c:numCache>
            </c:numRef>
          </c:xVal>
          <c:yVal>
            <c:numRef>
              <c:f>Sheet1!$AC$46:$AC$56</c:f>
              <c:numCache>
                <c:formatCode>General</c:formatCode>
                <c:ptCount val="11"/>
                <c:pt idx="0">
                  <c:v>2.671603392526348</c:v>
                </c:pt>
                <c:pt idx="1">
                  <c:v>2.427277165612074</c:v>
                </c:pt>
                <c:pt idx="2">
                  <c:v>2.125189986367225</c:v>
                </c:pt>
                <c:pt idx="3">
                  <c:v>2.423569757154518</c:v>
                </c:pt>
                <c:pt idx="4">
                  <c:v>2.668554460339186</c:v>
                </c:pt>
                <c:pt idx="5">
                  <c:v>2.440449910462291</c:v>
                </c:pt>
                <c:pt idx="6">
                  <c:v>2.300797386996504</c:v>
                </c:pt>
                <c:pt idx="7">
                  <c:v>2.423930816717188</c:v>
                </c:pt>
                <c:pt idx="8">
                  <c:v>4.395483783844481</c:v>
                </c:pt>
                <c:pt idx="9">
                  <c:v>3.98818097690733</c:v>
                </c:pt>
                <c:pt idx="10">
                  <c:v>3.305963561334385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84116464"/>
        <c:axId val="-2083747680"/>
      </c:scatterChart>
      <c:valAx>
        <c:axId val="-2084116464"/>
        <c:scaling>
          <c:orientation val="minMax"/>
          <c:max val="5.0"/>
          <c:min val="0.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baseline="0">
                    <a:solidFill>
                      <a:schemeClr val="tx1"/>
                    </a:solidFill>
                  </a:rPr>
                  <a:t>ln (Re) </a:t>
                </a:r>
                <a:endParaRPr lang="en-US" sz="3600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83747680"/>
        <c:crosses val="autoZero"/>
        <c:crossBetween val="midCat"/>
        <c:majorUnit val="2.5"/>
      </c:valAx>
      <c:valAx>
        <c:axId val="-2083747680"/>
        <c:scaling>
          <c:orientation val="minMax"/>
          <c:max val="5.0"/>
          <c:min val="2.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baseline="0" dirty="0">
                    <a:solidFill>
                      <a:schemeClr val="tx1"/>
                    </a:solidFill>
                  </a:rPr>
                  <a:t>ln </a:t>
                </a:r>
                <a:r>
                  <a:rPr lang="en-US" sz="3600" baseline="0" dirty="0" smtClean="0">
                    <a:solidFill>
                      <a:schemeClr val="tx1"/>
                    </a:solidFill>
                  </a:rPr>
                  <a:t>(Nu) </a:t>
                </a:r>
                <a:endParaRPr lang="en-US" sz="3600" dirty="0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84116464"/>
        <c:crosses val="autoZero"/>
        <c:crossBetween val="midCat"/>
        <c:majorUnit val="1.0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7865594657945"/>
          <c:y val="0.101738446302936"/>
          <c:w val="0.67103723218932"/>
          <c:h val="0.631894721333139"/>
        </c:manualLayout>
      </c:layout>
      <c:scatterChart>
        <c:scatterStyle val="lineMarker"/>
        <c:varyColors val="0"/>
        <c:ser>
          <c:idx val="0"/>
          <c:order val="0"/>
          <c:tx>
            <c:v>nondim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Sheet1!$U$46:$U$51</c:f>
              <c:numCache>
                <c:formatCode>General</c:formatCode>
                <c:ptCount val="6"/>
                <c:pt idx="0">
                  <c:v>7.568917919532728</c:v>
                </c:pt>
                <c:pt idx="1">
                  <c:v>8.132585483212247</c:v>
                </c:pt>
                <c:pt idx="2">
                  <c:v>8.653318932839418</c:v>
                </c:pt>
                <c:pt idx="3">
                  <c:v>9.271943271044133</c:v>
                </c:pt>
                <c:pt idx="4">
                  <c:v>10.72391450913062</c:v>
                </c:pt>
                <c:pt idx="5">
                  <c:v>11.24017106697654</c:v>
                </c:pt>
              </c:numCache>
            </c:numRef>
          </c:xVal>
          <c:yVal>
            <c:numRef>
              <c:f>Sheet1!$T$46:$T$51</c:f>
              <c:numCache>
                <c:formatCode>General</c:formatCode>
                <c:ptCount val="6"/>
                <c:pt idx="0">
                  <c:v>1.860730552317009</c:v>
                </c:pt>
                <c:pt idx="1">
                  <c:v>2.087963204213618</c:v>
                </c:pt>
                <c:pt idx="2">
                  <c:v>2.114813544141714</c:v>
                </c:pt>
                <c:pt idx="3">
                  <c:v>2.328282044436527</c:v>
                </c:pt>
                <c:pt idx="4">
                  <c:v>3.007411063518835</c:v>
                </c:pt>
                <c:pt idx="5">
                  <c:v>3.239048456710385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95922208"/>
        <c:axId val="-2115826048"/>
      </c:scatterChart>
      <c:valAx>
        <c:axId val="-2095922208"/>
        <c:scaling>
          <c:orientation val="minMax"/>
          <c:max val="13.0"/>
          <c:min val="7.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>
                    <a:solidFill>
                      <a:schemeClr val="tx1"/>
                    </a:solidFill>
                  </a:rPr>
                  <a:t>ln</a:t>
                </a:r>
                <a:r>
                  <a:rPr lang="en-US" sz="3600" baseline="0">
                    <a:solidFill>
                      <a:schemeClr val="tx1"/>
                    </a:solidFill>
                  </a:rPr>
                  <a:t> (Gr)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15826048"/>
        <c:crosses val="autoZero"/>
        <c:crossBetween val="midCat"/>
        <c:majorUnit val="3.0"/>
      </c:valAx>
      <c:valAx>
        <c:axId val="-211582604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>
                    <a:solidFill>
                      <a:schemeClr val="tx1"/>
                    </a:solidFill>
                  </a:rPr>
                  <a:t>ln</a:t>
                </a:r>
                <a:r>
                  <a:rPr lang="en-US" sz="3600" baseline="0">
                    <a:solidFill>
                      <a:schemeClr val="tx1"/>
                    </a:solidFill>
                  </a:rPr>
                  <a:t> (Nu)</a:t>
                </a:r>
                <a:endParaRPr lang="en-US" sz="3600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95922208"/>
        <c:crosses val="autoZero"/>
        <c:crossBetween val="midCat"/>
        <c:majorUnit val="2.5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4/30/18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4/30/18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46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0"/>
            <a:ext cx="31089600" cy="25145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3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4/30/18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0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6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36"/>
            <a:ext cx="12801600" cy="9088165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0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0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0"/>
            <a:ext cx="12801600" cy="17526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0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400800" y="990600"/>
            <a:ext cx="31089600" cy="2514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0"/>
            <a:ext cx="3108960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4/30/18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8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chart" Target="../charts/chart1.xml"/><Relationship Id="rId7" Type="http://schemas.openxmlformats.org/officeDocument/2006/relationships/chart" Target="../charts/chart2.xml"/><Relationship Id="rId8" Type="http://schemas.openxmlformats.org/officeDocument/2006/relationships/chart" Target="../charts/chart3.xml"/><Relationship Id="rId9" Type="http://schemas.openxmlformats.org/officeDocument/2006/relationships/chart" Target="../charts/chart4.xml"/><Relationship Id="rId1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osters.unh.edu/" TargetMode="External"/><Relationship Id="rId4" Type="http://schemas.openxmlformats.org/officeDocument/2006/relationships/hyperlink" Target="http://goo.gl/1E7TJY" TargetMode="Externa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16379" y="357808"/>
            <a:ext cx="31089600" cy="2514540"/>
          </a:xfrm>
        </p:spPr>
        <p:txBody>
          <a:bodyPr>
            <a:normAutofit/>
          </a:bodyPr>
          <a:lstStyle/>
          <a:p>
            <a:pPr algn="ctr"/>
            <a:r>
              <a:rPr lang="en-US" sz="9600" dirty="0" smtClean="0"/>
              <a:t>Convection from Horizontal Cylinders</a:t>
            </a:r>
            <a:endParaRPr lang="en-US" sz="96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188720" y="5307195"/>
            <a:ext cx="12801600" cy="1219200"/>
          </a:xfrm>
        </p:spPr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251397" y="17659431"/>
            <a:ext cx="12801600" cy="1219200"/>
          </a:xfrm>
        </p:spPr>
        <p:txBody>
          <a:bodyPr/>
          <a:lstStyle/>
          <a:p>
            <a:r>
              <a:rPr lang="en-US" smtClean="0"/>
              <a:t>Methods  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6"/>
          </p:nvPr>
        </p:nvSpPr>
        <p:spPr>
          <a:xfrm>
            <a:off x="14827120" y="22864704"/>
            <a:ext cx="14972813" cy="6775723"/>
          </a:xfrm>
        </p:spPr>
        <p:txBody>
          <a:bodyPr>
            <a:normAutofit/>
          </a:bodyPr>
          <a:lstStyle/>
          <a:p>
            <a:r>
              <a:rPr lang="en-US" sz="4800" smtClean="0"/>
              <a:t>Pipe diameter required to dissipate 100 J/min in a 0.5m</a:t>
            </a:r>
            <a:r>
              <a:rPr lang="en-US" sz="4800" baseline="30000" smtClean="0"/>
              <a:t>3</a:t>
            </a:r>
            <a:r>
              <a:rPr lang="en-US" sz="4800" smtClean="0"/>
              <a:t> container for free and forced convection at 25 m/s.</a:t>
            </a:r>
            <a:endParaRPr lang="en-US" sz="4800" dirty="0" smtClean="0"/>
          </a:p>
          <a:p>
            <a:r>
              <a:rPr lang="en-US" sz="4800" dirty="0" smtClean="0"/>
              <a:t>q = </a:t>
            </a:r>
            <a:r>
              <a:rPr lang="en-US" sz="4800" dirty="0" err="1" smtClean="0"/>
              <a:t>hA</a:t>
            </a:r>
            <a:r>
              <a:rPr lang="en-US" sz="4800" dirty="0" smtClean="0"/>
              <a:t>(</a:t>
            </a:r>
            <a:r>
              <a:rPr lang="en-US" sz="4800" dirty="0" err="1" smtClean="0"/>
              <a:t>T</a:t>
            </a:r>
            <a:r>
              <a:rPr lang="en-US" sz="4800" baseline="-25000" dirty="0" err="1" smtClean="0"/>
              <a:t>s</a:t>
            </a:r>
            <a:r>
              <a:rPr lang="en-US" sz="4800" dirty="0" smtClean="0"/>
              <a:t> </a:t>
            </a:r>
            <a:r>
              <a:rPr lang="mr-IN" sz="4800" dirty="0" smtClean="0"/>
              <a:t>–</a:t>
            </a:r>
            <a:r>
              <a:rPr lang="en-US" sz="4800" dirty="0" smtClean="0"/>
              <a:t> </a:t>
            </a:r>
            <a:r>
              <a:rPr lang="en-US" sz="4800" dirty="0" err="1" smtClean="0"/>
              <a:t>T</a:t>
            </a:r>
            <a:r>
              <a:rPr lang="en-US" sz="4800" baseline="-25000" dirty="0" err="1" smtClean="0"/>
              <a:t>inf</a:t>
            </a:r>
            <a:r>
              <a:rPr lang="en-US" sz="4800" dirty="0" smtClean="0"/>
              <a:t>)</a:t>
            </a:r>
          </a:p>
          <a:p>
            <a:r>
              <a:rPr lang="en-US" sz="4800" dirty="0" smtClean="0"/>
              <a:t>Assuming length element length of 0.1524 inches</a:t>
            </a:r>
          </a:p>
          <a:p>
            <a:r>
              <a:rPr lang="en-US" sz="4800" dirty="0" smtClean="0"/>
              <a:t>D for free convection = 0.004 m</a:t>
            </a:r>
          </a:p>
          <a:p>
            <a:r>
              <a:rPr lang="en-US" sz="4800" dirty="0" smtClean="0"/>
              <a:t>D for forced convection = 1.56 x 10</a:t>
            </a:r>
            <a:r>
              <a:rPr lang="en-US" sz="4800" baseline="30000" dirty="0" smtClean="0"/>
              <a:t>-5</a:t>
            </a:r>
            <a:r>
              <a:rPr lang="en-US" sz="4800" dirty="0" smtClean="0"/>
              <a:t> m</a:t>
            </a:r>
          </a:p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15610557" y="5307195"/>
            <a:ext cx="12801600" cy="1219200"/>
          </a:xfrm>
        </p:spPr>
        <p:txBody>
          <a:bodyPr/>
          <a:lstStyle/>
          <a:p>
            <a:r>
              <a:rPr lang="en-US" smtClean="0"/>
              <a:t>Results 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7"/>
          </p:nvPr>
        </p:nvSpPr>
        <p:spPr>
          <a:xfrm>
            <a:off x="1251397" y="19572793"/>
            <a:ext cx="12801600" cy="3730942"/>
          </a:xfrm>
        </p:spPr>
        <p:txBody>
          <a:bodyPr>
            <a:normAutofit fontScale="92500" lnSpcReduction="10000"/>
          </a:bodyPr>
          <a:lstStyle/>
          <a:p>
            <a:r>
              <a:rPr lang="en-US" sz="5200" dirty="0" smtClean="0"/>
              <a:t>The surface temperature and bulk fluid temperatures were recorded to find h. </a:t>
            </a:r>
          </a:p>
          <a:p>
            <a:r>
              <a:rPr lang="en-US" sz="5200" dirty="0" smtClean="0"/>
              <a:t>Two potentials were used for free convection and three air flow rates were used for forced convection</a:t>
            </a:r>
          </a:p>
          <a:p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30"/>
          </p:nvPr>
        </p:nvSpPr>
        <p:spPr>
          <a:xfrm>
            <a:off x="14827120" y="13054406"/>
            <a:ext cx="7075715" cy="168792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500" dirty="0" smtClean="0"/>
              <a:t>Figure 1. The heat transfer coefficient increased as Reynolds Number increased for forced convection </a:t>
            </a:r>
          </a:p>
          <a:p>
            <a:endParaRPr lang="en-US" dirty="0" smtClean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29900880" y="5380058"/>
            <a:ext cx="12801600" cy="1219200"/>
          </a:xfrm>
        </p:spPr>
        <p:txBody>
          <a:bodyPr/>
          <a:lstStyle/>
          <a:p>
            <a:r>
              <a:rPr lang="en-US" smtClean="0"/>
              <a:t>Discussion </a:t>
            </a:r>
            <a:endParaRPr lang="en-US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30478396" y="20985271"/>
            <a:ext cx="12801600" cy="1219200"/>
          </a:xfrm>
        </p:spPr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22" name="Content Placeholder 21"/>
          <p:cNvSpPr>
            <a:spLocks noGrp="1"/>
          </p:cNvSpPr>
          <p:nvPr>
            <p:ph sz="quarter" idx="35"/>
          </p:nvPr>
        </p:nvSpPr>
        <p:spPr>
          <a:xfrm>
            <a:off x="30478396" y="22108218"/>
            <a:ext cx="12801600" cy="6484954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US" sz="4800" dirty="0"/>
              <a:t>h</a:t>
            </a:r>
            <a:r>
              <a:rPr lang="en-US" sz="4800" dirty="0" smtClean="0"/>
              <a:t> </a:t>
            </a:r>
            <a:r>
              <a:rPr lang="en-US" sz="4800" dirty="0" smtClean="0"/>
              <a:t>increased </a:t>
            </a:r>
            <a:r>
              <a:rPr lang="en-US" sz="4800" dirty="0" smtClean="0"/>
              <a:t>for increased air velocity for forced convection</a:t>
            </a:r>
          </a:p>
          <a:p>
            <a:r>
              <a:rPr lang="en-US" sz="4800" dirty="0" smtClean="0"/>
              <a:t>h </a:t>
            </a:r>
            <a:r>
              <a:rPr lang="en-US" sz="4800" dirty="0" smtClean="0"/>
              <a:t>increased </a:t>
            </a:r>
            <a:r>
              <a:rPr lang="en-US" sz="4800" dirty="0" smtClean="0"/>
              <a:t>as </a:t>
            </a:r>
            <a:r>
              <a:rPr lang="en-US" sz="4800" dirty="0" err="1"/>
              <a:t>G</a:t>
            </a:r>
            <a:r>
              <a:rPr lang="en-US" sz="4800" dirty="0" err="1" smtClean="0"/>
              <a:t>rashof</a:t>
            </a:r>
            <a:r>
              <a:rPr lang="en-US" sz="4800" dirty="0" smtClean="0"/>
              <a:t> number increased for free convection</a:t>
            </a:r>
          </a:p>
          <a:p>
            <a:r>
              <a:rPr lang="en-US" sz="4800" dirty="0" smtClean="0"/>
              <a:t>Connections between pipe diameter and convective heat transfer coefficients were inconclusive, h </a:t>
            </a:r>
            <a:r>
              <a:rPr lang="en-US" sz="4800" dirty="0" smtClean="0"/>
              <a:t>increased </a:t>
            </a:r>
            <a:r>
              <a:rPr lang="en-US" sz="4800" dirty="0" smtClean="0"/>
              <a:t>with increased diameter for free convection. </a:t>
            </a:r>
            <a:endParaRPr lang="en-US" sz="4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 Placeholder 1"/>
              <p:cNvSpPr>
                <a:spLocks noGrp="1"/>
              </p:cNvSpPr>
              <p:nvPr>
                <p:ph sz="quarter" idx="25"/>
              </p:nvPr>
            </p:nvSpPr>
            <p:spPr>
              <a:xfrm>
                <a:off x="1188720" y="6463021"/>
                <a:ext cx="13589476" cy="11964180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sz="4800" dirty="0" smtClean="0"/>
                  <a:t>The convective heat transfer coefficient is a function of fluid properties, system geometry, and flow conditions. </a:t>
                </a:r>
              </a:p>
              <a:p>
                <a:endParaRPr lang="en-US" sz="4800" dirty="0"/>
              </a:p>
              <a:p>
                <a:r>
                  <a:rPr lang="en-US" sz="4800" dirty="0" smtClean="0"/>
                  <a:t>Free convection occurs due to differences in density in a fluid as it is heated, buoyancy then causes the fluid to rise past the object. </a:t>
                </a:r>
              </a:p>
              <a:p>
                <a:pPr marL="0" indent="0">
                  <a:buNone/>
                </a:pPr>
                <a:endParaRPr lang="en-US" sz="4800" dirty="0"/>
              </a:p>
              <a:p>
                <a:r>
                  <a:rPr lang="en-US" sz="4800" dirty="0" smtClean="0"/>
                  <a:t>Forced convection is caused by a fluid being forced over an object using energy, such as with a fan.</a:t>
                </a:r>
              </a:p>
              <a:p>
                <a:endParaRPr lang="en-US" sz="4800" dirty="0"/>
              </a:p>
              <a:p>
                <a:pPr marL="0" indent="0">
                  <a:buNone/>
                </a:pPr>
                <a:r>
                  <a:rPr lang="en-US" sz="4800" dirty="0" smtClean="0"/>
                  <a:t>Nu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800" i="1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h𝐷</m:t>
                        </m:r>
                      </m:num>
                      <m:den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endParaRPr lang="en-US" sz="4800" dirty="0" smtClean="0"/>
              </a:p>
              <a:p>
                <a:pPr marL="0" indent="0">
                  <a:buNone/>
                </a:pPr>
                <a:r>
                  <a:rPr lang="en-US" sz="4800" dirty="0" smtClean="0"/>
                  <a:t>Nu = </a:t>
                </a:r>
                <a:r>
                  <a:rPr lang="en-US" sz="4800" dirty="0" err="1" smtClean="0"/>
                  <a:t>C</a:t>
                </a:r>
                <a:r>
                  <a:rPr lang="en-US" sz="4800" i="1" dirty="0" err="1" smtClean="0"/>
                  <a:t>Re</a:t>
                </a:r>
                <a:r>
                  <a:rPr lang="en-US" sz="4800" i="1" baseline="30000" dirty="0" err="1" smtClean="0"/>
                  <a:t>m</a:t>
                </a:r>
                <a:r>
                  <a:rPr lang="en-US" sz="4800" i="1" dirty="0" err="1" smtClean="0"/>
                  <a:t>Pr</a:t>
                </a:r>
                <a:r>
                  <a:rPr lang="en-US" sz="4800" i="1" baseline="30000" dirty="0" err="1" smtClean="0"/>
                  <a:t>n</a:t>
                </a:r>
                <a:r>
                  <a:rPr lang="en-US" sz="4800" dirty="0" smtClean="0"/>
                  <a:t> for forced convection</a:t>
                </a:r>
              </a:p>
              <a:p>
                <a:pPr marL="0" indent="0">
                  <a:buNone/>
                </a:pPr>
                <a:r>
                  <a:rPr lang="en-US" sz="4800" dirty="0" smtClean="0"/>
                  <a:t>Nu = </a:t>
                </a:r>
                <a:r>
                  <a:rPr lang="en-US" sz="4800" dirty="0" err="1" smtClean="0"/>
                  <a:t>C</a:t>
                </a:r>
                <a:r>
                  <a:rPr lang="en-US" sz="4800" i="1" dirty="0" err="1" smtClean="0"/>
                  <a:t>Gr</a:t>
                </a:r>
                <a:r>
                  <a:rPr lang="en-US" sz="4800" i="1" baseline="30000" dirty="0" err="1" smtClean="0"/>
                  <a:t>m</a:t>
                </a:r>
                <a:r>
                  <a:rPr lang="en-US" sz="4800" i="1" dirty="0" err="1" smtClean="0"/>
                  <a:t>Pr</a:t>
                </a:r>
                <a:r>
                  <a:rPr lang="en-US" sz="4800" i="1" baseline="30000" dirty="0" err="1" smtClean="0"/>
                  <a:t>n</a:t>
                </a:r>
                <a:r>
                  <a:rPr lang="en-US" sz="4800" dirty="0" smtClean="0"/>
                  <a:t> for free convection</a:t>
                </a:r>
                <a:endParaRPr lang="en-US" sz="4800" dirty="0"/>
              </a:p>
            </p:txBody>
          </p:sp>
        </mc:Choice>
        <mc:Fallback xmlns="">
          <p:sp>
            <p:nvSpPr>
              <p:cNvPr id="30" name="Tex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25"/>
              </p:nvPr>
            </p:nvSpPr>
            <p:spPr>
              <a:xfrm>
                <a:off x="1188720" y="6463021"/>
                <a:ext cx="13589476" cy="11964180"/>
              </a:xfrm>
              <a:blipFill rotWithShape="0">
                <a:blip r:embed="rId3"/>
                <a:stretch>
                  <a:fillRect t="-560" r="-20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 Placeholder 19"/>
          <p:cNvSpPr>
            <a:spLocks noGrp="1"/>
          </p:cNvSpPr>
          <p:nvPr>
            <p:ph type="body" sz="quarter" idx="29"/>
          </p:nvPr>
        </p:nvSpPr>
        <p:spPr>
          <a:xfrm>
            <a:off x="15660733" y="21688233"/>
            <a:ext cx="12801600" cy="1219200"/>
          </a:xfrm>
        </p:spPr>
        <p:txBody>
          <a:bodyPr/>
          <a:lstStyle/>
          <a:p>
            <a:r>
              <a:rPr lang="en-US" smtClean="0"/>
              <a:t>Design Problem </a:t>
            </a:r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29900880" y="6526395"/>
            <a:ext cx="12801600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4800" dirty="0" smtClean="0"/>
              <a:t>Accepted convective heat transfer coefficients for air = 10-100 </a:t>
            </a:r>
            <a:r>
              <a:rPr lang="en-US" sz="4800" dirty="0" smtClean="0"/>
              <a:t>W/m*K</a:t>
            </a:r>
          </a:p>
          <a:p>
            <a:pPr marL="685800" indent="-6858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4800" dirty="0" smtClean="0"/>
          </a:p>
          <a:p>
            <a:pPr marL="685800" indent="-6858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4800" dirty="0" smtClean="0"/>
              <a:t>Experimental values = 20 – 180 </a:t>
            </a:r>
            <a:r>
              <a:rPr lang="en-US" sz="4800" dirty="0" smtClean="0"/>
              <a:t>W/m*K</a:t>
            </a:r>
          </a:p>
          <a:p>
            <a:pPr marL="685800" indent="-6858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4800" dirty="0" smtClean="0"/>
          </a:p>
          <a:p>
            <a:pPr marL="685800" indent="-6858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4800" dirty="0" smtClean="0"/>
              <a:t>For forced convection </a:t>
            </a:r>
            <a:r>
              <a:rPr lang="en-US" sz="4800" dirty="0" err="1"/>
              <a:t>h</a:t>
            </a:r>
            <a:r>
              <a:rPr lang="en-US" sz="4800" baseline="-25000" dirty="0" err="1"/>
              <a:t>large</a:t>
            </a:r>
            <a:r>
              <a:rPr lang="en-US" sz="4800" baseline="-25000" dirty="0"/>
              <a:t> </a:t>
            </a:r>
            <a:r>
              <a:rPr lang="en-US" sz="4800" dirty="0"/>
              <a:t>&gt;</a:t>
            </a:r>
            <a:r>
              <a:rPr lang="en-US" sz="4800" dirty="0" err="1"/>
              <a:t>h</a:t>
            </a:r>
            <a:r>
              <a:rPr lang="en-US" sz="4800" baseline="-25000" dirty="0" err="1"/>
              <a:t>small</a:t>
            </a:r>
            <a:r>
              <a:rPr lang="en-US" sz="4800" dirty="0"/>
              <a:t> &gt;</a:t>
            </a:r>
            <a:r>
              <a:rPr lang="en-US" sz="4800" dirty="0" err="1"/>
              <a:t>h</a:t>
            </a:r>
            <a:r>
              <a:rPr lang="en-US" sz="4800" baseline="-25000" dirty="0" err="1"/>
              <a:t>medium</a:t>
            </a:r>
            <a:r>
              <a:rPr lang="en-US" sz="4800" baseline="-25000" dirty="0"/>
              <a:t> </a:t>
            </a:r>
            <a:endParaRPr lang="en-US" sz="4800" baseline="-25000" dirty="0" smtClean="0"/>
          </a:p>
          <a:p>
            <a:pPr marL="685800" indent="-6858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4800" baseline="-25000" dirty="0" smtClean="0"/>
          </a:p>
          <a:p>
            <a:pPr marL="685800" indent="-6858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4800" dirty="0" smtClean="0"/>
              <a:t>For free convection </a:t>
            </a:r>
            <a:r>
              <a:rPr lang="en-US" sz="4800" dirty="0" err="1" smtClean="0"/>
              <a:t>h</a:t>
            </a:r>
            <a:r>
              <a:rPr lang="en-US" sz="4800" baseline="-25000" dirty="0" err="1" smtClean="0"/>
              <a:t>meduim</a:t>
            </a:r>
            <a:r>
              <a:rPr lang="en-US" sz="4800" baseline="-25000" dirty="0" smtClean="0"/>
              <a:t> </a:t>
            </a:r>
            <a:r>
              <a:rPr lang="en-US" sz="4800" dirty="0" smtClean="0"/>
              <a:t>&gt;</a:t>
            </a:r>
            <a:r>
              <a:rPr lang="en-US" sz="4800" dirty="0" err="1" smtClean="0"/>
              <a:t>h</a:t>
            </a:r>
            <a:r>
              <a:rPr lang="en-US" sz="4800" baseline="-25000" dirty="0" err="1" smtClean="0"/>
              <a:t>small</a:t>
            </a:r>
            <a:r>
              <a:rPr lang="en-US" sz="4800" baseline="-25000" dirty="0" smtClean="0"/>
              <a:t> </a:t>
            </a:r>
            <a:r>
              <a:rPr lang="en-US" sz="4800" dirty="0" smtClean="0"/>
              <a:t>&gt;</a:t>
            </a:r>
            <a:r>
              <a:rPr lang="en-US" sz="4800" dirty="0" err="1" smtClean="0"/>
              <a:t>h</a:t>
            </a:r>
            <a:r>
              <a:rPr lang="en-US" sz="4800" baseline="-25000" dirty="0" err="1" smtClean="0"/>
              <a:t>large</a:t>
            </a:r>
            <a:r>
              <a:rPr lang="en-US" sz="4800" dirty="0" smtClean="0"/>
              <a:t> </a:t>
            </a:r>
          </a:p>
          <a:p>
            <a:pPr marL="685800" indent="-6858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4800" dirty="0" smtClean="0"/>
          </a:p>
          <a:p>
            <a:pPr marL="685800" indent="-6858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4800" dirty="0"/>
          </a:p>
        </p:txBody>
      </p:sp>
      <p:sp>
        <p:nvSpPr>
          <p:cNvPr id="45" name="TextBox 44"/>
          <p:cNvSpPr txBox="1"/>
          <p:nvPr/>
        </p:nvSpPr>
        <p:spPr>
          <a:xfrm>
            <a:off x="6416379" y="3112980"/>
            <a:ext cx="31089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Evan Redfearn and Scott </a:t>
            </a:r>
            <a:r>
              <a:rPr lang="en-US" sz="6000" dirty="0" err="1" smtClean="0">
                <a:solidFill>
                  <a:schemeClr val="bg1"/>
                </a:solidFill>
              </a:rPr>
              <a:t>Batchelder</a:t>
            </a:r>
            <a:r>
              <a:rPr lang="en-US" sz="6000" dirty="0" smtClean="0">
                <a:solidFill>
                  <a:schemeClr val="bg1"/>
                </a:solidFill>
              </a:rPr>
              <a:t>, Chemical Engineering, University of New Hampshire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397" y="1144645"/>
            <a:ext cx="2478029" cy="29839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4451" y="1048392"/>
            <a:ext cx="2478029" cy="298399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592387" y="13132202"/>
            <a:ext cx="72075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Figure </a:t>
            </a:r>
            <a:r>
              <a:rPr lang="en-US" sz="3200" dirty="0" smtClean="0"/>
              <a:t>2. </a:t>
            </a:r>
            <a:r>
              <a:rPr lang="en-US" sz="3200" dirty="0"/>
              <a:t>The heat transfer coefficient increased </a:t>
            </a:r>
            <a:r>
              <a:rPr lang="en-US" sz="3200" dirty="0" smtClean="0"/>
              <a:t>as </a:t>
            </a:r>
            <a:r>
              <a:rPr lang="en-US" sz="3200" dirty="0" err="1" smtClean="0"/>
              <a:t>Grashof</a:t>
            </a:r>
            <a:r>
              <a:rPr lang="en-US" sz="3200" dirty="0" smtClean="0"/>
              <a:t> </a:t>
            </a:r>
            <a:r>
              <a:rPr lang="en-US" sz="3200" dirty="0"/>
              <a:t>Number increased for free convection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397" y="23303735"/>
            <a:ext cx="12483247" cy="8607706"/>
          </a:xfrm>
          <a:prstGeom prst="rect">
            <a:avLst/>
          </a:prstGeom>
        </p:spPr>
      </p:pic>
      <p:sp>
        <p:nvSpPr>
          <p:cNvPr id="24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30478396" y="28912456"/>
            <a:ext cx="12801600" cy="1219200"/>
          </a:xfrm>
        </p:spPr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30382143" y="30294769"/>
            <a:ext cx="1289785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err="1" smtClean="0"/>
              <a:t>Geankoplis</a:t>
            </a:r>
            <a:r>
              <a:rPr lang="en-US" sz="4800" dirty="0" smtClean="0"/>
              <a:t>, Christie J. Transport Processes and </a:t>
            </a:r>
            <a:r>
              <a:rPr lang="en-US" sz="4800" dirty="0" err="1" smtClean="0"/>
              <a:t>Seperation</a:t>
            </a:r>
            <a:r>
              <a:rPr lang="en-US" sz="4800" dirty="0" smtClean="0"/>
              <a:t> Process Principles. Fourth Edition. Prentice Hall, 2003.</a:t>
            </a:r>
            <a:endParaRPr lang="en-US" sz="4800" dirty="0"/>
          </a:p>
        </p:txBody>
      </p:sp>
      <p:graphicFrame>
        <p:nvGraphicFramePr>
          <p:cNvPr id="26" name="Chart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237998"/>
              </p:ext>
            </p:extLst>
          </p:nvPr>
        </p:nvGraphicFramePr>
        <p:xfrm>
          <a:off x="14827120" y="6661479"/>
          <a:ext cx="7139554" cy="6478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7" name="Chart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55331"/>
              </p:ext>
            </p:extLst>
          </p:nvPr>
        </p:nvGraphicFramePr>
        <p:xfrm>
          <a:off x="22417273" y="6663207"/>
          <a:ext cx="7000567" cy="64722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9" name="Chart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4652836"/>
              </p:ext>
            </p:extLst>
          </p:nvPr>
        </p:nvGraphicFramePr>
        <p:xfrm>
          <a:off x="14778196" y="14701862"/>
          <a:ext cx="7075715" cy="55316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1" name="Rectangle 30"/>
          <p:cNvSpPr/>
          <p:nvPr/>
        </p:nvSpPr>
        <p:spPr>
          <a:xfrm>
            <a:off x="14778196" y="20375456"/>
            <a:ext cx="67408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Figure 3. ln(Nu) did not fit linearly with ln(Re).  </a:t>
            </a:r>
            <a:endParaRPr lang="en-US" sz="3200" dirty="0"/>
          </a:p>
        </p:txBody>
      </p:sp>
      <p:sp>
        <p:nvSpPr>
          <p:cNvPr id="32" name="Rectangle 31"/>
          <p:cNvSpPr/>
          <p:nvPr/>
        </p:nvSpPr>
        <p:spPr>
          <a:xfrm>
            <a:off x="22582191" y="20390291"/>
            <a:ext cx="71040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Figure </a:t>
            </a:r>
            <a:r>
              <a:rPr lang="en-US" sz="3200" dirty="0" smtClean="0"/>
              <a:t>4. ln(Nu</a:t>
            </a:r>
            <a:r>
              <a:rPr lang="en-US" sz="3200" b="1" dirty="0" smtClean="0"/>
              <a:t>)</a:t>
            </a:r>
            <a:r>
              <a:rPr lang="en-US" sz="3200" dirty="0" smtClean="0"/>
              <a:t> showed </a:t>
            </a:r>
            <a:r>
              <a:rPr lang="en-US" sz="3200" smtClean="0"/>
              <a:t>a linear </a:t>
            </a:r>
            <a:r>
              <a:rPr lang="en-US" sz="3200" dirty="0" smtClean="0"/>
              <a:t>fit </a:t>
            </a:r>
            <a:r>
              <a:rPr lang="en-US" sz="3200" smtClean="0"/>
              <a:t>with ln(Gr).  </a:t>
            </a:r>
            <a:endParaRPr lang="en-US" sz="3200" dirty="0"/>
          </a:p>
        </p:txBody>
      </p:sp>
      <p:graphicFrame>
        <p:nvGraphicFramePr>
          <p:cNvPr id="33" name="Chart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8161555"/>
              </p:ext>
            </p:extLst>
          </p:nvPr>
        </p:nvGraphicFramePr>
        <p:xfrm>
          <a:off x="22579110" y="14701862"/>
          <a:ext cx="7000567" cy="55316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5796" y="28211044"/>
            <a:ext cx="8390765" cy="4167450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78690"/>
              </p:ext>
            </p:extLst>
          </p:nvPr>
        </p:nvGraphicFramePr>
        <p:xfrm>
          <a:off x="30070566" y="12964100"/>
          <a:ext cx="13209926" cy="7269367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5628815"/>
                <a:gridCol w="3888561"/>
                <a:gridCol w="3692550"/>
              </a:tblGrid>
              <a:tr h="1142887">
                <a:tc>
                  <a:txBody>
                    <a:bodyPr/>
                    <a:lstStyle/>
                    <a:p>
                      <a:r>
                        <a:rPr lang="en-US" sz="4800" b="1" dirty="0" smtClean="0"/>
                        <a:t>Nu range: 4-40</a:t>
                      </a:r>
                      <a:endParaRPr lang="en-US" sz="4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4800" dirty="0" smtClean="0"/>
                        <a:t>M</a:t>
                      </a:r>
                      <a:endParaRPr lang="en-US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4800" dirty="0" smtClean="0"/>
                        <a:t>C</a:t>
                      </a:r>
                      <a:endParaRPr lang="en-US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8297">
                <a:tc>
                  <a:txBody>
                    <a:bodyPr/>
                    <a:lstStyle/>
                    <a:p>
                      <a:r>
                        <a:rPr lang="en-US" sz="4800" b="1" dirty="0" smtClean="0"/>
                        <a:t>Accepted </a:t>
                      </a:r>
                      <a:r>
                        <a:rPr lang="en-US" sz="4800" b="1" dirty="0" smtClean="0"/>
                        <a:t>Value</a:t>
                      </a:r>
                    </a:p>
                    <a:p>
                      <a:r>
                        <a:rPr lang="en-US" sz="4800" b="0" dirty="0" smtClean="0"/>
                        <a:t>Forced</a:t>
                      </a:r>
                      <a:r>
                        <a:rPr lang="en-US" sz="4800" b="0" baseline="0" dirty="0" smtClean="0"/>
                        <a:t> Convection</a:t>
                      </a:r>
                      <a:endParaRPr lang="en-US" sz="4800" b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4800" dirty="0" smtClean="0"/>
                    </a:p>
                    <a:p>
                      <a:r>
                        <a:rPr lang="en-US" sz="4800" dirty="0" smtClean="0"/>
                        <a:t>0.385</a:t>
                      </a:r>
                      <a:endParaRPr lang="en-US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4800" dirty="0" smtClean="0"/>
                    </a:p>
                    <a:p>
                      <a:r>
                        <a:rPr lang="en-US" sz="4800" dirty="0" smtClean="0"/>
                        <a:t>0.911</a:t>
                      </a:r>
                      <a:endParaRPr lang="en-US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3390">
                <a:tc>
                  <a:txBody>
                    <a:bodyPr/>
                    <a:lstStyle/>
                    <a:p>
                      <a:r>
                        <a:rPr lang="en-US" sz="4800" b="1" dirty="0" smtClean="0"/>
                        <a:t>Calculated:</a:t>
                      </a:r>
                    </a:p>
                    <a:p>
                      <a:r>
                        <a:rPr lang="en-US" sz="4800" dirty="0" smtClean="0"/>
                        <a:t>Forced Convection</a:t>
                      </a:r>
                    </a:p>
                    <a:p>
                      <a:r>
                        <a:rPr lang="en-US" sz="4800" dirty="0" smtClean="0"/>
                        <a:t>Free</a:t>
                      </a:r>
                      <a:r>
                        <a:rPr lang="en-US" sz="4800" baseline="0" dirty="0" smtClean="0"/>
                        <a:t> Convection</a:t>
                      </a:r>
                      <a:endParaRPr lang="en-US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4800" dirty="0" smtClean="0"/>
                    </a:p>
                    <a:p>
                      <a:r>
                        <a:rPr lang="en-US" sz="4800" dirty="0" smtClean="0"/>
                        <a:t>0.626</a:t>
                      </a:r>
                    </a:p>
                    <a:p>
                      <a:r>
                        <a:rPr lang="en-US" sz="4800" dirty="0" smtClean="0"/>
                        <a:t>0.377</a:t>
                      </a:r>
                      <a:endParaRPr lang="en-US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4800" dirty="0" smtClean="0"/>
                    </a:p>
                    <a:p>
                      <a:r>
                        <a:rPr lang="en-US" sz="4800" dirty="0" smtClean="0"/>
                        <a:t>4.97</a:t>
                      </a:r>
                    </a:p>
                    <a:p>
                      <a:r>
                        <a:rPr lang="en-US" sz="4800" dirty="0" smtClean="0"/>
                        <a:t>0.403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3390">
                <a:tc>
                  <a:txBody>
                    <a:bodyPr/>
                    <a:lstStyle/>
                    <a:p>
                      <a:r>
                        <a:rPr lang="en-US" sz="4800" b="1" dirty="0" smtClean="0"/>
                        <a:t>95% Confidence</a:t>
                      </a:r>
                    </a:p>
                    <a:p>
                      <a:r>
                        <a:rPr lang="en-US" sz="4800" b="0" smtClean="0"/>
                        <a:t>Forced</a:t>
                      </a:r>
                      <a:r>
                        <a:rPr lang="en-US" sz="4800" b="0" baseline="0" smtClean="0"/>
                        <a:t> </a:t>
                      </a:r>
                      <a:r>
                        <a:rPr lang="en-US" sz="4800" b="0" baseline="0" dirty="0" smtClean="0"/>
                        <a:t>Convection</a:t>
                      </a:r>
                    </a:p>
                    <a:p>
                      <a:r>
                        <a:rPr lang="en-US" sz="4800" b="0" baseline="0" smtClean="0"/>
                        <a:t>Free Convection</a:t>
                      </a:r>
                      <a:endParaRPr lang="en-US" sz="48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4800" dirty="0" smtClean="0"/>
                    </a:p>
                    <a:p>
                      <a:r>
                        <a:rPr lang="en-US" sz="4800" dirty="0" smtClean="0"/>
                        <a:t>0.059 - 1.19</a:t>
                      </a:r>
                    </a:p>
                    <a:p>
                      <a:r>
                        <a:rPr lang="en-US" sz="4800" dirty="0" smtClean="0"/>
                        <a:t>0.297 - 0.475</a:t>
                      </a:r>
                      <a:endParaRPr lang="en-US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4800" dirty="0" smtClean="0"/>
                    </a:p>
                    <a:p>
                      <a:r>
                        <a:rPr lang="en-US" sz="4800" dirty="0" smtClean="0"/>
                        <a:t>1.34 </a:t>
                      </a:r>
                      <a:r>
                        <a:rPr lang="mr-IN" sz="4800" dirty="0" smtClean="0"/>
                        <a:t>–</a:t>
                      </a:r>
                      <a:r>
                        <a:rPr lang="en-US" sz="4800" dirty="0" smtClean="0"/>
                        <a:t> 18.45</a:t>
                      </a:r>
                    </a:p>
                    <a:p>
                      <a:r>
                        <a:rPr lang="en-US" sz="4800" dirty="0" smtClean="0"/>
                        <a:t>0.192 </a:t>
                      </a:r>
                      <a:r>
                        <a:rPr lang="mr-IN" sz="4800" dirty="0" smtClean="0"/>
                        <a:t>–</a:t>
                      </a:r>
                      <a:r>
                        <a:rPr lang="en-US" sz="4800" dirty="0" smtClean="0"/>
                        <a:t> 0.457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2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2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3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3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3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3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0" y="-14288"/>
            <a:ext cx="43891200" cy="329326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4103406" y="2350455"/>
            <a:ext cx="33951842" cy="12187946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14000" b="1" dirty="0">
                <a:solidFill>
                  <a:srgbClr val="002060"/>
                </a:solidFill>
              </a:rPr>
              <a:t>This poster template provided courtesy of </a:t>
            </a:r>
          </a:p>
          <a:p>
            <a:pPr algn="ctr"/>
            <a:r>
              <a:rPr lang="en-US" sz="14000" b="1" dirty="0">
                <a:solidFill>
                  <a:srgbClr val="002060"/>
                </a:solidFill>
              </a:rPr>
              <a:t>UNH ESRC Poster Printing Services</a:t>
            </a:r>
          </a:p>
          <a:p>
            <a:pPr algn="ctr"/>
            <a:endParaRPr lang="en-US" sz="14000" dirty="0">
              <a:solidFill>
                <a:schemeClr val="tx2"/>
              </a:solidFill>
            </a:endParaRPr>
          </a:p>
          <a:p>
            <a:pPr algn="ctr"/>
            <a:endParaRPr lang="en-US" sz="14000" dirty="0">
              <a:solidFill>
                <a:schemeClr val="tx2"/>
              </a:solidFill>
            </a:endParaRPr>
          </a:p>
          <a:p>
            <a:pPr algn="ctr"/>
            <a:r>
              <a:rPr lang="en-US" sz="14000" dirty="0">
                <a:solidFill>
                  <a:srgbClr val="002060"/>
                </a:solidFill>
              </a:rPr>
              <a:t>Trust us to make your poster look </a:t>
            </a:r>
            <a:r>
              <a:rPr lang="en-US" sz="14000" b="1" dirty="0">
                <a:solidFill>
                  <a:srgbClr val="002060"/>
                </a:solidFill>
              </a:rPr>
              <a:t>GREAT!</a:t>
            </a:r>
          </a:p>
          <a:p>
            <a:pPr algn="ctr"/>
            <a:endParaRPr lang="en-US" sz="85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000" y="27649842"/>
            <a:ext cx="3642785" cy="427188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0439279" y="17086254"/>
            <a:ext cx="26753879" cy="4755142"/>
          </a:xfrm>
          <a:prstGeom prst="rect">
            <a:avLst/>
          </a:prstGeom>
          <a:noFill/>
        </p:spPr>
        <p:txBody>
          <a:bodyPr wrap="square" lIns="106674" tIns="53337" rIns="106674" bIns="53337" rtlCol="0" anchor="ctr">
            <a:spAutoFit/>
          </a:bodyPr>
          <a:lstStyle/>
          <a:p>
            <a:r>
              <a:rPr lang="en-US" sz="11200" b="1" dirty="0">
                <a:solidFill>
                  <a:srgbClr val="002060"/>
                </a:solidFill>
              </a:rPr>
              <a:t>Website: </a:t>
            </a:r>
            <a:r>
              <a:rPr lang="en-US" sz="11200" dirty="0">
                <a:solidFill>
                  <a:srgbClr val="002060"/>
                </a:solidFill>
                <a:hlinkClick r:id="rId3"/>
              </a:rPr>
              <a:t>http://posters.unh.edu</a:t>
            </a:r>
            <a:endParaRPr lang="en-US" sz="11200" dirty="0">
              <a:solidFill>
                <a:srgbClr val="002060"/>
              </a:solidFill>
            </a:endParaRPr>
          </a:p>
          <a:p>
            <a:r>
              <a:rPr lang="en-US" sz="11200" b="1" dirty="0">
                <a:solidFill>
                  <a:srgbClr val="002060"/>
                </a:solidFill>
              </a:rPr>
              <a:t>Poster Guide: </a:t>
            </a:r>
            <a:r>
              <a:rPr lang="en-US" sz="11200" dirty="0">
                <a:solidFill>
                  <a:srgbClr val="002060"/>
                </a:solidFill>
                <a:hlinkClick r:id="rId4"/>
              </a:rPr>
              <a:t>http://goo.gl/1E7TJY</a:t>
            </a:r>
            <a:endParaRPr lang="en-US" sz="11200" dirty="0">
              <a:solidFill>
                <a:srgbClr val="002060"/>
              </a:solidFill>
            </a:endParaRPr>
          </a:p>
          <a:p>
            <a:endParaRPr lang="en-US" sz="7800" dirty="0"/>
          </a:p>
        </p:txBody>
      </p:sp>
      <p:sp>
        <p:nvSpPr>
          <p:cNvPr id="25" name="TextBox 24"/>
          <p:cNvSpPr txBox="1"/>
          <p:nvPr/>
        </p:nvSpPr>
        <p:spPr>
          <a:xfrm>
            <a:off x="10463116" y="28902850"/>
            <a:ext cx="30713760" cy="2262152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140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DELETE THIS SLIDE BEFORE PRINTING</a:t>
            </a:r>
          </a:p>
        </p:txBody>
      </p:sp>
    </p:spTree>
    <p:extLst>
      <p:ext uri="{BB962C8B-B14F-4D97-AF65-F5344CB8AC3E}">
        <p14:creationId xmlns:p14="http://schemas.microsoft.com/office/powerpoint/2010/main" val="1167759772"/>
      </p:ext>
    </p:extLst>
  </p:cSld>
  <p:clrMapOvr>
    <a:masterClrMapping/>
  </p:clrMapOvr>
</p:sld>
</file>

<file path=ppt/theme/theme1.xml><?xml version="1.0" encoding="utf-8"?>
<a:theme xmlns:a="http://schemas.openxmlformats.org/drawingml/2006/main" name="Medical Poster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Poster (blue and brown design)</Template>
  <TotalTime>0</TotalTime>
  <Words>425</Words>
  <Application>Microsoft Macintosh PowerPoint</Application>
  <PresentationFormat>Custom</PresentationFormat>
  <Paragraphs>84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Calibri</vt:lpstr>
      <vt:lpstr>Cambria</vt:lpstr>
      <vt:lpstr>Cambria Math</vt:lpstr>
      <vt:lpstr>Mangal</vt:lpstr>
      <vt:lpstr>Arial</vt:lpstr>
      <vt:lpstr>Medical Poster</vt:lpstr>
      <vt:lpstr>Convection from Horizontal Cylinders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2015-04-29T17:08:18Z</dcterms:created>
  <dcterms:modified xsi:type="dcterms:W3CDTF">2018-05-01T02:50:26Z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