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74" r:id="rId2"/>
  </p:sldMasterIdLst>
  <p:notesMasterIdLst>
    <p:notesMasterId r:id="rId5"/>
  </p:notesMasterIdLst>
  <p:handoutMasterIdLst>
    <p:handoutMasterId r:id="rId6"/>
  </p:handoutMasterIdLst>
  <p:sldIdLst>
    <p:sldId id="256" r:id="rId3"/>
    <p:sldId id="257" r:id="rId4"/>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441B4A-78B4-4209-A3DE-ED31C2C9696A}" v="10" dt="2018-04-29T14:01:37.408"/>
    <p1510:client id="{A4CAF466-DBEF-46E1-9A5C-6B5D758DA574}" v="3" dt="2018-04-29T14:07:53.897"/>
    <p1510:client id="{B7A45181-95E6-44E7-AF6C-188669692051}" v="7" dt="2018-04-29T14:08:49.294"/>
    <p1510:client id="{6509E3AD-642F-4315-ACD6-53F4529E56B5}" v="3467" dt="2018-04-30T02:50:45.251"/>
    <p1510:client id="{0F24A975-818C-4096-8B56-B80D449CDAEA}" v="1064" dt="2018-04-30T02:50:57.852"/>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432" autoAdjust="0"/>
  </p:normalViewPr>
  <p:slideViewPr>
    <p:cSldViewPr snapToGrid="0">
      <p:cViewPr>
        <p:scale>
          <a:sx n="15" d="100"/>
          <a:sy n="15" d="100"/>
        </p:scale>
        <p:origin x="1420" y="28"/>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101" d="100"/>
          <a:sy n="101" d="100"/>
        </p:scale>
        <p:origin x="-357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handoutMaster" Target="handoutMasters/handoutMaster1.xml"/><Relationship Id="rId11" Type="http://schemas.microsoft.com/office/2015/10/relationships/revisionInfo" Target="revisionInfo.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Thomas%20Carter\Desktop\Data%20for%20Rotation%204.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Thomas%20Carter\Desktop\Data%20for%20Rotation%204.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Thomas%20Carter\Desktop\Data%20for%20Rotation%204.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Thomas%20Carter\Desktop\Data%20for%20Rotation%204.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Thomas%20Carter\Desktop\Data%20for%20Rotation%204.xlsx" TargetMode="External"/><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tx2"/>
            </a:solidFill>
            <a:ln w="25400">
              <a:noFill/>
            </a:ln>
            <a:effectLst/>
          </c:spPr>
          <c:invertIfNegative val="0"/>
          <c:cat>
            <c:numRef>
              <c:f>Sheet1!$AI$4:$AI$8</c:f>
              <c:numCache>
                <c:formatCode>General</c:formatCode>
                <c:ptCount val="5"/>
                <c:pt idx="0">
                  <c:v>10</c:v>
                </c:pt>
                <c:pt idx="1">
                  <c:v>20</c:v>
                </c:pt>
                <c:pt idx="2">
                  <c:v>30</c:v>
                </c:pt>
                <c:pt idx="3">
                  <c:v>40</c:v>
                </c:pt>
                <c:pt idx="4">
                  <c:v>50</c:v>
                </c:pt>
              </c:numCache>
            </c:numRef>
          </c:cat>
          <c:val>
            <c:numRef>
              <c:f>Sheet1!$AH$4:$AH$8</c:f>
              <c:numCache>
                <c:formatCode>General</c:formatCode>
                <c:ptCount val="5"/>
                <c:pt idx="0">
                  <c:v>2.6492033707445981</c:v>
                </c:pt>
                <c:pt idx="1">
                  <c:v>5.4839714627415717</c:v>
                </c:pt>
                <c:pt idx="2">
                  <c:v>8.3260631755185894</c:v>
                </c:pt>
                <c:pt idx="3">
                  <c:v>11.187618218410833</c:v>
                </c:pt>
                <c:pt idx="4">
                  <c:v>14.033108743695285</c:v>
                </c:pt>
              </c:numCache>
            </c:numRef>
          </c:val>
          <c:extLst>
            <c:ext xmlns:c16="http://schemas.microsoft.com/office/drawing/2014/chart" uri="{C3380CC4-5D6E-409C-BE32-E72D297353CC}">
              <c16:uniqueId val="{00000000-7D1B-4978-BC7A-0FF0CD4FFAC3}"/>
            </c:ext>
          </c:extLst>
        </c:ser>
        <c:ser>
          <c:idx val="1"/>
          <c:order val="1"/>
          <c:spPr>
            <a:solidFill>
              <a:schemeClr val="accent2"/>
            </a:solidFill>
            <a:ln w="25400">
              <a:noFill/>
            </a:ln>
            <a:effectLst/>
          </c:spPr>
          <c:invertIfNegative val="0"/>
          <c:cat>
            <c:numRef>
              <c:f>Sheet1!$AI$22:$AI$26</c:f>
              <c:numCache>
                <c:formatCode>General</c:formatCode>
                <c:ptCount val="5"/>
                <c:pt idx="0">
                  <c:v>10</c:v>
                </c:pt>
                <c:pt idx="1">
                  <c:v>20</c:v>
                </c:pt>
                <c:pt idx="2">
                  <c:v>30</c:v>
                </c:pt>
                <c:pt idx="3">
                  <c:v>40</c:v>
                </c:pt>
                <c:pt idx="4">
                  <c:v>50</c:v>
                </c:pt>
              </c:numCache>
            </c:numRef>
          </c:cat>
          <c:val>
            <c:numRef>
              <c:f>Sheet1!$AH$22:$AH$26</c:f>
              <c:numCache>
                <c:formatCode>General</c:formatCode>
                <c:ptCount val="5"/>
                <c:pt idx="0">
                  <c:v>2.4500000000000002</c:v>
                </c:pt>
                <c:pt idx="1">
                  <c:v>5.35</c:v>
                </c:pt>
                <c:pt idx="2">
                  <c:v>8.25</c:v>
                </c:pt>
                <c:pt idx="3">
                  <c:v>10.96</c:v>
                </c:pt>
                <c:pt idx="4">
                  <c:v>13.837133973461874</c:v>
                </c:pt>
              </c:numCache>
            </c:numRef>
          </c:val>
          <c:extLst>
            <c:ext xmlns:c16="http://schemas.microsoft.com/office/drawing/2014/chart" uri="{C3380CC4-5D6E-409C-BE32-E72D297353CC}">
              <c16:uniqueId val="{00000001-7D1B-4978-BC7A-0FF0CD4FFAC3}"/>
            </c:ext>
          </c:extLst>
        </c:ser>
        <c:dLbls>
          <c:showLegendKey val="0"/>
          <c:showVal val="0"/>
          <c:showCatName val="0"/>
          <c:showSerName val="0"/>
          <c:showPercent val="0"/>
          <c:showBubbleSize val="0"/>
        </c:dLbls>
        <c:gapWidth val="154"/>
        <c:overlap val="-18"/>
        <c:axId val="522324760"/>
        <c:axId val="522325088"/>
      </c:barChart>
      <c:catAx>
        <c:axId val="522324760"/>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b="1"/>
                  <a:t>Flow</a:t>
                </a:r>
                <a:r>
                  <a:rPr lang="en-US" sz="1400" b="1" baseline="0"/>
                  <a:t> Rate of Air </a:t>
                </a:r>
                <a:r>
                  <a:rPr lang="en-US" sz="1400" b="0" baseline="0"/>
                  <a:t>[SCFH] @ 70</a:t>
                </a:r>
                <a:endParaRPr lang="en-US" sz="1400" b="1"/>
              </a:p>
            </c:rich>
          </c:tx>
          <c:layout>
            <c:manualLayout>
              <c:xMode val="edge"/>
              <c:yMode val="edge"/>
              <c:x val="0.40777862362059347"/>
              <c:y val="0.90131995527318065"/>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22325088"/>
        <c:crosses val="autoZero"/>
        <c:auto val="1"/>
        <c:lblAlgn val="ctr"/>
        <c:lblOffset val="100"/>
        <c:noMultiLvlLbl val="0"/>
      </c:catAx>
      <c:valAx>
        <c:axId val="522325088"/>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b="1" i="0" baseline="0">
                    <a:effectLst/>
                  </a:rPr>
                  <a:t>Overall Heat Transfer Coefficient</a:t>
                </a:r>
                <a:endParaRPr lang="en-US" sz="1400">
                  <a:effectLst/>
                </a:endParaRPr>
              </a:p>
              <a:p>
                <a:pPr>
                  <a:defRPr/>
                </a:pPr>
                <a:r>
                  <a:rPr lang="en-US" sz="1400" b="0" i="0" baseline="0">
                    <a:effectLst/>
                  </a:rPr>
                  <a:t>U [W/(K*m^2)]</a:t>
                </a:r>
                <a:endParaRPr lang="en-US" sz="1400">
                  <a:effectLst/>
                </a:endParaRP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223247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5"/>
            </a:solidFill>
            <a:ln w="25400">
              <a:noFill/>
            </a:ln>
            <a:effectLst/>
          </c:spPr>
          <c:invertIfNegative val="0"/>
          <c:cat>
            <c:strRef>
              <c:f>Sheet1!$R$4:$R$8</c:f>
              <c:strCache>
                <c:ptCount val="5"/>
                <c:pt idx="0">
                  <c:v>0.0068/10</c:v>
                </c:pt>
                <c:pt idx="1">
                  <c:v>0.0068/20</c:v>
                </c:pt>
                <c:pt idx="2">
                  <c:v>0.0068/30</c:v>
                </c:pt>
                <c:pt idx="3">
                  <c:v>0.0068/40</c:v>
                </c:pt>
                <c:pt idx="4">
                  <c:v>0.0068/50</c:v>
                </c:pt>
              </c:strCache>
            </c:strRef>
          </c:cat>
          <c:val>
            <c:numRef>
              <c:f>Sheet1!$Q$4:$Q$8</c:f>
              <c:numCache>
                <c:formatCode>General</c:formatCode>
                <c:ptCount val="5"/>
                <c:pt idx="0">
                  <c:v>2.4617907424127754</c:v>
                </c:pt>
                <c:pt idx="1">
                  <c:v>5.140918132087072</c:v>
                </c:pt>
                <c:pt idx="2">
                  <c:v>7.8178540915009984</c:v>
                </c:pt>
                <c:pt idx="3">
                  <c:v>10.474764698877483</c:v>
                </c:pt>
                <c:pt idx="4">
                  <c:v>13.144536163395429</c:v>
                </c:pt>
              </c:numCache>
            </c:numRef>
          </c:val>
          <c:extLst>
            <c:ext xmlns:c16="http://schemas.microsoft.com/office/drawing/2014/chart" uri="{C3380CC4-5D6E-409C-BE32-E72D297353CC}">
              <c16:uniqueId val="{00000000-CB1A-4D09-A78B-F1609E6C96D1}"/>
            </c:ext>
          </c:extLst>
        </c:ser>
        <c:ser>
          <c:idx val="1"/>
          <c:order val="1"/>
          <c:spPr>
            <a:solidFill>
              <a:schemeClr val="accent3"/>
            </a:solidFill>
            <a:ln w="25400">
              <a:noFill/>
            </a:ln>
            <a:effectLst/>
          </c:spPr>
          <c:invertIfNegative val="0"/>
          <c:cat>
            <c:strRef>
              <c:f>Sheet1!$R$22:$R$26</c:f>
              <c:strCache>
                <c:ptCount val="5"/>
                <c:pt idx="0">
                  <c:v>0.015/10</c:v>
                </c:pt>
                <c:pt idx="1">
                  <c:v>0.015/20</c:v>
                </c:pt>
                <c:pt idx="2">
                  <c:v>0.015/30</c:v>
                </c:pt>
                <c:pt idx="3">
                  <c:v>0.015/40</c:v>
                </c:pt>
                <c:pt idx="4">
                  <c:v>0.015/50</c:v>
                </c:pt>
              </c:strCache>
            </c:strRef>
          </c:cat>
          <c:val>
            <c:numRef>
              <c:f>Sheet1!$Q$22:$Q$26</c:f>
              <c:numCache>
                <c:formatCode>General</c:formatCode>
                <c:ptCount val="5"/>
                <c:pt idx="0">
                  <c:v>2.3671703859995907</c:v>
                </c:pt>
                <c:pt idx="1">
                  <c:v>5.0552299278653914</c:v>
                </c:pt>
                <c:pt idx="2">
                  <c:v>7.7102016304400571</c:v>
                </c:pt>
                <c:pt idx="3">
                  <c:v>10.18215670857696</c:v>
                </c:pt>
                <c:pt idx="4">
                  <c:v>13.04202909457203</c:v>
                </c:pt>
              </c:numCache>
            </c:numRef>
          </c:val>
          <c:extLst>
            <c:ext xmlns:c16="http://schemas.microsoft.com/office/drawing/2014/chart" uri="{C3380CC4-5D6E-409C-BE32-E72D297353CC}">
              <c16:uniqueId val="{00000001-CB1A-4D09-A78B-F1609E6C96D1}"/>
            </c:ext>
          </c:extLst>
        </c:ser>
        <c:dLbls>
          <c:showLegendKey val="0"/>
          <c:showVal val="0"/>
          <c:showCatName val="0"/>
          <c:showSerName val="0"/>
          <c:showPercent val="0"/>
          <c:showBubbleSize val="0"/>
        </c:dLbls>
        <c:gapWidth val="150"/>
        <c:overlap val="-22"/>
        <c:axId val="519804368"/>
        <c:axId val="519804696"/>
      </c:barChart>
      <c:catAx>
        <c:axId val="51980436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b="1"/>
                  <a:t>Flow</a:t>
                </a:r>
                <a:r>
                  <a:rPr lang="en-US" sz="1400" b="1" baseline="0"/>
                  <a:t> Rate of Air </a:t>
                </a:r>
                <a:r>
                  <a:rPr lang="en-US" sz="1400" b="0" baseline="0"/>
                  <a:t>[SCFH] @ 30</a:t>
                </a:r>
                <a:endParaRPr lang="en-US" sz="1400" b="0"/>
              </a:p>
            </c:rich>
          </c:tx>
          <c:layout>
            <c:manualLayout>
              <c:xMode val="edge"/>
              <c:yMode val="edge"/>
              <c:x val="0.35623803725022163"/>
              <c:y val="0.91827181507692746"/>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19804696"/>
        <c:crosses val="autoZero"/>
        <c:auto val="1"/>
        <c:lblAlgn val="ctr"/>
        <c:lblOffset val="100"/>
        <c:noMultiLvlLbl val="0"/>
      </c:catAx>
      <c:valAx>
        <c:axId val="519804696"/>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b="1"/>
                  <a:t>Overall</a:t>
                </a:r>
                <a:r>
                  <a:rPr lang="en-US" sz="1400" b="1" baseline="0"/>
                  <a:t> Heat Transfer Coefficient</a:t>
                </a:r>
              </a:p>
              <a:p>
                <a:pPr>
                  <a:defRPr/>
                </a:pPr>
                <a:r>
                  <a:rPr lang="en-US" sz="1400" baseline="0"/>
                  <a:t>U [W/(K*m^2)]</a:t>
                </a:r>
                <a:endParaRPr lang="en-US" sz="1400"/>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198043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5"/>
            </a:solidFill>
            <a:ln w="25400">
              <a:noFill/>
            </a:ln>
            <a:effectLst/>
          </c:spPr>
          <c:invertIfNegative val="0"/>
          <c:cat>
            <c:strRef>
              <c:f>Sheet1!$R$4:$R$8</c:f>
              <c:strCache>
                <c:ptCount val="5"/>
                <c:pt idx="0">
                  <c:v>0.0068/10</c:v>
                </c:pt>
                <c:pt idx="1">
                  <c:v>0.0068/20</c:v>
                </c:pt>
                <c:pt idx="2">
                  <c:v>0.0068/30</c:v>
                </c:pt>
                <c:pt idx="3">
                  <c:v>0.0068/40</c:v>
                </c:pt>
                <c:pt idx="4">
                  <c:v>0.0068/50</c:v>
                </c:pt>
              </c:strCache>
            </c:strRef>
          </c:cat>
          <c:val>
            <c:numRef>
              <c:f>Sheet1!$Q$4:$Q$8</c:f>
              <c:numCache>
                <c:formatCode>General</c:formatCode>
                <c:ptCount val="5"/>
                <c:pt idx="0">
                  <c:v>2.4617907424127754</c:v>
                </c:pt>
                <c:pt idx="1">
                  <c:v>5.140918132087072</c:v>
                </c:pt>
                <c:pt idx="2">
                  <c:v>7.8178540915009984</c:v>
                </c:pt>
                <c:pt idx="3">
                  <c:v>10.474764698877483</c:v>
                </c:pt>
                <c:pt idx="4">
                  <c:v>13.144536163395429</c:v>
                </c:pt>
              </c:numCache>
            </c:numRef>
          </c:val>
          <c:extLst>
            <c:ext xmlns:c16="http://schemas.microsoft.com/office/drawing/2014/chart" uri="{C3380CC4-5D6E-409C-BE32-E72D297353CC}">
              <c16:uniqueId val="{00000000-44BF-49CE-8117-CA21003DA8A2}"/>
            </c:ext>
          </c:extLst>
        </c:ser>
        <c:ser>
          <c:idx val="1"/>
          <c:order val="1"/>
          <c:spPr>
            <a:solidFill>
              <a:schemeClr val="tx2"/>
            </a:solidFill>
            <a:ln w="25400">
              <a:noFill/>
            </a:ln>
            <a:effectLst/>
          </c:spPr>
          <c:invertIfNegative val="0"/>
          <c:cat>
            <c:numRef>
              <c:f>Sheet1!$AI$4:$AI$8</c:f>
              <c:numCache>
                <c:formatCode>General</c:formatCode>
                <c:ptCount val="5"/>
                <c:pt idx="0">
                  <c:v>10</c:v>
                </c:pt>
                <c:pt idx="1">
                  <c:v>20</c:v>
                </c:pt>
                <c:pt idx="2">
                  <c:v>30</c:v>
                </c:pt>
                <c:pt idx="3">
                  <c:v>40</c:v>
                </c:pt>
                <c:pt idx="4">
                  <c:v>50</c:v>
                </c:pt>
              </c:numCache>
            </c:numRef>
          </c:cat>
          <c:val>
            <c:numRef>
              <c:f>Sheet1!$AH$4:$AH$8</c:f>
              <c:numCache>
                <c:formatCode>General</c:formatCode>
                <c:ptCount val="5"/>
                <c:pt idx="0">
                  <c:v>2.6492033707445981</c:v>
                </c:pt>
                <c:pt idx="1">
                  <c:v>5.4839714627415717</c:v>
                </c:pt>
                <c:pt idx="2">
                  <c:v>8.3260631755185894</c:v>
                </c:pt>
                <c:pt idx="3">
                  <c:v>11.187618218410833</c:v>
                </c:pt>
                <c:pt idx="4">
                  <c:v>14.033108743695285</c:v>
                </c:pt>
              </c:numCache>
            </c:numRef>
          </c:val>
          <c:extLst>
            <c:ext xmlns:c16="http://schemas.microsoft.com/office/drawing/2014/chart" uri="{C3380CC4-5D6E-409C-BE32-E72D297353CC}">
              <c16:uniqueId val="{00000001-44BF-49CE-8117-CA21003DA8A2}"/>
            </c:ext>
          </c:extLst>
        </c:ser>
        <c:dLbls>
          <c:showLegendKey val="0"/>
          <c:showVal val="0"/>
          <c:showCatName val="0"/>
          <c:showSerName val="0"/>
          <c:showPercent val="0"/>
          <c:showBubbleSize val="0"/>
        </c:dLbls>
        <c:gapWidth val="150"/>
        <c:overlap val="-16"/>
        <c:axId val="345337888"/>
        <c:axId val="345336576"/>
      </c:barChart>
      <c:catAx>
        <c:axId val="34533788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b="1"/>
                  <a:t>Flow</a:t>
                </a:r>
                <a:r>
                  <a:rPr lang="en-US" sz="1400" b="1" baseline="0"/>
                  <a:t> Rate of Water/Air [(L/s)/SCFH</a:t>
                </a:r>
                <a:r>
                  <a:rPr lang="en-US" b="1" baseline="0"/>
                  <a:t>]</a:t>
                </a:r>
                <a:endParaRPr lang="en-US" b="1"/>
              </a:p>
            </c:rich>
          </c:tx>
          <c:layout>
            <c:manualLayout>
              <c:xMode val="edge"/>
              <c:yMode val="edge"/>
              <c:x val="0.35680088021584466"/>
              <c:y val="0.90568360412005167"/>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45336576"/>
        <c:crosses val="autoZero"/>
        <c:auto val="1"/>
        <c:lblAlgn val="ctr"/>
        <c:lblOffset val="100"/>
        <c:noMultiLvlLbl val="0"/>
      </c:catAx>
      <c:valAx>
        <c:axId val="345336576"/>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b="1"/>
                  <a:t>Overall</a:t>
                </a:r>
                <a:r>
                  <a:rPr lang="en-US" sz="1400" b="1" baseline="0"/>
                  <a:t> Heat Transfer Coefficient</a:t>
                </a:r>
              </a:p>
              <a:p>
                <a:pPr>
                  <a:defRPr/>
                </a:pPr>
                <a:r>
                  <a:rPr lang="en-US" sz="1400" b="0" baseline="0"/>
                  <a:t>U [W/[K*m^2)]</a:t>
                </a:r>
                <a:endParaRPr lang="en-US" sz="1400" b="0"/>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4533788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3"/>
            </a:solidFill>
            <a:ln w="25400">
              <a:noFill/>
            </a:ln>
            <a:effectLst/>
          </c:spPr>
          <c:invertIfNegative val="0"/>
          <c:cat>
            <c:strRef>
              <c:f>Sheet1!$R$22:$R$26</c:f>
              <c:strCache>
                <c:ptCount val="5"/>
                <c:pt idx="0">
                  <c:v>0.015/10</c:v>
                </c:pt>
                <c:pt idx="1">
                  <c:v>0.015/20</c:v>
                </c:pt>
                <c:pt idx="2">
                  <c:v>0.015/30</c:v>
                </c:pt>
                <c:pt idx="3">
                  <c:v>0.015/40</c:v>
                </c:pt>
                <c:pt idx="4">
                  <c:v>0.015/50</c:v>
                </c:pt>
              </c:strCache>
            </c:strRef>
          </c:cat>
          <c:val>
            <c:numRef>
              <c:f>Sheet1!$Q$22:$Q$26</c:f>
              <c:numCache>
                <c:formatCode>General</c:formatCode>
                <c:ptCount val="5"/>
                <c:pt idx="0">
                  <c:v>2.3671703859995907</c:v>
                </c:pt>
                <c:pt idx="1">
                  <c:v>5.0552299278653914</c:v>
                </c:pt>
                <c:pt idx="2">
                  <c:v>7.7102016304400571</c:v>
                </c:pt>
                <c:pt idx="3">
                  <c:v>10.18215670857696</c:v>
                </c:pt>
                <c:pt idx="4">
                  <c:v>13.04202909457203</c:v>
                </c:pt>
              </c:numCache>
            </c:numRef>
          </c:val>
          <c:extLst>
            <c:ext xmlns:c16="http://schemas.microsoft.com/office/drawing/2014/chart" uri="{C3380CC4-5D6E-409C-BE32-E72D297353CC}">
              <c16:uniqueId val="{00000000-4747-4C7F-89FC-45F87141C585}"/>
            </c:ext>
          </c:extLst>
        </c:ser>
        <c:ser>
          <c:idx val="1"/>
          <c:order val="1"/>
          <c:spPr>
            <a:solidFill>
              <a:schemeClr val="accent2"/>
            </a:solidFill>
            <a:ln w="25400">
              <a:noFill/>
            </a:ln>
            <a:effectLst/>
          </c:spPr>
          <c:invertIfNegative val="0"/>
          <c:cat>
            <c:numRef>
              <c:f>Sheet1!$AI$22:$AI$26</c:f>
              <c:numCache>
                <c:formatCode>General</c:formatCode>
                <c:ptCount val="5"/>
                <c:pt idx="0">
                  <c:v>10</c:v>
                </c:pt>
                <c:pt idx="1">
                  <c:v>20</c:v>
                </c:pt>
                <c:pt idx="2">
                  <c:v>30</c:v>
                </c:pt>
                <c:pt idx="3">
                  <c:v>40</c:v>
                </c:pt>
                <c:pt idx="4">
                  <c:v>50</c:v>
                </c:pt>
              </c:numCache>
            </c:numRef>
          </c:cat>
          <c:val>
            <c:numRef>
              <c:f>Sheet1!$AH$22:$AH$26</c:f>
              <c:numCache>
                <c:formatCode>General</c:formatCode>
                <c:ptCount val="5"/>
                <c:pt idx="0">
                  <c:v>2.4500000000000002</c:v>
                </c:pt>
                <c:pt idx="1">
                  <c:v>5.35</c:v>
                </c:pt>
                <c:pt idx="2">
                  <c:v>8.25</c:v>
                </c:pt>
                <c:pt idx="3">
                  <c:v>10.96</c:v>
                </c:pt>
                <c:pt idx="4">
                  <c:v>13.837133973461874</c:v>
                </c:pt>
              </c:numCache>
            </c:numRef>
          </c:val>
          <c:extLst>
            <c:ext xmlns:c16="http://schemas.microsoft.com/office/drawing/2014/chart" uri="{C3380CC4-5D6E-409C-BE32-E72D297353CC}">
              <c16:uniqueId val="{00000001-4747-4C7F-89FC-45F87141C585}"/>
            </c:ext>
          </c:extLst>
        </c:ser>
        <c:dLbls>
          <c:showLegendKey val="0"/>
          <c:showVal val="0"/>
          <c:showCatName val="0"/>
          <c:showSerName val="0"/>
          <c:showPercent val="0"/>
          <c:showBubbleSize val="0"/>
        </c:dLbls>
        <c:gapWidth val="150"/>
        <c:overlap val="-14"/>
        <c:axId val="531084328"/>
        <c:axId val="531087608"/>
      </c:barChart>
      <c:catAx>
        <c:axId val="53108432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b="1"/>
                  <a:t>Flow</a:t>
                </a:r>
                <a:r>
                  <a:rPr lang="en-US" sz="1400" b="1" baseline="0"/>
                  <a:t> Rate of Water/Air [(L/s)/SCFH]</a:t>
                </a:r>
                <a:endParaRPr lang="en-US" sz="1400" b="1"/>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31087608"/>
        <c:crosses val="autoZero"/>
        <c:auto val="1"/>
        <c:lblAlgn val="ctr"/>
        <c:lblOffset val="100"/>
        <c:noMultiLvlLbl val="0"/>
      </c:catAx>
      <c:valAx>
        <c:axId val="531087608"/>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b="1" i="0" baseline="0">
                    <a:effectLst/>
                  </a:rPr>
                  <a:t>Overall Heat Transfer Coefficient</a:t>
                </a:r>
                <a:endParaRPr lang="en-US" sz="1400">
                  <a:effectLst/>
                </a:endParaRPr>
              </a:p>
              <a:p>
                <a:pPr>
                  <a:defRPr/>
                </a:pPr>
                <a:r>
                  <a:rPr lang="en-US" sz="1400" b="0" i="0" baseline="0">
                    <a:effectLst/>
                  </a:rPr>
                  <a:t>U [W/[K*m^2)]</a:t>
                </a:r>
                <a:endParaRPr lang="en-US" sz="1400">
                  <a:effectLst/>
                </a:endParaRP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3108432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517963132337148"/>
          <c:y val="4.1833922116436655E-2"/>
          <c:w val="0.77749715279352583"/>
          <c:h val="0.79027268825138264"/>
        </c:manualLayout>
      </c:layout>
      <c:scatterChart>
        <c:scatterStyle val="lineMarker"/>
        <c:varyColors val="0"/>
        <c:ser>
          <c:idx val="0"/>
          <c:order val="0"/>
          <c:spPr>
            <a:ln w="25400" cap="rnd">
              <a:noFill/>
              <a:round/>
            </a:ln>
            <a:effectLst/>
          </c:spPr>
          <c:marker>
            <c:symbol val="circle"/>
            <c:size val="5"/>
            <c:spPr>
              <a:solidFill>
                <a:schemeClr val="accent1"/>
              </a:solidFill>
              <a:ln w="9525">
                <a:solidFill>
                  <a:schemeClr val="accent1"/>
                </a:solidFill>
              </a:ln>
              <a:effectLst/>
            </c:spPr>
          </c:marker>
          <c:trendline>
            <c:spPr>
              <a:ln w="19050" cap="rnd">
                <a:solidFill>
                  <a:schemeClr val="accent1"/>
                </a:solidFill>
                <a:prstDash val="sysDot"/>
              </a:ln>
              <a:effectLst/>
            </c:spPr>
            <c:trendlineType val="linear"/>
            <c:dispRSqr val="0"/>
            <c:dispEq val="1"/>
            <c:trendlineLbl>
              <c:layout>
                <c:manualLayout>
                  <c:x val="-0.16824835530039256"/>
                  <c:y val="0.13173843451425202"/>
                </c:manualLayout>
              </c:layout>
              <c:tx>
                <c:rich>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r>
                      <a:rPr lang="en-US" sz="1600" baseline="0"/>
                      <a:t>y = 0.2847x - 0.2054</a:t>
                    </a:r>
                    <a:endParaRPr lang="en-US" sz="1600"/>
                  </a:p>
                </c:rich>
              </c:tx>
              <c:numFmt formatCode="General" sourceLinked="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trendlineLbl>
          </c:trendline>
          <c:xVal>
            <c:numRef>
              <c:f>Sheet1!$AI$4:$AI$8</c:f>
              <c:numCache>
                <c:formatCode>General</c:formatCode>
                <c:ptCount val="5"/>
                <c:pt idx="0">
                  <c:v>10</c:v>
                </c:pt>
                <c:pt idx="1">
                  <c:v>20</c:v>
                </c:pt>
                <c:pt idx="2">
                  <c:v>30</c:v>
                </c:pt>
                <c:pt idx="3">
                  <c:v>40</c:v>
                </c:pt>
                <c:pt idx="4">
                  <c:v>50</c:v>
                </c:pt>
              </c:numCache>
            </c:numRef>
          </c:xVal>
          <c:yVal>
            <c:numRef>
              <c:f>Sheet1!$AH$4:$AH$8</c:f>
              <c:numCache>
                <c:formatCode>General</c:formatCode>
                <c:ptCount val="5"/>
                <c:pt idx="0">
                  <c:v>2.6492033707445981</c:v>
                </c:pt>
                <c:pt idx="1">
                  <c:v>5.4839714627415717</c:v>
                </c:pt>
                <c:pt idx="2">
                  <c:v>8.3260631755185894</c:v>
                </c:pt>
                <c:pt idx="3">
                  <c:v>11.187618218410833</c:v>
                </c:pt>
                <c:pt idx="4">
                  <c:v>14.033108743695285</c:v>
                </c:pt>
              </c:numCache>
            </c:numRef>
          </c:yVal>
          <c:smooth val="0"/>
          <c:extLst>
            <c:ext xmlns:c16="http://schemas.microsoft.com/office/drawing/2014/chart" uri="{C3380CC4-5D6E-409C-BE32-E72D297353CC}">
              <c16:uniqueId val="{00000001-7935-4DC2-A4CD-DBFB6AA2A5ED}"/>
            </c:ext>
          </c:extLst>
        </c:ser>
        <c:dLbls>
          <c:showLegendKey val="0"/>
          <c:showVal val="0"/>
          <c:showCatName val="0"/>
          <c:showSerName val="0"/>
          <c:showPercent val="0"/>
          <c:showBubbleSize val="0"/>
        </c:dLbls>
        <c:axId val="531109912"/>
        <c:axId val="531114176"/>
      </c:scatterChart>
      <c:valAx>
        <c:axId val="531109912"/>
        <c:scaling>
          <c:orientation val="minMax"/>
        </c:scaling>
        <c:delete val="0"/>
        <c:axPos val="b"/>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000" b="0" i="0" u="none" strike="noStrike" kern="1200" baseline="0">
                    <a:solidFill>
                      <a:sysClr val="windowText" lastClr="000000">
                        <a:lumMod val="65000"/>
                        <a:lumOff val="35000"/>
                      </a:sysClr>
                    </a:solidFill>
                    <a:latin typeface="+mn-lt"/>
                    <a:ea typeface="+mn-ea"/>
                    <a:cs typeface="+mn-cs"/>
                  </a:defRPr>
                </a:pPr>
                <a:r>
                  <a:rPr lang="en-US" sz="1800" b="1" i="0" baseline="0">
                    <a:effectLst/>
                  </a:rPr>
                  <a:t>Flow Rate of Air </a:t>
                </a:r>
                <a:r>
                  <a:rPr lang="en-US" sz="1800" b="0" i="0" baseline="0">
                    <a:effectLst/>
                  </a:rPr>
                  <a:t>[SCFH] @ 70</a:t>
                </a:r>
                <a:endParaRPr lang="en-US">
                  <a:effectLst/>
                </a:endParaRPr>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000" b="0" i="0" u="none" strike="noStrike" kern="1200" baseline="0">
                  <a:solidFill>
                    <a:sysClr val="windowText" lastClr="000000">
                      <a:lumMod val="65000"/>
                      <a:lumOff val="35000"/>
                    </a:sys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31114176"/>
        <c:crosses val="autoZero"/>
        <c:crossBetween val="midCat"/>
      </c:valAx>
      <c:valAx>
        <c:axId val="531114176"/>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800" b="1" i="0" baseline="0">
                    <a:effectLst/>
                  </a:rPr>
                  <a:t>Overall Heat Transfer Coefficient</a:t>
                </a:r>
                <a:endParaRPr lang="en-US">
                  <a:effectLst/>
                </a:endParaRPr>
              </a:p>
              <a:p>
                <a:pPr>
                  <a:defRPr/>
                </a:pPr>
                <a:r>
                  <a:rPr lang="en-US" sz="1800" b="0" i="0" baseline="0">
                    <a:effectLst/>
                  </a:rPr>
                  <a:t>U [W/(K*m^2)]</a:t>
                </a:r>
                <a:endParaRPr lang="en-US">
                  <a:effectLst/>
                </a:endParaRPr>
              </a:p>
              <a:p>
                <a:pPr>
                  <a:defRPr/>
                </a:pP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31109912"/>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4/29/2018</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4/29/2018</a:t>
            </a:fld>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a:prstGeom prst="rect">
            <a:avLst/>
          </a:prstGeo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dirty="0"/>
          </a:p>
        </p:txBody>
      </p:sp>
    </p:spTree>
    <p:extLst>
      <p:ext uri="{BB962C8B-B14F-4D97-AF65-F5344CB8AC3E}">
        <p14:creationId xmlns:p14="http://schemas.microsoft.com/office/powerpoint/2010/main" val="2892468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00"/>
            </a:lvl1pPr>
            <a:lvl2pPr marL="2194560" indent="0" algn="ctr">
              <a:buNone/>
              <a:defRPr sz="9600"/>
            </a:lvl2pPr>
            <a:lvl3pPr marL="4389120" indent="0" algn="ctr">
              <a:buNone/>
              <a:defRPr sz="8600"/>
            </a:lvl3pPr>
            <a:lvl4pPr marL="6583680" indent="0" algn="ctr">
              <a:buNone/>
              <a:defRPr sz="7700"/>
            </a:lvl4pPr>
            <a:lvl5pPr marL="8778240" indent="0" algn="ctr">
              <a:buNone/>
              <a:defRPr sz="7700"/>
            </a:lvl5pPr>
            <a:lvl6pPr marL="10972800" indent="0" algn="ctr">
              <a:buNone/>
              <a:defRPr sz="7700"/>
            </a:lvl6pPr>
            <a:lvl7pPr marL="13167360" indent="0" algn="ctr">
              <a:buNone/>
              <a:defRPr sz="7700"/>
            </a:lvl7pPr>
            <a:lvl8pPr marL="15361920" indent="0" algn="ctr">
              <a:buNone/>
              <a:defRPr sz="7700"/>
            </a:lvl8pPr>
            <a:lvl9pPr marL="17556480" indent="0" algn="ctr">
              <a:buNone/>
              <a:defRPr sz="7700"/>
            </a:lvl9pPr>
          </a:lstStyle>
          <a:p>
            <a:r>
              <a:rPr lang="en-US"/>
              <a:t>Click to edit Master subtitle style</a:t>
            </a:r>
          </a:p>
        </p:txBody>
      </p:sp>
      <p:sp>
        <p:nvSpPr>
          <p:cNvPr id="4" name="Date Placeholder 3"/>
          <p:cNvSpPr>
            <a:spLocks noGrp="1"/>
          </p:cNvSpPr>
          <p:nvPr>
            <p:ph type="dt" sz="half" idx="10"/>
          </p:nvPr>
        </p:nvSpPr>
        <p:spPr/>
        <p:txBody>
          <a:bodyPr/>
          <a:lstStyle/>
          <a:p>
            <a:fld id="{ECAA57DF-1C19-4726-AB84-014692BAD8F5}" type="datetimeFigureOut">
              <a:rPr lang="en-US" smtClean="0"/>
              <a:pPr/>
              <a:t>4/29/2018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1943676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AA57DF-1C19-4726-AB84-014692BAD8F5}" type="datetimeFigureOut">
              <a:rPr lang="en-US" smtClean="0"/>
              <a:pPr/>
              <a:t>4/29/2018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1142037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p>
        </p:txBody>
      </p:sp>
      <p:sp>
        <p:nvSpPr>
          <p:cNvPr id="3" name="Text Placeholder 2"/>
          <p:cNvSpPr>
            <a:spLocks noGrp="1"/>
          </p:cNvSpPr>
          <p:nvPr>
            <p:ph type="body" idx="1"/>
          </p:nvPr>
        </p:nvSpPr>
        <p:spPr>
          <a:xfrm>
            <a:off x="2994662" y="22029429"/>
            <a:ext cx="37856160" cy="7200898"/>
          </a:xfrm>
        </p:spPr>
        <p:txBody>
          <a:bodyPr/>
          <a:lstStyle>
            <a:lvl1pPr marL="0" indent="0">
              <a:buNone/>
              <a:defRPr sz="11500">
                <a:solidFill>
                  <a:schemeClr val="tx1"/>
                </a:solidFill>
              </a:defRPr>
            </a:lvl1pPr>
            <a:lvl2pPr marL="2194560" indent="0">
              <a:buNone/>
              <a:defRPr sz="9600">
                <a:solidFill>
                  <a:schemeClr val="tx1">
                    <a:tint val="75000"/>
                  </a:schemeClr>
                </a:solidFill>
              </a:defRPr>
            </a:lvl2pPr>
            <a:lvl3pPr marL="4389120" indent="0">
              <a:buNone/>
              <a:defRPr sz="8600">
                <a:solidFill>
                  <a:schemeClr val="tx1">
                    <a:tint val="75000"/>
                  </a:schemeClr>
                </a:solidFill>
              </a:defRPr>
            </a:lvl3pPr>
            <a:lvl4pPr marL="6583680" indent="0">
              <a:buNone/>
              <a:defRPr sz="7700">
                <a:solidFill>
                  <a:schemeClr val="tx1">
                    <a:tint val="75000"/>
                  </a:schemeClr>
                </a:solidFill>
              </a:defRPr>
            </a:lvl4pPr>
            <a:lvl5pPr marL="8778240" indent="0">
              <a:buNone/>
              <a:defRPr sz="7700">
                <a:solidFill>
                  <a:schemeClr val="tx1">
                    <a:tint val="75000"/>
                  </a:schemeClr>
                </a:solidFill>
              </a:defRPr>
            </a:lvl5pPr>
            <a:lvl6pPr marL="10972800" indent="0">
              <a:buNone/>
              <a:defRPr sz="7700">
                <a:solidFill>
                  <a:schemeClr val="tx1">
                    <a:tint val="75000"/>
                  </a:schemeClr>
                </a:solidFill>
              </a:defRPr>
            </a:lvl6pPr>
            <a:lvl7pPr marL="13167360" indent="0">
              <a:buNone/>
              <a:defRPr sz="7700">
                <a:solidFill>
                  <a:schemeClr val="tx1">
                    <a:tint val="75000"/>
                  </a:schemeClr>
                </a:solidFill>
              </a:defRPr>
            </a:lvl7pPr>
            <a:lvl8pPr marL="15361920" indent="0">
              <a:buNone/>
              <a:defRPr sz="7700">
                <a:solidFill>
                  <a:schemeClr val="tx1">
                    <a:tint val="75000"/>
                  </a:schemeClr>
                </a:solidFill>
              </a:defRPr>
            </a:lvl8pPr>
            <a:lvl9pPr marL="17556480" indent="0">
              <a:buNone/>
              <a:defRPr sz="77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CAA57DF-1C19-4726-AB84-014692BAD8F5}" type="datetimeFigureOut">
              <a:rPr lang="en-US" smtClean="0"/>
              <a:pPr/>
              <a:t>4/29/2018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3639146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AA57DF-1C19-4726-AB84-014692BAD8F5}" type="datetimeFigureOut">
              <a:rPr lang="en-US" smtClean="0"/>
              <a:pPr/>
              <a:t>4/29/2018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1707408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AA57DF-1C19-4726-AB84-014692BAD8F5}" type="datetimeFigureOut">
              <a:rPr lang="en-US" smtClean="0"/>
              <a:pPr/>
              <a:t>4/29/2018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4206162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AA57DF-1C19-4726-AB84-014692BAD8F5}" type="datetimeFigureOut">
              <a:rPr lang="en-US" smtClean="0"/>
              <a:pPr/>
              <a:t>4/29/2018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2541931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AA57DF-1C19-4726-AB84-014692BAD8F5}" type="datetimeFigureOut">
              <a:rPr lang="en-US" smtClean="0"/>
              <a:pPr/>
              <a:t>4/29/2018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40232662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400"/>
            </a:lvl1pPr>
          </a:lstStyle>
          <a:p>
            <a:r>
              <a:rPr lang="en-US"/>
              <a:t>Click to edit Master title style</a:t>
            </a:r>
          </a:p>
        </p:txBody>
      </p:sp>
      <p:sp>
        <p:nvSpPr>
          <p:cNvPr id="3" name="Content Placeholder 2"/>
          <p:cNvSpPr>
            <a:spLocks noGrp="1"/>
          </p:cNvSpPr>
          <p:nvPr>
            <p:ph idx="1"/>
          </p:nvPr>
        </p:nvSpPr>
        <p:spPr>
          <a:xfrm>
            <a:off x="18659477" y="4739647"/>
            <a:ext cx="22219920" cy="23393400"/>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700"/>
            </a:lvl1pPr>
            <a:lvl2pPr marL="2194560" indent="0">
              <a:buNone/>
              <a:defRPr sz="6700"/>
            </a:lvl2pPr>
            <a:lvl3pPr marL="4389120" indent="0">
              <a:buNone/>
              <a:defRPr sz="580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ECAA57DF-1C19-4726-AB84-014692BAD8F5}" type="datetimeFigureOut">
              <a:rPr lang="en-US" smtClean="0"/>
              <a:pPr/>
              <a:t>4/29/2018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2481796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400"/>
            </a:lvl1pPr>
          </a:lstStyle>
          <a:p>
            <a:r>
              <a:rPr lang="en-US"/>
              <a:t>Click to edit Master title style</a:t>
            </a:r>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700"/>
            </a:lvl1pPr>
            <a:lvl2pPr marL="2194560" indent="0">
              <a:buNone/>
              <a:defRPr sz="6700"/>
            </a:lvl2pPr>
            <a:lvl3pPr marL="4389120" indent="0">
              <a:buNone/>
              <a:defRPr sz="580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ECAA57DF-1C19-4726-AB84-014692BAD8F5}" type="datetimeFigureOut">
              <a:rPr lang="en-US" smtClean="0"/>
              <a:pPr/>
              <a:t>4/29/2018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3180048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AA57DF-1C19-4726-AB84-014692BAD8F5}" type="datetimeFigureOut">
              <a:rPr lang="en-US" smtClean="0"/>
              <a:pPr/>
              <a:t>4/29/2018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1956518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AA57DF-1C19-4726-AB84-014692BAD8F5}" type="datetimeFigureOut">
              <a:rPr lang="en-US" smtClean="0"/>
              <a:pPr/>
              <a:t>4/29/2018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B4C631-C489-4C11-812F-2172FBEAE82B}" type="slidenum">
              <a:rPr lang="en-US" smtClean="0"/>
              <a:pPr/>
              <a:t>‹#›</a:t>
            </a:fld>
            <a:endParaRPr lang="en-US"/>
          </a:p>
        </p:txBody>
      </p:sp>
    </p:spTree>
    <p:extLst>
      <p:ext uri="{BB962C8B-B14F-4D97-AF65-F5344CB8AC3E}">
        <p14:creationId xmlns:p14="http://schemas.microsoft.com/office/powerpoint/2010/main" val="26523229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4/29/2018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a:t>Use this placeholder to add text or other content</a:t>
            </a:r>
          </a:p>
          <a:p>
            <a:pPr lvl="1"/>
            <a:r>
              <a:rPr lang="en-US"/>
              <a:t>Second level</a:t>
            </a:r>
          </a:p>
          <a:p>
            <a:pPr lvl="2"/>
            <a:r>
              <a:rPr lang="en-US"/>
              <a:t>Third level</a:t>
            </a:r>
          </a:p>
          <a:p>
            <a:pPr lvl="3"/>
            <a:r>
              <a:rPr lang="en-US"/>
              <a:t>Fourth level</a:t>
            </a:r>
          </a:p>
          <a:p>
            <a:pPr lvl="4"/>
            <a:r>
              <a:rPr lang="en-US"/>
              <a:t>Fifth level</a:t>
            </a:r>
          </a:p>
          <a:p>
            <a:pPr lvl="5"/>
            <a:r>
              <a:rPr lang="en-US"/>
              <a:t>Six</a:t>
            </a:r>
          </a:p>
          <a:p>
            <a:pPr lvl="6"/>
            <a:r>
              <a:rPr lang="en-US"/>
              <a:t>Seven</a:t>
            </a:r>
          </a:p>
          <a:p>
            <a:pPr lvl="7"/>
            <a:r>
              <a:rPr lang="en-US"/>
              <a:t>Eight</a:t>
            </a:r>
          </a:p>
          <a:p>
            <a:pPr lvl="8"/>
            <a:r>
              <a:rPr lang="en-US"/>
              <a:t>Nine</a:t>
            </a:r>
          </a:p>
        </p:txBody>
      </p:sp>
    </p:spTree>
    <p:extLst>
      <p:ext uri="{BB962C8B-B14F-4D97-AF65-F5344CB8AC3E}">
        <p14:creationId xmlns:p14="http://schemas.microsoft.com/office/powerpoint/2010/main" val="1432148227"/>
      </p:ext>
    </p:extLst>
  </p:cSld>
  <p:clrMapOvr>
    <a:masterClrMapping/>
  </p:clrMapOvr>
  <p:extLst mod="1">
    <p:ext uri="{DCECCB84-F9BA-43D5-87BE-67443E8EF086}">
      <p15:sldGuideLst xmlns:p15="http://schemas.microsoft.com/office/powerpoint/2012/main">
        <p15:guide id="1" pos="9168">
          <p15:clr>
            <a:srgbClr val="A4A3A4"/>
          </p15:clr>
        </p15:guide>
        <p15:guide id="2" pos="18480">
          <p15:clr>
            <a:srgbClr val="A4A3A4"/>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800">
                <a:solidFill>
                  <a:schemeClr val="tx1">
                    <a:tint val="75000"/>
                  </a:schemeClr>
                </a:solidFill>
              </a:defRPr>
            </a:lvl1pPr>
          </a:lstStyle>
          <a:p>
            <a:fld id="{ECAA57DF-1C19-4726-AB84-014692BAD8F5}" type="datetimeFigureOut">
              <a:rPr lang="en-US" smtClean="0"/>
              <a:pPr/>
              <a:t>4/29/2018</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800">
                <a:solidFill>
                  <a:schemeClr val="tx1">
                    <a:tint val="75000"/>
                  </a:schemeClr>
                </a:solidFill>
              </a:defRPr>
            </a:lvl1pPr>
          </a:lstStyle>
          <a:p>
            <a:fld id="{91B4C631-C489-4C11-812F-2172FBEAE82B}" type="slidenum">
              <a:rPr lang="en-US" smtClean="0"/>
              <a:pPr/>
              <a:t>‹#›</a:t>
            </a:fld>
            <a:endParaRPr lang="en-US"/>
          </a:p>
        </p:txBody>
      </p:sp>
      <p:sp>
        <p:nvSpPr>
          <p:cNvPr id="7" name="Rectangle 6">
            <a:extLst>
              <a:ext uri="{FF2B5EF4-FFF2-40B4-BE49-F238E27FC236}">
                <a16:creationId xmlns:a16="http://schemas.microsoft.com/office/drawing/2014/main" id="{6D4B55C5-CD99-423C-81B6-5434CDE0C079}"/>
              </a:ext>
            </a:extLst>
          </p:cNvPr>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501948"/>
      </p:ext>
    </p:extLst>
  </p:cSld>
  <p:clrMap bg1="lt1" tx1="dk1" bg2="lt2" tx2="dk2" accent1="accent1" accent2="accent2" accent3="accent3" accent4="accent4" accent5="accent5" accent6="accent6" hlink="hlink" folHlink="folHlink"/>
  <p:sldLayoutIdLst>
    <p:sldLayoutId id="2147483875" r:id="rId1"/>
    <p:sldLayoutId id="2147483876" r:id="rId2"/>
    <p:sldLayoutId id="2147483877" r:id="rId3"/>
    <p:sldLayoutId id="2147483878" r:id="rId4"/>
    <p:sldLayoutId id="2147483879" r:id="rId5"/>
    <p:sldLayoutId id="2147483880" r:id="rId6"/>
    <p:sldLayoutId id="2147483881" r:id="rId7"/>
    <p:sldLayoutId id="2147483882" r:id="rId8"/>
    <p:sldLayoutId id="2147483883" r:id="rId9"/>
    <p:sldLayoutId id="2147483884" r:id="rId10"/>
    <p:sldLayoutId id="2147483885" r:id="rId11"/>
    <p:sldLayoutId id="2147483886" r:id="rId12"/>
  </p:sldLayoutIdLst>
  <p:txStyles>
    <p:titleStyle>
      <a:lvl1pPr algn="l" defTabSz="4389120" rtl="0" eaLnBrk="1" latinLnBrk="0" hangingPunct="1">
        <a:lnSpc>
          <a:spcPct val="90000"/>
        </a:lnSpc>
        <a:spcBef>
          <a:spcPct val="0"/>
        </a:spcBef>
        <a:buNone/>
        <a:defRPr sz="2110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0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0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0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0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0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0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0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13"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chart" Target="../charts/chart2.xml"/><Relationship Id="rId12" Type="http://schemas.openxmlformats.org/officeDocument/2006/relationships/chart" Target="../charts/chart5.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chart" Target="../charts/chart1.xml"/><Relationship Id="rId11" Type="http://schemas.openxmlformats.org/officeDocument/2006/relationships/image" Target="../media/image3.jpg"/><Relationship Id="rId5" Type="http://schemas.openxmlformats.org/officeDocument/2006/relationships/hyperlink" Target="https://www.comsol.com/blogs/packed-bed-reactor/" TargetMode="External"/><Relationship Id="rId10"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chart" Target="../charts/chart4.xml"/></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hyperlink" Target="http://goo.gl/1E7TJ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rot="10800000" flipV="1">
            <a:off x="5212080" y="774662"/>
            <a:ext cx="31089600" cy="4656507"/>
          </a:xfrm>
        </p:spPr>
        <p:txBody>
          <a:bodyPr>
            <a:normAutofit fontScale="90000"/>
          </a:bodyPr>
          <a:lstStyle/>
          <a:p>
            <a:pPr lvl="0" algn="ctr" defTabSz="457200">
              <a:lnSpc>
                <a:spcPct val="100000"/>
              </a:lnSpc>
              <a:spcBef>
                <a:spcPts val="0"/>
              </a:spcBef>
            </a:pPr>
            <a:r>
              <a:rPr lang="en-US" sz="10700" b="0" dirty="0">
                <a:solidFill>
                  <a:prstClr val="white"/>
                </a:solidFill>
                <a:latin typeface="Calibri" panose="020F0502020204030204"/>
                <a:ea typeface="+mn-ea"/>
                <a:cs typeface="+mn-cs"/>
              </a:rPr>
              <a:t>Effects of Co-current and Counter Current Flow</a:t>
            </a:r>
            <a:br>
              <a:rPr lang="en-US" sz="10700" b="0" dirty="0">
                <a:latin typeface="Calibri" panose="020F0502020204030204"/>
                <a:ea typeface="+mn-ea"/>
                <a:cs typeface="Calibri"/>
              </a:rPr>
            </a:br>
            <a:r>
              <a:rPr lang="en-US" sz="10700" b="0" dirty="0">
                <a:solidFill>
                  <a:prstClr val="white"/>
                </a:solidFill>
                <a:latin typeface="Calibri" panose="020F0502020204030204"/>
                <a:ea typeface="+mn-ea"/>
                <a:cs typeface="+mn-cs"/>
              </a:rPr>
              <a:t>on Heat Exchange in Packed Bed Reactors</a:t>
            </a:r>
            <a:br>
              <a:rPr lang="en-US" b="0" dirty="0">
                <a:latin typeface="Calibri" panose="020F0502020204030204"/>
                <a:ea typeface="+mn-ea"/>
                <a:cs typeface="Calibri"/>
              </a:rPr>
            </a:br>
            <a:r>
              <a:rPr lang="en-US" sz="6000" b="0" dirty="0">
                <a:solidFill>
                  <a:prstClr val="white"/>
                </a:solidFill>
                <a:latin typeface="Calibri" panose="020F0502020204030204"/>
                <a:ea typeface="+mn-ea"/>
                <a:cs typeface="+mn-cs"/>
              </a:rPr>
              <a:t>Garrett St. Laurent, Janice Mugisha, Thomas Carter</a:t>
            </a:r>
            <a:br>
              <a:rPr lang="en-US" sz="6000" b="0" dirty="0">
                <a:latin typeface="Calibri" panose="020F0502020204030204"/>
                <a:ea typeface="+mn-ea"/>
                <a:cs typeface="Calibri"/>
              </a:rPr>
            </a:br>
            <a:r>
              <a:rPr lang="en-US" sz="6000" b="0" dirty="0">
                <a:solidFill>
                  <a:prstClr val="white"/>
                </a:solidFill>
                <a:latin typeface="Calibri" panose="020F0502020204030204"/>
                <a:ea typeface="+mn-ea"/>
                <a:cs typeface="+mn-cs"/>
              </a:rPr>
              <a:t>Department of Chemical Engineering, University of New Hampshire</a:t>
            </a:r>
            <a:br>
              <a:rPr lang="en-US" sz="6000" b="0" dirty="0">
                <a:latin typeface="Calibri" panose="020F0502020204030204"/>
                <a:ea typeface="+mn-ea"/>
                <a:cs typeface="Calibri"/>
              </a:rPr>
            </a:br>
            <a:endParaRPr lang="en-US" sz="9600" dirty="0"/>
          </a:p>
        </p:txBody>
      </p:sp>
      <p:sp>
        <p:nvSpPr>
          <p:cNvPr id="7" name="Text Placeholder 6"/>
          <p:cNvSpPr>
            <a:spLocks noGrp="1"/>
          </p:cNvSpPr>
          <p:nvPr>
            <p:ph type="body" sz="quarter" idx="13"/>
          </p:nvPr>
        </p:nvSpPr>
        <p:spPr>
          <a:xfrm>
            <a:off x="1188720" y="5769815"/>
            <a:ext cx="12801600" cy="1219200"/>
          </a:xfrm>
          <a:solidFill>
            <a:schemeClr val="accent4"/>
          </a:solidFill>
        </p:spPr>
        <p:txBody>
          <a:bodyPr/>
          <a:lstStyle/>
          <a:p>
            <a:r>
              <a:rPr lang="en-US" dirty="0"/>
              <a:t>INTRODUCTION</a:t>
            </a:r>
          </a:p>
        </p:txBody>
      </p:sp>
      <p:sp>
        <p:nvSpPr>
          <p:cNvPr id="13" name="Content Placeholder 12"/>
          <p:cNvSpPr>
            <a:spLocks noGrp="1"/>
          </p:cNvSpPr>
          <p:nvPr>
            <p:ph sz="quarter" idx="24"/>
          </p:nvPr>
        </p:nvSpPr>
        <p:spPr>
          <a:xfrm>
            <a:off x="15390298" y="24746718"/>
            <a:ext cx="13110604" cy="8440784"/>
          </a:xfrm>
        </p:spPr>
        <p:txBody>
          <a:bodyPr>
            <a:noAutofit/>
          </a:bodyPr>
          <a:lstStyle/>
          <a:p>
            <a:r>
              <a:rPr lang="en-US" sz="3200" dirty="0"/>
              <a:t>If a gas leaves a reactor at 75°C is to be cooled with a water-cooled jacket. The flow rate of the gas is 100 SCFM and it leaves the bed at 30°C. Specify the length and diameter of the packed column, assuming the gas has the properties of air.  </a:t>
            </a:r>
          </a:p>
          <a:p>
            <a:r>
              <a:rPr lang="en-US" sz="3200" dirty="0"/>
              <a:t>Assuming a water flow rate of 0.016L/s, as in the highest U calculated from the data. The value of U for the problem </a:t>
            </a:r>
          </a:p>
          <a:p>
            <a:r>
              <a:rPr lang="en-US" sz="3200" dirty="0"/>
              <a:t>U = 0.2847(6000) – 0.2054</a:t>
            </a:r>
          </a:p>
          <a:p>
            <a:r>
              <a:rPr lang="en-US" sz="3200" dirty="0"/>
              <a:t>U = 1707.9946</a:t>
            </a:r>
          </a:p>
        </p:txBody>
      </p:sp>
      <p:sp>
        <p:nvSpPr>
          <p:cNvPr id="8" name="Text Placeholder 7"/>
          <p:cNvSpPr>
            <a:spLocks noGrp="1"/>
          </p:cNvSpPr>
          <p:nvPr>
            <p:ph type="body" sz="quarter" idx="17"/>
          </p:nvPr>
        </p:nvSpPr>
        <p:spPr>
          <a:xfrm>
            <a:off x="15579856" y="22848392"/>
            <a:ext cx="12801600" cy="1219200"/>
          </a:xfrm>
          <a:solidFill>
            <a:schemeClr val="accent4"/>
          </a:solidFill>
        </p:spPr>
        <p:txBody>
          <a:bodyPr/>
          <a:lstStyle/>
          <a:p>
            <a:r>
              <a:rPr lang="en-US" dirty="0"/>
              <a:t>Design Problem</a:t>
            </a:r>
          </a:p>
        </p:txBody>
      </p:sp>
      <p:sp>
        <p:nvSpPr>
          <p:cNvPr id="14" name="Content Placeholder 13"/>
          <p:cNvSpPr>
            <a:spLocks noGrp="1"/>
          </p:cNvSpPr>
          <p:nvPr>
            <p:ph sz="quarter" idx="25"/>
          </p:nvPr>
        </p:nvSpPr>
        <p:spPr>
          <a:xfrm>
            <a:off x="1188719" y="17785526"/>
            <a:ext cx="12864277" cy="14561745"/>
          </a:xfrm>
        </p:spPr>
        <p:txBody>
          <a:bodyPr>
            <a:normAutofit/>
          </a:bodyPr>
          <a:lstStyle/>
          <a:p>
            <a:r>
              <a:rPr lang="en-US" sz="3200" dirty="0"/>
              <a:t>Main Objectives: Find Overall Heat Transfer Coefficient, determine the effects of water and air flow rates, and use the results to find a solution to the design problem </a:t>
            </a:r>
          </a:p>
          <a:p>
            <a:r>
              <a:rPr lang="en-US" sz="3200" dirty="0"/>
              <a:t>The experiment was conducted in a down-scaled pre-designed packed bed</a:t>
            </a:r>
          </a:p>
          <a:p>
            <a:r>
              <a:rPr lang="en-US" sz="3200" dirty="0"/>
              <a:t>Thermal couples  were strategically positioned around the reactor to record temperature changes at inlets and outlets for five different air flow rates and 2 different water flow rates.</a:t>
            </a:r>
          </a:p>
          <a:p>
            <a:r>
              <a:rPr lang="en-US" sz="3200" dirty="0"/>
              <a:t>The flow diagram shown below is for co-current flow. For counter current flow, the water streams would be flipped, but the air streams were kept as in at the bottom and out at the top.</a:t>
            </a:r>
          </a:p>
          <a:p>
            <a:endParaRPr lang="en-US" sz="3200" dirty="0"/>
          </a:p>
          <a:p>
            <a:endParaRPr lang="en-US" sz="3200" dirty="0"/>
          </a:p>
          <a:p>
            <a:endParaRPr lang="en-US" sz="3200" dirty="0"/>
          </a:p>
          <a:p>
            <a:endParaRPr lang="en-US" sz="3200" dirty="0"/>
          </a:p>
          <a:p>
            <a:endParaRPr lang="en-US" sz="3200" dirty="0"/>
          </a:p>
          <a:p>
            <a:pPr marL="0" indent="0">
              <a:buNone/>
            </a:pPr>
            <a:endParaRPr lang="en-US" sz="3200" dirty="0"/>
          </a:p>
        </p:txBody>
      </p:sp>
      <p:sp>
        <p:nvSpPr>
          <p:cNvPr id="9" name="Text Placeholder 8"/>
          <p:cNvSpPr>
            <a:spLocks noGrp="1"/>
          </p:cNvSpPr>
          <p:nvPr>
            <p:ph type="body" sz="quarter" idx="19"/>
          </p:nvPr>
        </p:nvSpPr>
        <p:spPr>
          <a:xfrm>
            <a:off x="1251397" y="16539874"/>
            <a:ext cx="12801600" cy="1219200"/>
          </a:xfrm>
          <a:solidFill>
            <a:schemeClr val="accent4"/>
          </a:solidFill>
        </p:spPr>
        <p:txBody>
          <a:bodyPr/>
          <a:lstStyle/>
          <a:p>
            <a:r>
              <a:rPr lang="en-US" dirty="0"/>
              <a:t>methods</a:t>
            </a:r>
          </a:p>
        </p:txBody>
      </p:sp>
      <p:sp>
        <p:nvSpPr>
          <p:cNvPr id="17" name="Content Placeholder 16"/>
          <p:cNvSpPr>
            <a:spLocks noGrp="1"/>
          </p:cNvSpPr>
          <p:nvPr>
            <p:ph sz="quarter" idx="26"/>
          </p:nvPr>
        </p:nvSpPr>
        <p:spPr>
          <a:xfrm>
            <a:off x="15544800" y="7071360"/>
            <a:ext cx="12801600" cy="14851052"/>
          </a:xfrm>
        </p:spPr>
        <p:txBody>
          <a:bodyPr>
            <a:normAutofit/>
          </a:bodyPr>
          <a:lstStyle/>
          <a:p>
            <a:pPr marL="0" indent="0">
              <a:buNone/>
            </a:pPr>
            <a:r>
              <a:rPr lang="en-US" sz="3200" dirty="0"/>
              <a:t>Effects of Counter and Cocurrent Flow on Heat Transfer Coefficient</a:t>
            </a:r>
          </a:p>
          <a:p>
            <a:pPr marL="0" indent="0">
              <a:buNone/>
            </a:pPr>
            <a:br>
              <a:rPr lang="en-US" sz="3200" dirty="0"/>
            </a:br>
            <a:endParaRPr lang="en-US" sz="3200" dirty="0"/>
          </a:p>
          <a:p>
            <a:pPr marL="0" indent="0">
              <a:buNone/>
            </a:pPr>
            <a:endParaRPr lang="en-US" sz="3200" dirty="0"/>
          </a:p>
          <a:p>
            <a:pPr marL="0" indent="0">
              <a:buNone/>
            </a:pPr>
            <a:endParaRPr lang="en-US" sz="3200" dirty="0"/>
          </a:p>
          <a:p>
            <a:pPr marL="0" indent="0">
              <a:buNone/>
            </a:pPr>
            <a:endParaRPr lang="en-US" sz="3200" dirty="0"/>
          </a:p>
          <a:p>
            <a:pPr marL="0" indent="0">
              <a:lnSpc>
                <a:spcPct val="100000"/>
              </a:lnSpc>
              <a:buNone/>
            </a:pPr>
            <a:endParaRPr lang="en-US" sz="2400" dirty="0"/>
          </a:p>
        </p:txBody>
      </p:sp>
      <p:sp>
        <p:nvSpPr>
          <p:cNvPr id="20" name="Text Placeholder 19"/>
          <p:cNvSpPr>
            <a:spLocks noGrp="1"/>
          </p:cNvSpPr>
          <p:nvPr>
            <p:ph type="body" sz="quarter" idx="21"/>
          </p:nvPr>
        </p:nvSpPr>
        <p:spPr>
          <a:xfrm>
            <a:off x="15544800" y="5748612"/>
            <a:ext cx="12801600" cy="1219200"/>
          </a:xfrm>
          <a:solidFill>
            <a:schemeClr val="accent4"/>
          </a:solidFill>
        </p:spPr>
        <p:txBody>
          <a:bodyPr/>
          <a:lstStyle/>
          <a:p>
            <a:r>
              <a:rPr lang="en-US"/>
              <a:t>Results</a:t>
            </a:r>
          </a:p>
        </p:txBody>
      </p:sp>
      <p:sp>
        <p:nvSpPr>
          <p:cNvPr id="22" name="Content Placeholder 21"/>
          <p:cNvSpPr>
            <a:spLocks noGrp="1"/>
          </p:cNvSpPr>
          <p:nvPr>
            <p:ph sz="quarter" idx="27"/>
          </p:nvPr>
        </p:nvSpPr>
        <p:spPr>
          <a:xfrm>
            <a:off x="30334016" y="16165023"/>
            <a:ext cx="12801600" cy="9261196"/>
          </a:xfrm>
        </p:spPr>
        <p:txBody>
          <a:bodyPr>
            <a:normAutofit/>
          </a:bodyPr>
          <a:lstStyle/>
          <a:p>
            <a:pPr marL="0" indent="0">
              <a:lnSpc>
                <a:spcPct val="150000"/>
              </a:lnSpc>
              <a:buNone/>
            </a:pPr>
            <a:r>
              <a:rPr lang="en-US" sz="3200" dirty="0"/>
              <a:t>The overall heat transfer coefficient increases as air flow rates increases, though there seems to be minimal effect on the heat transfer coefficient based on the water flow rate. This effect appears to increase, however as the air flow rates increase. This correlation also appears to affect the co-current versus counter current difference, though much less than it does for the water flow effect. Counter current flow appears to generally have a higher heat transfer coefficients than co-current. </a:t>
            </a:r>
            <a:r>
              <a:rPr lang="en-US" sz="3200"/>
              <a:t>As one might expect, </a:t>
            </a:r>
            <a:r>
              <a:rPr lang="en-US" sz="3200" dirty="0"/>
              <a:t>the higher </a:t>
            </a:r>
            <a:r>
              <a:rPr lang="en-US" sz="3200"/>
              <a:t>water flow </a:t>
            </a:r>
            <a:r>
              <a:rPr lang="en-US" sz="3200" dirty="0"/>
              <a:t>rate does also have the higher heat transfer coefficient.</a:t>
            </a:r>
            <a:r>
              <a:rPr lang="en-US" sz="3200"/>
              <a:t> </a:t>
            </a:r>
            <a:r>
              <a:rPr lang="en-US" sz="3200" dirty="0"/>
              <a:t>Using this information, an answer to the design problem was found.</a:t>
            </a:r>
          </a:p>
        </p:txBody>
      </p:sp>
      <p:sp>
        <p:nvSpPr>
          <p:cNvPr id="30" name="Text Placeholder 1"/>
          <p:cNvSpPr>
            <a:spLocks noGrp="1"/>
          </p:cNvSpPr>
          <p:nvPr>
            <p:ph sz="quarter" idx="23"/>
          </p:nvPr>
        </p:nvSpPr>
        <p:spPr>
          <a:xfrm>
            <a:off x="1189038" y="7115175"/>
            <a:ext cx="12801600" cy="6327370"/>
          </a:xfrm>
        </p:spPr>
        <p:txBody>
          <a:bodyPr vert="horz" lIns="365760" tIns="182880" rIns="91440" bIns="45720" rtlCol="0" anchor="t">
            <a:normAutofit/>
          </a:bodyPr>
          <a:lstStyle/>
          <a:p>
            <a:pPr>
              <a:lnSpc>
                <a:spcPts val="2400"/>
              </a:lnSpc>
            </a:pPr>
            <a:r>
              <a:rPr lang="en-US" sz="3200" dirty="0"/>
              <a:t>Packed Bed Reactors are extremely useful in many chemical processes such as separation processes, stripping, distillation and catalytic reactors.</a:t>
            </a:r>
          </a:p>
          <a:p>
            <a:pPr>
              <a:lnSpc>
                <a:spcPts val="2400"/>
              </a:lnSpc>
            </a:pPr>
            <a:r>
              <a:rPr lang="en-US" sz="3200" dirty="0"/>
              <a:t>They are primarily used when heating or cooling a system</a:t>
            </a:r>
          </a:p>
          <a:p>
            <a:pPr>
              <a:lnSpc>
                <a:spcPts val="2400"/>
              </a:lnSpc>
            </a:pPr>
            <a:r>
              <a:rPr lang="en-US" sz="3200" dirty="0"/>
              <a:t>This experiment focused primarily on that of heat transfer to an air stream from a water jacket.</a:t>
            </a:r>
          </a:p>
          <a:p>
            <a:pPr>
              <a:lnSpc>
                <a:spcPts val="2400"/>
              </a:lnSpc>
            </a:pPr>
            <a:r>
              <a:rPr lang="en-US" sz="3200" dirty="0">
                <a:cs typeface="Calibri"/>
              </a:rPr>
              <a:t>Catalyst or Carbon Particles are the most commonly used beds</a:t>
            </a:r>
          </a:p>
          <a:p>
            <a:pPr>
              <a:lnSpc>
                <a:spcPts val="2400"/>
              </a:lnSpc>
            </a:pPr>
            <a:r>
              <a:rPr lang="en-US" sz="3200" dirty="0">
                <a:cs typeface="Calibri"/>
              </a:rPr>
              <a:t>Heat transfer within the reactor is affected by flow rate and area</a:t>
            </a:r>
          </a:p>
          <a:p>
            <a:pPr>
              <a:lnSpc>
                <a:spcPts val="2400"/>
              </a:lnSpc>
            </a:pPr>
            <a:endParaRPr lang="en-US" sz="3200" dirty="0">
              <a:cs typeface="Calibri"/>
            </a:endParaRPr>
          </a:p>
          <a:p>
            <a:pPr marL="0" indent="0">
              <a:buNone/>
            </a:pPr>
            <a:endParaRPr lang="en-US" sz="4800" dirty="0"/>
          </a:p>
        </p:txBody>
      </p:sp>
      <p:sp>
        <p:nvSpPr>
          <p:cNvPr id="18" name="Text Placeholder 17"/>
          <p:cNvSpPr>
            <a:spLocks noGrp="1"/>
          </p:cNvSpPr>
          <p:nvPr>
            <p:ph type="body" sz="quarter" idx="29"/>
          </p:nvPr>
        </p:nvSpPr>
        <p:spPr>
          <a:xfrm>
            <a:off x="29900880" y="5679601"/>
            <a:ext cx="12801600" cy="1357222"/>
          </a:xfrm>
          <a:solidFill>
            <a:schemeClr val="accent4"/>
          </a:solidFill>
        </p:spPr>
        <p:txBody>
          <a:bodyPr/>
          <a:lstStyle/>
          <a:p>
            <a:r>
              <a:rPr lang="en-US" dirty="0"/>
              <a:t>Design Problem  </a:t>
            </a:r>
            <a:r>
              <a:rPr lang="en-US"/>
              <a:t>Cont.</a:t>
            </a:r>
            <a:endParaRPr lang="en-US" dirty="0"/>
          </a:p>
        </p:txBody>
      </p:sp>
      <p:sp>
        <p:nvSpPr>
          <p:cNvPr id="21" name="Text Placeholder 20"/>
          <p:cNvSpPr>
            <a:spLocks noGrp="1"/>
          </p:cNvSpPr>
          <p:nvPr>
            <p:ph type="body" sz="quarter" idx="31"/>
          </p:nvPr>
        </p:nvSpPr>
        <p:spPr>
          <a:xfrm>
            <a:off x="30334016" y="14368383"/>
            <a:ext cx="12801600" cy="1219200"/>
          </a:xfrm>
          <a:solidFill>
            <a:schemeClr val="accent4"/>
          </a:solidFill>
        </p:spPr>
        <p:txBody>
          <a:bodyPr/>
          <a:lstStyle/>
          <a:p>
            <a:r>
              <a:rPr lang="en-US" dirty="0"/>
              <a:t>conclusions</a:t>
            </a: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1397" y="1144645"/>
            <a:ext cx="2478029" cy="2983998"/>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24451" y="1048392"/>
            <a:ext cx="2478029" cy="2983998"/>
          </a:xfrm>
          <a:prstGeom prst="rect">
            <a:avLst/>
          </a:prstGeom>
        </p:spPr>
      </p:pic>
      <p:pic>
        <p:nvPicPr>
          <p:cNvPr id="3" name="Picture 2">
            <a:extLst>
              <a:ext uri="{FF2B5EF4-FFF2-40B4-BE49-F238E27FC236}">
                <a16:creationId xmlns:a16="http://schemas.microsoft.com/office/drawing/2014/main" id="{12CB8A00-9D54-4196-A39E-9DD432CC97B4}"/>
              </a:ext>
            </a:extLst>
          </p:cNvPr>
          <p:cNvPicPr>
            <a:picLocks noChangeAspect="1"/>
          </p:cNvPicPr>
          <p:nvPr/>
        </p:nvPicPr>
        <p:blipFill>
          <a:blip r:embed="rId4"/>
          <a:stretch>
            <a:fillRect/>
          </a:stretch>
        </p:blipFill>
        <p:spPr>
          <a:xfrm>
            <a:off x="4135251" y="25704093"/>
            <a:ext cx="6836469" cy="6327370"/>
          </a:xfrm>
          <a:prstGeom prst="rect">
            <a:avLst/>
          </a:prstGeom>
        </p:spPr>
      </p:pic>
      <p:sp>
        <p:nvSpPr>
          <p:cNvPr id="25" name="Text Placeholder 19">
            <a:extLst>
              <a:ext uri="{FF2B5EF4-FFF2-40B4-BE49-F238E27FC236}">
                <a16:creationId xmlns:a16="http://schemas.microsoft.com/office/drawing/2014/main" id="{B3046D8F-E8B2-4B45-B272-9493B27189D1}"/>
              </a:ext>
            </a:extLst>
          </p:cNvPr>
          <p:cNvSpPr txBox="1">
            <a:spLocks/>
          </p:cNvSpPr>
          <p:nvPr/>
        </p:nvSpPr>
        <p:spPr>
          <a:xfrm>
            <a:off x="30334016" y="23847198"/>
            <a:ext cx="12801600" cy="1219200"/>
          </a:xfrm>
          <a:prstGeom prst="round1Rect">
            <a:avLst/>
          </a:prstGeom>
          <a:solidFill>
            <a:schemeClr val="accent4"/>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dirty="0"/>
              <a:t>Sources </a:t>
            </a:r>
          </a:p>
        </p:txBody>
      </p:sp>
      <p:sp>
        <p:nvSpPr>
          <p:cNvPr id="26" name="Content Placeholder 21">
            <a:extLst>
              <a:ext uri="{FF2B5EF4-FFF2-40B4-BE49-F238E27FC236}">
                <a16:creationId xmlns:a16="http://schemas.microsoft.com/office/drawing/2014/main" id="{60A191C6-C406-4645-8A9B-2B892F235ACF}"/>
              </a:ext>
            </a:extLst>
          </p:cNvPr>
          <p:cNvSpPr txBox="1">
            <a:spLocks/>
          </p:cNvSpPr>
          <p:nvPr/>
        </p:nvSpPr>
        <p:spPr>
          <a:xfrm>
            <a:off x="30334016" y="25704093"/>
            <a:ext cx="12705347" cy="6643178"/>
          </a:xfrm>
          <a:prstGeom prst="rect">
            <a:avLst/>
          </a:prstGeom>
        </p:spPr>
        <p:txBody>
          <a:bodyPr vert="horz" lIns="365760" tIns="182880" rIns="91440" bIns="45720" rtlCol="0">
            <a:no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r>
              <a:rPr lang="en-US" sz="3200" dirty="0"/>
              <a:t>Foley, A. (2014, August 15). </a:t>
            </a:r>
            <a:r>
              <a:rPr lang="en-US" sz="3200" i="1" dirty="0"/>
              <a:t>What Is a Packed Bed Reactor? </a:t>
            </a:r>
            <a:r>
              <a:rPr lang="en-US" sz="3200" dirty="0"/>
              <a:t>Retrieved April 29, 2018, from </a:t>
            </a:r>
            <a:r>
              <a:rPr lang="en-US" sz="3200" dirty="0">
                <a:hlinkClick r:id="rId5"/>
              </a:rPr>
              <a:t>https://www.comsol.com/blogs/packed-bed-reactor/</a:t>
            </a:r>
            <a:endParaRPr lang="en-US" sz="3200" dirty="0"/>
          </a:p>
          <a:p>
            <a:r>
              <a:rPr lang="en-US" sz="3200" dirty="0"/>
              <a:t>Geankoplis, Christie J. </a:t>
            </a:r>
            <a:r>
              <a:rPr lang="en-US" sz="3200" i="1" dirty="0"/>
              <a:t>Transport Processes and Separation Process Principles (Includes Unit Operations) </a:t>
            </a:r>
            <a:r>
              <a:rPr lang="en-US" sz="3200" dirty="0"/>
              <a:t>Fourth Edition. Prentice Hall, 2003.</a:t>
            </a:r>
          </a:p>
          <a:p>
            <a:r>
              <a:rPr lang="en-US" sz="3200" dirty="0"/>
              <a:t>Pashian, Gary. </a:t>
            </a:r>
            <a:r>
              <a:rPr lang="en-US" sz="3200" i="1" dirty="0"/>
              <a:t>Packed Bed Scrubbers Applications &amp; Engineering </a:t>
            </a:r>
            <a:r>
              <a:rPr lang="en-US" sz="3200" dirty="0"/>
              <a:t>https://www.monroeenvironmental.com/ (accessed Apr 30, 2018). </a:t>
            </a:r>
          </a:p>
          <a:p>
            <a:endParaRPr lang="en-US" sz="3200" dirty="0"/>
          </a:p>
        </p:txBody>
      </p:sp>
      <p:sp>
        <p:nvSpPr>
          <p:cNvPr id="2" name="Text Placeholder 1">
            <a:extLst>
              <a:ext uri="{FF2B5EF4-FFF2-40B4-BE49-F238E27FC236}">
                <a16:creationId xmlns:a16="http://schemas.microsoft.com/office/drawing/2014/main" id="{0DA6CB1F-2408-45D1-8F06-B249DB825ABE}"/>
              </a:ext>
            </a:extLst>
          </p:cNvPr>
          <p:cNvSpPr txBox="1">
            <a:spLocks/>
          </p:cNvSpPr>
          <p:nvPr/>
        </p:nvSpPr>
        <p:spPr>
          <a:xfrm>
            <a:off x="15699302" y="11431704"/>
            <a:ext cx="12801600" cy="6327370"/>
          </a:xfrm>
          <a:prstGeom prst="rect">
            <a:avLst/>
          </a:prstGeom>
        </p:spPr>
        <p:txBody>
          <a:bodyPr vert="horz" lIns="365760" tIns="182880" rIns="91440" bIns="45720" rtlCol="0" anchor="t">
            <a:normAutofit/>
          </a:bodyPr>
          <a:lstStyle>
            <a:lvl1pPr marL="1097280" indent="-1097280" algn="l" defTabSz="4389120" rtl="0" eaLnBrk="1" latinLnBrk="0" hangingPunct="1">
              <a:lnSpc>
                <a:spcPct val="90000"/>
              </a:lnSpc>
              <a:spcBef>
                <a:spcPts val="4800"/>
              </a:spcBef>
              <a:buFont typeface="Arial" panose="020B0604020202020204" pitchFamily="34" charset="0"/>
              <a:buChar char="•"/>
              <a:defRPr sz="13400" kern="1200" baseline="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0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0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0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0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0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0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00" kern="1200">
                <a:solidFill>
                  <a:schemeClr val="tx1"/>
                </a:solidFill>
                <a:latin typeface="+mn-lt"/>
                <a:ea typeface="+mn-ea"/>
                <a:cs typeface="+mn-cs"/>
              </a:defRPr>
            </a:lvl9pPr>
          </a:lstStyle>
          <a:p>
            <a:pPr marL="0" indent="0">
              <a:buFont typeface="Arial" panose="020B0604020202020204" pitchFamily="34" charset="0"/>
              <a:buNone/>
            </a:pPr>
            <a:endParaRPr lang="en-US" sz="4800" dirty="0"/>
          </a:p>
        </p:txBody>
      </p:sp>
      <p:graphicFrame>
        <p:nvGraphicFramePr>
          <p:cNvPr id="33" name="Chart 32">
            <a:extLst>
              <a:ext uri="{FF2B5EF4-FFF2-40B4-BE49-F238E27FC236}">
                <a16:creationId xmlns:a16="http://schemas.microsoft.com/office/drawing/2014/main" id="{3249B343-9AA5-4F46-8F87-F601B3AEC405}"/>
              </a:ext>
            </a:extLst>
          </p:cNvPr>
          <p:cNvGraphicFramePr>
            <a:graphicFrameLocks/>
          </p:cNvGraphicFramePr>
          <p:nvPr>
            <p:extLst>
              <p:ext uri="{D42A27DB-BD31-4B8C-83A1-F6EECF244321}">
                <p14:modId xmlns:p14="http://schemas.microsoft.com/office/powerpoint/2010/main" val="781134240"/>
              </p:ext>
            </p:extLst>
          </p:nvPr>
        </p:nvGraphicFramePr>
        <p:xfrm>
          <a:off x="21881803" y="8031500"/>
          <a:ext cx="6619099" cy="4490862"/>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4" name="Chart 33">
            <a:extLst>
              <a:ext uri="{FF2B5EF4-FFF2-40B4-BE49-F238E27FC236}">
                <a16:creationId xmlns:a16="http://schemas.microsoft.com/office/drawing/2014/main" id="{8DB038FE-2C41-41C9-8C7A-0326AA0E4335}"/>
              </a:ext>
            </a:extLst>
          </p:cNvPr>
          <p:cNvGraphicFramePr>
            <a:graphicFrameLocks/>
          </p:cNvGraphicFramePr>
          <p:nvPr>
            <p:extLst>
              <p:ext uri="{D42A27DB-BD31-4B8C-83A1-F6EECF244321}">
                <p14:modId xmlns:p14="http://schemas.microsoft.com/office/powerpoint/2010/main" val="3152638634"/>
              </p:ext>
            </p:extLst>
          </p:nvPr>
        </p:nvGraphicFramePr>
        <p:xfrm>
          <a:off x="15390298" y="8031500"/>
          <a:ext cx="6491505" cy="4490862"/>
        </p:xfrm>
        <a:graphic>
          <a:graphicData uri="http://schemas.openxmlformats.org/drawingml/2006/chart">
            <c:chart xmlns:c="http://schemas.openxmlformats.org/drawingml/2006/chart" xmlns:r="http://schemas.openxmlformats.org/officeDocument/2006/relationships" r:id="rId7"/>
          </a:graphicData>
        </a:graphic>
      </p:graphicFrame>
      <p:sp>
        <p:nvSpPr>
          <p:cNvPr id="16" name="TextBox 15">
            <a:extLst>
              <a:ext uri="{FF2B5EF4-FFF2-40B4-BE49-F238E27FC236}">
                <a16:creationId xmlns:a16="http://schemas.microsoft.com/office/drawing/2014/main" id="{403BF41F-4C65-4986-B114-1706C21959B4}"/>
              </a:ext>
            </a:extLst>
          </p:cNvPr>
          <p:cNvSpPr txBox="1"/>
          <p:nvPr/>
        </p:nvSpPr>
        <p:spPr>
          <a:xfrm>
            <a:off x="15390298" y="12418814"/>
            <a:ext cx="6832635" cy="1200329"/>
          </a:xfrm>
          <a:prstGeom prst="rect">
            <a:avLst/>
          </a:prstGeom>
          <a:noFill/>
        </p:spPr>
        <p:txBody>
          <a:bodyPr wrap="square" rtlCol="0">
            <a:spAutoFit/>
          </a:bodyPr>
          <a:lstStyle/>
          <a:p>
            <a:r>
              <a:rPr lang="en-US" sz="2400" dirty="0"/>
              <a:t>Figure 1: Overall Heat Transfer Coefficient versus Flow Rate of Air for Counter and Cocurrent Flows </a:t>
            </a:r>
          </a:p>
          <a:p>
            <a:r>
              <a:rPr lang="en-US" sz="2400" dirty="0"/>
              <a:t>(Light Blue Cocurrent/Orange Countercurrent)</a:t>
            </a:r>
          </a:p>
        </p:txBody>
      </p:sp>
      <p:sp>
        <p:nvSpPr>
          <p:cNvPr id="35" name="TextBox 34">
            <a:extLst>
              <a:ext uri="{FF2B5EF4-FFF2-40B4-BE49-F238E27FC236}">
                <a16:creationId xmlns:a16="http://schemas.microsoft.com/office/drawing/2014/main" id="{D9071D8D-F68A-4230-8533-84980C22DF61}"/>
              </a:ext>
            </a:extLst>
          </p:cNvPr>
          <p:cNvSpPr txBox="1"/>
          <p:nvPr/>
        </p:nvSpPr>
        <p:spPr>
          <a:xfrm>
            <a:off x="22417637" y="12418814"/>
            <a:ext cx="6832635" cy="1200329"/>
          </a:xfrm>
          <a:prstGeom prst="rect">
            <a:avLst/>
          </a:prstGeom>
          <a:noFill/>
        </p:spPr>
        <p:txBody>
          <a:bodyPr wrap="square" rtlCol="0">
            <a:spAutoFit/>
          </a:bodyPr>
          <a:lstStyle/>
          <a:p>
            <a:r>
              <a:rPr lang="en-US" sz="2400" dirty="0"/>
              <a:t>Figure 2: Overall Heat Transfer Coefficient versus Flow Rate of Air for Counter and Cocurrent Flows </a:t>
            </a:r>
          </a:p>
          <a:p>
            <a:r>
              <a:rPr lang="en-US" sz="2400" dirty="0"/>
              <a:t>(Green Cocurrent/Dark Blue Countercurrent)</a:t>
            </a:r>
          </a:p>
        </p:txBody>
      </p:sp>
      <p:graphicFrame>
        <p:nvGraphicFramePr>
          <p:cNvPr id="36" name="Chart 35">
            <a:extLst>
              <a:ext uri="{FF2B5EF4-FFF2-40B4-BE49-F238E27FC236}">
                <a16:creationId xmlns:a16="http://schemas.microsoft.com/office/drawing/2014/main" id="{7310556C-2A06-4B19-984E-E1E1CF975B6D}"/>
              </a:ext>
            </a:extLst>
          </p:cNvPr>
          <p:cNvGraphicFramePr>
            <a:graphicFrameLocks/>
          </p:cNvGraphicFramePr>
          <p:nvPr>
            <p:extLst>
              <p:ext uri="{D42A27DB-BD31-4B8C-83A1-F6EECF244321}">
                <p14:modId xmlns:p14="http://schemas.microsoft.com/office/powerpoint/2010/main" val="2560431388"/>
              </p:ext>
            </p:extLst>
          </p:nvPr>
        </p:nvGraphicFramePr>
        <p:xfrm>
          <a:off x="15390298" y="14678048"/>
          <a:ext cx="6832636" cy="4587345"/>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7" name="Chart 36">
            <a:extLst>
              <a:ext uri="{FF2B5EF4-FFF2-40B4-BE49-F238E27FC236}">
                <a16:creationId xmlns:a16="http://schemas.microsoft.com/office/drawing/2014/main" id="{9F04111B-DF6A-4657-9D55-329C83C1AEBA}"/>
              </a:ext>
            </a:extLst>
          </p:cNvPr>
          <p:cNvGraphicFramePr>
            <a:graphicFrameLocks/>
          </p:cNvGraphicFramePr>
          <p:nvPr>
            <p:extLst>
              <p:ext uri="{D42A27DB-BD31-4B8C-83A1-F6EECF244321}">
                <p14:modId xmlns:p14="http://schemas.microsoft.com/office/powerpoint/2010/main" val="2313183803"/>
              </p:ext>
            </p:extLst>
          </p:nvPr>
        </p:nvGraphicFramePr>
        <p:xfrm>
          <a:off x="21881801" y="14595389"/>
          <a:ext cx="6619099" cy="4587345"/>
        </p:xfrm>
        <a:graphic>
          <a:graphicData uri="http://schemas.openxmlformats.org/drawingml/2006/chart">
            <c:chart xmlns:c="http://schemas.openxmlformats.org/drawingml/2006/chart" xmlns:r="http://schemas.openxmlformats.org/officeDocument/2006/relationships" r:id="rId9"/>
          </a:graphicData>
        </a:graphic>
      </p:graphicFrame>
      <p:sp>
        <p:nvSpPr>
          <p:cNvPr id="38" name="TextBox 37">
            <a:extLst>
              <a:ext uri="{FF2B5EF4-FFF2-40B4-BE49-F238E27FC236}">
                <a16:creationId xmlns:a16="http://schemas.microsoft.com/office/drawing/2014/main" id="{FAD6F231-1701-42B7-8987-CF092E1D9532}"/>
              </a:ext>
            </a:extLst>
          </p:cNvPr>
          <p:cNvSpPr txBox="1"/>
          <p:nvPr/>
        </p:nvSpPr>
        <p:spPr>
          <a:xfrm>
            <a:off x="15544800" y="19108430"/>
            <a:ext cx="6832635" cy="1200329"/>
          </a:xfrm>
          <a:prstGeom prst="rect">
            <a:avLst/>
          </a:prstGeom>
          <a:noFill/>
        </p:spPr>
        <p:txBody>
          <a:bodyPr wrap="square" rtlCol="0">
            <a:spAutoFit/>
          </a:bodyPr>
          <a:lstStyle/>
          <a:p>
            <a:r>
              <a:rPr lang="en-US" sz="2400" dirty="0"/>
              <a:t>Figure 3: Overall Heat Transfer Coefficient versus Flow Rate of Air at different Water Flow Rates (Dark blue; 0.015, Orange; 0.0068 water flow rate.</a:t>
            </a:r>
          </a:p>
        </p:txBody>
      </p:sp>
      <p:sp>
        <p:nvSpPr>
          <p:cNvPr id="39" name="TextBox 38">
            <a:extLst>
              <a:ext uri="{FF2B5EF4-FFF2-40B4-BE49-F238E27FC236}">
                <a16:creationId xmlns:a16="http://schemas.microsoft.com/office/drawing/2014/main" id="{F1B4CEDE-6085-4671-873E-1226403EBF1A}"/>
              </a:ext>
            </a:extLst>
          </p:cNvPr>
          <p:cNvSpPr txBox="1"/>
          <p:nvPr/>
        </p:nvSpPr>
        <p:spPr>
          <a:xfrm>
            <a:off x="22326498" y="19267902"/>
            <a:ext cx="6832635" cy="1200329"/>
          </a:xfrm>
          <a:prstGeom prst="rect">
            <a:avLst/>
          </a:prstGeom>
          <a:noFill/>
        </p:spPr>
        <p:txBody>
          <a:bodyPr wrap="square" rtlCol="0">
            <a:spAutoFit/>
          </a:bodyPr>
          <a:lstStyle/>
          <a:p>
            <a:r>
              <a:rPr lang="en-US" sz="2400" dirty="0"/>
              <a:t>Figure 4: Overall Heat Transfer Coefficient versus Flow Rate of Air at different Water Flow Rates (Green; 0.015, Light Blue; 0.0068 water flow rate.</a:t>
            </a:r>
          </a:p>
        </p:txBody>
      </p:sp>
      <mc:AlternateContent xmlns:mc="http://schemas.openxmlformats.org/markup-compatibility/2006" xmlns:a14="http://schemas.microsoft.com/office/drawing/2010/main">
        <mc:Choice Requires="a14">
          <p:sp>
            <p:nvSpPr>
              <p:cNvPr id="40" name="TextBox 39">
                <a:extLst>
                  <a:ext uri="{FF2B5EF4-FFF2-40B4-BE49-F238E27FC236}">
                    <a16:creationId xmlns:a16="http://schemas.microsoft.com/office/drawing/2014/main" id="{5AC3A1B5-DE18-4573-8C7D-536FBBCB6CD3}"/>
                  </a:ext>
                </a:extLst>
              </p:cNvPr>
              <p:cNvSpPr txBox="1"/>
              <p:nvPr/>
            </p:nvSpPr>
            <p:spPr>
              <a:xfrm>
                <a:off x="15699302" y="20499681"/>
                <a:ext cx="10795456" cy="2101857"/>
              </a:xfrm>
              <a:prstGeom prst="rect">
                <a:avLst/>
              </a:prstGeom>
              <a:noFill/>
            </p:spPr>
            <p:txBody>
              <a:bodyPr wrap="none" rtlCol="0">
                <a:spAutoFit/>
              </a:bodyPr>
              <a:lstStyle/>
              <a:p>
                <a:pPr marL="457200" indent="-457200">
                  <a:buFont typeface="Arial" panose="020B0604020202020204" pitchFamily="34" charset="0"/>
                  <a:buChar char="•"/>
                </a:pPr>
                <a:r>
                  <a:rPr lang="en-US" sz="2800" dirty="0"/>
                  <a:t>U calculated using; </a:t>
                </a:r>
                <a14:m>
                  <m:oMath xmlns:m="http://schemas.openxmlformats.org/officeDocument/2006/math">
                    <m:r>
                      <a:rPr lang="en-US" sz="2800" i="1">
                        <a:latin typeface="Cambria Math" panose="02040503050406030204" pitchFamily="18" charset="0"/>
                      </a:rPr>
                      <m:t>𝑈𝐴</m:t>
                    </m:r>
                    <m:sSub>
                      <m:sSubPr>
                        <m:ctrlPr>
                          <a:rPr lang="en-US" sz="2800" i="1">
                            <a:latin typeface="Cambria Math" panose="02040503050406030204" pitchFamily="18" charset="0"/>
                          </a:rPr>
                        </m:ctrlPr>
                      </m:sSubPr>
                      <m:e>
                        <m:r>
                          <a:rPr lang="en-US" sz="2800" i="1">
                            <a:latin typeface="Cambria Math" panose="02040503050406030204" pitchFamily="18" charset="0"/>
                          </a:rPr>
                          <m:t>𝛥</m:t>
                        </m:r>
                        <m:r>
                          <a:rPr lang="en-US" sz="2800" i="1">
                            <a:latin typeface="Cambria Math" panose="02040503050406030204" pitchFamily="18" charset="0"/>
                          </a:rPr>
                          <m:t>𝑇</m:t>
                        </m:r>
                      </m:e>
                      <m:sub>
                        <m:r>
                          <a:rPr lang="en-US" sz="2800" i="1">
                            <a:latin typeface="Cambria Math" panose="02040503050406030204" pitchFamily="18" charset="0"/>
                          </a:rPr>
                          <m:t>𝑙𝑚</m:t>
                        </m:r>
                      </m:sub>
                    </m:sSub>
                    <m:r>
                      <a:rPr lang="en-US" sz="2800" i="1">
                        <a:latin typeface="Cambria Math" panose="02040503050406030204" pitchFamily="18" charset="0"/>
                      </a:rPr>
                      <m:t>=</m:t>
                    </m:r>
                    <m:r>
                      <a:rPr lang="en-US" sz="2800" i="1">
                        <a:latin typeface="Cambria Math" panose="02040503050406030204" pitchFamily="18" charset="0"/>
                      </a:rPr>
                      <m:t>𝑞</m:t>
                    </m:r>
                    <m:r>
                      <a:rPr lang="en-US" sz="2800" i="1">
                        <a:latin typeface="Cambria Math" panose="02040503050406030204" pitchFamily="18" charset="0"/>
                      </a:rPr>
                      <m:t>=</m:t>
                    </m:r>
                    <m:r>
                      <a:rPr lang="en-US" sz="2800" i="1">
                        <a:latin typeface="Cambria Math" panose="02040503050406030204" pitchFamily="18" charset="0"/>
                      </a:rPr>
                      <m:t>𝑚</m:t>
                    </m:r>
                    <m:sSub>
                      <m:sSubPr>
                        <m:ctrlPr>
                          <a:rPr lang="en-US" sz="2800" i="1">
                            <a:latin typeface="Cambria Math" panose="02040503050406030204" pitchFamily="18" charset="0"/>
                          </a:rPr>
                        </m:ctrlPr>
                      </m:sSubPr>
                      <m:e>
                        <m:r>
                          <a:rPr lang="en-US" sz="2800" i="1">
                            <a:latin typeface="Cambria Math" panose="02040503050406030204" pitchFamily="18" charset="0"/>
                          </a:rPr>
                          <m:t>𝐶</m:t>
                        </m:r>
                      </m:e>
                      <m:sub>
                        <m:r>
                          <a:rPr lang="en-US" sz="2800" i="1">
                            <a:latin typeface="Cambria Math" panose="02040503050406030204" pitchFamily="18" charset="0"/>
                          </a:rPr>
                          <m:t>𝑝</m:t>
                        </m:r>
                      </m:sub>
                    </m:sSub>
                    <m:r>
                      <a:rPr lang="en-US" sz="2800" i="1">
                        <a:latin typeface="Cambria Math" panose="02040503050406030204" pitchFamily="18" charset="0"/>
                      </a:rPr>
                      <m:t>𝛥</m:t>
                    </m:r>
                    <m:r>
                      <a:rPr lang="en-US" sz="2800" i="1">
                        <a:latin typeface="Cambria Math" panose="02040503050406030204" pitchFamily="18" charset="0"/>
                      </a:rPr>
                      <m:t>𝑇</m:t>
                    </m:r>
                  </m:oMath>
                </a14:m>
                <a:endParaRPr lang="en-US" sz="2800" dirty="0"/>
              </a:p>
              <a:p>
                <a:pPr marL="457200" indent="-457200">
                  <a:buFont typeface="Arial" panose="020B0604020202020204" pitchFamily="34" charset="0"/>
                  <a:buChar char="•"/>
                </a:pPr>
                <a:r>
                  <a:rPr lang="en-US" sz="2800" dirty="0"/>
                  <a:t>Where,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rPr>
                          <m:t>𝛥</m:t>
                        </m:r>
                        <m:r>
                          <a:rPr lang="en-US" sz="2800" i="1">
                            <a:latin typeface="Cambria Math" panose="02040503050406030204" pitchFamily="18" charset="0"/>
                          </a:rPr>
                          <m:t>𝑇</m:t>
                        </m:r>
                      </m:e>
                      <m:sub>
                        <m:r>
                          <a:rPr lang="en-US" sz="2800" i="1">
                            <a:latin typeface="Cambria Math" panose="02040503050406030204" pitchFamily="18" charset="0"/>
                          </a:rPr>
                          <m:t>𝑙𝑚</m:t>
                        </m:r>
                      </m:sub>
                    </m:sSub>
                    <m:r>
                      <a:rPr lang="en-US" sz="2800" i="1">
                        <a:latin typeface="Cambria Math" panose="02040503050406030204" pitchFamily="18" charset="0"/>
                      </a:rPr>
                      <m:t>= </m:t>
                    </m:r>
                    <m:f>
                      <m:fPr>
                        <m:ctrlPr>
                          <a:rPr lang="en-US" sz="2800" i="1">
                            <a:latin typeface="Cambria Math" panose="02040503050406030204" pitchFamily="18" charset="0"/>
                          </a:rPr>
                        </m:ctrlPr>
                      </m:fPr>
                      <m:num>
                        <m:r>
                          <a:rPr lang="en-US" sz="2800" i="1">
                            <a:latin typeface="Cambria Math" panose="02040503050406030204" pitchFamily="18" charset="0"/>
                          </a:rPr>
                          <m:t>𝛥</m:t>
                        </m:r>
                        <m:r>
                          <a:rPr lang="en-US" sz="2800" i="1">
                            <a:latin typeface="Cambria Math" panose="02040503050406030204" pitchFamily="18" charset="0"/>
                          </a:rPr>
                          <m:t>𝑇</m:t>
                        </m:r>
                      </m:num>
                      <m:den>
                        <m:r>
                          <m:rPr>
                            <m:sty m:val="p"/>
                          </m:rPr>
                          <a:rPr lang="en-US" sz="2800">
                            <a:latin typeface="Cambria Math" panose="02040503050406030204" pitchFamily="18" charset="0"/>
                          </a:rPr>
                          <m:t>ln</m:t>
                        </m:r>
                        <m:r>
                          <a:rPr lang="en-US" sz="2800" i="1">
                            <a:latin typeface="Cambria Math" panose="02040503050406030204" pitchFamily="18" charset="0"/>
                          </a:rPr>
                          <m:t>(</m:t>
                        </m:r>
                        <m:r>
                          <a:rPr lang="en-US" sz="2800" i="1">
                            <a:latin typeface="Cambria Math" panose="02040503050406030204" pitchFamily="18" charset="0"/>
                          </a:rPr>
                          <m:t>𝛥</m:t>
                        </m:r>
                        <m:r>
                          <a:rPr lang="en-US" sz="2800" i="1">
                            <a:latin typeface="Cambria Math" panose="02040503050406030204" pitchFamily="18" charset="0"/>
                          </a:rPr>
                          <m:t>𝑇</m:t>
                        </m:r>
                        <m:r>
                          <a:rPr lang="en-US" sz="2800" i="1">
                            <a:latin typeface="Cambria Math" panose="02040503050406030204" pitchFamily="18" charset="0"/>
                          </a:rPr>
                          <m:t>)</m:t>
                        </m:r>
                      </m:den>
                    </m:f>
                  </m:oMath>
                </a14:m>
                <a:endParaRPr lang="en-US" sz="2800" dirty="0"/>
              </a:p>
              <a:p>
                <a:pPr marL="457200" indent="-457200">
                  <a:buFont typeface="Arial" panose="020B0604020202020204" pitchFamily="34" charset="0"/>
                  <a:buChar char="•"/>
                </a:pPr>
                <a:r>
                  <a:rPr lang="en-US" sz="2800" dirty="0"/>
                  <a:t>Counter Current is preferred over Cocurrent</a:t>
                </a:r>
              </a:p>
              <a:p>
                <a:pPr marL="457200" indent="-457200">
                  <a:buFont typeface="Arial" panose="020B0604020202020204" pitchFamily="34" charset="0"/>
                  <a:buChar char="•"/>
                </a:pPr>
                <a:r>
                  <a:rPr lang="en-US" sz="2800" dirty="0"/>
                  <a:t>Water flow rate has a less significant role in U than the flow rate of air</a:t>
                </a:r>
              </a:p>
            </p:txBody>
          </p:sp>
        </mc:Choice>
        <mc:Fallback xmlns="">
          <p:sp>
            <p:nvSpPr>
              <p:cNvPr id="40" name="TextBox 39">
                <a:extLst>
                  <a:ext uri="{FF2B5EF4-FFF2-40B4-BE49-F238E27FC236}">
                    <a16:creationId xmlns:a16="http://schemas.microsoft.com/office/drawing/2014/main" id="{5AC3A1B5-DE18-4573-8C7D-536FBBCB6CD3}"/>
                  </a:ext>
                </a:extLst>
              </p:cNvPr>
              <p:cNvSpPr txBox="1">
                <a:spLocks noRot="1" noChangeAspect="1" noMove="1" noResize="1" noEditPoints="1" noAdjustHandles="1" noChangeArrowheads="1" noChangeShapeType="1" noTextEdit="1"/>
              </p:cNvSpPr>
              <p:nvPr/>
            </p:nvSpPr>
            <p:spPr>
              <a:xfrm>
                <a:off x="15699302" y="20499681"/>
                <a:ext cx="10795456" cy="2101857"/>
              </a:xfrm>
              <a:prstGeom prst="rect">
                <a:avLst/>
              </a:prstGeom>
              <a:blipFill>
                <a:blip r:embed="rId10"/>
                <a:stretch>
                  <a:fillRect l="-1016" t="-2899" r="-169" b="-6667"/>
                </a:stretch>
              </a:blipFill>
            </p:spPr>
            <p:txBody>
              <a:bodyPr/>
              <a:lstStyle/>
              <a:p>
                <a:r>
                  <a:rPr lang="en-US">
                    <a:noFill/>
                  </a:rPr>
                  <a:t> </a:t>
                </a:r>
              </a:p>
            </p:txBody>
          </p:sp>
        </mc:Fallback>
      </mc:AlternateContent>
      <p:pic>
        <p:nvPicPr>
          <p:cNvPr id="43" name="Picture 42">
            <a:extLst>
              <a:ext uri="{FF2B5EF4-FFF2-40B4-BE49-F238E27FC236}">
                <a16:creationId xmlns:a16="http://schemas.microsoft.com/office/drawing/2014/main" id="{DBC5A16F-FC29-4FF4-AC1B-7F1F0C3A49C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341248" y="12351433"/>
            <a:ext cx="6496544" cy="4033901"/>
          </a:xfrm>
          <a:prstGeom prst="rect">
            <a:avLst/>
          </a:prstGeom>
        </p:spPr>
      </p:pic>
      <p:graphicFrame>
        <p:nvGraphicFramePr>
          <p:cNvPr id="44" name="Chart 43">
            <a:extLst>
              <a:ext uri="{FF2B5EF4-FFF2-40B4-BE49-F238E27FC236}">
                <a16:creationId xmlns:a16="http://schemas.microsoft.com/office/drawing/2014/main" id="{469FB955-55EA-4C65-B7D4-DB17745188BA}"/>
              </a:ext>
            </a:extLst>
          </p:cNvPr>
          <p:cNvGraphicFramePr>
            <a:graphicFrameLocks/>
          </p:cNvGraphicFramePr>
          <p:nvPr>
            <p:extLst>
              <p:ext uri="{D42A27DB-BD31-4B8C-83A1-F6EECF244321}">
                <p14:modId xmlns:p14="http://schemas.microsoft.com/office/powerpoint/2010/main" val="844794387"/>
              </p:ext>
            </p:extLst>
          </p:nvPr>
        </p:nvGraphicFramePr>
        <p:xfrm>
          <a:off x="22546786" y="28395052"/>
          <a:ext cx="5289130" cy="4314172"/>
        </p:xfrm>
        <a:graphic>
          <a:graphicData uri="http://schemas.openxmlformats.org/drawingml/2006/chart">
            <c:chart xmlns:c="http://schemas.openxmlformats.org/drawingml/2006/chart" xmlns:r="http://schemas.openxmlformats.org/officeDocument/2006/relationships" r:id="rId12"/>
          </a:graphicData>
        </a:graphic>
      </p:graphicFrame>
      <mc:AlternateContent xmlns:mc="http://schemas.openxmlformats.org/markup-compatibility/2006" xmlns:a14="http://schemas.microsoft.com/office/drawing/2010/main">
        <mc:Choice Requires="a14">
          <p:sp>
            <p:nvSpPr>
              <p:cNvPr id="45" name="TextBox 44">
                <a:extLst>
                  <a:ext uri="{FF2B5EF4-FFF2-40B4-BE49-F238E27FC236}">
                    <a16:creationId xmlns:a16="http://schemas.microsoft.com/office/drawing/2014/main" id="{8592A579-898A-4E9D-B295-CAD19D510198}"/>
                  </a:ext>
                </a:extLst>
              </p:cNvPr>
              <p:cNvSpPr txBox="1"/>
              <p:nvPr/>
            </p:nvSpPr>
            <p:spPr>
              <a:xfrm>
                <a:off x="29971866" y="7671528"/>
                <a:ext cx="12705347" cy="5727081"/>
              </a:xfrm>
              <a:prstGeom prst="rect">
                <a:avLst/>
              </a:prstGeom>
              <a:noFill/>
            </p:spPr>
            <p:txBody>
              <a:bodyPr wrap="square" rtlCol="0">
                <a:spAutoFit/>
              </a:bodyPr>
              <a:lstStyle/>
              <a:p>
                <a:pPr marL="457200" indent="-457200">
                  <a:buFont typeface="Arial" panose="020B0604020202020204" pitchFamily="34" charset="0"/>
                  <a:buChar char="•"/>
                </a:pPr>
                <a:r>
                  <a:rPr lang="en-US" sz="2800" dirty="0"/>
                  <a:t>U = 1707.9946 W/(K*m^2)  can then be used to solve for heat transfer q</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r>
                  <a:rPr lang="en-US" sz="2800" dirty="0"/>
                  <a:t>q = </a:t>
                </a:r>
                <a14:m>
                  <m:oMath xmlns:m="http://schemas.openxmlformats.org/officeDocument/2006/math">
                    <m:r>
                      <a:rPr lang="en-US" sz="2800" i="1">
                        <a:latin typeface="Cambria Math" panose="02040503050406030204" pitchFamily="18" charset="0"/>
                      </a:rPr>
                      <m:t>𝑚</m:t>
                    </m:r>
                    <m:sSub>
                      <m:sSubPr>
                        <m:ctrlPr>
                          <a:rPr lang="en-US" sz="2800" i="1">
                            <a:latin typeface="Cambria Math" panose="02040503050406030204" pitchFamily="18" charset="0"/>
                          </a:rPr>
                        </m:ctrlPr>
                      </m:sSubPr>
                      <m:e>
                        <m:r>
                          <a:rPr lang="en-US" sz="2800" i="1">
                            <a:latin typeface="Cambria Math" panose="02040503050406030204" pitchFamily="18" charset="0"/>
                          </a:rPr>
                          <m:t>𝐶</m:t>
                        </m:r>
                      </m:e>
                      <m:sub>
                        <m:r>
                          <a:rPr lang="en-US" sz="2800" i="1">
                            <a:latin typeface="Cambria Math" panose="02040503050406030204" pitchFamily="18" charset="0"/>
                          </a:rPr>
                          <m:t>𝑝</m:t>
                        </m:r>
                      </m:sub>
                    </m:sSub>
                    <m:r>
                      <a:rPr lang="en-US" sz="2800" i="1">
                        <a:latin typeface="Cambria Math" panose="02040503050406030204" pitchFamily="18" charset="0"/>
                      </a:rPr>
                      <m:t>𝛥</m:t>
                    </m:r>
                    <m:r>
                      <a:rPr lang="en-US" sz="2800" i="1">
                        <a:latin typeface="Cambria Math" panose="02040503050406030204" pitchFamily="18" charset="0"/>
                      </a:rPr>
                      <m:t>𝑇</m:t>
                    </m:r>
                  </m:oMath>
                </a14:m>
                <a:r>
                  <a:rPr lang="en-US" sz="2800" dirty="0"/>
                  <a:t> = (4.543)(1.0088)(45) = 206.234W</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r>
                  <a:rPr lang="en-US" sz="2800" dirty="0"/>
                  <a:t>q = </a:t>
                </a:r>
                <a14:m>
                  <m:oMath xmlns:m="http://schemas.openxmlformats.org/officeDocument/2006/math">
                    <m:r>
                      <a:rPr lang="en-US" sz="2800" i="1">
                        <a:latin typeface="Cambria Math" panose="02040503050406030204" pitchFamily="18" charset="0"/>
                      </a:rPr>
                      <m:t>𝑈𝐴</m:t>
                    </m:r>
                    <m:sSub>
                      <m:sSubPr>
                        <m:ctrlPr>
                          <a:rPr lang="en-US" sz="2800" i="1">
                            <a:latin typeface="Cambria Math" panose="02040503050406030204" pitchFamily="18" charset="0"/>
                          </a:rPr>
                        </m:ctrlPr>
                      </m:sSubPr>
                      <m:e>
                        <m:r>
                          <a:rPr lang="en-US" sz="2800" i="1">
                            <a:latin typeface="Cambria Math" panose="02040503050406030204" pitchFamily="18" charset="0"/>
                          </a:rPr>
                          <m:t>𝛥</m:t>
                        </m:r>
                        <m:r>
                          <a:rPr lang="en-US" sz="2800" i="1">
                            <a:latin typeface="Cambria Math" panose="02040503050406030204" pitchFamily="18" charset="0"/>
                          </a:rPr>
                          <m:t>𝑇</m:t>
                        </m:r>
                      </m:e>
                      <m:sub>
                        <m:r>
                          <a:rPr lang="en-US" sz="2800" i="1">
                            <a:latin typeface="Cambria Math" panose="02040503050406030204" pitchFamily="18" charset="0"/>
                          </a:rPr>
                          <m:t>𝑙𝑚</m:t>
                        </m:r>
                      </m:sub>
                    </m:sSub>
                  </m:oMath>
                </a14:m>
                <a:r>
                  <a:rPr lang="en-US" sz="2800" dirty="0"/>
                  <a:t> </a:t>
                </a:r>
                <a:r>
                  <a:rPr lang="en-US" sz="2800" dirty="0">
                    <a:sym typeface="Wingdings" panose="05000000000000000000" pitchFamily="2" charset="2"/>
                  </a:rPr>
                  <a:t> 206.234 = (1707.9946)(10.843)(A)</a:t>
                </a:r>
              </a:p>
              <a:p>
                <a:pPr marL="457200" indent="-457200">
                  <a:buFont typeface="Arial" panose="020B0604020202020204" pitchFamily="34" charset="0"/>
                  <a:buChar char="•"/>
                </a:pPr>
                <a:endParaRPr lang="en-US" sz="2800" dirty="0">
                  <a:sym typeface="Wingdings" panose="05000000000000000000" pitchFamily="2" charset="2"/>
                </a:endParaRPr>
              </a:p>
              <a:p>
                <a:pPr marL="457200" indent="-457200">
                  <a:buFont typeface="Arial" panose="020B0604020202020204" pitchFamily="34" charset="0"/>
                  <a:buChar char="•"/>
                </a:pPr>
                <a:r>
                  <a:rPr lang="en-US" sz="2800" dirty="0">
                    <a:sym typeface="Wingdings" panose="05000000000000000000" pitchFamily="2" charset="2"/>
                  </a:rPr>
                  <a:t>A = 0.0111m^2    D = 0.0594m = 5.94cm</a:t>
                </a:r>
              </a:p>
              <a:p>
                <a:pPr marL="457200" indent="-457200">
                  <a:buFont typeface="Arial" panose="020B0604020202020204" pitchFamily="34" charset="0"/>
                  <a:buChar char="•"/>
                </a:pPr>
                <a:endParaRPr lang="en-US" sz="2800" dirty="0">
                  <a:sym typeface="Wingdings" panose="05000000000000000000" pitchFamily="2" charset="2"/>
                </a:endParaRPr>
              </a:p>
              <a:p>
                <a:pPr marL="457200" indent="-457200">
                  <a:buFont typeface="Arial" panose="020B0604020202020204" pitchFamily="34" charset="0"/>
                  <a:buChar char="•"/>
                </a:pPr>
                <a:r>
                  <a:rPr lang="en-US" sz="2800" dirty="0"/>
                  <a:t>In these assumptions the length of the new reactor would be the same as the original reactor used in the experiment which was;</a:t>
                </a:r>
              </a:p>
              <a:p>
                <a:pPr marL="457200" indent="-457200">
                  <a:buFont typeface="Arial" panose="020B0604020202020204" pitchFamily="34" charset="0"/>
                  <a:buChar char="•"/>
                </a:pPr>
                <a:endParaRPr lang="en-US" sz="2800" dirty="0"/>
              </a:p>
              <a:p>
                <a:pPr marL="457200" indent="-457200">
                  <a:buFont typeface="Arial" panose="020B0604020202020204" pitchFamily="34" charset="0"/>
                  <a:buChar char="•"/>
                </a:pPr>
                <a:r>
                  <a:rPr lang="en-US" sz="2800" dirty="0"/>
                  <a:t>L = 0.21m </a:t>
                </a:r>
              </a:p>
              <a:p>
                <a:endParaRPr lang="en-US" sz="2800" dirty="0"/>
              </a:p>
            </p:txBody>
          </p:sp>
        </mc:Choice>
        <mc:Fallback xmlns="">
          <p:sp>
            <p:nvSpPr>
              <p:cNvPr id="45" name="TextBox 44">
                <a:extLst>
                  <a:ext uri="{FF2B5EF4-FFF2-40B4-BE49-F238E27FC236}">
                    <a16:creationId xmlns:a16="http://schemas.microsoft.com/office/drawing/2014/main" id="{8592A579-898A-4E9D-B295-CAD19D510198}"/>
                  </a:ext>
                </a:extLst>
              </p:cNvPr>
              <p:cNvSpPr txBox="1">
                <a:spLocks noRot="1" noChangeAspect="1" noMove="1" noResize="1" noEditPoints="1" noAdjustHandles="1" noChangeArrowheads="1" noChangeShapeType="1" noTextEdit="1"/>
              </p:cNvSpPr>
              <p:nvPr/>
            </p:nvSpPr>
            <p:spPr>
              <a:xfrm>
                <a:off x="29971866" y="7671528"/>
                <a:ext cx="12705347" cy="5727081"/>
              </a:xfrm>
              <a:prstGeom prst="rect">
                <a:avLst/>
              </a:prstGeom>
              <a:blipFill>
                <a:blip r:embed="rId13"/>
                <a:stretch>
                  <a:fillRect l="-864" t="-957"/>
                </a:stretch>
              </a:blipFill>
            </p:spPr>
            <p:txBody>
              <a:bodyPr/>
              <a:lstStyle/>
              <a:p>
                <a:r>
                  <a:rPr lang="en-US">
                    <a:noFill/>
                  </a:rPr>
                  <a:t> </a:t>
                </a:r>
              </a:p>
            </p:txBody>
          </p:sp>
        </mc:Fallback>
      </mc:AlternateContent>
      <p:sp>
        <p:nvSpPr>
          <p:cNvPr id="46" name="TextBox 45">
            <a:extLst>
              <a:ext uri="{FF2B5EF4-FFF2-40B4-BE49-F238E27FC236}">
                <a16:creationId xmlns:a16="http://schemas.microsoft.com/office/drawing/2014/main" id="{6B1D0CC0-A869-427C-84DB-3C91A4E1A353}"/>
              </a:ext>
            </a:extLst>
          </p:cNvPr>
          <p:cNvSpPr txBox="1"/>
          <p:nvPr/>
        </p:nvSpPr>
        <p:spPr>
          <a:xfrm>
            <a:off x="15781207" y="14000739"/>
            <a:ext cx="10483447" cy="584775"/>
          </a:xfrm>
          <a:prstGeom prst="rect">
            <a:avLst/>
          </a:prstGeom>
          <a:noFill/>
        </p:spPr>
        <p:txBody>
          <a:bodyPr wrap="none" rtlCol="0">
            <a:spAutoFit/>
          </a:bodyPr>
          <a:lstStyle/>
          <a:p>
            <a:r>
              <a:rPr lang="en-US" sz="3200" dirty="0"/>
              <a:t>Effects of Water Flow rate on Overall Heat Transfer Coefficient</a:t>
            </a:r>
          </a:p>
        </p:txBody>
      </p:sp>
    </p:spTree>
    <p:extLst>
      <p:ext uri="{BB962C8B-B14F-4D97-AF65-F5344CB8AC3E}">
        <p14:creationId xmlns:p14="http://schemas.microsoft.com/office/powerpoint/2010/main" val="931198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endParaRPr lang="en-US"/>
          </a:p>
        </p:txBody>
      </p:sp>
      <p:sp>
        <p:nvSpPr>
          <p:cNvPr id="3" name="Text Placeholder 2"/>
          <p:cNvSpPr>
            <a:spLocks noGrp="1"/>
          </p:cNvSpPr>
          <p:nvPr>
            <p:ph type="body" sz="quarter" idx="36"/>
          </p:nvPr>
        </p:nvSpPr>
        <p:spPr/>
        <p:txBody>
          <a:bodyPr/>
          <a:lstStyle/>
          <a:p>
            <a:endParaRPr lang="en-US"/>
          </a:p>
        </p:txBody>
      </p:sp>
      <p:sp>
        <p:nvSpPr>
          <p:cNvPr id="4" name="Text Placeholder 3"/>
          <p:cNvSpPr>
            <a:spLocks noGrp="1"/>
          </p:cNvSpPr>
          <p:nvPr>
            <p:ph type="body" sz="quarter" idx="13"/>
          </p:nvPr>
        </p:nvSpPr>
        <p:spPr/>
        <p:txBody>
          <a:bodyPr/>
          <a:lstStyle/>
          <a:p>
            <a:endParaRPr lang="en-US"/>
          </a:p>
        </p:txBody>
      </p:sp>
      <p:sp>
        <p:nvSpPr>
          <p:cNvPr id="5" name="Content Placeholder 4"/>
          <p:cNvSpPr>
            <a:spLocks noGrp="1"/>
          </p:cNvSpPr>
          <p:nvPr>
            <p:ph sz="quarter" idx="24"/>
          </p:nvPr>
        </p:nvSpPr>
        <p:spPr/>
        <p:txBody>
          <a:bodyPr/>
          <a:lstStyle/>
          <a:p>
            <a:endParaRPr lang="en-US"/>
          </a:p>
        </p:txBody>
      </p:sp>
      <p:sp>
        <p:nvSpPr>
          <p:cNvPr id="6" name="Text Placeholder 5"/>
          <p:cNvSpPr>
            <a:spLocks noGrp="1"/>
          </p:cNvSpPr>
          <p:nvPr>
            <p:ph type="body" sz="quarter" idx="17"/>
          </p:nvPr>
        </p:nvSpPr>
        <p:spPr/>
        <p:txBody>
          <a:bodyPr/>
          <a:lstStyle/>
          <a:p>
            <a:endParaRPr lang="en-US"/>
          </a:p>
        </p:txBody>
      </p:sp>
      <p:sp>
        <p:nvSpPr>
          <p:cNvPr id="7" name="Content Placeholder 6"/>
          <p:cNvSpPr>
            <a:spLocks noGrp="1"/>
          </p:cNvSpPr>
          <p:nvPr>
            <p:ph sz="quarter" idx="25"/>
          </p:nvPr>
        </p:nvSpPr>
        <p:spPr/>
        <p:txBody>
          <a:bodyPr/>
          <a:lstStyle/>
          <a:p>
            <a:endParaRPr lang="en-US"/>
          </a:p>
        </p:txBody>
      </p:sp>
      <p:sp>
        <p:nvSpPr>
          <p:cNvPr id="8" name="Text Placeholder 7"/>
          <p:cNvSpPr>
            <a:spLocks noGrp="1"/>
          </p:cNvSpPr>
          <p:nvPr>
            <p:ph type="body" sz="quarter" idx="19"/>
          </p:nvPr>
        </p:nvSpPr>
        <p:spPr/>
        <p:txBody>
          <a:bodyPr/>
          <a:lstStyle/>
          <a:p>
            <a:endParaRPr lang="en-US"/>
          </a:p>
        </p:txBody>
      </p:sp>
      <p:sp>
        <p:nvSpPr>
          <p:cNvPr id="9" name="Content Placeholder 8"/>
          <p:cNvSpPr>
            <a:spLocks noGrp="1"/>
          </p:cNvSpPr>
          <p:nvPr>
            <p:ph sz="quarter" idx="26"/>
          </p:nvPr>
        </p:nvSpPr>
        <p:spPr/>
        <p:txBody>
          <a:bodyPr/>
          <a:lstStyle/>
          <a:p>
            <a:endParaRPr lang="en-US"/>
          </a:p>
        </p:txBody>
      </p:sp>
      <p:sp>
        <p:nvSpPr>
          <p:cNvPr id="10" name="Text Placeholder 9"/>
          <p:cNvSpPr>
            <a:spLocks noGrp="1"/>
          </p:cNvSpPr>
          <p:nvPr>
            <p:ph type="body" sz="quarter" idx="21"/>
          </p:nvPr>
        </p:nvSpPr>
        <p:spPr/>
        <p:txBody>
          <a:bodyPr/>
          <a:lstStyle/>
          <a:p>
            <a:endParaRPr lang="en-US"/>
          </a:p>
        </p:txBody>
      </p:sp>
      <p:sp>
        <p:nvSpPr>
          <p:cNvPr id="11" name="Content Placeholder 10"/>
          <p:cNvSpPr>
            <a:spLocks noGrp="1"/>
          </p:cNvSpPr>
          <p:nvPr>
            <p:ph sz="quarter" idx="27"/>
          </p:nvPr>
        </p:nvSpPr>
        <p:spPr/>
        <p:txBody>
          <a:bodyPr/>
          <a:lstStyle/>
          <a:p>
            <a:endParaRPr lang="en-US"/>
          </a:p>
        </p:txBody>
      </p:sp>
      <p:sp>
        <p:nvSpPr>
          <p:cNvPr id="12" name="Content Placeholder 11"/>
          <p:cNvSpPr>
            <a:spLocks noGrp="1"/>
          </p:cNvSpPr>
          <p:nvPr>
            <p:ph sz="quarter" idx="23"/>
          </p:nvPr>
        </p:nvSpPr>
        <p:spPr/>
        <p:txBody>
          <a:bodyPr/>
          <a:lstStyle/>
          <a:p>
            <a:endParaRPr lang="en-US"/>
          </a:p>
        </p:txBody>
      </p:sp>
      <p:sp>
        <p:nvSpPr>
          <p:cNvPr id="13" name="Content Placeholder 12"/>
          <p:cNvSpPr>
            <a:spLocks noGrp="1"/>
          </p:cNvSpPr>
          <p:nvPr>
            <p:ph sz="quarter" idx="28"/>
          </p:nvPr>
        </p:nvSpPr>
        <p:spPr/>
        <p:txBody>
          <a:bodyPr>
            <a:normAutofit fontScale="92500" lnSpcReduction="10000"/>
          </a:bodyPr>
          <a:lstStyle/>
          <a:p>
            <a:endParaRPr lang="en-US"/>
          </a:p>
        </p:txBody>
      </p:sp>
      <p:sp>
        <p:nvSpPr>
          <p:cNvPr id="14" name="Text Placeholder 13"/>
          <p:cNvSpPr>
            <a:spLocks noGrp="1"/>
          </p:cNvSpPr>
          <p:nvPr>
            <p:ph type="body" sz="quarter" idx="29"/>
          </p:nvPr>
        </p:nvSpPr>
        <p:spPr/>
        <p:txBody>
          <a:bodyPr/>
          <a:lstStyle/>
          <a:p>
            <a:endParaRPr lang="en-US"/>
          </a:p>
        </p:txBody>
      </p:sp>
      <p:sp>
        <p:nvSpPr>
          <p:cNvPr id="15" name="Content Placeholder 14"/>
          <p:cNvSpPr>
            <a:spLocks noGrp="1"/>
          </p:cNvSpPr>
          <p:nvPr>
            <p:ph sz="quarter" idx="30"/>
          </p:nvPr>
        </p:nvSpPr>
        <p:spPr/>
        <p:txBody>
          <a:bodyPr/>
          <a:lstStyle/>
          <a:p>
            <a:endParaRPr lang="en-US"/>
          </a:p>
        </p:txBody>
      </p:sp>
      <p:sp>
        <p:nvSpPr>
          <p:cNvPr id="16" name="Text Placeholder 15"/>
          <p:cNvSpPr>
            <a:spLocks noGrp="1"/>
          </p:cNvSpPr>
          <p:nvPr>
            <p:ph type="body" sz="quarter" idx="31"/>
          </p:nvPr>
        </p:nvSpPr>
        <p:spPr/>
        <p:txBody>
          <a:bodyPr/>
          <a:lstStyle/>
          <a:p>
            <a:endParaRPr lang="en-US"/>
          </a:p>
        </p:txBody>
      </p:sp>
      <p:sp>
        <p:nvSpPr>
          <p:cNvPr id="17" name="Content Placeholder 16"/>
          <p:cNvSpPr>
            <a:spLocks noGrp="1"/>
          </p:cNvSpPr>
          <p:nvPr>
            <p:ph sz="quarter" idx="32"/>
          </p:nvPr>
        </p:nvSpPr>
        <p:spPr/>
        <p:txBody>
          <a:bodyPr/>
          <a:lstStyle/>
          <a:p>
            <a:endParaRPr lang="en-US"/>
          </a:p>
        </p:txBody>
      </p:sp>
      <p:sp>
        <p:nvSpPr>
          <p:cNvPr id="18" name="Content Placeholder 17"/>
          <p:cNvSpPr>
            <a:spLocks noGrp="1"/>
          </p:cNvSpPr>
          <p:nvPr>
            <p:ph sz="quarter" idx="33"/>
          </p:nvPr>
        </p:nvSpPr>
        <p:spPr/>
        <p:txBody>
          <a:bodyPr/>
          <a:lstStyle/>
          <a:p>
            <a:endParaRPr lang="en-US"/>
          </a:p>
        </p:txBody>
      </p:sp>
      <p:sp>
        <p:nvSpPr>
          <p:cNvPr id="19" name="Text Placeholder 18"/>
          <p:cNvSpPr>
            <a:spLocks noGrp="1"/>
          </p:cNvSpPr>
          <p:nvPr>
            <p:ph type="body" sz="quarter" idx="34"/>
          </p:nvPr>
        </p:nvSpPr>
        <p:spPr/>
        <p:txBody>
          <a:bodyPr/>
          <a:lstStyle/>
          <a:p>
            <a:endParaRPr lang="en-US"/>
          </a:p>
        </p:txBody>
      </p:sp>
      <p:sp>
        <p:nvSpPr>
          <p:cNvPr id="20" name="Content Placeholder 19"/>
          <p:cNvSpPr>
            <a:spLocks noGrp="1"/>
          </p:cNvSpPr>
          <p:nvPr>
            <p:ph sz="quarter" idx="35"/>
          </p:nvPr>
        </p:nvSpPr>
        <p:spPr/>
        <p:txBody>
          <a:bodyPr/>
          <a:lstStyle/>
          <a:p>
            <a:endParaRPr lang="en-US"/>
          </a:p>
        </p:txBody>
      </p:sp>
      <p:sp>
        <p:nvSpPr>
          <p:cNvPr id="21" name="Rectangle 20"/>
          <p:cNvSpPr/>
          <p:nvPr/>
        </p:nvSpPr>
        <p:spPr>
          <a:xfrm>
            <a:off x="0" y="-14288"/>
            <a:ext cx="43891200" cy="3293268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lIns="106674" tIns="53337" rIns="106674" bIns="53337" rtlCol="0" anchor="ctr"/>
          <a:lstStyle/>
          <a:p>
            <a:pPr algn="ctr"/>
            <a:endParaRPr lang="en-US"/>
          </a:p>
        </p:txBody>
      </p:sp>
      <p:sp>
        <p:nvSpPr>
          <p:cNvPr id="22" name="TextBox 21"/>
          <p:cNvSpPr txBox="1"/>
          <p:nvPr/>
        </p:nvSpPr>
        <p:spPr>
          <a:xfrm>
            <a:off x="4103406" y="2350455"/>
            <a:ext cx="33951842" cy="12187946"/>
          </a:xfrm>
          <a:prstGeom prst="rect">
            <a:avLst/>
          </a:prstGeom>
          <a:noFill/>
        </p:spPr>
        <p:txBody>
          <a:bodyPr wrap="square" lIns="106674" tIns="53337" rIns="106674" bIns="53337" rtlCol="0">
            <a:spAutoFit/>
          </a:bodyPr>
          <a:lstStyle/>
          <a:p>
            <a:pPr algn="ctr"/>
            <a:r>
              <a:rPr lang="en-US" sz="14000" b="1" dirty="0">
                <a:solidFill>
                  <a:srgbClr val="002060"/>
                </a:solidFill>
              </a:rPr>
              <a:t>This poster template provided courtesy of </a:t>
            </a:r>
          </a:p>
          <a:p>
            <a:pPr algn="ctr"/>
            <a:r>
              <a:rPr lang="en-US" sz="14000" b="1" dirty="0">
                <a:solidFill>
                  <a:srgbClr val="002060"/>
                </a:solidFill>
              </a:rPr>
              <a:t>UNH ESRC Poster Printing Services</a:t>
            </a:r>
          </a:p>
          <a:p>
            <a:pPr algn="ctr"/>
            <a:endParaRPr lang="en-US" sz="14000" dirty="0">
              <a:solidFill>
                <a:schemeClr val="tx2"/>
              </a:solidFill>
            </a:endParaRPr>
          </a:p>
          <a:p>
            <a:pPr algn="ctr"/>
            <a:endParaRPr lang="en-US" sz="14000" dirty="0">
              <a:solidFill>
                <a:schemeClr val="tx2"/>
              </a:solidFill>
            </a:endParaRPr>
          </a:p>
          <a:p>
            <a:pPr algn="ctr"/>
            <a:r>
              <a:rPr lang="en-US" sz="14000" dirty="0">
                <a:solidFill>
                  <a:srgbClr val="002060"/>
                </a:solidFill>
              </a:rPr>
              <a:t>Trust us to make your poster look </a:t>
            </a:r>
            <a:r>
              <a:rPr lang="en-US" sz="14000" b="1" dirty="0">
                <a:solidFill>
                  <a:srgbClr val="002060"/>
                </a:solidFill>
              </a:rPr>
              <a:t>GREAT!</a:t>
            </a:r>
          </a:p>
          <a:p>
            <a:pPr algn="ctr"/>
            <a:endParaRPr lang="en-US" sz="8500" dirty="0">
              <a:solidFill>
                <a:schemeClr val="accent5">
                  <a:lumMod val="75000"/>
                </a:schemeClr>
              </a:solidFill>
            </a:endParaRPr>
          </a:p>
        </p:txBody>
      </p:sp>
      <p:pic>
        <p:nvPicPr>
          <p:cNvPr id="23" name="Picture 2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20000" y="27649842"/>
            <a:ext cx="3642785" cy="4271884"/>
          </a:xfrm>
          <a:prstGeom prst="rect">
            <a:avLst/>
          </a:prstGeom>
        </p:spPr>
      </p:pic>
      <p:sp>
        <p:nvSpPr>
          <p:cNvPr id="24" name="TextBox 23"/>
          <p:cNvSpPr txBox="1"/>
          <p:nvPr/>
        </p:nvSpPr>
        <p:spPr>
          <a:xfrm>
            <a:off x="10439279" y="17086254"/>
            <a:ext cx="26753879" cy="4755142"/>
          </a:xfrm>
          <a:prstGeom prst="rect">
            <a:avLst/>
          </a:prstGeom>
          <a:noFill/>
        </p:spPr>
        <p:txBody>
          <a:bodyPr wrap="square" lIns="106674" tIns="53337" rIns="106674" bIns="53337" rtlCol="0" anchor="ctr">
            <a:spAutoFit/>
          </a:bodyPr>
          <a:lstStyle/>
          <a:p>
            <a:r>
              <a:rPr lang="en-US" sz="11200" b="1" dirty="0">
                <a:solidFill>
                  <a:srgbClr val="002060"/>
                </a:solidFill>
              </a:rPr>
              <a:t>Website: </a:t>
            </a:r>
            <a:r>
              <a:rPr lang="en-US" sz="11200" dirty="0">
                <a:solidFill>
                  <a:srgbClr val="002060"/>
                </a:solidFill>
                <a:hlinkClick r:id="rId3"/>
              </a:rPr>
              <a:t>http://posters.unh.edu</a:t>
            </a:r>
            <a:endParaRPr lang="en-US" sz="11200" dirty="0">
              <a:solidFill>
                <a:srgbClr val="002060"/>
              </a:solidFill>
            </a:endParaRPr>
          </a:p>
          <a:p>
            <a:r>
              <a:rPr lang="en-US" sz="11200" b="1" dirty="0">
                <a:solidFill>
                  <a:srgbClr val="002060"/>
                </a:solidFill>
              </a:rPr>
              <a:t>Poster Guide: </a:t>
            </a:r>
            <a:r>
              <a:rPr lang="en-US" sz="11200" dirty="0">
                <a:solidFill>
                  <a:srgbClr val="002060"/>
                </a:solidFill>
                <a:hlinkClick r:id="rId4"/>
              </a:rPr>
              <a:t>http://goo.gl/1E7TJY</a:t>
            </a:r>
            <a:endParaRPr lang="en-US" sz="11200" dirty="0">
              <a:solidFill>
                <a:srgbClr val="002060"/>
              </a:solidFill>
            </a:endParaRPr>
          </a:p>
          <a:p>
            <a:endParaRPr lang="en-US" sz="7800" dirty="0"/>
          </a:p>
        </p:txBody>
      </p:sp>
      <p:sp>
        <p:nvSpPr>
          <p:cNvPr id="25" name="TextBox 24"/>
          <p:cNvSpPr txBox="1"/>
          <p:nvPr/>
        </p:nvSpPr>
        <p:spPr>
          <a:xfrm>
            <a:off x="10463116" y="28902850"/>
            <a:ext cx="30713760" cy="2262152"/>
          </a:xfrm>
          <a:prstGeom prst="rect">
            <a:avLst/>
          </a:prstGeom>
          <a:noFill/>
        </p:spPr>
        <p:txBody>
          <a:bodyPr wrap="square" lIns="106674" tIns="53337" rIns="106674" bIns="53337" rtlCol="0">
            <a:spAutoFit/>
          </a:bodyPr>
          <a:lstStyle/>
          <a:p>
            <a:r>
              <a:rPr lang="en-US" sz="14000" dirty="0">
                <a:solidFill>
                  <a:schemeClr val="accent4"/>
                </a:solidFill>
                <a:effectLst>
                  <a:outerShdw blurRad="38100" dist="38100" dir="2700000" algn="tl">
                    <a:srgbClr val="000000">
                      <a:alpha val="43137"/>
                    </a:srgbClr>
                  </a:outerShdw>
                </a:effectLst>
              </a:rPr>
              <a:t>DELETE THIS SLIDE BEFORE PRINTING</a:t>
            </a:r>
          </a:p>
        </p:txBody>
      </p:sp>
    </p:spTree>
    <p:extLst>
      <p:ext uri="{BB962C8B-B14F-4D97-AF65-F5344CB8AC3E}">
        <p14:creationId xmlns:p14="http://schemas.microsoft.com/office/powerpoint/2010/main" val="11677597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916</Words>
  <Application>Microsoft Office PowerPoint</Application>
  <PresentationFormat>Custom</PresentationFormat>
  <Paragraphs>79</Paragraphs>
  <Slides>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Cambria Math</vt:lpstr>
      <vt:lpstr>Wingdings</vt:lpstr>
      <vt:lpstr>Office Theme</vt:lpstr>
      <vt:lpstr>Effects of Co-current and Counter Current Flow on Heat Exchange in Packed Bed Reactors Garrett St. Laurent, Janice Mugisha, Thomas Carter Department of Chemical Engineering, University of New Hampshire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Effects of Concurrent and Counter Current Flow on Heat Exchange in Packed Bed Reactors Garrett St. Laurent, Janice Mugisha, Thomas Carter Department of Chemical Engineering, University of New Hampshire</dc:title>
  <dc:creator/>
  <cp:lastModifiedBy/>
  <cp:revision>1</cp:revision>
  <dcterms:created xsi:type="dcterms:W3CDTF">2015-04-29T17:08:18Z</dcterms:created>
  <dcterms:modified xsi:type="dcterms:W3CDTF">2018-04-30T02:52:26Z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