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3658" autoAdjust="0"/>
    <p:restoredTop sz="93997" autoAdjust="0"/>
  </p:normalViewPr>
  <p:slideViewPr>
    <p:cSldViewPr>
      <p:cViewPr>
        <p:scale>
          <a:sx n="60" d="100"/>
          <a:sy n="60" d="100"/>
        </p:scale>
        <p:origin x="34" y="-8626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0FB47D-417B-479B-9BE4-575B0882571B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C042CF88-D956-4DB7-9E3D-EBCB353523AE}">
      <dgm:prSet phldrT="[Text]"/>
      <dgm:spPr>
        <a:solidFill>
          <a:schemeClr val="tx2"/>
        </a:solidFill>
      </dgm:spPr>
      <dgm:t>
        <a:bodyPr/>
        <a:lstStyle/>
        <a:p>
          <a:r>
            <a:rPr lang="en-US" dirty="0"/>
            <a:t>Minimize</a:t>
          </a:r>
        </a:p>
      </dgm:t>
    </dgm:pt>
    <dgm:pt modelId="{278625CF-7342-4F5D-BF1D-BEE5ECB5F099}" type="parTrans" cxnId="{8498D08D-04BB-4137-81FD-DCCFD7661119}">
      <dgm:prSet/>
      <dgm:spPr/>
      <dgm:t>
        <a:bodyPr/>
        <a:lstStyle/>
        <a:p>
          <a:endParaRPr lang="en-US"/>
        </a:p>
      </dgm:t>
    </dgm:pt>
    <dgm:pt modelId="{1CA4DC1C-6D5D-444A-AD77-533DC4256075}" type="sibTrans" cxnId="{8498D08D-04BB-4137-81FD-DCCFD7661119}">
      <dgm:prSet/>
      <dgm:spPr/>
      <dgm:t>
        <a:bodyPr/>
        <a:lstStyle/>
        <a:p>
          <a:endParaRPr lang="en-US"/>
        </a:p>
      </dgm:t>
    </dgm:pt>
    <dgm:pt modelId="{9E6DB921-62D7-45C0-9783-AEB80ACE3828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/>
            <a:t>Moderate</a:t>
          </a:r>
        </a:p>
      </dgm:t>
    </dgm:pt>
    <dgm:pt modelId="{D5E49BDD-41DF-48EC-ABC4-5CBCD6BE6B8C}" type="parTrans" cxnId="{FE492EA6-257B-4BAC-AB75-BB5EEA9465B4}">
      <dgm:prSet/>
      <dgm:spPr/>
      <dgm:t>
        <a:bodyPr/>
        <a:lstStyle/>
        <a:p>
          <a:endParaRPr lang="en-US"/>
        </a:p>
      </dgm:t>
    </dgm:pt>
    <dgm:pt modelId="{96AE7FA7-D025-4CDC-B066-5C2B82052D50}" type="sibTrans" cxnId="{FE492EA6-257B-4BAC-AB75-BB5EEA9465B4}">
      <dgm:prSet/>
      <dgm:spPr/>
      <dgm:t>
        <a:bodyPr/>
        <a:lstStyle/>
        <a:p>
          <a:endParaRPr lang="en-US"/>
        </a:p>
      </dgm:t>
    </dgm:pt>
    <dgm:pt modelId="{63AC502B-6443-47D6-8EB3-2B66A77DD84B}">
      <dgm:prSet phldrT="[Text]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dirty="0"/>
            <a:t>Simplify</a:t>
          </a:r>
        </a:p>
      </dgm:t>
    </dgm:pt>
    <dgm:pt modelId="{A65048CE-2C23-4D7C-A2E5-BFE20F2B45B0}" type="parTrans" cxnId="{4E54F9A9-778C-497E-BB05-B16752434F0B}">
      <dgm:prSet/>
      <dgm:spPr/>
      <dgm:t>
        <a:bodyPr/>
        <a:lstStyle/>
        <a:p>
          <a:endParaRPr lang="en-US"/>
        </a:p>
      </dgm:t>
    </dgm:pt>
    <dgm:pt modelId="{ECE10712-2B06-4DA5-9936-CF92655BD7D6}" type="sibTrans" cxnId="{4E54F9A9-778C-497E-BB05-B16752434F0B}">
      <dgm:prSet/>
      <dgm:spPr/>
      <dgm:t>
        <a:bodyPr/>
        <a:lstStyle/>
        <a:p>
          <a:endParaRPr lang="en-US"/>
        </a:p>
      </dgm:t>
    </dgm:pt>
    <dgm:pt modelId="{BE2E428A-32AC-4EF3-9D80-2AEDACD235AB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dirty="0"/>
            <a:t>Substitute</a:t>
          </a:r>
        </a:p>
      </dgm:t>
    </dgm:pt>
    <dgm:pt modelId="{F3CCA742-6798-4149-8DFC-776BEFA98652}" type="parTrans" cxnId="{11F4F756-1F44-4F73-9A49-40D7FBE4EA0F}">
      <dgm:prSet/>
      <dgm:spPr/>
      <dgm:t>
        <a:bodyPr/>
        <a:lstStyle/>
        <a:p>
          <a:endParaRPr lang="en-US"/>
        </a:p>
      </dgm:t>
    </dgm:pt>
    <dgm:pt modelId="{3E072142-4A1A-4C8C-9090-BA2240DC8D25}" type="sibTrans" cxnId="{11F4F756-1F44-4F73-9A49-40D7FBE4EA0F}">
      <dgm:prSet/>
      <dgm:spPr/>
      <dgm:t>
        <a:bodyPr/>
        <a:lstStyle/>
        <a:p>
          <a:endParaRPr lang="en-US"/>
        </a:p>
      </dgm:t>
    </dgm:pt>
    <dgm:pt modelId="{4F910506-DB71-4306-8356-024B3C36D2AC}" type="pres">
      <dgm:prSet presAssocID="{7D0FB47D-417B-479B-9BE4-575B0882571B}" presName="Name0" presStyleCnt="0">
        <dgm:presLayoutVars>
          <dgm:dir/>
          <dgm:resizeHandles val="exact"/>
        </dgm:presLayoutVars>
      </dgm:prSet>
      <dgm:spPr/>
    </dgm:pt>
    <dgm:pt modelId="{0EBFF587-F0A3-440C-B687-BBE5F57F68C3}" type="pres">
      <dgm:prSet presAssocID="{C042CF88-D956-4DB7-9E3D-EBCB353523AE}" presName="parTxOnly" presStyleLbl="node1" presStyleIdx="0" presStyleCnt="4">
        <dgm:presLayoutVars>
          <dgm:bulletEnabled val="1"/>
        </dgm:presLayoutVars>
      </dgm:prSet>
      <dgm:spPr/>
    </dgm:pt>
    <dgm:pt modelId="{141E6569-B887-4F1E-B1B5-640AC0A21FEB}" type="pres">
      <dgm:prSet presAssocID="{1CA4DC1C-6D5D-444A-AD77-533DC4256075}" presName="parSpace" presStyleCnt="0"/>
      <dgm:spPr/>
    </dgm:pt>
    <dgm:pt modelId="{15E99589-5CC5-4B1F-AEE3-2D9E100DEEA7}" type="pres">
      <dgm:prSet presAssocID="{BE2E428A-32AC-4EF3-9D80-2AEDACD235AB}" presName="parTxOnly" presStyleLbl="node1" presStyleIdx="1" presStyleCnt="4">
        <dgm:presLayoutVars>
          <dgm:bulletEnabled val="1"/>
        </dgm:presLayoutVars>
      </dgm:prSet>
      <dgm:spPr/>
    </dgm:pt>
    <dgm:pt modelId="{0527D232-1700-4466-B4C0-246836E84F42}" type="pres">
      <dgm:prSet presAssocID="{3E072142-4A1A-4C8C-9090-BA2240DC8D25}" presName="parSpace" presStyleCnt="0"/>
      <dgm:spPr/>
    </dgm:pt>
    <dgm:pt modelId="{209BE243-40FB-4609-ADF3-C6D7A8CD8CAB}" type="pres">
      <dgm:prSet presAssocID="{9E6DB921-62D7-45C0-9783-AEB80ACE3828}" presName="parTxOnly" presStyleLbl="node1" presStyleIdx="2" presStyleCnt="4">
        <dgm:presLayoutVars>
          <dgm:bulletEnabled val="1"/>
        </dgm:presLayoutVars>
      </dgm:prSet>
      <dgm:spPr/>
    </dgm:pt>
    <dgm:pt modelId="{A0126CC8-68AC-44EE-B8EC-CC035DD01A92}" type="pres">
      <dgm:prSet presAssocID="{96AE7FA7-D025-4CDC-B066-5C2B82052D50}" presName="parSpace" presStyleCnt="0"/>
      <dgm:spPr/>
    </dgm:pt>
    <dgm:pt modelId="{2B2275BF-2790-4D3E-9679-5B966EA2E8ED}" type="pres">
      <dgm:prSet presAssocID="{63AC502B-6443-47D6-8EB3-2B66A77DD84B}" presName="parTxOnly" presStyleLbl="node1" presStyleIdx="3" presStyleCnt="4">
        <dgm:presLayoutVars>
          <dgm:bulletEnabled val="1"/>
        </dgm:presLayoutVars>
      </dgm:prSet>
      <dgm:spPr/>
    </dgm:pt>
  </dgm:ptLst>
  <dgm:cxnLst>
    <dgm:cxn modelId="{61E86204-FCD3-408B-A485-8FED5582F3A3}" type="presOf" srcId="{63AC502B-6443-47D6-8EB3-2B66A77DD84B}" destId="{2B2275BF-2790-4D3E-9679-5B966EA2E8ED}" srcOrd="0" destOrd="0" presId="urn:microsoft.com/office/officeart/2005/8/layout/hChevron3"/>
    <dgm:cxn modelId="{C86BFB2A-3279-405C-A9D5-DAC752205C64}" type="presOf" srcId="{9E6DB921-62D7-45C0-9783-AEB80ACE3828}" destId="{209BE243-40FB-4609-ADF3-C6D7A8CD8CAB}" srcOrd="0" destOrd="0" presId="urn:microsoft.com/office/officeart/2005/8/layout/hChevron3"/>
    <dgm:cxn modelId="{092F6849-E569-4615-A1DD-F00DC4D38ECD}" type="presOf" srcId="{C042CF88-D956-4DB7-9E3D-EBCB353523AE}" destId="{0EBFF587-F0A3-440C-B687-BBE5F57F68C3}" srcOrd="0" destOrd="0" presId="urn:microsoft.com/office/officeart/2005/8/layout/hChevron3"/>
    <dgm:cxn modelId="{11F4F756-1F44-4F73-9A49-40D7FBE4EA0F}" srcId="{7D0FB47D-417B-479B-9BE4-575B0882571B}" destId="{BE2E428A-32AC-4EF3-9D80-2AEDACD235AB}" srcOrd="1" destOrd="0" parTransId="{F3CCA742-6798-4149-8DFC-776BEFA98652}" sibTransId="{3E072142-4A1A-4C8C-9090-BA2240DC8D25}"/>
    <dgm:cxn modelId="{8498D08D-04BB-4137-81FD-DCCFD7661119}" srcId="{7D0FB47D-417B-479B-9BE4-575B0882571B}" destId="{C042CF88-D956-4DB7-9E3D-EBCB353523AE}" srcOrd="0" destOrd="0" parTransId="{278625CF-7342-4F5D-BF1D-BEE5ECB5F099}" sibTransId="{1CA4DC1C-6D5D-444A-AD77-533DC4256075}"/>
    <dgm:cxn modelId="{91D1959D-2D15-43A0-B8D2-E3924BFFF219}" type="presOf" srcId="{7D0FB47D-417B-479B-9BE4-575B0882571B}" destId="{4F910506-DB71-4306-8356-024B3C36D2AC}" srcOrd="0" destOrd="0" presId="urn:microsoft.com/office/officeart/2005/8/layout/hChevron3"/>
    <dgm:cxn modelId="{FE492EA6-257B-4BAC-AB75-BB5EEA9465B4}" srcId="{7D0FB47D-417B-479B-9BE4-575B0882571B}" destId="{9E6DB921-62D7-45C0-9783-AEB80ACE3828}" srcOrd="2" destOrd="0" parTransId="{D5E49BDD-41DF-48EC-ABC4-5CBCD6BE6B8C}" sibTransId="{96AE7FA7-D025-4CDC-B066-5C2B82052D50}"/>
    <dgm:cxn modelId="{4E54F9A9-778C-497E-BB05-B16752434F0B}" srcId="{7D0FB47D-417B-479B-9BE4-575B0882571B}" destId="{63AC502B-6443-47D6-8EB3-2B66A77DD84B}" srcOrd="3" destOrd="0" parTransId="{A65048CE-2C23-4D7C-A2E5-BFE20F2B45B0}" sibTransId="{ECE10712-2B06-4DA5-9936-CF92655BD7D6}"/>
    <dgm:cxn modelId="{C6F244DA-3B89-4564-93FE-06E3833DC966}" type="presOf" srcId="{BE2E428A-32AC-4EF3-9D80-2AEDACD235AB}" destId="{15E99589-5CC5-4B1F-AEE3-2D9E100DEEA7}" srcOrd="0" destOrd="0" presId="urn:microsoft.com/office/officeart/2005/8/layout/hChevron3"/>
    <dgm:cxn modelId="{346F7697-341F-4AB1-A8F0-099C8924EF4C}" type="presParOf" srcId="{4F910506-DB71-4306-8356-024B3C36D2AC}" destId="{0EBFF587-F0A3-440C-B687-BBE5F57F68C3}" srcOrd="0" destOrd="0" presId="urn:microsoft.com/office/officeart/2005/8/layout/hChevron3"/>
    <dgm:cxn modelId="{2C5BFB6B-ECCC-4E40-8344-9E3BC4A337C5}" type="presParOf" srcId="{4F910506-DB71-4306-8356-024B3C36D2AC}" destId="{141E6569-B887-4F1E-B1B5-640AC0A21FEB}" srcOrd="1" destOrd="0" presId="urn:microsoft.com/office/officeart/2005/8/layout/hChevron3"/>
    <dgm:cxn modelId="{0CEC76AB-5C4B-41E9-8DC8-3616140221CE}" type="presParOf" srcId="{4F910506-DB71-4306-8356-024B3C36D2AC}" destId="{15E99589-5CC5-4B1F-AEE3-2D9E100DEEA7}" srcOrd="2" destOrd="0" presId="urn:microsoft.com/office/officeart/2005/8/layout/hChevron3"/>
    <dgm:cxn modelId="{F548372F-7CB6-498B-9E63-D6D4B1FDFCB0}" type="presParOf" srcId="{4F910506-DB71-4306-8356-024B3C36D2AC}" destId="{0527D232-1700-4466-B4C0-246836E84F42}" srcOrd="3" destOrd="0" presId="urn:microsoft.com/office/officeart/2005/8/layout/hChevron3"/>
    <dgm:cxn modelId="{31575451-9A6F-46C6-8593-F33D45B20AFA}" type="presParOf" srcId="{4F910506-DB71-4306-8356-024B3C36D2AC}" destId="{209BE243-40FB-4609-ADF3-C6D7A8CD8CAB}" srcOrd="4" destOrd="0" presId="urn:microsoft.com/office/officeart/2005/8/layout/hChevron3"/>
    <dgm:cxn modelId="{FA818ACC-7A91-4DE7-AFC5-24E7CD6F53C4}" type="presParOf" srcId="{4F910506-DB71-4306-8356-024B3C36D2AC}" destId="{A0126CC8-68AC-44EE-B8EC-CC035DD01A92}" srcOrd="5" destOrd="0" presId="urn:microsoft.com/office/officeart/2005/8/layout/hChevron3"/>
    <dgm:cxn modelId="{4D41753B-063D-4AC2-95FD-05D2F752F114}" type="presParOf" srcId="{4F910506-DB71-4306-8356-024B3C36D2AC}" destId="{2B2275BF-2790-4D3E-9679-5B966EA2E8ED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BFF587-F0A3-440C-B687-BBE5F57F68C3}">
      <dsp:nvSpPr>
        <dsp:cNvPr id="0" name=""/>
        <dsp:cNvSpPr/>
      </dsp:nvSpPr>
      <dsp:spPr>
        <a:xfrm>
          <a:off x="1986" y="857659"/>
          <a:ext cx="1993478" cy="797391"/>
        </a:xfrm>
        <a:prstGeom prst="homePlate">
          <a:avLst/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346" tIns="50673" rIns="25337" bIns="5067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Minimize</a:t>
          </a:r>
        </a:p>
      </dsp:txBody>
      <dsp:txXfrm>
        <a:off x="1986" y="857659"/>
        <a:ext cx="1794130" cy="797391"/>
      </dsp:txXfrm>
    </dsp:sp>
    <dsp:sp modelId="{15E99589-5CC5-4B1F-AEE3-2D9E100DEEA7}">
      <dsp:nvSpPr>
        <dsp:cNvPr id="0" name=""/>
        <dsp:cNvSpPr/>
      </dsp:nvSpPr>
      <dsp:spPr>
        <a:xfrm>
          <a:off x="1596769" y="857659"/>
          <a:ext cx="1993478" cy="797391"/>
        </a:xfrm>
        <a:prstGeom prst="chevron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50673" rIns="25337" bIns="5067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Substitute</a:t>
          </a:r>
        </a:p>
      </dsp:txBody>
      <dsp:txXfrm>
        <a:off x="1995465" y="857659"/>
        <a:ext cx="1196087" cy="797391"/>
      </dsp:txXfrm>
    </dsp:sp>
    <dsp:sp modelId="{209BE243-40FB-4609-ADF3-C6D7A8CD8CAB}">
      <dsp:nvSpPr>
        <dsp:cNvPr id="0" name=""/>
        <dsp:cNvSpPr/>
      </dsp:nvSpPr>
      <dsp:spPr>
        <a:xfrm>
          <a:off x="3191552" y="857659"/>
          <a:ext cx="1993478" cy="797391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50673" rIns="25337" bIns="5067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Moderate</a:t>
          </a:r>
        </a:p>
      </dsp:txBody>
      <dsp:txXfrm>
        <a:off x="3590248" y="857659"/>
        <a:ext cx="1196087" cy="797391"/>
      </dsp:txXfrm>
    </dsp:sp>
    <dsp:sp modelId="{2B2275BF-2790-4D3E-9679-5B966EA2E8ED}">
      <dsp:nvSpPr>
        <dsp:cNvPr id="0" name=""/>
        <dsp:cNvSpPr/>
      </dsp:nvSpPr>
      <dsp:spPr>
        <a:xfrm>
          <a:off x="4786334" y="857659"/>
          <a:ext cx="1993478" cy="797391"/>
        </a:xfrm>
        <a:prstGeom prst="chevron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50673" rIns="25337" bIns="5067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Simplify</a:t>
          </a:r>
        </a:p>
      </dsp:txBody>
      <dsp:txXfrm>
        <a:off x="5185030" y="857659"/>
        <a:ext cx="1196087" cy="7973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1857D-9EBB-4658-8983-F61FB59B1B79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69988"/>
            <a:ext cx="421322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645DDF-06A9-464B-8BFA-234C6A9336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197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45DDF-06A9-464B-8BFA-234C6A93369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57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image" Target="../media/image6.emf"/><Relationship Id="rId1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diagramLayout" Target="../diagrams/layout1.xml"/><Relationship Id="rId12" Type="http://schemas.openxmlformats.org/officeDocument/2006/relationships/image" Target="../media/image5.emf"/><Relationship Id="rId1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6" Type="http://schemas.openxmlformats.org/officeDocument/2006/relationships/diagramData" Target="../diagrams/data1.xml"/><Relationship Id="rId11" Type="http://schemas.openxmlformats.org/officeDocument/2006/relationships/image" Target="../media/image4.emf"/><Relationship Id="rId5" Type="http://schemas.openxmlformats.org/officeDocument/2006/relationships/image" Target="../media/image3.emf"/><Relationship Id="rId15" Type="http://schemas.openxmlformats.org/officeDocument/2006/relationships/image" Target="../media/image8.png"/><Relationship Id="rId10" Type="http://schemas.microsoft.com/office/2007/relationships/diagramDrawing" Target="../diagrams/drawing1.xml"/><Relationship Id="rId19" Type="http://schemas.openxmlformats.org/officeDocument/2006/relationships/image" Target="../media/image12.png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FF9900">
                <a:lumMod val="62000"/>
                <a:lumOff val="38000"/>
              </a:srgb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-4387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b="1" dirty="0">
                <a:solidFill>
                  <a:schemeClr val="bg1"/>
                </a:solidFill>
              </a:rPr>
              <a:t>Production of Dimethyl Ether for Transportation</a:t>
            </a:r>
            <a:br>
              <a:rPr lang="en-US" sz="8800" dirty="0">
                <a:solidFill>
                  <a:schemeClr val="bg1"/>
                </a:solidFill>
              </a:rPr>
            </a:br>
            <a:r>
              <a:rPr lang="en-US" sz="6000" dirty="0">
                <a:solidFill>
                  <a:schemeClr val="bg1"/>
                </a:solidFill>
              </a:rPr>
              <a:t>DME: Take It or </a:t>
            </a:r>
            <a:r>
              <a:rPr lang="en-US" sz="6000">
                <a:solidFill>
                  <a:schemeClr val="bg1"/>
                </a:solidFill>
              </a:rPr>
              <a:t>Leaf It</a:t>
            </a:r>
            <a:br>
              <a:rPr lang="en-US" sz="5400" dirty="0">
                <a:solidFill>
                  <a:srgbClr val="FF9900"/>
                </a:solidFill>
              </a:rPr>
            </a:br>
            <a:r>
              <a:rPr lang="en-US" sz="5400" i="1" dirty="0">
                <a:solidFill>
                  <a:schemeClr val="bg1"/>
                </a:solidFill>
              </a:rPr>
              <a:t>Sara Duclos, Patrick McGee, Joseph McGrath, Jason Mills </a:t>
            </a:r>
            <a:br>
              <a:rPr lang="en-US" sz="5400" i="1" dirty="0">
                <a:solidFill>
                  <a:schemeClr val="bg1"/>
                </a:solidFill>
              </a:rPr>
            </a:br>
            <a:r>
              <a:rPr lang="en-US" sz="5400" i="1" dirty="0">
                <a:solidFill>
                  <a:schemeClr val="bg1"/>
                </a:solidFill>
              </a:rPr>
              <a:t>Department of Chemical Engineering,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32616987" y="5946318"/>
            <a:ext cx="10850564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</a:rPr>
              <a:t>Economic Analysis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1" y="1552995"/>
            <a:ext cx="7924800" cy="2371634"/>
          </a:xfrm>
          <a:prstGeom prst="rect">
            <a:avLst/>
          </a:prstGeom>
        </p:spPr>
      </p:pic>
      <p:grpSp>
        <p:nvGrpSpPr>
          <p:cNvPr id="2075" name="Group 2074">
            <a:extLst>
              <a:ext uri="{FF2B5EF4-FFF2-40B4-BE49-F238E27FC236}">
                <a16:creationId xmlns:a16="http://schemas.microsoft.com/office/drawing/2014/main" id="{CD8EA55A-3E21-4844-9768-E29943263630}"/>
              </a:ext>
            </a:extLst>
          </p:cNvPr>
          <p:cNvGrpSpPr/>
          <p:nvPr/>
        </p:nvGrpSpPr>
        <p:grpSpPr>
          <a:xfrm>
            <a:off x="33043273" y="14147452"/>
            <a:ext cx="10030804" cy="5673249"/>
            <a:chOff x="33021096" y="13211714"/>
            <a:chExt cx="10030804" cy="5673249"/>
          </a:xfrm>
        </p:grpSpPr>
        <p:sp>
          <p:nvSpPr>
            <p:cNvPr id="2073" name="Rectangle 2072">
              <a:extLst>
                <a:ext uri="{FF2B5EF4-FFF2-40B4-BE49-F238E27FC236}">
                  <a16:creationId xmlns:a16="http://schemas.microsoft.com/office/drawing/2014/main" id="{2DA8EF04-0365-4A5E-91CE-66A0DAE1E795}"/>
                </a:ext>
              </a:extLst>
            </p:cNvPr>
            <p:cNvSpPr/>
            <p:nvPr/>
          </p:nvSpPr>
          <p:spPr bwMode="auto">
            <a:xfrm>
              <a:off x="33021096" y="13211714"/>
              <a:ext cx="10030803" cy="5673249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ACD5D2C3-4A0C-4CDB-8714-C0C3FECDB07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3064308" y="13352064"/>
              <a:ext cx="9987592" cy="5532899"/>
            </a:xfrm>
            <a:prstGeom prst="rect">
              <a:avLst/>
            </a:prstGeom>
          </p:spPr>
        </p:pic>
      </p:grpSp>
      <p:sp>
        <p:nvSpPr>
          <p:cNvPr id="33" name="Rectangle 164">
            <a:extLst>
              <a:ext uri="{FF2B5EF4-FFF2-40B4-BE49-F238E27FC236}">
                <a16:creationId xmlns:a16="http://schemas.microsoft.com/office/drawing/2014/main" id="{0B277B36-A074-492C-80CE-A35C8CBB5D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21361" y="5958886"/>
            <a:ext cx="18694398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Process Flow Diagram &amp; Material Balances</a:t>
            </a:r>
            <a:endParaRPr lang="en-US" sz="5400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A511344-C847-4EE8-BE9D-7F93C1BDF8BC}"/>
              </a:ext>
            </a:extLst>
          </p:cNvPr>
          <p:cNvGrpSpPr/>
          <p:nvPr/>
        </p:nvGrpSpPr>
        <p:grpSpPr>
          <a:xfrm>
            <a:off x="457200" y="5946318"/>
            <a:ext cx="12462933" cy="14608268"/>
            <a:chOff x="659881" y="5946318"/>
            <a:chExt cx="12462933" cy="18361482"/>
          </a:xfrm>
        </p:grpSpPr>
        <p:sp>
          <p:nvSpPr>
            <p:cNvPr id="20" name="Text Box 2546"/>
            <p:cNvSpPr txBox="1">
              <a:spLocks noChangeArrowheads="1"/>
            </p:cNvSpPr>
            <p:nvPr/>
          </p:nvSpPr>
          <p:spPr bwMode="auto">
            <a:xfrm>
              <a:off x="1091682" y="7670315"/>
              <a:ext cx="11599333" cy="1601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457200" indent="-457200" eaLnBrk="0" hangingPunct="0"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1200150" indent="-457200" eaLnBrk="0" hangingPunct="0"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marL="0" indent="0" algn="l" eaLnBrk="1" hangingPunct="1">
                <a:spcBef>
                  <a:spcPts val="1200"/>
                </a:spcBef>
              </a:pPr>
              <a:r>
                <a:rPr lang="en-US" sz="5400" b="0" i="1" u="sng" dirty="0">
                  <a:latin typeface="Trebuchet MS" panose="020B0603020202020204" pitchFamily="34" charset="0"/>
                  <a:cs typeface="Times New Roman" charset="0"/>
                </a:rPr>
                <a:t>Objectives</a:t>
              </a:r>
            </a:p>
            <a:p>
              <a:pPr marL="685800" indent="-6858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000" b="0" dirty="0">
                  <a:latin typeface="Trebuchet MS" panose="020B0603020202020204" pitchFamily="34" charset="0"/>
                  <a:cs typeface="Times New Roman" charset="0"/>
                </a:rPr>
                <a:t>Design grass-roots plant that produces 250,000 gal/day of ISO DME Fuel Plant Gate Standard dimethyl ether </a:t>
              </a:r>
            </a:p>
            <a:p>
              <a:pPr marL="0" indent="0" algn="l" eaLnBrk="1" hangingPunct="1">
                <a:spcBef>
                  <a:spcPts val="1200"/>
                </a:spcBef>
              </a:pPr>
              <a:r>
                <a:rPr lang="en-US" sz="5400" b="0" i="1" u="sng" dirty="0">
                  <a:latin typeface="Trebuchet MS" panose="020B0603020202020204" pitchFamily="34" charset="0"/>
                  <a:cs typeface="Times New Roman" charset="0"/>
                </a:rPr>
                <a:t>Location</a:t>
              </a:r>
            </a:p>
            <a:p>
              <a:pPr marL="571500" indent="-5715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000" b="0" dirty="0">
                  <a:latin typeface="Trebuchet MS" panose="020B0603020202020204" pitchFamily="34" charset="0"/>
                  <a:cs typeface="Times New Roman" charset="0"/>
                </a:rPr>
                <a:t>Lake Charles, LA</a:t>
              </a:r>
            </a:p>
            <a:p>
              <a:pPr marL="0" indent="0" algn="l" eaLnBrk="1" hangingPunct="1">
                <a:spcBef>
                  <a:spcPts val="1200"/>
                </a:spcBef>
              </a:pPr>
              <a:r>
                <a:rPr lang="en-US" sz="5400" b="0" i="1" u="sng" dirty="0">
                  <a:latin typeface="Trebuchet MS" panose="020B0603020202020204" pitchFamily="34" charset="0"/>
                  <a:cs typeface="Times New Roman" charset="0"/>
                </a:rPr>
                <a:t>Critical to Quality Variables</a:t>
              </a:r>
            </a:p>
            <a:p>
              <a:pPr marL="685800" indent="-6858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000" b="0" dirty="0">
                  <a:latin typeface="Trebuchet MS" panose="020B0603020202020204" pitchFamily="34" charset="0"/>
                  <a:cs typeface="Times New Roman" charset="0"/>
                </a:rPr>
                <a:t>ISO DME Fuel Plant Gate Standards</a:t>
              </a:r>
            </a:p>
            <a:p>
              <a:pPr marL="685800" indent="-6858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000" b="0" dirty="0">
                  <a:latin typeface="Trebuchet MS" panose="020B0603020202020204" pitchFamily="34" charset="0"/>
                  <a:cs typeface="Times New Roman" charset="0"/>
                </a:rPr>
                <a:t>Lubricant mass ~ 950 ppm </a:t>
              </a:r>
            </a:p>
            <a:p>
              <a:pPr marL="0" indent="0" algn="l" eaLnBrk="1" hangingPunct="1">
                <a:spcBef>
                  <a:spcPts val="1200"/>
                </a:spcBef>
              </a:pPr>
              <a:r>
                <a:rPr lang="en-US" sz="5400" b="0" i="1" u="sng" dirty="0">
                  <a:latin typeface="Trebuchet MS" panose="020B0603020202020204" pitchFamily="34" charset="0"/>
                  <a:cs typeface="Times New Roman" charset="0"/>
                </a:rPr>
                <a:t>Design Criteria</a:t>
              </a:r>
            </a:p>
            <a:p>
              <a:pPr marL="571500" indent="-5715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000" b="0" dirty="0">
                  <a:latin typeface="Trebuchet MS" panose="020B0603020202020204" pitchFamily="34" charset="0"/>
                  <a:cs typeface="Times New Roman" charset="0"/>
                </a:rPr>
                <a:t>Environmental/Safety Concerns</a:t>
              </a:r>
            </a:p>
            <a:p>
              <a:pPr marL="571500" indent="-5715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000" b="0" dirty="0">
                  <a:latin typeface="Trebuchet MS" panose="020B0603020202020204" pitchFamily="34" charset="0"/>
                  <a:cs typeface="Times New Roman" charset="0"/>
                </a:rPr>
                <a:t>Complexity/Intellectual Property</a:t>
              </a:r>
            </a:p>
            <a:p>
              <a:pPr marL="571500" indent="-5715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l-GR" sz="4000" b="0" dirty="0"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γ</a:t>
              </a:r>
              <a:r>
                <a:rPr lang="en-US" sz="4000" b="0" dirty="0"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-Al</a:t>
              </a:r>
              <a:r>
                <a:rPr lang="en-US" sz="4000" b="0" baseline="-25000" dirty="0"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2</a:t>
              </a:r>
              <a:r>
                <a:rPr lang="en-US" sz="4000" b="0" dirty="0"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O</a:t>
              </a:r>
              <a:r>
                <a:rPr lang="en-US" sz="4000" b="0" baseline="-25000" dirty="0"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3 </a:t>
              </a:r>
              <a:r>
                <a:rPr lang="en-US" sz="4000" b="0" dirty="0"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catalyst bed used</a:t>
              </a:r>
              <a:endParaRPr lang="en-US" sz="4000" dirty="0">
                <a:latin typeface="Arial" pitchFamily="34" charset="0"/>
              </a:endParaRPr>
            </a:p>
            <a:p>
              <a:pPr marL="571500" indent="-5715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endParaRPr lang="en-US" sz="4000" b="0" dirty="0">
                <a:latin typeface="Trebuchet MS" panose="020B0603020202020204" pitchFamily="34" charset="0"/>
                <a:cs typeface="Times New Roman" charset="0"/>
              </a:endParaRPr>
            </a:p>
            <a:p>
              <a:pPr marL="571500" indent="-5715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endParaRPr lang="en-US" sz="4000" b="0" dirty="0">
                <a:latin typeface="Trebuchet MS" panose="020B0603020202020204" pitchFamily="34" charset="0"/>
                <a:cs typeface="Times New Roman" charset="0"/>
              </a:endParaRPr>
            </a:p>
            <a:p>
              <a:pPr marL="0" indent="0" algn="l" eaLnBrk="1" hangingPunct="1">
                <a:spcBef>
                  <a:spcPts val="1200"/>
                </a:spcBef>
              </a:pPr>
              <a:endParaRPr lang="en-US" sz="4400" b="0" dirty="0">
                <a:latin typeface="Trebuchet MS" panose="020B0603020202020204" pitchFamily="34" charset="0"/>
                <a:cs typeface="Times New Roman" charset="0"/>
              </a:endParaRPr>
            </a:p>
          </p:txBody>
        </p:sp>
        <p:sp>
          <p:nvSpPr>
            <p:cNvPr id="32" name="Rectangle 164">
              <a:extLst>
                <a:ext uri="{FF2B5EF4-FFF2-40B4-BE49-F238E27FC236}">
                  <a16:creationId xmlns:a16="http://schemas.microsoft.com/office/drawing/2014/main" id="{B2068DC3-F266-4DE2-9999-36BB238ECC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881" y="5946318"/>
              <a:ext cx="12462933" cy="1723997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6000" dirty="0">
                  <a:solidFill>
                    <a:schemeClr val="bg1"/>
                  </a:solidFill>
                  <a:latin typeface="+mj-lt"/>
                  <a:cs typeface="Times New Roman" panose="02020603050405020304" pitchFamily="18" charset="0"/>
                </a:rPr>
                <a:t>Background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55FADA0-112B-48B0-B1FB-743B92A4E324}"/>
                </a:ext>
              </a:extLst>
            </p:cNvPr>
            <p:cNvSpPr/>
            <p:nvPr/>
          </p:nvSpPr>
          <p:spPr bwMode="auto">
            <a:xfrm>
              <a:off x="659881" y="5946318"/>
              <a:ext cx="12462933" cy="18361482"/>
            </a:xfrm>
            <a:prstGeom prst="rect">
              <a:avLst/>
            </a:prstGeom>
            <a:noFill/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</p:grpSp>
      <p:grpSp>
        <p:nvGrpSpPr>
          <p:cNvPr id="2049" name="Group 2048">
            <a:extLst>
              <a:ext uri="{FF2B5EF4-FFF2-40B4-BE49-F238E27FC236}">
                <a16:creationId xmlns:a16="http://schemas.microsoft.com/office/drawing/2014/main" id="{86D76F4D-6146-4789-814E-6A405B2E7940}"/>
              </a:ext>
            </a:extLst>
          </p:cNvPr>
          <p:cNvGrpSpPr/>
          <p:nvPr/>
        </p:nvGrpSpPr>
        <p:grpSpPr>
          <a:xfrm>
            <a:off x="472440" y="20920502"/>
            <a:ext cx="12462934" cy="11540698"/>
            <a:chOff x="659880" y="19427460"/>
            <a:chExt cx="12462934" cy="10901413"/>
          </a:xfrm>
        </p:grpSpPr>
        <p:sp>
          <p:nvSpPr>
            <p:cNvPr id="2152" name="Rectangle 164"/>
            <p:cNvSpPr>
              <a:spLocks noChangeArrowheads="1"/>
            </p:cNvSpPr>
            <p:nvPr/>
          </p:nvSpPr>
          <p:spPr bwMode="auto">
            <a:xfrm>
              <a:off x="659881" y="19427460"/>
              <a:ext cx="12462933" cy="1245948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6000" dirty="0">
                  <a:solidFill>
                    <a:schemeClr val="bg1"/>
                  </a:solidFill>
                  <a:latin typeface="+mj-lt"/>
                  <a:cs typeface="Times New Roman" panose="02020603050405020304" pitchFamily="18" charset="0"/>
                </a:rPr>
                <a:t>Safety Evaluation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3CD636D9-7231-4278-8491-B72A75455091}"/>
                </a:ext>
              </a:extLst>
            </p:cNvPr>
            <p:cNvSpPr/>
            <p:nvPr/>
          </p:nvSpPr>
          <p:spPr bwMode="auto">
            <a:xfrm>
              <a:off x="659880" y="19461763"/>
              <a:ext cx="12462933" cy="10867110"/>
            </a:xfrm>
            <a:prstGeom prst="rect">
              <a:avLst/>
            </a:prstGeom>
            <a:noFill/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51848FC5-0C46-459C-AD80-4B0387AE98A8}"/>
              </a:ext>
            </a:extLst>
          </p:cNvPr>
          <p:cNvSpPr/>
          <p:nvPr/>
        </p:nvSpPr>
        <p:spPr bwMode="auto">
          <a:xfrm>
            <a:off x="13402735" y="5946319"/>
            <a:ext cx="18709639" cy="17599478"/>
          </a:xfrm>
          <a:prstGeom prst="rect">
            <a:avLst/>
          </a:prstGeom>
          <a:noFill/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1A34929-BE3A-4DA4-B1B6-E14C745951A7}"/>
              </a:ext>
            </a:extLst>
          </p:cNvPr>
          <p:cNvSpPr/>
          <p:nvPr/>
        </p:nvSpPr>
        <p:spPr bwMode="auto">
          <a:xfrm>
            <a:off x="32616987" y="5954789"/>
            <a:ext cx="10850564" cy="15570945"/>
          </a:xfrm>
          <a:prstGeom prst="rect">
            <a:avLst/>
          </a:prstGeom>
          <a:noFill/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2055" name="Table 2054">
            <a:extLst>
              <a:ext uri="{FF2B5EF4-FFF2-40B4-BE49-F238E27FC236}">
                <a16:creationId xmlns:a16="http://schemas.microsoft.com/office/drawing/2014/main" id="{A09CD1AE-9593-4D87-84FB-CF58448410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641574"/>
              </p:ext>
            </p:extLst>
          </p:nvPr>
        </p:nvGraphicFramePr>
        <p:xfrm>
          <a:off x="34798610" y="20245829"/>
          <a:ext cx="6520127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4705">
                  <a:extLst>
                    <a:ext uri="{9D8B030D-6E8A-4147-A177-3AD203B41FA5}">
                      <a16:colId xmlns:a16="http://schemas.microsoft.com/office/drawing/2014/main" val="4024087512"/>
                    </a:ext>
                  </a:extLst>
                </a:gridCol>
                <a:gridCol w="2217711">
                  <a:extLst>
                    <a:ext uri="{9D8B030D-6E8A-4147-A177-3AD203B41FA5}">
                      <a16:colId xmlns:a16="http://schemas.microsoft.com/office/drawing/2014/main" val="3196629687"/>
                    </a:ext>
                  </a:extLst>
                </a:gridCol>
                <a:gridCol w="2217711">
                  <a:extLst>
                    <a:ext uri="{9D8B030D-6E8A-4147-A177-3AD203B41FA5}">
                      <a16:colId xmlns:a16="http://schemas.microsoft.com/office/drawing/2014/main" val="16903076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NPV (i=0.08)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DCFRR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DBEP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57478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$182.34M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31%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5.6 years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4282287"/>
                  </a:ext>
                </a:extLst>
              </a:tr>
            </a:tbl>
          </a:graphicData>
        </a:graphic>
      </p:graphicFrame>
      <p:grpSp>
        <p:nvGrpSpPr>
          <p:cNvPr id="13" name="Group 12">
            <a:extLst>
              <a:ext uri="{FF2B5EF4-FFF2-40B4-BE49-F238E27FC236}">
                <a16:creationId xmlns:a16="http://schemas.microsoft.com/office/drawing/2014/main" id="{0116B996-ED6F-4E58-979B-547BA5AB646B}"/>
              </a:ext>
            </a:extLst>
          </p:cNvPr>
          <p:cNvGrpSpPr/>
          <p:nvPr/>
        </p:nvGrpSpPr>
        <p:grpSpPr>
          <a:xfrm>
            <a:off x="13351934" y="23911189"/>
            <a:ext cx="18760440" cy="3179899"/>
            <a:chOff x="32603596" y="20376833"/>
            <a:chExt cx="10865804" cy="584727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0232467-7AD2-4794-ACD8-7B4965AC64D2}"/>
                </a:ext>
              </a:extLst>
            </p:cNvPr>
            <p:cNvSpPr txBox="1"/>
            <p:nvPr/>
          </p:nvSpPr>
          <p:spPr>
            <a:xfrm>
              <a:off x="33102828" y="23105979"/>
              <a:ext cx="9861548" cy="19389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rebuchet MS" panose="020B0603020202020204" pitchFamily="34" charset="0"/>
                  <a:cs typeface="Arial" panose="020B0604020202020204" pitchFamily="34" charset="0"/>
                </a:rPr>
                <a:t>American Institute of Chemical Engineers, "2018 Student Design Competition," </a:t>
              </a:r>
              <a:r>
                <a:rPr lang="en-US" sz="4000" b="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rebuchet MS" panose="020B0603020202020204" pitchFamily="34" charset="0"/>
                  <a:cs typeface="Arial" panose="020B0604020202020204" pitchFamily="34" charset="0"/>
                </a:rPr>
                <a:t>AIChE</a:t>
              </a:r>
              <a:r>
                <a:rPr lang="en-US" sz="4000" b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rebuchet MS" panose="020B0603020202020204" pitchFamily="34" charset="0"/>
                  <a:cs typeface="Arial" panose="020B0604020202020204" pitchFamily="34" charset="0"/>
                </a:rPr>
                <a:t>, 2018.</a:t>
              </a:r>
            </a:p>
          </p:txBody>
        </p:sp>
        <p:grpSp>
          <p:nvGrpSpPr>
            <p:cNvPr id="2072" name="Group 2071">
              <a:extLst>
                <a:ext uri="{FF2B5EF4-FFF2-40B4-BE49-F238E27FC236}">
                  <a16:creationId xmlns:a16="http://schemas.microsoft.com/office/drawing/2014/main" id="{DFEE23E1-BAF2-475B-B078-8B6DCBDE25D8}"/>
                </a:ext>
              </a:extLst>
            </p:cNvPr>
            <p:cNvGrpSpPr/>
            <p:nvPr/>
          </p:nvGrpSpPr>
          <p:grpSpPr>
            <a:xfrm>
              <a:off x="32603596" y="20376833"/>
              <a:ext cx="10865804" cy="5847272"/>
              <a:chOff x="32603596" y="22478944"/>
              <a:chExt cx="10865804" cy="3963229"/>
            </a:xfrm>
          </p:grpSpPr>
          <p:sp>
            <p:nvSpPr>
              <p:cNvPr id="19" name="Rectangle 165"/>
              <p:cNvSpPr>
                <a:spLocks noChangeArrowheads="1"/>
              </p:cNvSpPr>
              <p:nvPr/>
            </p:nvSpPr>
            <p:spPr bwMode="auto">
              <a:xfrm>
                <a:off x="32603596" y="22494931"/>
                <a:ext cx="10865804" cy="1428033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50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lIns="137160" tIns="68580" rIns="137160" bIns="68580" anchor="ctr"/>
              <a:lstStyle/>
              <a:p>
                <a:pPr defTabSz="3762375"/>
                <a:r>
                  <a:rPr lang="en-US" sz="6000" dirty="0">
                    <a:solidFill>
                      <a:schemeClr val="bg1"/>
                    </a:solidFill>
                  </a:rPr>
                  <a:t>References</a:t>
                </a:r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C564DBF6-DC16-43B5-9FD4-45C55A67B5AB}"/>
                  </a:ext>
                </a:extLst>
              </p:cNvPr>
              <p:cNvSpPr/>
              <p:nvPr/>
            </p:nvSpPr>
            <p:spPr bwMode="auto">
              <a:xfrm>
                <a:off x="32616987" y="22478944"/>
                <a:ext cx="10850564" cy="3963229"/>
              </a:xfrm>
              <a:prstGeom prst="rect">
                <a:avLst/>
              </a:prstGeom>
              <a:noFill/>
              <a:ln w="571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none" lIns="137160" tIns="68580" rIns="137160" bIns="6858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3762375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4300" b="1" i="0" u="none" strike="noStrike" cap="none" normalizeH="0" baseline="0">
                  <a:ln>
                    <a:noFill/>
                  </a:ln>
                  <a:solidFill>
                    <a:srgbClr val="FF9900"/>
                  </a:solidFill>
                  <a:effectLst/>
                  <a:latin typeface="Arial" pitchFamily="34" charset="0"/>
                </a:endParaRPr>
              </a:p>
            </p:txBody>
          </p:sp>
        </p:grp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9B00A49-EF51-4161-901A-7793E4C4F593}"/>
              </a:ext>
            </a:extLst>
          </p:cNvPr>
          <p:cNvGrpSpPr/>
          <p:nvPr/>
        </p:nvGrpSpPr>
        <p:grpSpPr>
          <a:xfrm>
            <a:off x="13375054" y="27456470"/>
            <a:ext cx="18740704" cy="5004732"/>
            <a:chOff x="32621601" y="26427949"/>
            <a:chExt cx="10845949" cy="6033251"/>
          </a:xfrm>
        </p:grpSpPr>
        <p:sp>
          <p:nvSpPr>
            <p:cNvPr id="74" name="TextBox 29"/>
            <p:cNvSpPr txBox="1">
              <a:spLocks noChangeArrowheads="1"/>
            </p:cNvSpPr>
            <p:nvPr/>
          </p:nvSpPr>
          <p:spPr bwMode="auto">
            <a:xfrm>
              <a:off x="32815241" y="28515951"/>
              <a:ext cx="9678879" cy="2773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342900" indent="-342900">
                <a:defRPr sz="4100">
                  <a:solidFill>
                    <a:schemeClr val="tx1"/>
                  </a:solidFill>
                  <a:latin typeface="Arial" charset="0"/>
                  <a:ea typeface="ＭＳ Ｐゴシック" pitchFamily="-105" charset="-128"/>
                </a:defRPr>
              </a:lvl1pPr>
              <a:lvl2pPr marL="742950" indent="-285750">
                <a:defRPr sz="4100">
                  <a:solidFill>
                    <a:schemeClr val="tx1"/>
                  </a:solidFill>
                  <a:latin typeface="Arial" charset="0"/>
                  <a:ea typeface="ＭＳ Ｐゴシック" pitchFamily="-105" charset="-128"/>
                </a:defRPr>
              </a:lvl2pPr>
              <a:lvl3pPr marL="1143000" indent="-228600">
                <a:defRPr sz="4100">
                  <a:solidFill>
                    <a:schemeClr val="tx1"/>
                  </a:solidFill>
                  <a:latin typeface="Arial" charset="0"/>
                  <a:ea typeface="ＭＳ Ｐゴシック" pitchFamily="-105" charset="-128"/>
                </a:defRPr>
              </a:lvl3pPr>
              <a:lvl4pPr marL="1600200" indent="-228600">
                <a:defRPr sz="4100">
                  <a:solidFill>
                    <a:schemeClr val="tx1"/>
                  </a:solidFill>
                  <a:latin typeface="Arial" charset="0"/>
                  <a:ea typeface="ＭＳ Ｐゴシック" pitchFamily="-105" charset="-128"/>
                </a:defRPr>
              </a:lvl4pPr>
              <a:lvl5pPr marL="2057400" indent="-228600">
                <a:defRPr sz="4100">
                  <a:solidFill>
                    <a:schemeClr val="tx1"/>
                  </a:solidFill>
                  <a:latin typeface="Arial" charset="0"/>
                  <a:ea typeface="ＭＳ Ｐゴシック" pitchFamily="-105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100">
                  <a:solidFill>
                    <a:schemeClr val="tx1"/>
                  </a:solidFill>
                  <a:latin typeface="Arial" charset="0"/>
                  <a:ea typeface="ＭＳ Ｐゴシック" pitchFamily="-105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100">
                  <a:solidFill>
                    <a:schemeClr val="tx1"/>
                  </a:solidFill>
                  <a:latin typeface="Arial" charset="0"/>
                  <a:ea typeface="ＭＳ Ｐゴシック" pitchFamily="-105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100">
                  <a:solidFill>
                    <a:schemeClr val="tx1"/>
                  </a:solidFill>
                  <a:latin typeface="Arial" charset="0"/>
                  <a:ea typeface="ＭＳ Ｐゴシック" pitchFamily="-105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100">
                  <a:solidFill>
                    <a:schemeClr val="tx1"/>
                  </a:solidFill>
                  <a:latin typeface="Arial" charset="0"/>
                  <a:ea typeface="ＭＳ Ｐゴシック" pitchFamily="-105" charset="-128"/>
                </a:defRPr>
              </a:lvl9pPr>
            </a:lstStyle>
            <a:p>
              <a:pPr lvl="3"/>
              <a:r>
                <a:rPr lang="en-US" sz="4200" b="0" dirty="0">
                  <a:latin typeface="Trebuchet MS" panose="020B0603020202020204" pitchFamily="34" charset="0"/>
                  <a:cs typeface="Times New Roman" pitchFamily="18" charset="0"/>
                </a:rPr>
                <a:t>We thank the UNH Chemical Engineering Department and Dr. Christopher McLarnon for providing support and guidance. We would also like to thank the Kingsbury library for providing a location for this project to be completed. </a:t>
              </a:r>
            </a:p>
          </p:txBody>
        </p:sp>
        <p:sp>
          <p:nvSpPr>
            <p:cNvPr id="24" name="Rectangle 166"/>
            <p:cNvSpPr>
              <a:spLocks noChangeArrowheads="1"/>
            </p:cNvSpPr>
            <p:nvPr/>
          </p:nvSpPr>
          <p:spPr bwMode="auto">
            <a:xfrm>
              <a:off x="32621601" y="26458878"/>
              <a:ext cx="10824823" cy="1403826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6000" dirty="0">
                  <a:solidFill>
                    <a:schemeClr val="bg1"/>
                  </a:solidFill>
                </a:rPr>
                <a:t>Acknowledgments</a:t>
              </a: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FC7E3BD4-9EA2-4883-BFA1-6D94AE9BBE75}"/>
                </a:ext>
              </a:extLst>
            </p:cNvPr>
            <p:cNvSpPr/>
            <p:nvPr/>
          </p:nvSpPr>
          <p:spPr bwMode="auto">
            <a:xfrm>
              <a:off x="32622871" y="26427949"/>
              <a:ext cx="10844679" cy="6033251"/>
            </a:xfrm>
            <a:prstGeom prst="rect">
              <a:avLst/>
            </a:prstGeom>
            <a:noFill/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</p:grpSp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8C1FA369-2ED0-4765-9B36-E1839E817E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563083"/>
              </p:ext>
            </p:extLst>
          </p:nvPr>
        </p:nvGraphicFramePr>
        <p:xfrm>
          <a:off x="33033545" y="7764586"/>
          <a:ext cx="9793961" cy="1531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6429">
                  <a:extLst>
                    <a:ext uri="{9D8B030D-6E8A-4147-A177-3AD203B41FA5}">
                      <a16:colId xmlns:a16="http://schemas.microsoft.com/office/drawing/2014/main" val="4024087512"/>
                    </a:ext>
                  </a:extLst>
                </a:gridCol>
                <a:gridCol w="2276010">
                  <a:extLst>
                    <a:ext uri="{9D8B030D-6E8A-4147-A177-3AD203B41FA5}">
                      <a16:colId xmlns:a16="http://schemas.microsoft.com/office/drawing/2014/main" val="3196629687"/>
                    </a:ext>
                  </a:extLst>
                </a:gridCol>
                <a:gridCol w="2557518">
                  <a:extLst>
                    <a:ext uri="{9D8B030D-6E8A-4147-A177-3AD203B41FA5}">
                      <a16:colId xmlns:a16="http://schemas.microsoft.com/office/drawing/2014/main" val="1690307613"/>
                    </a:ext>
                  </a:extLst>
                </a:gridCol>
                <a:gridCol w="2414004">
                  <a:extLst>
                    <a:ext uri="{9D8B030D-6E8A-4147-A177-3AD203B41FA5}">
                      <a16:colId xmlns:a16="http://schemas.microsoft.com/office/drawing/2014/main" val="721222114"/>
                    </a:ext>
                  </a:extLst>
                </a:gridCol>
              </a:tblGrid>
              <a:tr h="708854"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Total Capital Cost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Annual Expense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Selling Price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Annual Profit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5747853"/>
                  </a:ext>
                </a:extLst>
              </a:tr>
              <a:tr h="708854"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$56.6M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$506.3M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$6.28 USD/gallon</a:t>
                      </a:r>
                      <a:endParaRPr lang="en-US" sz="2400" dirty="0">
                        <a:solidFill>
                          <a:schemeClr val="tx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rebuchet MS" panose="020B0603020202020204" pitchFamily="34" charset="0"/>
                        </a:rPr>
                        <a:t>$23.04M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4282287"/>
                  </a:ext>
                </a:extLst>
              </a:tr>
            </a:tbl>
          </a:graphicData>
        </a:graphic>
      </p:graphicFrame>
      <p:sp>
        <p:nvSpPr>
          <p:cNvPr id="2060" name="TextBox 2059">
            <a:extLst>
              <a:ext uri="{FF2B5EF4-FFF2-40B4-BE49-F238E27FC236}">
                <a16:creationId xmlns:a16="http://schemas.microsoft.com/office/drawing/2014/main" id="{5F64027C-AB18-4737-9FC3-DFC2A2036794}"/>
              </a:ext>
            </a:extLst>
          </p:cNvPr>
          <p:cNvSpPr txBox="1"/>
          <p:nvPr/>
        </p:nvSpPr>
        <p:spPr>
          <a:xfrm>
            <a:off x="800745" y="22596249"/>
            <a:ext cx="8407399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b="0" dirty="0">
                <a:solidFill>
                  <a:schemeClr val="tx1"/>
                </a:solidFill>
                <a:latin typeface="Trebuchet MS" panose="020B0603020202020204" pitchFamily="34" charset="0"/>
              </a:rPr>
              <a:t>Inherent Safe Design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endParaRPr lang="en-US" b="0" dirty="0">
              <a:solidFill>
                <a:schemeClr val="tx1"/>
              </a:solidFill>
              <a:latin typeface="Trebuchet MS" panose="020B0603020202020204" pitchFamily="34" charset="0"/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endParaRPr lang="en-US" b="0" dirty="0">
              <a:solidFill>
                <a:schemeClr val="tx1"/>
              </a:solidFill>
              <a:latin typeface="Trebuchet MS" panose="020B0603020202020204" pitchFamily="34" charset="0"/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b="0" dirty="0">
                <a:solidFill>
                  <a:schemeClr val="tx1"/>
                </a:solidFill>
                <a:latin typeface="Trebuchet MS" panose="020B0603020202020204" pitchFamily="34" charset="0"/>
              </a:rPr>
              <a:t>Initial HAZOP (R-110)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b="0" dirty="0">
                <a:solidFill>
                  <a:schemeClr val="tx1"/>
                </a:solidFill>
                <a:latin typeface="Trebuchet MS" panose="020B0603020202020204" pitchFamily="34" charset="0"/>
              </a:rPr>
              <a:t>Designed Reliefs</a:t>
            </a:r>
          </a:p>
        </p:txBody>
      </p:sp>
      <p:pic>
        <p:nvPicPr>
          <p:cNvPr id="2" name="Picture 8">
            <a:extLst>
              <a:ext uri="{FF2B5EF4-FFF2-40B4-BE49-F238E27FC236}">
                <a16:creationId xmlns:a16="http://schemas.microsoft.com/office/drawing/2014/main" id="{8BDB9226-2595-4C00-97DF-43DC0985C2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84519" y="19722239"/>
            <a:ext cx="17946069" cy="3458174"/>
          </a:xfrm>
          <a:prstGeom prst="rect">
            <a:avLst/>
          </a:prstGeom>
        </p:spPr>
      </p:pic>
      <p:graphicFrame>
        <p:nvGraphicFramePr>
          <p:cNvPr id="2067" name="Diagram 2066">
            <a:extLst>
              <a:ext uri="{FF2B5EF4-FFF2-40B4-BE49-F238E27FC236}">
                <a16:creationId xmlns:a16="http://schemas.microsoft.com/office/drawing/2014/main" id="{06C18829-4594-4CF8-A875-4D1BC06501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7523748"/>
              </p:ext>
            </p:extLst>
          </p:nvPr>
        </p:nvGraphicFramePr>
        <p:xfrm>
          <a:off x="1396755" y="22654831"/>
          <a:ext cx="6781800" cy="2512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pSp>
        <p:nvGrpSpPr>
          <p:cNvPr id="2063" name="Group 2062">
            <a:extLst>
              <a:ext uri="{FF2B5EF4-FFF2-40B4-BE49-F238E27FC236}">
                <a16:creationId xmlns:a16="http://schemas.microsoft.com/office/drawing/2014/main" id="{C0D45CC4-CD7F-4954-B8AC-14DFCCC4E430}"/>
              </a:ext>
            </a:extLst>
          </p:cNvPr>
          <p:cNvGrpSpPr/>
          <p:nvPr/>
        </p:nvGrpSpPr>
        <p:grpSpPr>
          <a:xfrm>
            <a:off x="13351934" y="19247849"/>
            <a:ext cx="18378654" cy="3932564"/>
            <a:chOff x="13351934" y="19247849"/>
            <a:chExt cx="18378654" cy="393256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BDB9226-2595-4C00-97DF-43DC0985C2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784519" y="19722239"/>
              <a:ext cx="17946069" cy="3458174"/>
            </a:xfrm>
            <a:prstGeom prst="rect">
              <a:avLst/>
            </a:prstGeom>
          </p:spPr>
        </p:pic>
        <p:sp>
          <p:nvSpPr>
            <p:cNvPr id="2062" name="TextBox 2061">
              <a:extLst>
                <a:ext uri="{FF2B5EF4-FFF2-40B4-BE49-F238E27FC236}">
                  <a16:creationId xmlns:a16="http://schemas.microsoft.com/office/drawing/2014/main" id="{2DB99D9D-88D0-40DD-80BA-9E6354376484}"/>
                </a:ext>
              </a:extLst>
            </p:cNvPr>
            <p:cNvSpPr txBox="1"/>
            <p:nvPr/>
          </p:nvSpPr>
          <p:spPr>
            <a:xfrm>
              <a:off x="13351934" y="19247849"/>
              <a:ext cx="3733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0" i="1" u="sng" dirty="0">
                  <a:solidFill>
                    <a:schemeClr val="tx1"/>
                  </a:solidFill>
                  <a:latin typeface="Trebuchet MS" panose="020B0603020202020204" pitchFamily="34" charset="0"/>
                </a:rPr>
                <a:t>100% Material Balance</a:t>
              </a:r>
            </a:p>
          </p:txBody>
        </p:sp>
      </p:grpSp>
      <p:pic>
        <p:nvPicPr>
          <p:cNvPr id="2068" name="Picture 2067">
            <a:extLst>
              <a:ext uri="{FF2B5EF4-FFF2-40B4-BE49-F238E27FC236}">
                <a16:creationId xmlns:a16="http://schemas.microsoft.com/office/drawing/2014/main" id="{1D743C6B-0953-47FA-8388-6B0419EFDD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563600" y="7457563"/>
            <a:ext cx="18363948" cy="11424898"/>
          </a:xfrm>
          <a:prstGeom prst="rect">
            <a:avLst/>
          </a:prstGeom>
        </p:spPr>
      </p:pic>
      <p:grpSp>
        <p:nvGrpSpPr>
          <p:cNvPr id="2070" name="Group 2069">
            <a:extLst>
              <a:ext uri="{FF2B5EF4-FFF2-40B4-BE49-F238E27FC236}">
                <a16:creationId xmlns:a16="http://schemas.microsoft.com/office/drawing/2014/main" id="{A77600A2-8D56-4DD2-A5DA-913140BD90CB}"/>
              </a:ext>
            </a:extLst>
          </p:cNvPr>
          <p:cNvGrpSpPr/>
          <p:nvPr/>
        </p:nvGrpSpPr>
        <p:grpSpPr>
          <a:xfrm>
            <a:off x="1421141" y="26804236"/>
            <a:ext cx="4343400" cy="4633980"/>
            <a:chOff x="1257256" y="26590950"/>
            <a:chExt cx="4343400" cy="4633980"/>
          </a:xfrm>
        </p:grpSpPr>
        <p:pic>
          <p:nvPicPr>
            <p:cNvPr id="2065" name="Picture 2064">
              <a:extLst>
                <a:ext uri="{FF2B5EF4-FFF2-40B4-BE49-F238E27FC236}">
                  <a16:creationId xmlns:a16="http://schemas.microsoft.com/office/drawing/2014/main" id="{3335D988-F045-4F6D-9F99-0ED2503175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1588888" y="26590950"/>
              <a:ext cx="3985601" cy="3993620"/>
            </a:xfrm>
            <a:prstGeom prst="rect">
              <a:avLst/>
            </a:prstGeom>
          </p:spPr>
        </p:pic>
        <p:sp>
          <p:nvSpPr>
            <p:cNvPr id="2069" name="TextBox 2068">
              <a:extLst>
                <a:ext uri="{FF2B5EF4-FFF2-40B4-BE49-F238E27FC236}">
                  <a16:creationId xmlns:a16="http://schemas.microsoft.com/office/drawing/2014/main" id="{C7C6998F-82F9-4539-876F-B004608B487D}"/>
                </a:ext>
              </a:extLst>
            </p:cNvPr>
            <p:cNvSpPr txBox="1"/>
            <p:nvPr/>
          </p:nvSpPr>
          <p:spPr>
            <a:xfrm>
              <a:off x="1257256" y="30746093"/>
              <a:ext cx="4343400" cy="4788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0" dirty="0">
                  <a:solidFill>
                    <a:schemeClr val="tx1"/>
                  </a:solidFill>
                  <a:latin typeface="Trebuchet MS" panose="020B0603020202020204" pitchFamily="34" charset="0"/>
                </a:rPr>
                <a:t>Reliefs for Process Vessels</a:t>
              </a:r>
            </a:p>
          </p:txBody>
        </p:sp>
      </p:grpSp>
      <p:grpSp>
        <p:nvGrpSpPr>
          <p:cNvPr id="2071" name="Group 2070">
            <a:extLst>
              <a:ext uri="{FF2B5EF4-FFF2-40B4-BE49-F238E27FC236}">
                <a16:creationId xmlns:a16="http://schemas.microsoft.com/office/drawing/2014/main" id="{37F6D1D1-9D11-4FA5-A170-52B137FB013E}"/>
              </a:ext>
            </a:extLst>
          </p:cNvPr>
          <p:cNvGrpSpPr/>
          <p:nvPr/>
        </p:nvGrpSpPr>
        <p:grpSpPr>
          <a:xfrm>
            <a:off x="6803163" y="24474006"/>
            <a:ext cx="5261139" cy="6964210"/>
            <a:chOff x="6936225" y="24498667"/>
            <a:chExt cx="5261139" cy="6964210"/>
          </a:xfrm>
        </p:grpSpPr>
        <p:pic>
          <p:nvPicPr>
            <p:cNvPr id="2064" name="Picture 2063">
              <a:extLst>
                <a:ext uri="{FF2B5EF4-FFF2-40B4-BE49-F238E27FC236}">
                  <a16:creationId xmlns:a16="http://schemas.microsoft.com/office/drawing/2014/main" id="{57C713BA-E62F-4E0B-AE22-F0B2107537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6936225" y="24498667"/>
              <a:ext cx="5261139" cy="6323850"/>
            </a:xfrm>
            <a:prstGeom prst="rect">
              <a:avLst/>
            </a:prstGeom>
          </p:spPr>
        </p:pic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39FA0042-976E-42F4-BD0F-DB29515CA0FE}"/>
                </a:ext>
              </a:extLst>
            </p:cNvPr>
            <p:cNvSpPr txBox="1"/>
            <p:nvPr/>
          </p:nvSpPr>
          <p:spPr>
            <a:xfrm>
              <a:off x="7395094" y="30984040"/>
              <a:ext cx="4343400" cy="4788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0" dirty="0">
                  <a:solidFill>
                    <a:schemeClr val="tx1"/>
                  </a:solidFill>
                  <a:latin typeface="Trebuchet MS" panose="020B0603020202020204" pitchFamily="34" charset="0"/>
                </a:rPr>
                <a:t>P&amp;ID for Reactor R-110</a:t>
              </a:r>
            </a:p>
          </p:txBody>
        </p:sp>
      </p:grpSp>
      <p:grpSp>
        <p:nvGrpSpPr>
          <p:cNvPr id="2078" name="Group 2077">
            <a:extLst>
              <a:ext uri="{FF2B5EF4-FFF2-40B4-BE49-F238E27FC236}">
                <a16:creationId xmlns:a16="http://schemas.microsoft.com/office/drawing/2014/main" id="{00B396FC-BA5F-4571-BC17-013B1A0E57B5}"/>
              </a:ext>
            </a:extLst>
          </p:cNvPr>
          <p:cNvGrpSpPr/>
          <p:nvPr/>
        </p:nvGrpSpPr>
        <p:grpSpPr>
          <a:xfrm>
            <a:off x="38270365" y="9653697"/>
            <a:ext cx="4993436" cy="4208977"/>
            <a:chOff x="38270365" y="10775506"/>
            <a:chExt cx="4993436" cy="4208977"/>
          </a:xfrm>
        </p:grpSpPr>
        <p:pic>
          <p:nvPicPr>
            <p:cNvPr id="2051" name="Picture 2050">
              <a:extLst>
                <a:ext uri="{FF2B5EF4-FFF2-40B4-BE49-F238E27FC236}">
                  <a16:creationId xmlns:a16="http://schemas.microsoft.com/office/drawing/2014/main" id="{168F8255-81C2-4305-BD43-2E55243FBC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/>
            <a:srcRect l="6426" t="995" r="18714" b="3406"/>
            <a:stretch/>
          </p:blipFill>
          <p:spPr>
            <a:xfrm>
              <a:off x="38270365" y="11219011"/>
              <a:ext cx="4993436" cy="3765472"/>
            </a:xfrm>
            <a:prstGeom prst="rect">
              <a:avLst/>
            </a:prstGeom>
          </p:spPr>
        </p:pic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35764968-FFBD-4069-A9B7-E733B7C95F7E}"/>
                </a:ext>
              </a:extLst>
            </p:cNvPr>
            <p:cNvSpPr txBox="1"/>
            <p:nvPr/>
          </p:nvSpPr>
          <p:spPr>
            <a:xfrm>
              <a:off x="38657153" y="10775506"/>
              <a:ext cx="4343400" cy="4788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0" u="sng" dirty="0">
                  <a:solidFill>
                    <a:schemeClr val="tx1"/>
                  </a:solidFill>
                  <a:latin typeface="Trebuchet MS" panose="020B0603020202020204" pitchFamily="34" charset="0"/>
                </a:rPr>
                <a:t>Annual Expenses</a:t>
              </a:r>
            </a:p>
          </p:txBody>
        </p:sp>
      </p:grpSp>
      <p:grpSp>
        <p:nvGrpSpPr>
          <p:cNvPr id="2077" name="Group 2076">
            <a:extLst>
              <a:ext uri="{FF2B5EF4-FFF2-40B4-BE49-F238E27FC236}">
                <a16:creationId xmlns:a16="http://schemas.microsoft.com/office/drawing/2014/main" id="{3978F77B-ED4B-4A1A-994F-3D90E160D6AC}"/>
              </a:ext>
            </a:extLst>
          </p:cNvPr>
          <p:cNvGrpSpPr/>
          <p:nvPr/>
        </p:nvGrpSpPr>
        <p:grpSpPr>
          <a:xfrm>
            <a:off x="32842200" y="9614853"/>
            <a:ext cx="5428165" cy="4040072"/>
            <a:chOff x="33076757" y="11303600"/>
            <a:chExt cx="5428165" cy="4040072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5EC07D7A-4476-4C35-8F61-D9597FCD9E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5161" t="8563" r="13454" b="2564"/>
            <a:stretch/>
          </p:blipFill>
          <p:spPr>
            <a:xfrm>
              <a:off x="33076757" y="11844878"/>
              <a:ext cx="5428165" cy="3498794"/>
            </a:xfrm>
            <a:prstGeom prst="rect">
              <a:avLst/>
            </a:prstGeom>
          </p:spPr>
        </p:pic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45A42EA6-89F1-494D-8A74-34DC1337E23A}"/>
                </a:ext>
              </a:extLst>
            </p:cNvPr>
            <p:cNvSpPr txBox="1"/>
            <p:nvPr/>
          </p:nvSpPr>
          <p:spPr>
            <a:xfrm>
              <a:off x="33474847" y="11303600"/>
              <a:ext cx="4343400" cy="4788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0" u="sng" dirty="0">
                  <a:solidFill>
                    <a:schemeClr val="tx1"/>
                  </a:solidFill>
                  <a:latin typeface="Trebuchet MS" panose="020B0603020202020204" pitchFamily="34" charset="0"/>
                </a:rPr>
                <a:t>Capital Cost Summary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F57C8C4-FCB8-4123-833E-72F33D6C4F5D}"/>
              </a:ext>
            </a:extLst>
          </p:cNvPr>
          <p:cNvGrpSpPr/>
          <p:nvPr/>
        </p:nvGrpSpPr>
        <p:grpSpPr>
          <a:xfrm>
            <a:off x="799855" y="18073151"/>
            <a:ext cx="11322991" cy="2076610"/>
            <a:chOff x="774700" y="17964404"/>
            <a:chExt cx="11322991" cy="2076610"/>
          </a:xfrm>
        </p:grpSpPr>
        <p:pic>
          <p:nvPicPr>
            <p:cNvPr id="73" name="Picture 2" descr="Image result for methanol png">
              <a:extLst>
                <a:ext uri="{FF2B5EF4-FFF2-40B4-BE49-F238E27FC236}">
                  <a16:creationId xmlns:a16="http://schemas.microsoft.com/office/drawing/2014/main" id="{220491A3-5EB0-4F38-8B4D-74079B6AC4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17964404"/>
              <a:ext cx="2690940" cy="20766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" name="Arrow: Right 77">
              <a:extLst>
                <a:ext uri="{FF2B5EF4-FFF2-40B4-BE49-F238E27FC236}">
                  <a16:creationId xmlns:a16="http://schemas.microsoft.com/office/drawing/2014/main" id="{9E9A0559-36CF-42C0-974A-C03E87314978}"/>
                </a:ext>
              </a:extLst>
            </p:cNvPr>
            <p:cNvSpPr/>
            <p:nvPr/>
          </p:nvSpPr>
          <p:spPr bwMode="auto">
            <a:xfrm>
              <a:off x="4259713" y="18204799"/>
              <a:ext cx="2268348" cy="1471004"/>
            </a:xfrm>
            <a:prstGeom prst="rightArrow">
              <a:avLst/>
            </a:prstGeom>
            <a:solidFill>
              <a:schemeClr val="tx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defTabSz="3762375"/>
              <a:r>
                <a:rPr lang="el-GR" sz="3200" b="0" dirty="0">
                  <a:solidFill>
                    <a:schemeClr val="bg1"/>
                  </a:solidFill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γ</a:t>
              </a:r>
              <a:r>
                <a:rPr lang="en-US" sz="3200" b="0" dirty="0">
                  <a:solidFill>
                    <a:schemeClr val="bg1"/>
                  </a:solidFill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-Al</a:t>
              </a:r>
              <a:r>
                <a:rPr lang="en-US" sz="3200" b="0" baseline="-25000" dirty="0">
                  <a:solidFill>
                    <a:schemeClr val="bg1"/>
                  </a:solidFill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2</a:t>
              </a:r>
              <a:r>
                <a:rPr lang="en-US" sz="3200" b="0" dirty="0">
                  <a:solidFill>
                    <a:schemeClr val="bg1"/>
                  </a:solidFill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O</a:t>
              </a:r>
              <a:r>
                <a:rPr lang="en-US" sz="3200" b="0" baseline="-25000" dirty="0">
                  <a:solidFill>
                    <a:schemeClr val="bg1"/>
                  </a:solidFill>
                  <a:latin typeface="Trebuchet MS" panose="020B0603020202020204" pitchFamily="34" charset="0"/>
                  <a:cs typeface="Times New Roman" charset="0"/>
                  <a:sym typeface="Symbol" panose="05050102010706020507" pitchFamily="18" charset="2"/>
                </a:rPr>
                <a:t>3</a:t>
              </a:r>
              <a:endParaRPr kumimoji="0" lang="en-US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endParaRPr>
            </a:p>
          </p:txBody>
        </p:sp>
        <p:pic>
          <p:nvPicPr>
            <p:cNvPr id="4" name="Picture 2" descr="Image result for water formula molecule png">
              <a:extLst>
                <a:ext uri="{FF2B5EF4-FFF2-40B4-BE49-F238E27FC236}">
                  <a16:creationId xmlns:a16="http://schemas.microsoft.com/office/drawing/2014/main" id="{A525CBB7-629A-4EAC-B20C-84E09F330A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8403" y="18349969"/>
              <a:ext cx="2559288" cy="1097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Image result for dimethyl ether  png">
              <a:extLst>
                <a:ext uri="{FF2B5EF4-FFF2-40B4-BE49-F238E27FC236}">
                  <a16:creationId xmlns:a16="http://schemas.microsoft.com/office/drawing/2014/main" id="{45763264-62C1-4E08-9A25-D76BEFA64FC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5234" y="18363398"/>
              <a:ext cx="2268348" cy="1097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EC85171-61EB-4616-8AA2-F69F37C98D02}"/>
                </a:ext>
              </a:extLst>
            </p:cNvPr>
            <p:cNvSpPr txBox="1"/>
            <p:nvPr/>
          </p:nvSpPr>
          <p:spPr>
            <a:xfrm>
              <a:off x="774700" y="18581926"/>
              <a:ext cx="71119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dirty="0">
                  <a:solidFill>
                    <a:schemeClr val="tx1"/>
                  </a:solidFill>
                  <a:latin typeface="Trebuchet MS" panose="020B0603020202020204" pitchFamily="34" charset="0"/>
                </a:rPr>
                <a:t>2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23A7E63A-F8FE-439C-A766-54E2BBCBDEAC}"/>
                </a:ext>
              </a:extLst>
            </p:cNvPr>
            <p:cNvSpPr txBox="1"/>
            <p:nvPr/>
          </p:nvSpPr>
          <p:spPr>
            <a:xfrm>
              <a:off x="8893917" y="18425381"/>
              <a:ext cx="71119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dirty="0">
                  <a:solidFill>
                    <a:schemeClr val="tx1"/>
                  </a:solidFill>
                  <a:latin typeface="Trebuchet MS" panose="020B0603020202020204" pitchFamily="34" charset="0"/>
                </a:rPr>
                <a:t>+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6F737463-A8C9-4C7C-95B1-78CCC38EA826}"/>
              </a:ext>
            </a:extLst>
          </p:cNvPr>
          <p:cNvGrpSpPr/>
          <p:nvPr/>
        </p:nvGrpSpPr>
        <p:grpSpPr>
          <a:xfrm>
            <a:off x="32598361" y="21979736"/>
            <a:ext cx="10844919" cy="10780358"/>
            <a:chOff x="13421361" y="24065477"/>
            <a:chExt cx="18699905" cy="8638729"/>
          </a:xfrm>
        </p:grpSpPr>
        <p:sp>
          <p:nvSpPr>
            <p:cNvPr id="81" name="Rectangle 164">
              <a:extLst>
                <a:ext uri="{FF2B5EF4-FFF2-40B4-BE49-F238E27FC236}">
                  <a16:creationId xmlns:a16="http://schemas.microsoft.com/office/drawing/2014/main" id="{BC655594-E9F4-4D8D-A46F-5BF7266D5A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6867" y="24096349"/>
              <a:ext cx="18694399" cy="1234982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6000" dirty="0">
                  <a:solidFill>
                    <a:schemeClr val="bg1"/>
                  </a:solidFill>
                  <a:latin typeface="+mj-lt"/>
                  <a:cs typeface="Times New Roman" panose="02020603050405020304" pitchFamily="18" charset="0"/>
                </a:rPr>
                <a:t>Conclusions</a:t>
              </a:r>
              <a:endParaRPr lang="en-US" sz="5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endParaRPr>
            </a:p>
          </p:txBody>
        </p:sp>
        <p:sp>
          <p:nvSpPr>
            <p:cNvPr id="82" name="Text Box 2546">
              <a:extLst>
                <a:ext uri="{FF2B5EF4-FFF2-40B4-BE49-F238E27FC236}">
                  <a16:creationId xmlns:a16="http://schemas.microsoft.com/office/drawing/2014/main" id="{52A055B3-D4A1-452F-9206-FB05903335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72154" y="25502506"/>
              <a:ext cx="16124559" cy="7201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457200" indent="-457200" eaLnBrk="0" hangingPunct="0"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1200150" indent="-457200" eaLnBrk="0" hangingPunct="0"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6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marL="685800" indent="-6858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400" b="0" dirty="0">
                  <a:latin typeface="Trebuchet MS" panose="020B0603020202020204" pitchFamily="34" charset="0"/>
                  <a:cs typeface="Times New Roman" charset="0"/>
                </a:rPr>
                <a:t>Net Annual Profit is $23.04M with an after-tax rate of return of 39%</a:t>
              </a:r>
            </a:p>
            <a:p>
              <a:pPr marL="685800" indent="-6858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400" b="0" dirty="0">
                  <a:latin typeface="Trebuchet MS" panose="020B0603020202020204" pitchFamily="34" charset="0"/>
                  <a:cs typeface="Times New Roman" charset="0"/>
                </a:rPr>
                <a:t>Designed controls and reliefs for an inherently safe design</a:t>
              </a:r>
            </a:p>
            <a:p>
              <a:pPr marL="685800" indent="-6858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400" b="0" dirty="0">
                  <a:latin typeface="Trebuchet MS" panose="020B0603020202020204" pitchFamily="34" charset="0"/>
                  <a:cs typeface="Times New Roman" charset="0"/>
                </a:rPr>
                <a:t>Recommend MEA scrubbing of flue gas for CO</a:t>
              </a:r>
              <a:r>
                <a:rPr lang="en-US" sz="4400" b="0" baseline="-25000" dirty="0">
                  <a:latin typeface="Trebuchet MS" panose="020B0603020202020204" pitchFamily="34" charset="0"/>
                  <a:cs typeface="Times New Roman" charset="0"/>
                </a:rPr>
                <a:t>2</a:t>
              </a:r>
              <a:r>
                <a:rPr lang="en-US" sz="4400" b="0" dirty="0">
                  <a:latin typeface="Trebuchet MS" panose="020B0603020202020204" pitchFamily="34" charset="0"/>
                  <a:cs typeface="Times New Roman" charset="0"/>
                </a:rPr>
                <a:t> capture</a:t>
              </a:r>
            </a:p>
            <a:p>
              <a:pPr marL="685800" indent="-6858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400" b="0" dirty="0">
                  <a:latin typeface="Trebuchet MS" panose="020B0603020202020204" pitchFamily="34" charset="0"/>
                  <a:cs typeface="Times New Roman" charset="0"/>
                </a:rPr>
                <a:t>Recommend investigating divided wall column for separation product</a:t>
              </a:r>
            </a:p>
            <a:p>
              <a:pPr marL="685800" indent="-6858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r>
                <a:rPr lang="en-US" sz="4400" b="0" dirty="0">
                  <a:latin typeface="Trebuchet MS" panose="020B0603020202020204" pitchFamily="34" charset="0"/>
                  <a:cs typeface="Times New Roman" charset="0"/>
                </a:rPr>
                <a:t>Recommend this project proceed to next stages of design</a:t>
              </a:r>
            </a:p>
            <a:p>
              <a:pPr marL="685800" indent="-685800" algn="l" eaLnBrk="1" hangingPunct="1">
                <a:spcBef>
                  <a:spcPts val="1200"/>
                </a:spcBef>
                <a:buFont typeface="Wingdings" panose="05000000000000000000" pitchFamily="2" charset="2"/>
                <a:buChar char="Ø"/>
              </a:pPr>
              <a:endParaRPr lang="en-US" sz="4400" b="0" dirty="0">
                <a:latin typeface="Trebuchet MS" panose="020B0603020202020204" pitchFamily="34" charset="0"/>
                <a:cs typeface="Times New Roman" charset="0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AB779B28-3C8B-4B82-BA33-4D41ED878C5A}"/>
                </a:ext>
              </a:extLst>
            </p:cNvPr>
            <p:cNvSpPr/>
            <p:nvPr/>
          </p:nvSpPr>
          <p:spPr bwMode="auto">
            <a:xfrm>
              <a:off x="13421361" y="24065477"/>
              <a:ext cx="18694398" cy="8395723"/>
            </a:xfrm>
            <a:prstGeom prst="rect">
              <a:avLst/>
            </a:prstGeom>
            <a:noFill/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 dirty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5960" y="329880"/>
            <a:ext cx="6325844" cy="512393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8521</TotalTime>
  <Words>250</Words>
  <Application>Microsoft Office PowerPoint</Application>
  <PresentationFormat>Custom</PresentationFormat>
  <Paragraphs>59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ＭＳ Ｐゴシック</vt:lpstr>
      <vt:lpstr>Arial</vt:lpstr>
      <vt:lpstr>Calibri</vt:lpstr>
      <vt:lpstr>Symbol</vt:lpstr>
      <vt:lpstr>Times New Roman</vt:lpstr>
      <vt:lpstr>Trebuchet MS</vt:lpstr>
      <vt:lpstr>Wingdings</vt:lpstr>
      <vt:lpstr>Default Design</vt:lpstr>
      <vt:lpstr>Production of Dimethyl Ether for Transportation DME: Take It or Leaf It Sara Duclos, Patrick McGee, Joseph McGrath, Jason Mills  Department of Chemical Engineering,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Patrick McGee</cp:lastModifiedBy>
  <cp:revision>300</cp:revision>
  <cp:lastPrinted>2014-02-24T14:53:09Z</cp:lastPrinted>
  <dcterms:created xsi:type="dcterms:W3CDTF">2004-07-26T21:45:23Z</dcterms:created>
  <dcterms:modified xsi:type="dcterms:W3CDTF">2018-04-30T17:02:13Z</dcterms:modified>
  <cp:category>science research poster</cp:category>
</cp:coreProperties>
</file>