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43891200" cy="32918400"/>
  <p:notesSz cx="7086600" cy="9429750"/>
  <p:defaultTextStyle>
    <a:defPPr>
      <a:defRPr lang="en-US"/>
    </a:defPPr>
    <a:lvl1pPr algn="l" rtl="0" eaLnBrk="0" fontAlgn="base" hangingPunct="0">
      <a:spcBef>
        <a:spcPct val="0"/>
      </a:spcBef>
      <a:spcAft>
        <a:spcPct val="0"/>
      </a:spcAft>
      <a:defRPr sz="9300" kern="1200">
        <a:solidFill>
          <a:schemeClr val="tx1"/>
        </a:solidFill>
        <a:latin typeface="Arial" charset="0"/>
        <a:ea typeface="ヒラギノ角ゴ Pro W3" charset="0"/>
        <a:cs typeface="ヒラギノ角ゴ Pro W3" charset="0"/>
      </a:defRPr>
    </a:lvl1pPr>
    <a:lvl2pPr marL="457200" algn="l" rtl="0" eaLnBrk="0" fontAlgn="base" hangingPunct="0">
      <a:spcBef>
        <a:spcPct val="0"/>
      </a:spcBef>
      <a:spcAft>
        <a:spcPct val="0"/>
      </a:spcAft>
      <a:defRPr sz="9300" kern="1200">
        <a:solidFill>
          <a:schemeClr val="tx1"/>
        </a:solidFill>
        <a:latin typeface="Arial" charset="0"/>
        <a:ea typeface="ヒラギノ角ゴ Pro W3" charset="0"/>
        <a:cs typeface="ヒラギノ角ゴ Pro W3" charset="0"/>
      </a:defRPr>
    </a:lvl2pPr>
    <a:lvl3pPr marL="914400" algn="l" rtl="0" eaLnBrk="0" fontAlgn="base" hangingPunct="0">
      <a:spcBef>
        <a:spcPct val="0"/>
      </a:spcBef>
      <a:spcAft>
        <a:spcPct val="0"/>
      </a:spcAft>
      <a:defRPr sz="9300" kern="1200">
        <a:solidFill>
          <a:schemeClr val="tx1"/>
        </a:solidFill>
        <a:latin typeface="Arial" charset="0"/>
        <a:ea typeface="ヒラギノ角ゴ Pro W3" charset="0"/>
        <a:cs typeface="ヒラギノ角ゴ Pro W3" charset="0"/>
      </a:defRPr>
    </a:lvl3pPr>
    <a:lvl4pPr marL="1371600" algn="l" rtl="0" eaLnBrk="0" fontAlgn="base" hangingPunct="0">
      <a:spcBef>
        <a:spcPct val="0"/>
      </a:spcBef>
      <a:spcAft>
        <a:spcPct val="0"/>
      </a:spcAft>
      <a:defRPr sz="9300" kern="1200">
        <a:solidFill>
          <a:schemeClr val="tx1"/>
        </a:solidFill>
        <a:latin typeface="Arial" charset="0"/>
        <a:ea typeface="ヒラギノ角ゴ Pro W3" charset="0"/>
        <a:cs typeface="ヒラギノ角ゴ Pro W3" charset="0"/>
      </a:defRPr>
    </a:lvl4pPr>
    <a:lvl5pPr marL="1828800" algn="l" rtl="0" eaLnBrk="0" fontAlgn="base" hangingPunct="0">
      <a:spcBef>
        <a:spcPct val="0"/>
      </a:spcBef>
      <a:spcAft>
        <a:spcPct val="0"/>
      </a:spcAft>
      <a:defRPr sz="9300" kern="1200">
        <a:solidFill>
          <a:schemeClr val="tx1"/>
        </a:solidFill>
        <a:latin typeface="Arial" charset="0"/>
        <a:ea typeface="ヒラギノ角ゴ Pro W3" charset="0"/>
        <a:cs typeface="ヒラギノ角ゴ Pro W3" charset="0"/>
      </a:defRPr>
    </a:lvl5pPr>
    <a:lvl6pPr marL="2286000" algn="l" defTabSz="457200" rtl="0" eaLnBrk="1" latinLnBrk="0" hangingPunct="1">
      <a:defRPr sz="9300" kern="1200">
        <a:solidFill>
          <a:schemeClr val="tx1"/>
        </a:solidFill>
        <a:latin typeface="Arial" charset="0"/>
        <a:ea typeface="ヒラギノ角ゴ Pro W3" charset="0"/>
        <a:cs typeface="ヒラギノ角ゴ Pro W3" charset="0"/>
      </a:defRPr>
    </a:lvl6pPr>
    <a:lvl7pPr marL="2743200" algn="l" defTabSz="457200" rtl="0" eaLnBrk="1" latinLnBrk="0" hangingPunct="1">
      <a:defRPr sz="9300" kern="1200">
        <a:solidFill>
          <a:schemeClr val="tx1"/>
        </a:solidFill>
        <a:latin typeface="Arial" charset="0"/>
        <a:ea typeface="ヒラギノ角ゴ Pro W3" charset="0"/>
        <a:cs typeface="ヒラギノ角ゴ Pro W3" charset="0"/>
      </a:defRPr>
    </a:lvl7pPr>
    <a:lvl8pPr marL="3200400" algn="l" defTabSz="457200" rtl="0" eaLnBrk="1" latinLnBrk="0" hangingPunct="1">
      <a:defRPr sz="9300" kern="1200">
        <a:solidFill>
          <a:schemeClr val="tx1"/>
        </a:solidFill>
        <a:latin typeface="Arial" charset="0"/>
        <a:ea typeface="ヒラギノ角ゴ Pro W3" charset="0"/>
        <a:cs typeface="ヒラギノ角ゴ Pro W3" charset="0"/>
      </a:defRPr>
    </a:lvl8pPr>
    <a:lvl9pPr marL="3657600" algn="l" defTabSz="457200" rtl="0" eaLnBrk="1" latinLnBrk="0" hangingPunct="1">
      <a:defRPr sz="9300" kern="1200">
        <a:solidFill>
          <a:schemeClr val="tx1"/>
        </a:solidFill>
        <a:latin typeface="Arial" charset="0"/>
        <a:ea typeface="ヒラギノ角ゴ Pro W3" charset="0"/>
        <a:cs typeface="ヒラギノ角ゴ Pro W3"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E7EC"/>
    <a:srgbClr val="FBFD9D"/>
    <a:srgbClr val="A8F793"/>
    <a:srgbClr val="C9FFC9"/>
    <a:srgbClr val="DCEFF0"/>
    <a:srgbClr val="FED5D2"/>
    <a:srgbClr val="FDAE99"/>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2" d="100"/>
          <a:sy n="32" d="100"/>
        </p:scale>
        <p:origin x="784" y="2344"/>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225" cy="473075"/>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3" name="Date Placeholder 2"/>
          <p:cNvSpPr>
            <a:spLocks noGrp="1"/>
          </p:cNvSpPr>
          <p:nvPr>
            <p:ph type="dt" sz="quarter" idx="1"/>
          </p:nvPr>
        </p:nvSpPr>
        <p:spPr>
          <a:xfrm>
            <a:off x="4014788" y="0"/>
            <a:ext cx="3070225" cy="47307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C617E99D-D2C4-7546-9ED7-A7C366C02AF6}" type="datetime1">
              <a:rPr lang="en-US"/>
              <a:pPr>
                <a:defRPr/>
              </a:pPr>
              <a:t>4/30/18</a:t>
            </a:fld>
            <a:endParaRPr lang="en-US"/>
          </a:p>
        </p:txBody>
      </p:sp>
      <p:sp>
        <p:nvSpPr>
          <p:cNvPr id="4" name="Footer Placeholder 3"/>
          <p:cNvSpPr>
            <a:spLocks noGrp="1"/>
          </p:cNvSpPr>
          <p:nvPr>
            <p:ph type="ftr" sz="quarter" idx="2"/>
          </p:nvPr>
        </p:nvSpPr>
        <p:spPr>
          <a:xfrm>
            <a:off x="0" y="8956675"/>
            <a:ext cx="3070225" cy="473075"/>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5" name="Slide Number Placeholder 4"/>
          <p:cNvSpPr>
            <a:spLocks noGrp="1"/>
          </p:cNvSpPr>
          <p:nvPr>
            <p:ph type="sldNum" sz="quarter" idx="3"/>
          </p:nvPr>
        </p:nvSpPr>
        <p:spPr>
          <a:xfrm>
            <a:off x="4014788" y="8956675"/>
            <a:ext cx="3070225" cy="47307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171E3F1-89A1-8A46-8952-EF9856303E4C}" type="slidenum">
              <a:rPr lang="en-US"/>
              <a:pPr>
                <a:defRPr/>
              </a:pPr>
              <a:t>‹#›</a:t>
            </a:fld>
            <a:endParaRPr lang="en-US"/>
          </a:p>
        </p:txBody>
      </p:sp>
    </p:spTree>
    <p:extLst>
      <p:ext uri="{BB962C8B-B14F-4D97-AF65-F5344CB8AC3E}">
        <p14:creationId xmlns:p14="http://schemas.microsoft.com/office/powerpoint/2010/main" val="21607687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0225" cy="4714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3" name="Date Placeholder 2"/>
          <p:cNvSpPr>
            <a:spLocks noGrp="1"/>
          </p:cNvSpPr>
          <p:nvPr>
            <p:ph type="dt" idx="1"/>
          </p:nvPr>
        </p:nvSpPr>
        <p:spPr>
          <a:xfrm>
            <a:off x="4014788" y="0"/>
            <a:ext cx="3070225" cy="4714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DABC8F5A-CCD7-2145-BCEC-1ABB18649782}" type="datetime1">
              <a:rPr lang="en-US"/>
              <a:pPr>
                <a:defRPr/>
              </a:pPr>
              <a:t>4/30/18</a:t>
            </a:fld>
            <a:endParaRPr lang="en-US"/>
          </a:p>
        </p:txBody>
      </p:sp>
      <p:sp>
        <p:nvSpPr>
          <p:cNvPr id="4" name="Slide Image Placeholder 3"/>
          <p:cNvSpPr>
            <a:spLocks noGrp="1" noRot="1" noChangeAspect="1"/>
          </p:cNvSpPr>
          <p:nvPr>
            <p:ph type="sldImg" idx="2"/>
          </p:nvPr>
        </p:nvSpPr>
        <p:spPr>
          <a:xfrm>
            <a:off x="1185863" y="708025"/>
            <a:ext cx="4714875" cy="3535363"/>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708025" y="4479925"/>
            <a:ext cx="5670550" cy="4243388"/>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956675"/>
            <a:ext cx="3070225" cy="4714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7" name="Slide Number Placeholder 6"/>
          <p:cNvSpPr>
            <a:spLocks noGrp="1"/>
          </p:cNvSpPr>
          <p:nvPr>
            <p:ph type="sldNum" sz="quarter" idx="5"/>
          </p:nvPr>
        </p:nvSpPr>
        <p:spPr>
          <a:xfrm>
            <a:off x="4014788" y="8956675"/>
            <a:ext cx="3070225" cy="4714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F709B389-DD93-0241-99A3-8250DC5A779E}" type="slidenum">
              <a:rPr lang="en-US"/>
              <a:pPr>
                <a:defRPr/>
              </a:pPr>
              <a:t>‹#›</a:t>
            </a:fld>
            <a:endParaRPr lang="en-US"/>
          </a:p>
        </p:txBody>
      </p:sp>
    </p:spTree>
    <p:extLst>
      <p:ext uri="{BB962C8B-B14F-4D97-AF65-F5344CB8AC3E}">
        <p14:creationId xmlns:p14="http://schemas.microsoft.com/office/powerpoint/2010/main" val="516839070"/>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1pPr>
    <a:lvl2pPr marL="4572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2pPr>
    <a:lvl3pPr marL="9144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3pPr>
    <a:lvl4pPr marL="13716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4pPr>
    <a:lvl5pPr marL="1828800" algn="l" defTabSz="457200" rtl="0" eaLnBrk="0" fontAlgn="base" hangingPunct="0">
      <a:spcBef>
        <a:spcPct val="30000"/>
      </a:spcBef>
      <a:spcAft>
        <a:spcPct val="0"/>
      </a:spcAft>
      <a:defRPr sz="1200" kern="1200">
        <a:solidFill>
          <a:schemeClr val="tx1"/>
        </a:solidFill>
        <a:latin typeface="+mn-lt"/>
        <a:ea typeface="ヒラギノ角ゴ Pro W3" charset="0"/>
        <a:cs typeface="ヒラギノ角ゴ Pro W3"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6386"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
        <p:nvSpPr>
          <p:cNvPr id="16387"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fld id="{95B35CF4-C163-B842-A28F-6E8183B67B37}" type="slidenum">
              <a:rPr lang="en-US" sz="1200"/>
              <a:pPr/>
              <a:t>1</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2475" y="10226675"/>
            <a:ext cx="37306250" cy="705485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363" y="18653125"/>
            <a:ext cx="30724475"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0185709-7207-6343-A692-246FE8A8DE14}" type="slidenum">
              <a:rPr lang="en-US"/>
              <a:pPr>
                <a:defRPr/>
              </a:pPr>
              <a:t>‹#›</a:t>
            </a:fld>
            <a:endParaRPr lang="en-US"/>
          </a:p>
        </p:txBody>
      </p:sp>
    </p:spTree>
    <p:extLst>
      <p:ext uri="{BB962C8B-B14F-4D97-AF65-F5344CB8AC3E}">
        <p14:creationId xmlns:p14="http://schemas.microsoft.com/office/powerpoint/2010/main" val="1657867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7833D42-D4AF-434D-8AC1-3D6ACA68C216}" type="slidenum">
              <a:rPr lang="en-US"/>
              <a:pPr>
                <a:defRPr/>
              </a:pPr>
              <a:t>‹#›</a:t>
            </a:fld>
            <a:endParaRPr lang="en-US"/>
          </a:p>
        </p:txBody>
      </p:sp>
    </p:spTree>
    <p:extLst>
      <p:ext uri="{BB962C8B-B14F-4D97-AF65-F5344CB8AC3E}">
        <p14:creationId xmlns:p14="http://schemas.microsoft.com/office/powerpoint/2010/main" val="860756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438"/>
            <a:ext cx="37307838" cy="653732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538"/>
            <a:ext cx="3730783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B24359B-5BDF-9346-8834-153C3FD50DE8}" type="slidenum">
              <a:rPr lang="en-US"/>
              <a:pPr>
                <a:defRPr/>
              </a:pPr>
              <a:t>‹#›</a:t>
            </a:fld>
            <a:endParaRPr lang="en-US"/>
          </a:p>
        </p:txBody>
      </p:sp>
    </p:spTree>
    <p:extLst>
      <p:ext uri="{BB962C8B-B14F-4D97-AF65-F5344CB8AC3E}">
        <p14:creationId xmlns:p14="http://schemas.microsoft.com/office/powerpoint/2010/main" val="3659518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3925"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21800" y="7680325"/>
            <a:ext cx="19675475" cy="217249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E4219F3-23F0-F141-87E6-766447793B1A}" type="slidenum">
              <a:rPr lang="en-US"/>
              <a:pPr>
                <a:defRPr/>
              </a:pPr>
              <a:t>‹#›</a:t>
            </a:fld>
            <a:endParaRPr lang="en-US"/>
          </a:p>
        </p:txBody>
      </p:sp>
    </p:spTree>
    <p:extLst>
      <p:ext uri="{BB962C8B-B14F-4D97-AF65-F5344CB8AC3E}">
        <p14:creationId xmlns:p14="http://schemas.microsoft.com/office/powerpoint/2010/main" val="789738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7625"/>
            <a:ext cx="3950335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3925" y="7369175"/>
            <a:ext cx="19392900"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3925" y="10439400"/>
            <a:ext cx="19392900"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438" y="7369175"/>
            <a:ext cx="19400837"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438" y="10439400"/>
            <a:ext cx="19400837"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D1A34AA-CB34-FF4F-AD4D-7DD85C497348}" type="slidenum">
              <a:rPr lang="en-US"/>
              <a:pPr>
                <a:defRPr/>
              </a:pPr>
              <a:t>‹#›</a:t>
            </a:fld>
            <a:endParaRPr lang="en-US"/>
          </a:p>
        </p:txBody>
      </p:sp>
    </p:spTree>
    <p:extLst>
      <p:ext uri="{BB962C8B-B14F-4D97-AF65-F5344CB8AC3E}">
        <p14:creationId xmlns:p14="http://schemas.microsoft.com/office/powerpoint/2010/main" val="2782466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BC5C49A-730D-5848-8AF1-22BE5FAD9665}" type="slidenum">
              <a:rPr lang="en-US"/>
              <a:pPr>
                <a:defRPr/>
              </a:pPr>
              <a:t>‹#›</a:t>
            </a:fld>
            <a:endParaRPr lang="en-US"/>
          </a:p>
        </p:txBody>
      </p:sp>
    </p:spTree>
    <p:extLst>
      <p:ext uri="{BB962C8B-B14F-4D97-AF65-F5344CB8AC3E}">
        <p14:creationId xmlns:p14="http://schemas.microsoft.com/office/powerpoint/2010/main" val="3721622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26479C94-3E21-1B45-AFD7-217B9D29FDA6}" type="slidenum">
              <a:rPr lang="en-US"/>
              <a:pPr>
                <a:defRPr/>
              </a:pPr>
              <a:t>‹#›</a:t>
            </a:fld>
            <a:endParaRPr lang="en-US"/>
          </a:p>
        </p:txBody>
      </p:sp>
    </p:spTree>
    <p:extLst>
      <p:ext uri="{BB962C8B-B14F-4D97-AF65-F5344CB8AC3E}">
        <p14:creationId xmlns:p14="http://schemas.microsoft.com/office/powerpoint/2010/main" val="2675268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3925" y="1311275"/>
            <a:ext cx="14439900" cy="557688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875" y="1311275"/>
            <a:ext cx="2453640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3925" y="6888163"/>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90483D0-FA6F-F64E-A532-C5B7FB8FC801}" type="slidenum">
              <a:rPr lang="en-US"/>
              <a:pPr>
                <a:defRPr/>
              </a:pPr>
              <a:t>‹#›</a:t>
            </a:fld>
            <a:endParaRPr lang="en-US"/>
          </a:p>
        </p:txBody>
      </p:sp>
    </p:spTree>
    <p:extLst>
      <p:ext uri="{BB962C8B-B14F-4D97-AF65-F5344CB8AC3E}">
        <p14:creationId xmlns:p14="http://schemas.microsoft.com/office/powerpoint/2010/main" val="1070529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663" y="23042563"/>
            <a:ext cx="26335037" cy="2720975"/>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663" y="2941638"/>
            <a:ext cx="2633503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663" y="25763538"/>
            <a:ext cx="2633503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4656A91-CFF4-BB43-A78A-BB33D74F398D}" type="slidenum">
              <a:rPr lang="en-US"/>
              <a:pPr>
                <a:defRPr/>
              </a:pPr>
              <a:t>‹#›</a:t>
            </a:fld>
            <a:endParaRPr lang="en-US"/>
          </a:p>
        </p:txBody>
      </p:sp>
    </p:spTree>
    <p:extLst>
      <p:ext uri="{BB962C8B-B14F-4D97-AF65-F5344CB8AC3E}">
        <p14:creationId xmlns:p14="http://schemas.microsoft.com/office/powerpoint/2010/main" val="33564807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E4391BA-359B-544D-81D1-B7B227604C8A}" type="slidenum">
              <a:rPr lang="en-US"/>
              <a:pPr>
                <a:defRPr/>
              </a:pPr>
              <a:t>‹#›</a:t>
            </a:fld>
            <a:endParaRPr lang="en-US"/>
          </a:p>
        </p:txBody>
      </p:sp>
    </p:spTree>
    <p:extLst>
      <p:ext uri="{BB962C8B-B14F-4D97-AF65-F5344CB8AC3E}">
        <p14:creationId xmlns:p14="http://schemas.microsoft.com/office/powerpoint/2010/main" val="2868424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438" y="1319213"/>
            <a:ext cx="9875837" cy="280860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3925" y="1319213"/>
            <a:ext cx="29475113" cy="280860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6C64F1D-D1FE-034A-B355-14D05A3FA8D7}" type="slidenum">
              <a:rPr lang="en-US"/>
              <a:pPr>
                <a:defRPr/>
              </a:pPr>
              <a:t>‹#›</a:t>
            </a:fld>
            <a:endParaRPr lang="en-US"/>
          </a:p>
        </p:txBody>
      </p:sp>
    </p:spTree>
    <p:extLst>
      <p:ext uri="{BB962C8B-B14F-4D97-AF65-F5344CB8AC3E}">
        <p14:creationId xmlns:p14="http://schemas.microsoft.com/office/powerpoint/2010/main" val="331395489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93925" y="1319213"/>
            <a:ext cx="395033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70258" tIns="235129" rIns="470258" bIns="235129"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193925" y="7680325"/>
            <a:ext cx="39503350" cy="2172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470258" tIns="235129" rIns="470258" bIns="235129"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1939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eaLnBrk="1" hangingPunct="1">
              <a:defRPr sz="7200"/>
            </a:lvl1pPr>
          </a:lstStyle>
          <a:p>
            <a:pPr>
              <a:defRPr/>
            </a:pPr>
            <a:endParaRPr lang="en-US"/>
          </a:p>
        </p:txBody>
      </p:sp>
      <p:sp>
        <p:nvSpPr>
          <p:cNvPr id="1029" name="Rectangle 5"/>
          <p:cNvSpPr>
            <a:spLocks noGrp="1" noChangeArrowheads="1"/>
          </p:cNvSpPr>
          <p:nvPr>
            <p:ph type="ftr" sz="quarter" idx="3"/>
          </p:nvPr>
        </p:nvSpPr>
        <p:spPr bwMode="auto">
          <a:xfrm>
            <a:off x="14995525" y="29976763"/>
            <a:ext cx="139001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ctr" eaLnBrk="1" hangingPunct="1">
              <a:defRPr sz="7200"/>
            </a:lvl1pPr>
          </a:lstStyle>
          <a:p>
            <a:pPr>
              <a:defRPr/>
            </a:pPr>
            <a:endParaRPr lang="en-US"/>
          </a:p>
        </p:txBody>
      </p:sp>
      <p:sp>
        <p:nvSpPr>
          <p:cNvPr id="1030" name="Rectangle 6"/>
          <p:cNvSpPr>
            <a:spLocks noGrp="1" noChangeArrowheads="1"/>
          </p:cNvSpPr>
          <p:nvPr>
            <p:ph type="sldNum" sz="quarter" idx="4"/>
          </p:nvPr>
        </p:nvSpPr>
        <p:spPr bwMode="auto">
          <a:xfrm>
            <a:off x="31454725" y="29976763"/>
            <a:ext cx="10242550" cy="2286000"/>
          </a:xfrm>
          <a:prstGeom prst="rect">
            <a:avLst/>
          </a:prstGeom>
          <a:noFill/>
          <a:ln w="9525">
            <a:noFill/>
            <a:miter lim="800000"/>
            <a:headEnd/>
            <a:tailEnd/>
          </a:ln>
          <a:effectLst/>
        </p:spPr>
        <p:txBody>
          <a:bodyPr vert="horz" wrap="square" lIns="470258" tIns="235129" rIns="470258" bIns="235129" numCol="1" anchor="t" anchorCtr="0" compatLnSpc="1">
            <a:prstTxWarp prst="textNoShape">
              <a:avLst/>
            </a:prstTxWarp>
          </a:bodyPr>
          <a:lstStyle>
            <a:lvl1pPr algn="r" eaLnBrk="1" hangingPunct="1">
              <a:defRPr sz="7200"/>
            </a:lvl1pPr>
          </a:lstStyle>
          <a:p>
            <a:pPr>
              <a:defRPr/>
            </a:pPr>
            <a:fld id="{2AD4A9B8-2467-C343-B796-E796FF6C14B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02175" rtl="0" eaLnBrk="0" fontAlgn="base" hangingPunct="0">
        <a:spcBef>
          <a:spcPct val="0"/>
        </a:spcBef>
        <a:spcAft>
          <a:spcPct val="0"/>
        </a:spcAft>
        <a:defRPr sz="22600">
          <a:solidFill>
            <a:schemeClr val="tx2"/>
          </a:solidFill>
          <a:latin typeface="+mj-lt"/>
          <a:ea typeface="ヒラギノ角ゴ Pro W3" pitchFamily="-65" charset="-128"/>
          <a:cs typeface="ヒラギノ角ゴ Pro W3" pitchFamily="-65" charset="-128"/>
        </a:defRPr>
      </a:lvl1pPr>
      <a:lvl2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2pPr>
      <a:lvl3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3pPr>
      <a:lvl4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4pPr>
      <a:lvl5pPr algn="ctr" defTabSz="4702175" rtl="0" eaLnBrk="0" fontAlgn="base" hangingPunct="0">
        <a:spcBef>
          <a:spcPct val="0"/>
        </a:spcBef>
        <a:spcAft>
          <a:spcPct val="0"/>
        </a:spcAft>
        <a:defRPr sz="22600">
          <a:solidFill>
            <a:schemeClr val="tx2"/>
          </a:solidFill>
          <a:latin typeface="Arial" pitchFamily="-108" charset="0"/>
          <a:ea typeface="ヒラギノ角ゴ Pro W3" pitchFamily="-65" charset="-128"/>
          <a:cs typeface="ヒラギノ角ゴ Pro W3" pitchFamily="-65" charset="-128"/>
        </a:defRPr>
      </a:lvl5pPr>
      <a:lvl6pPr marL="457200" algn="ctr" defTabSz="4702175" rtl="0" fontAlgn="base">
        <a:spcBef>
          <a:spcPct val="0"/>
        </a:spcBef>
        <a:spcAft>
          <a:spcPct val="0"/>
        </a:spcAft>
        <a:defRPr sz="22600">
          <a:solidFill>
            <a:schemeClr val="tx2"/>
          </a:solidFill>
          <a:latin typeface="Arial" pitchFamily="-108" charset="0"/>
        </a:defRPr>
      </a:lvl6pPr>
      <a:lvl7pPr marL="914400" algn="ctr" defTabSz="4702175" rtl="0" fontAlgn="base">
        <a:spcBef>
          <a:spcPct val="0"/>
        </a:spcBef>
        <a:spcAft>
          <a:spcPct val="0"/>
        </a:spcAft>
        <a:defRPr sz="22600">
          <a:solidFill>
            <a:schemeClr val="tx2"/>
          </a:solidFill>
          <a:latin typeface="Arial" pitchFamily="-108" charset="0"/>
        </a:defRPr>
      </a:lvl7pPr>
      <a:lvl8pPr marL="1371600" algn="ctr" defTabSz="4702175" rtl="0" fontAlgn="base">
        <a:spcBef>
          <a:spcPct val="0"/>
        </a:spcBef>
        <a:spcAft>
          <a:spcPct val="0"/>
        </a:spcAft>
        <a:defRPr sz="22600">
          <a:solidFill>
            <a:schemeClr val="tx2"/>
          </a:solidFill>
          <a:latin typeface="Arial" pitchFamily="-108" charset="0"/>
        </a:defRPr>
      </a:lvl8pPr>
      <a:lvl9pPr marL="1828800" algn="ctr" defTabSz="4702175" rtl="0" fontAlgn="base">
        <a:spcBef>
          <a:spcPct val="0"/>
        </a:spcBef>
        <a:spcAft>
          <a:spcPct val="0"/>
        </a:spcAft>
        <a:defRPr sz="22600">
          <a:solidFill>
            <a:schemeClr val="tx2"/>
          </a:solidFill>
          <a:latin typeface="Arial" pitchFamily="-108" charset="0"/>
        </a:defRPr>
      </a:lvl9pPr>
    </p:titleStyle>
    <p:bodyStyle>
      <a:lvl1pPr marL="1763713" indent="-1763713" algn="l" defTabSz="4702175" rtl="0" eaLnBrk="0" fontAlgn="base" hangingPunct="0">
        <a:spcBef>
          <a:spcPct val="20000"/>
        </a:spcBef>
        <a:spcAft>
          <a:spcPct val="0"/>
        </a:spcAft>
        <a:buChar char="•"/>
        <a:defRPr sz="16500">
          <a:solidFill>
            <a:schemeClr val="tx1"/>
          </a:solidFill>
          <a:latin typeface="+mn-lt"/>
          <a:ea typeface="ヒラギノ角ゴ Pro W3" pitchFamily="-65" charset="-128"/>
          <a:cs typeface="ヒラギノ角ゴ Pro W3" pitchFamily="-65" charset="-128"/>
        </a:defRPr>
      </a:lvl1pPr>
      <a:lvl2pPr marL="3821113" indent="-1470025" algn="l" defTabSz="4702175" rtl="0" eaLnBrk="0" fontAlgn="base" hangingPunct="0">
        <a:spcBef>
          <a:spcPct val="20000"/>
        </a:spcBef>
        <a:spcAft>
          <a:spcPct val="0"/>
        </a:spcAft>
        <a:buChar char="–"/>
        <a:defRPr sz="14400">
          <a:solidFill>
            <a:schemeClr val="tx1"/>
          </a:solidFill>
          <a:latin typeface="+mn-lt"/>
          <a:ea typeface="ヒラギノ角ゴ Pro W3" pitchFamily="-108" charset="-128"/>
          <a:cs typeface="ヒラギノ角ゴ Pro W3" charset="0"/>
        </a:defRPr>
      </a:lvl2pPr>
      <a:lvl3pPr marL="5878513" indent="-1176338" algn="l" defTabSz="4702175" rtl="0" eaLnBrk="0" fontAlgn="base" hangingPunct="0">
        <a:spcBef>
          <a:spcPct val="20000"/>
        </a:spcBef>
        <a:spcAft>
          <a:spcPct val="0"/>
        </a:spcAft>
        <a:buChar char="•"/>
        <a:defRPr sz="12300">
          <a:solidFill>
            <a:schemeClr val="tx1"/>
          </a:solidFill>
          <a:latin typeface="+mn-lt"/>
          <a:ea typeface="ヒラギノ角ゴ Pro W3" pitchFamily="-108" charset="-128"/>
          <a:cs typeface="ヒラギノ角ゴ Pro W3" charset="0"/>
        </a:defRPr>
      </a:lvl3pPr>
      <a:lvl4pPr marL="8229600" indent="-1176338"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4pPr>
      <a:lvl5pPr marL="10580688" indent="-1174750" algn="l" defTabSz="4702175" rtl="0" eaLnBrk="0" fontAlgn="base" hangingPunct="0">
        <a:spcBef>
          <a:spcPct val="20000"/>
        </a:spcBef>
        <a:spcAft>
          <a:spcPct val="0"/>
        </a:spcAft>
        <a:buChar char="»"/>
        <a:defRPr sz="10300">
          <a:solidFill>
            <a:schemeClr val="tx1"/>
          </a:solidFill>
          <a:latin typeface="+mn-lt"/>
          <a:ea typeface="ヒラギノ角ゴ Pro W3" pitchFamily="-108" charset="-128"/>
          <a:cs typeface="ヒラギノ角ゴ Pro W3" charset="0"/>
        </a:defRPr>
      </a:lvl5pPr>
      <a:lvl6pPr marL="110378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6pPr>
      <a:lvl7pPr marL="114950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7pPr>
      <a:lvl8pPr marL="119522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8pPr>
      <a:lvl9pPr marL="12409488" indent="-1174750" algn="l" defTabSz="4702175" rtl="0" fontAlgn="base">
        <a:spcBef>
          <a:spcPct val="20000"/>
        </a:spcBef>
        <a:spcAft>
          <a:spcPct val="0"/>
        </a:spcAft>
        <a:buChar char="»"/>
        <a:defRPr sz="10300">
          <a:solidFill>
            <a:schemeClr val="tx1"/>
          </a:solidFill>
          <a:latin typeface="+mn-lt"/>
          <a:ea typeface="ヒラギノ角ゴ Pro W3"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9" Type="http://schemas.openxmlformats.org/officeDocument/2006/relationships/image" Target="../media/image7.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21"/>
          <p:cNvSpPr>
            <a:spLocks noChangeArrowheads="1"/>
          </p:cNvSpPr>
          <p:nvPr/>
        </p:nvSpPr>
        <p:spPr bwMode="auto">
          <a:xfrm>
            <a:off x="0" y="0"/>
            <a:ext cx="43891200" cy="32918400"/>
          </a:xfrm>
          <a:prstGeom prst="rect">
            <a:avLst/>
          </a:prstGeom>
          <a:solidFill>
            <a:srgbClr val="00009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defTabSz="4702175" eaLnBrk="1" hangingPunct="1"/>
            <a:endParaRPr lang="en-US"/>
          </a:p>
        </p:txBody>
      </p:sp>
      <p:sp>
        <p:nvSpPr>
          <p:cNvPr id="15362" name="Rectangle 1946"/>
          <p:cNvSpPr>
            <a:spLocks noChangeArrowheads="1"/>
          </p:cNvSpPr>
          <p:nvPr/>
        </p:nvSpPr>
        <p:spPr bwMode="auto">
          <a:xfrm>
            <a:off x="13716000" y="4876800"/>
            <a:ext cx="17297400" cy="26746200"/>
          </a:xfrm>
          <a:prstGeom prst="rect">
            <a:avLst/>
          </a:prstGeom>
          <a:solidFill>
            <a:srgbClr val="FFFFFF"/>
          </a:solidFill>
          <a:ln w="9525">
            <a:solidFill>
              <a:schemeClr val="tx1"/>
            </a:solidFill>
            <a:miter lim="800000"/>
            <a:headEnd/>
            <a:tailEnd/>
          </a:ln>
        </p:spPr>
        <p:txBody>
          <a:bodyPr wrap="none" anchor="ctr"/>
          <a:lstStyle/>
          <a:p>
            <a:pPr algn="ctr" defTabSz="4702175" eaLnBrk="1" hangingPunct="1"/>
            <a:endParaRPr lang="en-US"/>
          </a:p>
        </p:txBody>
      </p:sp>
      <p:sp>
        <p:nvSpPr>
          <p:cNvPr id="15363" name="Rectangle 7"/>
          <p:cNvSpPr>
            <a:spLocks noChangeArrowheads="1"/>
          </p:cNvSpPr>
          <p:nvPr/>
        </p:nvSpPr>
        <p:spPr bwMode="auto">
          <a:xfrm>
            <a:off x="990600" y="762000"/>
            <a:ext cx="41910000" cy="3505200"/>
          </a:xfrm>
          <a:prstGeom prst="rect">
            <a:avLst/>
          </a:prstGeom>
          <a:solidFill>
            <a:schemeClr val="bg1"/>
          </a:solidFill>
          <a:ln w="9525">
            <a:solidFill>
              <a:schemeClr val="tx1"/>
            </a:solidFill>
            <a:miter lim="800000"/>
            <a:headEnd/>
            <a:tailEnd/>
          </a:ln>
        </p:spPr>
        <p:txBody>
          <a:bodyPr wrap="none" anchor="ctr"/>
          <a:lstStyle/>
          <a:p>
            <a:pPr eaLnBrk="1" hangingPunct="1"/>
            <a:endParaRPr lang="en-US"/>
          </a:p>
        </p:txBody>
      </p:sp>
      <p:sp>
        <p:nvSpPr>
          <p:cNvPr id="15364" name="Text Box 4"/>
          <p:cNvSpPr txBox="1">
            <a:spLocks noChangeArrowheads="1"/>
          </p:cNvSpPr>
          <p:nvPr/>
        </p:nvSpPr>
        <p:spPr bwMode="auto">
          <a:xfrm>
            <a:off x="1066800" y="1524000"/>
            <a:ext cx="42062400" cy="212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r>
              <a:rPr lang="en-US" sz="6600">
                <a:solidFill>
                  <a:srgbClr val="000066"/>
                </a:solidFill>
                <a:latin typeface="Calibri" charset="0"/>
              </a:rPr>
              <a:t>Using Microchips as Managed Drug Release Devices </a:t>
            </a:r>
          </a:p>
          <a:p>
            <a:endParaRPr lang="en-US" sz="6600">
              <a:solidFill>
                <a:srgbClr val="000066"/>
              </a:solidFill>
              <a:latin typeface="Calibri" charset="0"/>
            </a:endParaRPr>
          </a:p>
        </p:txBody>
      </p:sp>
      <p:sp>
        <p:nvSpPr>
          <p:cNvPr id="15365" name="Text Box 5"/>
          <p:cNvSpPr txBox="1">
            <a:spLocks noChangeArrowheads="1"/>
          </p:cNvSpPr>
          <p:nvPr/>
        </p:nvSpPr>
        <p:spPr bwMode="auto">
          <a:xfrm>
            <a:off x="1295400" y="2743200"/>
            <a:ext cx="38023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eaLnBrk="1" hangingPunct="1"/>
            <a:r>
              <a:rPr lang="en-US" sz="4400" b="1">
                <a:latin typeface="Calibri" charset="0"/>
                <a:cs typeface="Calibri" charset="0"/>
              </a:rPr>
              <a:t>Catherine M. Buckley, </a:t>
            </a:r>
            <a:r>
              <a:rPr lang="en-US" sz="4400">
                <a:latin typeface="Calibri" charset="0"/>
                <a:cs typeface="Calibri" charset="0"/>
              </a:rPr>
              <a:t>Professor Greenslade and Professor Johnson, </a:t>
            </a:r>
            <a:r>
              <a:rPr lang="en-US" sz="4400" i="1">
                <a:latin typeface="Calibri" charset="0"/>
                <a:cs typeface="Calibri" charset="0"/>
              </a:rPr>
              <a:t>University of New Hampshire</a:t>
            </a:r>
            <a:r>
              <a:rPr lang="en-US" sz="4400" i="1"/>
              <a:t>.</a:t>
            </a:r>
          </a:p>
        </p:txBody>
      </p:sp>
      <p:sp>
        <p:nvSpPr>
          <p:cNvPr id="15366" name="Rectangle 15"/>
          <p:cNvSpPr>
            <a:spLocks noChangeArrowheads="1"/>
          </p:cNvSpPr>
          <p:nvPr/>
        </p:nvSpPr>
        <p:spPr bwMode="auto">
          <a:xfrm>
            <a:off x="31546800" y="4876800"/>
            <a:ext cx="11277600" cy="12801600"/>
          </a:xfrm>
          <a:prstGeom prst="rect">
            <a:avLst/>
          </a:prstGeom>
          <a:solidFill>
            <a:srgbClr val="FFFFFF"/>
          </a:solidFill>
          <a:ln w="9525">
            <a:solidFill>
              <a:schemeClr val="tx1"/>
            </a:solidFill>
            <a:miter lim="800000"/>
            <a:headEnd/>
            <a:tailEnd/>
          </a:ln>
        </p:spPr>
        <p:txBody>
          <a:bodyPr wrap="none" anchor="b"/>
          <a:lstStyle/>
          <a:p>
            <a:pPr algn="ctr" defTabSz="4702175" eaLnBrk="1" hangingPunct="1"/>
            <a:endParaRPr lang="en-US" sz="3200"/>
          </a:p>
        </p:txBody>
      </p:sp>
      <p:sp>
        <p:nvSpPr>
          <p:cNvPr id="15367" name="Rectangle 19"/>
          <p:cNvSpPr>
            <a:spLocks noChangeArrowheads="1"/>
          </p:cNvSpPr>
          <p:nvPr/>
        </p:nvSpPr>
        <p:spPr bwMode="auto">
          <a:xfrm>
            <a:off x="0" y="14035088"/>
            <a:ext cx="438912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1" hangingPunct="1"/>
            <a:endParaRPr lang="en-US"/>
          </a:p>
        </p:txBody>
      </p:sp>
      <p:sp>
        <p:nvSpPr>
          <p:cNvPr id="15368" name="Rectangle 36"/>
          <p:cNvSpPr>
            <a:spLocks noChangeArrowheads="1"/>
          </p:cNvSpPr>
          <p:nvPr/>
        </p:nvSpPr>
        <p:spPr bwMode="auto">
          <a:xfrm>
            <a:off x="31546800" y="17907000"/>
            <a:ext cx="11277600" cy="7239000"/>
          </a:xfrm>
          <a:prstGeom prst="rect">
            <a:avLst/>
          </a:prstGeom>
          <a:solidFill>
            <a:srgbClr val="FFFFFF"/>
          </a:solidFill>
          <a:ln w="9525">
            <a:solidFill>
              <a:schemeClr val="tx1"/>
            </a:solidFill>
            <a:miter lim="800000"/>
            <a:headEnd/>
            <a:tailEnd/>
          </a:ln>
        </p:spPr>
        <p:txBody>
          <a:bodyPr wrap="none" anchor="ctr"/>
          <a:lstStyle/>
          <a:p>
            <a:pPr algn="ctr" defTabSz="4702175" eaLnBrk="1" hangingPunct="1"/>
            <a:endParaRPr lang="en-US"/>
          </a:p>
        </p:txBody>
      </p:sp>
      <p:sp>
        <p:nvSpPr>
          <p:cNvPr id="15369" name="Text Box 1960"/>
          <p:cNvSpPr txBox="1">
            <a:spLocks noChangeArrowheads="1"/>
          </p:cNvSpPr>
          <p:nvPr/>
        </p:nvSpPr>
        <p:spPr bwMode="auto">
          <a:xfrm>
            <a:off x="13944600" y="4960938"/>
            <a:ext cx="164592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Production and Use of Microchip</a:t>
            </a:r>
          </a:p>
        </p:txBody>
      </p:sp>
      <p:sp>
        <p:nvSpPr>
          <p:cNvPr id="15370" name="Line 2012"/>
          <p:cNvSpPr>
            <a:spLocks noChangeShapeType="1"/>
          </p:cNvSpPr>
          <p:nvPr/>
        </p:nvSpPr>
        <p:spPr bwMode="auto">
          <a:xfrm>
            <a:off x="14554200" y="57912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1" name="Text Box 2024"/>
          <p:cNvSpPr txBox="1">
            <a:spLocks noChangeArrowheads="1"/>
          </p:cNvSpPr>
          <p:nvPr/>
        </p:nvSpPr>
        <p:spPr bwMode="auto">
          <a:xfrm>
            <a:off x="31851600" y="4876800"/>
            <a:ext cx="1059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endParaRPr lang="en-US" sz="4000" b="1">
              <a:solidFill>
                <a:srgbClr val="000090"/>
              </a:solidFill>
            </a:endParaRPr>
          </a:p>
        </p:txBody>
      </p:sp>
      <p:sp>
        <p:nvSpPr>
          <p:cNvPr id="15372" name="Line 2025"/>
          <p:cNvSpPr>
            <a:spLocks noChangeShapeType="1"/>
          </p:cNvSpPr>
          <p:nvPr/>
        </p:nvSpPr>
        <p:spPr bwMode="auto">
          <a:xfrm>
            <a:off x="32613600" y="57912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3" name="Text Box 2029"/>
          <p:cNvSpPr txBox="1">
            <a:spLocks noChangeArrowheads="1"/>
          </p:cNvSpPr>
          <p:nvPr/>
        </p:nvSpPr>
        <p:spPr bwMode="auto">
          <a:xfrm>
            <a:off x="31546800" y="17907000"/>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Conclusions and Future Work</a:t>
            </a:r>
          </a:p>
        </p:txBody>
      </p:sp>
      <p:sp>
        <p:nvSpPr>
          <p:cNvPr id="15374" name="Rectangle 2041"/>
          <p:cNvSpPr>
            <a:spLocks noChangeArrowheads="1"/>
          </p:cNvSpPr>
          <p:nvPr/>
        </p:nvSpPr>
        <p:spPr bwMode="auto">
          <a:xfrm>
            <a:off x="990600" y="4876800"/>
            <a:ext cx="12192000" cy="10515600"/>
          </a:xfrm>
          <a:prstGeom prst="rect">
            <a:avLst/>
          </a:prstGeom>
          <a:solidFill>
            <a:srgbClr val="FFFFFF"/>
          </a:solidFill>
          <a:ln w="9525">
            <a:solidFill>
              <a:schemeClr val="tx1"/>
            </a:solidFill>
            <a:miter lim="800000"/>
            <a:headEnd/>
            <a:tailEnd/>
          </a:ln>
        </p:spPr>
        <p:txBody>
          <a:bodyPr wrap="none" anchor="ctr"/>
          <a:lstStyle/>
          <a:p>
            <a:pPr algn="ctr" defTabSz="4702175" eaLnBrk="1" hangingPunct="1"/>
            <a:endParaRPr lang="en-US"/>
          </a:p>
        </p:txBody>
      </p:sp>
      <p:sp>
        <p:nvSpPr>
          <p:cNvPr id="15375" name="Text Box 1948"/>
          <p:cNvSpPr txBox="1">
            <a:spLocks noChangeArrowheads="1"/>
          </p:cNvSpPr>
          <p:nvPr/>
        </p:nvSpPr>
        <p:spPr bwMode="auto">
          <a:xfrm>
            <a:off x="990600" y="4953000"/>
            <a:ext cx="12192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Introduction</a:t>
            </a:r>
          </a:p>
        </p:txBody>
      </p:sp>
      <p:sp>
        <p:nvSpPr>
          <p:cNvPr id="15376" name="Rectangle 2043"/>
          <p:cNvSpPr>
            <a:spLocks noChangeArrowheads="1"/>
          </p:cNvSpPr>
          <p:nvPr/>
        </p:nvSpPr>
        <p:spPr bwMode="auto">
          <a:xfrm>
            <a:off x="990600" y="15621000"/>
            <a:ext cx="12192000" cy="16002000"/>
          </a:xfrm>
          <a:prstGeom prst="rect">
            <a:avLst/>
          </a:prstGeom>
          <a:solidFill>
            <a:srgbClr val="FFFFFF"/>
          </a:solidFill>
          <a:ln w="9525">
            <a:solidFill>
              <a:schemeClr val="tx1"/>
            </a:solidFill>
            <a:miter lim="800000"/>
            <a:headEnd/>
            <a:tailEnd/>
          </a:ln>
        </p:spPr>
        <p:txBody>
          <a:bodyPr wrap="none" anchor="ctr"/>
          <a:lstStyle/>
          <a:p>
            <a:pPr marL="342900" indent="-342900" defTabSz="457200" eaLnBrk="1" hangingPunct="1">
              <a:spcBef>
                <a:spcPct val="20000"/>
              </a:spcBef>
            </a:pPr>
            <a:endParaRPr lang="en-US" sz="9600" b="1"/>
          </a:p>
        </p:txBody>
      </p:sp>
      <p:sp>
        <p:nvSpPr>
          <p:cNvPr id="15377" name="Line 2018"/>
          <p:cNvSpPr>
            <a:spLocks noChangeShapeType="1"/>
          </p:cNvSpPr>
          <p:nvPr/>
        </p:nvSpPr>
        <p:spPr bwMode="auto">
          <a:xfrm>
            <a:off x="1600200" y="57912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78" name="Text Box 1951"/>
          <p:cNvSpPr txBox="1">
            <a:spLocks noChangeArrowheads="1"/>
          </p:cNvSpPr>
          <p:nvPr/>
        </p:nvSpPr>
        <p:spPr bwMode="auto">
          <a:xfrm>
            <a:off x="1524000" y="16397288"/>
            <a:ext cx="1082040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Conventional Drug Release</a:t>
            </a:r>
          </a:p>
        </p:txBody>
      </p:sp>
      <p:sp>
        <p:nvSpPr>
          <p:cNvPr id="15379" name="Line 2019"/>
          <p:cNvSpPr>
            <a:spLocks noChangeShapeType="1"/>
          </p:cNvSpPr>
          <p:nvPr/>
        </p:nvSpPr>
        <p:spPr bwMode="auto">
          <a:xfrm>
            <a:off x="1752600" y="17373600"/>
            <a:ext cx="10820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1" name="Rectangle 4530"/>
          <p:cNvSpPr>
            <a:spLocks noChangeArrowheads="1"/>
          </p:cNvSpPr>
          <p:nvPr/>
        </p:nvSpPr>
        <p:spPr bwMode="auto">
          <a:xfrm>
            <a:off x="31470600" y="28651200"/>
            <a:ext cx="11353800" cy="3124200"/>
          </a:xfrm>
          <a:prstGeom prst="rect">
            <a:avLst/>
          </a:prstGeom>
          <a:solidFill>
            <a:srgbClr val="FFFFFF"/>
          </a:solidFill>
          <a:ln w="9525">
            <a:solidFill>
              <a:schemeClr val="tx1"/>
            </a:solidFill>
            <a:miter lim="800000"/>
            <a:headEnd/>
            <a:tailEnd/>
          </a:ln>
        </p:spPr>
        <p:txBody>
          <a:bodyPr wrap="none" anchor="ctr"/>
          <a:lstStyle/>
          <a:p>
            <a:pPr algn="ctr" defTabSz="4702175" eaLnBrk="1" hangingPunct="1">
              <a:defRPr/>
            </a:pPr>
            <a:r>
              <a:rPr lang="en-US" sz="1350" dirty="0"/>
              <a:t> </a:t>
            </a:r>
            <a:r>
              <a:rPr lang="en-US" sz="1350" dirty="0" err="1">
                <a:latin typeface="Calibri"/>
                <a:cs typeface="Calibri"/>
              </a:rPr>
              <a:t>Santini</a:t>
            </a:r>
            <a:r>
              <a:rPr lang="en-US" sz="1350" dirty="0">
                <a:latin typeface="Calibri"/>
                <a:cs typeface="Calibri"/>
              </a:rPr>
              <a:t>, J.T Jr.; Richards, A.C.; </a:t>
            </a:r>
            <a:r>
              <a:rPr lang="en-US" sz="1350" dirty="0" err="1">
                <a:latin typeface="Calibri"/>
                <a:cs typeface="Calibri"/>
              </a:rPr>
              <a:t>Scheidt</a:t>
            </a:r>
            <a:r>
              <a:rPr lang="en-US" sz="1350" dirty="0">
                <a:latin typeface="Calibri"/>
                <a:cs typeface="Calibri"/>
              </a:rPr>
              <a:t>, R.; </a:t>
            </a:r>
            <a:r>
              <a:rPr lang="en-US" sz="1350" dirty="0" err="1">
                <a:latin typeface="Calibri"/>
                <a:cs typeface="Calibri"/>
              </a:rPr>
              <a:t>Cima</a:t>
            </a:r>
            <a:r>
              <a:rPr lang="en-US" sz="1350" dirty="0">
                <a:latin typeface="Calibri"/>
                <a:cs typeface="Calibri"/>
              </a:rPr>
              <a:t>, M.J.; Langer, R. Microchips as Controlled Drug-Delivery Devices. </a:t>
            </a:r>
            <a:r>
              <a:rPr lang="en-US" sz="1350" dirty="0" err="1">
                <a:latin typeface="Calibri"/>
                <a:cs typeface="Calibri"/>
              </a:rPr>
              <a:t>Angewandte</a:t>
            </a:r>
            <a:r>
              <a:rPr lang="en-US" sz="1350" dirty="0">
                <a:latin typeface="Calibri"/>
                <a:cs typeface="Calibri"/>
              </a:rPr>
              <a:t> </a:t>
            </a:r>
            <a:r>
              <a:rPr lang="en-US" sz="1350" dirty="0" err="1">
                <a:latin typeface="Calibri"/>
                <a:cs typeface="Calibri"/>
              </a:rPr>
              <a:t>Chemie</a:t>
            </a:r>
            <a:r>
              <a:rPr lang="en-US" sz="1350" dirty="0">
                <a:latin typeface="Calibri"/>
                <a:cs typeface="Calibri"/>
              </a:rPr>
              <a:t> 2017, 39(14), 2396-2407.</a:t>
            </a:r>
          </a:p>
          <a:p>
            <a:pPr algn="ctr" defTabSz="4702175" eaLnBrk="1" hangingPunct="1">
              <a:defRPr/>
            </a:pPr>
            <a:r>
              <a:rPr lang="en-US" sz="1350" dirty="0">
                <a:latin typeface="Calibri"/>
                <a:cs typeface="Calibri"/>
              </a:rPr>
              <a:t> </a:t>
            </a:r>
          </a:p>
          <a:p>
            <a:pPr algn="ctr" defTabSz="4702175" eaLnBrk="1" hangingPunct="1">
              <a:defRPr/>
            </a:pPr>
            <a:r>
              <a:rPr lang="en-US" sz="1350" dirty="0">
                <a:latin typeface="Calibri"/>
                <a:cs typeface="Calibri"/>
              </a:rPr>
              <a:t>    </a:t>
            </a:r>
            <a:r>
              <a:rPr lang="en-US" sz="1350" dirty="0" err="1">
                <a:latin typeface="Calibri"/>
                <a:cs typeface="Calibri"/>
              </a:rPr>
              <a:t>Sutradhar</a:t>
            </a:r>
            <a:r>
              <a:rPr lang="en-US" sz="1350" dirty="0">
                <a:latin typeface="Calibri"/>
                <a:cs typeface="Calibri"/>
              </a:rPr>
              <a:t>, K.B.; </a:t>
            </a:r>
            <a:r>
              <a:rPr lang="en-US" sz="1350" dirty="0" err="1">
                <a:latin typeface="Calibri"/>
                <a:cs typeface="Calibri"/>
              </a:rPr>
              <a:t>Sumi</a:t>
            </a:r>
            <a:r>
              <a:rPr lang="en-US" sz="1350" dirty="0">
                <a:latin typeface="Calibri"/>
                <a:cs typeface="Calibri"/>
              </a:rPr>
              <a:t>, C.D. Implantable Microchip: the Futuristic Controlled Drug Delivery System. Taylor &amp; Francis Online 2014, 23(1), 1-11. </a:t>
            </a:r>
          </a:p>
        </p:txBody>
      </p:sp>
      <p:sp>
        <p:nvSpPr>
          <p:cNvPr id="2" name="Text Box 4531"/>
          <p:cNvSpPr txBox="1">
            <a:spLocks noChangeArrowheads="1"/>
          </p:cNvSpPr>
          <p:nvPr/>
        </p:nvSpPr>
        <p:spPr bwMode="auto">
          <a:xfrm>
            <a:off x="31394400" y="28651200"/>
            <a:ext cx="111252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References</a:t>
            </a:r>
          </a:p>
        </p:txBody>
      </p:sp>
      <p:sp>
        <p:nvSpPr>
          <p:cNvPr id="15382" name="Line 4547"/>
          <p:cNvSpPr>
            <a:spLocks noChangeShapeType="1"/>
          </p:cNvSpPr>
          <p:nvPr/>
        </p:nvSpPr>
        <p:spPr bwMode="auto">
          <a:xfrm>
            <a:off x="14249400" y="16687800"/>
            <a:ext cx="154686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3" name="Line 5290"/>
          <p:cNvSpPr>
            <a:spLocks noChangeShapeType="1"/>
          </p:cNvSpPr>
          <p:nvPr/>
        </p:nvSpPr>
        <p:spPr bwMode="auto">
          <a:xfrm>
            <a:off x="32385000" y="189738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4" name="Rectangle 2035"/>
          <p:cNvSpPr>
            <a:spLocks noChangeArrowheads="1"/>
          </p:cNvSpPr>
          <p:nvPr/>
        </p:nvSpPr>
        <p:spPr bwMode="auto">
          <a:xfrm>
            <a:off x="31546800" y="25298400"/>
            <a:ext cx="11277600" cy="3048000"/>
          </a:xfrm>
          <a:prstGeom prst="rect">
            <a:avLst/>
          </a:prstGeom>
          <a:solidFill>
            <a:srgbClr val="FFFFFF"/>
          </a:solidFill>
          <a:ln w="9525">
            <a:solidFill>
              <a:schemeClr val="tx1"/>
            </a:solidFill>
            <a:miter lim="800000"/>
            <a:headEnd/>
            <a:tailEnd/>
          </a:ln>
        </p:spPr>
        <p:txBody>
          <a:bodyPr wrap="none" anchor="ctr"/>
          <a:lstStyle/>
          <a:p>
            <a:pPr algn="ctr" defTabSz="4702175" eaLnBrk="1" hangingPunct="1"/>
            <a:endParaRPr lang="en-US" sz="2400"/>
          </a:p>
          <a:p>
            <a:pPr algn="ctr" defTabSz="4702175" eaLnBrk="1" hangingPunct="1"/>
            <a:endParaRPr lang="en-US" sz="2400"/>
          </a:p>
        </p:txBody>
      </p:sp>
      <p:sp>
        <p:nvSpPr>
          <p:cNvPr id="15385" name="Text Box 2036"/>
          <p:cNvSpPr txBox="1">
            <a:spLocks noChangeArrowheads="1"/>
          </p:cNvSpPr>
          <p:nvPr/>
        </p:nvSpPr>
        <p:spPr bwMode="auto">
          <a:xfrm>
            <a:off x="31546800" y="25298400"/>
            <a:ext cx="11201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Acknowledgements</a:t>
            </a:r>
          </a:p>
        </p:txBody>
      </p:sp>
      <p:sp>
        <p:nvSpPr>
          <p:cNvPr id="15386" name="Text Box 2038"/>
          <p:cNvSpPr txBox="1">
            <a:spLocks noChangeArrowheads="1"/>
          </p:cNvSpPr>
          <p:nvPr/>
        </p:nvSpPr>
        <p:spPr bwMode="auto">
          <a:xfrm>
            <a:off x="33375600" y="26593800"/>
            <a:ext cx="7696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just" eaLnBrk="1" hangingPunct="1">
              <a:buClr>
                <a:srgbClr val="990000"/>
              </a:buClr>
            </a:pPr>
            <a:r>
              <a:rPr lang="en-US" sz="2400" dirty="0">
                <a:latin typeface="Calibri" charset="0"/>
                <a:cs typeface="Calibri" charset="0"/>
              </a:rPr>
              <a:t>The author would like to thank </a:t>
            </a:r>
            <a:r>
              <a:rPr lang="en-US" sz="2400" dirty="0" smtClean="0">
                <a:latin typeface="Calibri" charset="0"/>
                <a:cs typeface="Calibri" charset="0"/>
              </a:rPr>
              <a:t>the scientists responsible for this research, </a:t>
            </a:r>
            <a:r>
              <a:rPr lang="en-US" sz="2400" dirty="0">
                <a:latin typeface="Calibri" charset="0"/>
                <a:cs typeface="Calibri" charset="0"/>
              </a:rPr>
              <a:t>University of New Hampshire, as well as Dr. Erik </a:t>
            </a:r>
            <a:r>
              <a:rPr lang="en-US" sz="2400" dirty="0" err="1">
                <a:latin typeface="Calibri" charset="0"/>
                <a:cs typeface="Calibri" charset="0"/>
              </a:rPr>
              <a:t>Berda</a:t>
            </a:r>
            <a:r>
              <a:rPr lang="en-US" sz="2400" dirty="0">
                <a:latin typeface="Calibri" charset="0"/>
                <a:cs typeface="Calibri" charset="0"/>
              </a:rPr>
              <a:t>, all other </a:t>
            </a:r>
            <a:r>
              <a:rPr lang="en-US" sz="2400" dirty="0" err="1">
                <a:latin typeface="Calibri" charset="0"/>
                <a:cs typeface="Calibri" charset="0"/>
              </a:rPr>
              <a:t>Berda</a:t>
            </a:r>
            <a:r>
              <a:rPr lang="en-US" sz="2400" dirty="0">
                <a:latin typeface="Calibri" charset="0"/>
                <a:cs typeface="Calibri" charset="0"/>
              </a:rPr>
              <a:t> group members, and fellow Chemistry majors</a:t>
            </a:r>
          </a:p>
        </p:txBody>
      </p:sp>
      <p:sp>
        <p:nvSpPr>
          <p:cNvPr id="15387" name="Line 5291"/>
          <p:cNvSpPr>
            <a:spLocks noChangeShapeType="1"/>
          </p:cNvSpPr>
          <p:nvPr/>
        </p:nvSpPr>
        <p:spPr bwMode="auto">
          <a:xfrm>
            <a:off x="32537400" y="262128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388" name="Line 5292"/>
          <p:cNvSpPr>
            <a:spLocks noChangeShapeType="1"/>
          </p:cNvSpPr>
          <p:nvPr/>
        </p:nvSpPr>
        <p:spPr bwMode="auto">
          <a:xfrm>
            <a:off x="32537400" y="29413200"/>
            <a:ext cx="9296400" cy="0"/>
          </a:xfrm>
          <a:prstGeom prst="line">
            <a:avLst/>
          </a:prstGeom>
          <a:noFill/>
          <a:ln w="57150" cmpd="thinThick">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pic>
        <p:nvPicPr>
          <p:cNvPr id="15389" name="Picture 9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776400" y="1006475"/>
            <a:ext cx="2560638" cy="310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90" name="Rectangle 54"/>
          <p:cNvSpPr>
            <a:spLocks noChangeArrowheads="1"/>
          </p:cNvSpPr>
          <p:nvPr/>
        </p:nvSpPr>
        <p:spPr bwMode="auto">
          <a:xfrm>
            <a:off x="8458200" y="25146000"/>
            <a:ext cx="609600" cy="685800"/>
          </a:xfrm>
          <a:prstGeom prst="rect">
            <a:avLst/>
          </a:prstGeom>
          <a:solidFill>
            <a:schemeClr val="bg1"/>
          </a:solidFill>
          <a:ln w="9525">
            <a:solidFill>
              <a:schemeClr val="bg1"/>
            </a:solidFill>
            <a:round/>
            <a:headEnd/>
            <a:tailEnd/>
          </a:ln>
        </p:spPr>
        <p:txBody>
          <a:bodyPr/>
          <a:lstStyle/>
          <a:p>
            <a:pPr defTabSz="4702175" eaLnBrk="1" hangingPunct="1"/>
            <a:endParaRPr lang="en-US"/>
          </a:p>
        </p:txBody>
      </p:sp>
      <p:sp>
        <p:nvSpPr>
          <p:cNvPr id="15391" name="TextBox 83"/>
          <p:cNvSpPr txBox="1">
            <a:spLocks noChangeArrowheads="1"/>
          </p:cNvSpPr>
          <p:nvPr/>
        </p:nvSpPr>
        <p:spPr bwMode="auto">
          <a:xfrm>
            <a:off x="21336000" y="292608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eaLnBrk="1" hangingPunct="1"/>
            <a:endParaRPr lang="en-US" sz="1800"/>
          </a:p>
        </p:txBody>
      </p:sp>
      <p:sp>
        <p:nvSpPr>
          <p:cNvPr id="15392" name="TextBox 85"/>
          <p:cNvSpPr txBox="1">
            <a:spLocks noChangeArrowheads="1"/>
          </p:cNvSpPr>
          <p:nvPr/>
        </p:nvSpPr>
        <p:spPr bwMode="auto">
          <a:xfrm>
            <a:off x="26670000" y="280416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eaLnBrk="1" hangingPunct="1"/>
            <a:endParaRPr lang="en-US" sz="1800"/>
          </a:p>
        </p:txBody>
      </p:sp>
      <p:sp>
        <p:nvSpPr>
          <p:cNvPr id="15393" name="Text Box 1961"/>
          <p:cNvSpPr txBox="1">
            <a:spLocks noChangeArrowheads="1"/>
          </p:cNvSpPr>
          <p:nvPr/>
        </p:nvSpPr>
        <p:spPr bwMode="auto">
          <a:xfrm>
            <a:off x="31927800" y="6248400"/>
            <a:ext cx="105918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tabLst>
                <a:tab pos="923925" algn="l"/>
              </a:tabLst>
              <a:defRPr sz="9300">
                <a:solidFill>
                  <a:schemeClr val="tx1"/>
                </a:solidFill>
                <a:latin typeface="Arial" charset="0"/>
                <a:ea typeface="ヒラギノ角ゴ Pro W3" charset="0"/>
                <a:cs typeface="ヒラギノ角ゴ Pro W3" charset="0"/>
              </a:defRPr>
            </a:lvl1pPr>
            <a:lvl2pPr marL="742950" indent="-285750" defTabSz="4702175">
              <a:tabLst>
                <a:tab pos="923925" algn="l"/>
              </a:tabLst>
              <a:defRPr sz="9300">
                <a:solidFill>
                  <a:schemeClr val="tx1"/>
                </a:solidFill>
                <a:latin typeface="Arial" charset="0"/>
                <a:ea typeface="ヒラギノ角ゴ Pro W3" charset="0"/>
                <a:cs typeface="ヒラギノ角ゴ Pro W3" charset="0"/>
              </a:defRPr>
            </a:lvl2pPr>
            <a:lvl3pPr marL="1143000" indent="-228600" defTabSz="4702175">
              <a:tabLst>
                <a:tab pos="923925" algn="l"/>
              </a:tabLst>
              <a:defRPr sz="9300">
                <a:solidFill>
                  <a:schemeClr val="tx1"/>
                </a:solidFill>
                <a:latin typeface="Arial" charset="0"/>
                <a:ea typeface="ヒラギノ角ゴ Pro W3" charset="0"/>
                <a:cs typeface="ヒラギノ角ゴ Pro W3" charset="0"/>
              </a:defRPr>
            </a:lvl3pPr>
            <a:lvl4pPr marL="1600200" indent="-228600" defTabSz="4702175">
              <a:tabLst>
                <a:tab pos="923925" algn="l"/>
              </a:tabLst>
              <a:defRPr sz="9300">
                <a:solidFill>
                  <a:schemeClr val="tx1"/>
                </a:solidFill>
                <a:latin typeface="Arial" charset="0"/>
                <a:ea typeface="ヒラギノ角ゴ Pro W3" charset="0"/>
                <a:cs typeface="ヒラギノ角ゴ Pro W3" charset="0"/>
              </a:defRPr>
            </a:lvl4pPr>
            <a:lvl5pPr marL="2057400" indent="-228600" defTabSz="4702175">
              <a:tabLst>
                <a:tab pos="923925" algn="l"/>
              </a:tabLst>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tabLst>
                <a:tab pos="923925" algn="l"/>
              </a:tabLs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tabLst>
                <a:tab pos="923925" algn="l"/>
              </a:tabLs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tabLst>
                <a:tab pos="923925" algn="l"/>
              </a:tabLs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tabLst>
                <a:tab pos="923925" algn="l"/>
              </a:tabLst>
              <a:defRPr sz="9300">
                <a:solidFill>
                  <a:schemeClr val="tx1"/>
                </a:solidFill>
                <a:latin typeface="Arial" charset="0"/>
                <a:ea typeface="ヒラギノ角ゴ Pro W3" charset="0"/>
                <a:cs typeface="ヒラギノ角ゴ Pro W3" charset="0"/>
              </a:defRPr>
            </a:lvl9pPr>
          </a:lstStyle>
          <a:p>
            <a:pPr algn="just" eaLnBrk="1" hangingPunct="1">
              <a:spcBef>
                <a:spcPct val="50000"/>
              </a:spcBef>
            </a:pPr>
            <a:r>
              <a:rPr lang="en-US" sz="3000"/>
              <a:t>	</a:t>
            </a:r>
          </a:p>
        </p:txBody>
      </p:sp>
      <p:sp>
        <p:nvSpPr>
          <p:cNvPr id="15394" name="Rectangle 1"/>
          <p:cNvSpPr>
            <a:spLocks noChangeArrowheads="1"/>
          </p:cNvSpPr>
          <p:nvPr/>
        </p:nvSpPr>
        <p:spPr bwMode="auto">
          <a:xfrm>
            <a:off x="31775400" y="29489400"/>
            <a:ext cx="10972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sz="2000"/>
              <a:t> </a:t>
            </a:r>
          </a:p>
        </p:txBody>
      </p:sp>
      <p:sp>
        <p:nvSpPr>
          <p:cNvPr id="15395" name="Text Box 1960"/>
          <p:cNvSpPr txBox="1">
            <a:spLocks noChangeArrowheads="1"/>
          </p:cNvSpPr>
          <p:nvPr/>
        </p:nvSpPr>
        <p:spPr bwMode="auto">
          <a:xfrm>
            <a:off x="28575000" y="4953000"/>
            <a:ext cx="1645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702175">
              <a:defRPr sz="9300">
                <a:solidFill>
                  <a:schemeClr val="tx1"/>
                </a:solidFill>
                <a:latin typeface="Arial" charset="0"/>
                <a:ea typeface="ヒラギノ角ゴ Pro W3" charset="0"/>
                <a:cs typeface="ヒラギノ角ゴ Pro W3" charset="0"/>
              </a:defRPr>
            </a:lvl1pPr>
            <a:lvl2pPr marL="742950" indent="-285750" defTabSz="4702175">
              <a:defRPr sz="9300">
                <a:solidFill>
                  <a:schemeClr val="tx1"/>
                </a:solidFill>
                <a:latin typeface="Arial" charset="0"/>
                <a:ea typeface="ヒラギノ角ゴ Pro W3" charset="0"/>
                <a:cs typeface="ヒラギノ角ゴ Pro W3" charset="0"/>
              </a:defRPr>
            </a:lvl2pPr>
            <a:lvl3pPr marL="1143000" indent="-228600" defTabSz="4702175">
              <a:defRPr sz="9300">
                <a:solidFill>
                  <a:schemeClr val="tx1"/>
                </a:solidFill>
                <a:latin typeface="Arial" charset="0"/>
                <a:ea typeface="ヒラギノ角ゴ Pro W3" charset="0"/>
                <a:cs typeface="ヒラギノ角ゴ Pro W3" charset="0"/>
              </a:defRPr>
            </a:lvl3pPr>
            <a:lvl4pPr marL="1600200" indent="-228600" defTabSz="4702175">
              <a:defRPr sz="9300">
                <a:solidFill>
                  <a:schemeClr val="tx1"/>
                </a:solidFill>
                <a:latin typeface="Arial" charset="0"/>
                <a:ea typeface="ヒラギノ角ゴ Pro W3" charset="0"/>
                <a:cs typeface="ヒラギノ角ゴ Pro W3" charset="0"/>
              </a:defRPr>
            </a:lvl4pPr>
            <a:lvl5pPr marL="2057400" indent="-228600" defTabSz="4702175">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lgn="ctr" eaLnBrk="1" hangingPunct="1">
              <a:spcBef>
                <a:spcPct val="50000"/>
              </a:spcBef>
            </a:pPr>
            <a:r>
              <a:rPr lang="en-US" sz="4800" b="1">
                <a:solidFill>
                  <a:srgbClr val="000090"/>
                </a:solidFill>
              </a:rPr>
              <a:t>Material Membrane </a:t>
            </a:r>
          </a:p>
        </p:txBody>
      </p:sp>
      <p:sp>
        <p:nvSpPr>
          <p:cNvPr id="15396" name="Text Box 1947"/>
          <p:cNvSpPr txBox="1">
            <a:spLocks noChangeArrowheads="1"/>
          </p:cNvSpPr>
          <p:nvPr/>
        </p:nvSpPr>
        <p:spPr bwMode="auto">
          <a:xfrm>
            <a:off x="31470600" y="6096000"/>
            <a:ext cx="11049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defTabSz="4702175">
              <a:tabLst>
                <a:tab pos="1654175" algn="l"/>
              </a:tabLst>
              <a:defRPr sz="9300">
                <a:solidFill>
                  <a:schemeClr val="tx1"/>
                </a:solidFill>
                <a:latin typeface="Arial" charset="0"/>
                <a:ea typeface="ヒラギノ角ゴ Pro W3" charset="0"/>
                <a:cs typeface="ヒラギノ角ゴ Pro W3" charset="0"/>
              </a:defRPr>
            </a:lvl1pPr>
            <a:lvl2pPr defTabSz="4702175">
              <a:tabLst>
                <a:tab pos="1654175" algn="l"/>
              </a:tabLst>
              <a:defRPr sz="9300">
                <a:solidFill>
                  <a:schemeClr val="tx1"/>
                </a:solidFill>
                <a:latin typeface="Arial" charset="0"/>
                <a:ea typeface="ヒラギノ角ゴ Pro W3" charset="0"/>
                <a:cs typeface="ヒラギノ角ゴ Pro W3" charset="0"/>
              </a:defRPr>
            </a:lvl2pPr>
            <a:lvl3pPr marL="1143000" indent="-228600" defTabSz="4702175">
              <a:tabLst>
                <a:tab pos="1654175" algn="l"/>
              </a:tabLst>
              <a:defRPr sz="9300">
                <a:solidFill>
                  <a:schemeClr val="tx1"/>
                </a:solidFill>
                <a:latin typeface="Arial" charset="0"/>
                <a:ea typeface="ヒラギノ角ゴ Pro W3" charset="0"/>
                <a:cs typeface="ヒラギノ角ゴ Pro W3" charset="0"/>
              </a:defRPr>
            </a:lvl3pPr>
            <a:lvl4pPr marL="1600200" indent="-228600" defTabSz="4702175">
              <a:tabLst>
                <a:tab pos="1654175" algn="l"/>
              </a:tabLst>
              <a:defRPr sz="9300">
                <a:solidFill>
                  <a:schemeClr val="tx1"/>
                </a:solidFill>
                <a:latin typeface="Arial" charset="0"/>
                <a:ea typeface="ヒラギノ角ゴ Pro W3" charset="0"/>
                <a:cs typeface="ヒラギノ角ゴ Pro W3" charset="0"/>
              </a:defRPr>
            </a:lvl4pPr>
            <a:lvl5pPr marL="2057400" indent="-228600" defTabSz="4702175">
              <a:tabLst>
                <a:tab pos="1654175" algn="l"/>
              </a:tabLst>
              <a:defRPr sz="9300">
                <a:solidFill>
                  <a:schemeClr val="tx1"/>
                </a:solidFill>
                <a:latin typeface="Arial" charset="0"/>
                <a:ea typeface="ヒラギノ角ゴ Pro W3" charset="0"/>
                <a:cs typeface="ヒラギノ角ゴ Pro W3" charset="0"/>
              </a:defRPr>
            </a:lvl5pPr>
            <a:lvl6pPr marL="2514600" indent="-228600" defTabSz="4702175" eaLnBrk="0" fontAlgn="base" hangingPunct="0">
              <a:spcBef>
                <a:spcPct val="0"/>
              </a:spcBef>
              <a:spcAft>
                <a:spcPct val="0"/>
              </a:spcAft>
              <a:tabLst>
                <a:tab pos="1654175" algn="l"/>
              </a:tabLst>
              <a:defRPr sz="9300">
                <a:solidFill>
                  <a:schemeClr val="tx1"/>
                </a:solidFill>
                <a:latin typeface="Arial" charset="0"/>
                <a:ea typeface="ヒラギノ角ゴ Pro W3" charset="0"/>
                <a:cs typeface="ヒラギノ角ゴ Pro W3" charset="0"/>
              </a:defRPr>
            </a:lvl6pPr>
            <a:lvl7pPr marL="2971800" indent="-228600" defTabSz="4702175" eaLnBrk="0" fontAlgn="base" hangingPunct="0">
              <a:spcBef>
                <a:spcPct val="0"/>
              </a:spcBef>
              <a:spcAft>
                <a:spcPct val="0"/>
              </a:spcAft>
              <a:tabLst>
                <a:tab pos="1654175" algn="l"/>
              </a:tabLst>
              <a:defRPr sz="9300">
                <a:solidFill>
                  <a:schemeClr val="tx1"/>
                </a:solidFill>
                <a:latin typeface="Arial" charset="0"/>
                <a:ea typeface="ヒラギノ角ゴ Pro W3" charset="0"/>
                <a:cs typeface="ヒラギノ角ゴ Pro W3" charset="0"/>
              </a:defRPr>
            </a:lvl7pPr>
            <a:lvl8pPr marL="3429000" indent="-228600" defTabSz="4702175" eaLnBrk="0" fontAlgn="base" hangingPunct="0">
              <a:spcBef>
                <a:spcPct val="0"/>
              </a:spcBef>
              <a:spcAft>
                <a:spcPct val="0"/>
              </a:spcAft>
              <a:tabLst>
                <a:tab pos="1654175" algn="l"/>
              </a:tabLst>
              <a:defRPr sz="9300">
                <a:solidFill>
                  <a:schemeClr val="tx1"/>
                </a:solidFill>
                <a:latin typeface="Arial" charset="0"/>
                <a:ea typeface="ヒラギノ角ゴ Pro W3" charset="0"/>
                <a:cs typeface="ヒラギノ角ゴ Pro W3" charset="0"/>
              </a:defRPr>
            </a:lvl8pPr>
            <a:lvl9pPr marL="3886200" indent="-228600" defTabSz="4702175" eaLnBrk="0" fontAlgn="base" hangingPunct="0">
              <a:spcBef>
                <a:spcPct val="0"/>
              </a:spcBef>
              <a:spcAft>
                <a:spcPct val="0"/>
              </a:spcAft>
              <a:tabLst>
                <a:tab pos="1654175" algn="l"/>
              </a:tabLst>
              <a:defRPr sz="9300">
                <a:solidFill>
                  <a:schemeClr val="tx1"/>
                </a:solidFill>
                <a:latin typeface="Arial" charset="0"/>
                <a:ea typeface="ヒラギノ角ゴ Pro W3" charset="0"/>
                <a:cs typeface="ヒラギノ角ゴ Pro W3" charset="0"/>
              </a:defRPr>
            </a:lvl9pPr>
          </a:lstStyle>
          <a:p>
            <a:pPr lvl="1" algn="just" eaLnBrk="1" hangingPunct="1"/>
            <a:endParaRPr lang="en-US" sz="3200">
              <a:ea typeface="ＭＳ Ｐゴシック" charset="0"/>
              <a:cs typeface="ＭＳ Ｐゴシック" charset="0"/>
            </a:endParaRPr>
          </a:p>
          <a:p>
            <a:pPr lvl="1" algn="just" eaLnBrk="1" hangingPunct="1"/>
            <a:endParaRPr lang="en-US" sz="3200">
              <a:ea typeface="ＭＳ Ｐゴシック" charset="0"/>
              <a:cs typeface="ＭＳ Ｐゴシック" charset="0"/>
            </a:endParaRPr>
          </a:p>
          <a:p>
            <a:pPr lvl="1" algn="just" eaLnBrk="1" hangingPunct="1"/>
            <a:endParaRPr lang="en-US" sz="3200">
              <a:ea typeface="ＭＳ Ｐゴシック" charset="0"/>
              <a:cs typeface="ＭＳ Ｐゴシック" charset="0"/>
            </a:endParaRPr>
          </a:p>
        </p:txBody>
      </p:sp>
      <p:sp>
        <p:nvSpPr>
          <p:cNvPr id="15397" name="Rectangle 1"/>
          <p:cNvSpPr>
            <a:spLocks noChangeArrowheads="1"/>
          </p:cNvSpPr>
          <p:nvPr/>
        </p:nvSpPr>
        <p:spPr bwMode="auto">
          <a:xfrm>
            <a:off x="1600200" y="6172200"/>
            <a:ext cx="10515600" cy="846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3400" dirty="0">
                <a:latin typeface="Calibri" charset="0"/>
                <a:cs typeface="Calibri" charset="0"/>
              </a:rPr>
              <a:t>Technological and medical advances are happening rapidly. Managed  delivery devices are used to release a set amount of chemical to people with applications in the cosmetic industry, food industry, but  the focus here will be therapeutics. As medical advances occur, the creation of managed drug release devices provide new treatments. The conventional drug-delivery systems , like pulsatile and sustained, have limitations, like comfort and time spent being administered. To combat the limitations, </a:t>
            </a:r>
            <a:r>
              <a:rPr lang="en-US" sz="3400" dirty="0" err="1" smtClean="0">
                <a:latin typeface="Calibri" charset="0"/>
                <a:cs typeface="Calibri" charset="0"/>
              </a:rPr>
              <a:t>microfabrication</a:t>
            </a:r>
            <a:r>
              <a:rPr lang="en-US" sz="3400" dirty="0" smtClean="0">
                <a:latin typeface="Calibri" charset="0"/>
                <a:cs typeface="Calibri" charset="0"/>
              </a:rPr>
              <a:t> technology </a:t>
            </a:r>
            <a:r>
              <a:rPr lang="en-US" sz="3400" dirty="0">
                <a:latin typeface="Calibri" charset="0"/>
                <a:cs typeface="Calibri" charset="0"/>
              </a:rPr>
              <a:t>has been used to store chemicals on microchip devices, which release small, specific amounts of a compound over long periods of time. With the advancement in microchips as drug-delivery devices, it is easier to administer pharmaceuticals and provide different treatment options leading to improvements in long-term treatment plans for patients. </a:t>
            </a:r>
            <a:r>
              <a:rPr lang="en-US" sz="3200" dirty="0">
                <a:latin typeface="Calibri" charset="0"/>
                <a:cs typeface="Calibri" charset="0"/>
              </a:rPr>
              <a:t>  </a:t>
            </a:r>
          </a:p>
        </p:txBody>
      </p:sp>
      <p:pic>
        <p:nvPicPr>
          <p:cNvPr id="15398" name="Picture 4" descr="Screen Shot 2018-04-25 at 2.54.42 PM.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47800" y="17449800"/>
            <a:ext cx="11277600" cy="739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1524000" y="25603200"/>
            <a:ext cx="10972800" cy="5940425"/>
          </a:xfrm>
          <a:prstGeom prst="rect">
            <a:avLst/>
          </a:prstGeom>
          <a:noFill/>
        </p:spPr>
        <p:txBody>
          <a:bodyPr>
            <a:spAutoFit/>
          </a:bodyPr>
          <a:lstStyle/>
          <a:p>
            <a:pPr marL="457200" indent="-457200">
              <a:buFont typeface="Arial"/>
              <a:buChar char="•"/>
              <a:defRPr/>
            </a:pPr>
            <a:r>
              <a:rPr lang="en-US" sz="3200" dirty="0">
                <a:latin typeface="Calibri"/>
                <a:cs typeface="Calibri"/>
              </a:rPr>
              <a:t>	Tablets/injections cause a rapid increase in concentration of the compound in the body, followed by a steady decrease. The compound is spending minimum time in the therapeutic range.</a:t>
            </a:r>
          </a:p>
          <a:p>
            <a:pPr marL="457200" indent="-457200">
              <a:buFont typeface="Arial"/>
              <a:buChar char="•"/>
              <a:defRPr/>
            </a:pPr>
            <a:r>
              <a:rPr lang="en-US" sz="3200" dirty="0">
                <a:latin typeface="Calibri"/>
                <a:cs typeface="Calibri"/>
              </a:rPr>
              <a:t> 	Sustained release is a continuous release of the compound into the body. The compound remains in the therapeutic range the entire duration.</a:t>
            </a:r>
          </a:p>
          <a:p>
            <a:pPr marL="457200" indent="-457200">
              <a:buFont typeface="Arial"/>
              <a:buChar char="•"/>
              <a:defRPr/>
            </a:pPr>
            <a:r>
              <a:rPr lang="en-US" sz="3200" dirty="0">
                <a:latin typeface="Calibri"/>
                <a:cs typeface="Calibri"/>
              </a:rPr>
              <a:t>	Pulsatile release administers the drug in pulses at specific doses at certain intervals.  This release closely imitates the way the body releases other natural compounds, like insulin and hormones. </a:t>
            </a:r>
          </a:p>
          <a:p>
            <a:pPr>
              <a:defRPr/>
            </a:pPr>
            <a:endParaRPr lang="en-US" sz="2800" dirty="0">
              <a:latin typeface="Calibri"/>
              <a:cs typeface="Calibri"/>
            </a:endParaRPr>
          </a:p>
        </p:txBody>
      </p:sp>
      <p:pic>
        <p:nvPicPr>
          <p:cNvPr id="15400" name="Picture 8" descr="Screen Shot 2018-04-25 at 4.07.39 PM.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6611600" y="6172200"/>
            <a:ext cx="11049000" cy="946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1" name="Picture 9" descr="Screen Shot 2018-04-25 at 4.14.50 PM.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4020800" y="17221200"/>
            <a:ext cx="8534400" cy="937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2" name="Picture 10" descr="Screen Shot 2018-04-25 at 4.15.47 PM.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2479000" y="17068800"/>
            <a:ext cx="8539163" cy="91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03" name="TextBox 11"/>
          <p:cNvSpPr txBox="1">
            <a:spLocks noChangeArrowheads="1"/>
          </p:cNvSpPr>
          <p:nvPr/>
        </p:nvSpPr>
        <p:spPr bwMode="auto">
          <a:xfrm>
            <a:off x="14706600" y="27508200"/>
            <a:ext cx="141732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pPr>
              <a:buFont typeface="Arial" charset="0"/>
              <a:buChar char="•"/>
            </a:pPr>
            <a:r>
              <a:rPr lang="en-US" sz="3200">
                <a:latin typeface="Calibri" charset="0"/>
                <a:cs typeface="Calibri" charset="0"/>
              </a:rPr>
              <a:t>Etched into the silicon wafer are 34 reservoirs, 50 μm each</a:t>
            </a:r>
          </a:p>
          <a:p>
            <a:pPr>
              <a:buFont typeface="Arial" charset="0"/>
              <a:buChar char="•"/>
            </a:pPr>
            <a:r>
              <a:rPr lang="en-US" sz="3200">
                <a:latin typeface="Calibri" charset="0"/>
                <a:cs typeface="Calibri" charset="0"/>
              </a:rPr>
              <a:t>The silicon wafer is 17 mm x 17 mm, but has the potential of being larger and smaller, as small as 2mm</a:t>
            </a:r>
          </a:p>
          <a:p>
            <a:pPr>
              <a:buFont typeface="Arial" charset="0"/>
              <a:buChar char="•"/>
            </a:pPr>
            <a:r>
              <a:rPr lang="en-US" sz="3200">
                <a:latin typeface="Calibri" charset="0"/>
                <a:cs typeface="Calibri" charset="0"/>
              </a:rPr>
              <a:t>There are three cathodes for the 34 reservoirs, each are gold </a:t>
            </a:r>
          </a:p>
          <a:p>
            <a:pPr>
              <a:buFont typeface="Arial" charset="0"/>
              <a:buChar char="•"/>
            </a:pPr>
            <a:r>
              <a:rPr lang="en-US" sz="3200">
                <a:latin typeface="Calibri" charset="0"/>
                <a:cs typeface="Calibri" charset="0"/>
              </a:rPr>
              <a:t>It has the ability of storing liquid, solid, and gel compounds</a:t>
            </a:r>
          </a:p>
          <a:p>
            <a:pPr>
              <a:buFont typeface="Arial" charset="0"/>
              <a:buChar char="•"/>
            </a:pPr>
            <a:r>
              <a:rPr lang="en-US" sz="3200">
                <a:latin typeface="Calibri" charset="0"/>
                <a:cs typeface="Calibri" charset="0"/>
              </a:rPr>
              <a:t>Sealed with a water-proof material </a:t>
            </a:r>
          </a:p>
          <a:p>
            <a:pPr>
              <a:buFont typeface="Arial" charset="0"/>
              <a:buChar char="•"/>
            </a:pPr>
            <a:r>
              <a:rPr lang="en-US" sz="3200">
                <a:latin typeface="Calibri" charset="0"/>
                <a:cs typeface="Calibri" charset="0"/>
              </a:rPr>
              <a:t>When an electrical potential is applied will dissolve the material membrane</a:t>
            </a:r>
          </a:p>
        </p:txBody>
      </p:sp>
      <p:pic>
        <p:nvPicPr>
          <p:cNvPr id="15404" name="Picture 12" descr="Screen Shot 2018-04-26 at 1.21.41 PM.pn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927800" y="6324600"/>
            <a:ext cx="10058400" cy="710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405" name="Picture 13" descr="Screen Shot 2018-04-26 at 1.23.55 PM.pn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2689800" y="19050000"/>
            <a:ext cx="8650288" cy="420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406" name="TextBox 2"/>
          <p:cNvSpPr txBox="1">
            <a:spLocks noChangeArrowheads="1"/>
          </p:cNvSpPr>
          <p:nvPr/>
        </p:nvSpPr>
        <p:spPr bwMode="auto">
          <a:xfrm>
            <a:off x="2362200" y="24612600"/>
            <a:ext cx="9372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r>
              <a:rPr lang="en-US" sz="2400" b="1" dirty="0">
                <a:latin typeface="Calibri" charset="0"/>
                <a:cs typeface="Calibri" charset="0"/>
              </a:rPr>
              <a:t>Figure 1- </a:t>
            </a:r>
            <a:r>
              <a:rPr lang="en-US" sz="2400" dirty="0">
                <a:latin typeface="Calibri" charset="0"/>
                <a:cs typeface="Calibri" charset="0"/>
              </a:rPr>
              <a:t>concentration vs. time of conventional and managed drug release devices within the therapeutic range </a:t>
            </a:r>
            <a:endParaRPr lang="en-US" sz="2400" b="1" dirty="0">
              <a:latin typeface="Calibri" charset="0"/>
              <a:cs typeface="Calibri" charset="0"/>
            </a:endParaRPr>
          </a:p>
        </p:txBody>
      </p:sp>
      <p:sp>
        <p:nvSpPr>
          <p:cNvPr id="15407" name="TextBox 3"/>
          <p:cNvSpPr txBox="1">
            <a:spLocks noChangeArrowheads="1"/>
          </p:cNvSpPr>
          <p:nvPr/>
        </p:nvSpPr>
        <p:spPr bwMode="auto">
          <a:xfrm>
            <a:off x="15849600" y="15697200"/>
            <a:ext cx="12496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300">
                <a:solidFill>
                  <a:schemeClr val="tx1"/>
                </a:solidFill>
                <a:latin typeface="Arial" charset="0"/>
                <a:ea typeface="ヒラギノ角ゴ Pro W3" charset="0"/>
                <a:cs typeface="ヒラギノ角ゴ Pro W3" charset="0"/>
              </a:defRPr>
            </a:lvl1pPr>
            <a:lvl2pPr marL="742950" indent="-285750">
              <a:defRPr sz="9300">
                <a:solidFill>
                  <a:schemeClr val="tx1"/>
                </a:solidFill>
                <a:latin typeface="Arial" charset="0"/>
                <a:ea typeface="ヒラギノ角ゴ Pro W3" charset="0"/>
                <a:cs typeface="ヒラギノ角ゴ Pro W3" charset="0"/>
              </a:defRPr>
            </a:lvl2pPr>
            <a:lvl3pPr marL="1143000" indent="-228600">
              <a:defRPr sz="9300">
                <a:solidFill>
                  <a:schemeClr val="tx1"/>
                </a:solidFill>
                <a:latin typeface="Arial" charset="0"/>
                <a:ea typeface="ヒラギノ角ゴ Pro W3" charset="0"/>
                <a:cs typeface="ヒラギノ角ゴ Pro W3" charset="0"/>
              </a:defRPr>
            </a:lvl3pPr>
            <a:lvl4pPr marL="1600200" indent="-228600">
              <a:defRPr sz="9300">
                <a:solidFill>
                  <a:schemeClr val="tx1"/>
                </a:solidFill>
                <a:latin typeface="Arial" charset="0"/>
                <a:ea typeface="ヒラギノ角ゴ Pro W3" charset="0"/>
                <a:cs typeface="ヒラギノ角ゴ Pro W3" charset="0"/>
              </a:defRPr>
            </a:lvl4pPr>
            <a:lvl5pPr marL="2057400" indent="-228600">
              <a:defRPr sz="9300">
                <a:solidFill>
                  <a:schemeClr val="tx1"/>
                </a:solidFill>
                <a:latin typeface="Arial" charset="0"/>
                <a:ea typeface="ヒラギノ角ゴ Pro W3" charset="0"/>
                <a:cs typeface="ヒラギノ角ゴ Pro W3" charset="0"/>
              </a:defRPr>
            </a:lvl5pPr>
            <a:lvl6pPr marL="25146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6pPr>
            <a:lvl7pPr marL="29718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7pPr>
            <a:lvl8pPr marL="34290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8pPr>
            <a:lvl9pPr marL="3886200" indent="-228600" eaLnBrk="0" fontAlgn="base" hangingPunct="0">
              <a:spcBef>
                <a:spcPct val="0"/>
              </a:spcBef>
              <a:spcAft>
                <a:spcPct val="0"/>
              </a:spcAft>
              <a:defRPr sz="9300">
                <a:solidFill>
                  <a:schemeClr val="tx1"/>
                </a:solidFill>
                <a:latin typeface="Arial" charset="0"/>
                <a:ea typeface="ヒラギノ角ゴ Pro W3" charset="0"/>
                <a:cs typeface="ヒラギノ角ゴ Pro W3" charset="0"/>
              </a:defRPr>
            </a:lvl9pPr>
          </a:lstStyle>
          <a:p>
            <a:r>
              <a:rPr lang="en-US" sz="2400" b="1" dirty="0">
                <a:latin typeface="Calibri" charset="0"/>
                <a:cs typeface="Calibri" charset="0"/>
              </a:rPr>
              <a:t>Figure 2-</a:t>
            </a:r>
            <a:r>
              <a:rPr lang="en-US" sz="2400" dirty="0">
                <a:latin typeface="Calibri" charset="0"/>
                <a:cs typeface="Calibri" charset="0"/>
              </a:rPr>
              <a:t> Silicon microchip with reservoirs that contain the compound to be release with the anode to keep it sealed, and the cathode that also serves as the conductive material  </a:t>
            </a:r>
            <a:endParaRPr lang="en-US" sz="2400" b="1" dirty="0">
              <a:latin typeface="Calibri" charset="0"/>
              <a:cs typeface="Calibri" charset="0"/>
            </a:endParaRPr>
          </a:p>
        </p:txBody>
      </p:sp>
      <p:sp>
        <p:nvSpPr>
          <p:cNvPr id="3" name="TextBox 2"/>
          <p:cNvSpPr txBox="1"/>
          <p:nvPr/>
        </p:nvSpPr>
        <p:spPr>
          <a:xfrm>
            <a:off x="32842200" y="14478000"/>
            <a:ext cx="8763000" cy="2554545"/>
          </a:xfrm>
          <a:prstGeom prst="rect">
            <a:avLst/>
          </a:prstGeom>
          <a:noFill/>
        </p:spPr>
        <p:txBody>
          <a:bodyPr wrap="square" rtlCol="0">
            <a:spAutoFit/>
          </a:bodyPr>
          <a:lstStyle/>
          <a:p>
            <a:pPr marL="457200" indent="-457200">
              <a:buFont typeface="Arial"/>
              <a:buChar char="•"/>
            </a:pPr>
            <a:r>
              <a:rPr lang="en-US" sz="3200" dirty="0" smtClean="0">
                <a:latin typeface="Calibri"/>
                <a:cs typeface="Calibri"/>
              </a:rPr>
              <a:t>Gold is immune to corrosion, it does not react with other compounds</a:t>
            </a:r>
          </a:p>
          <a:p>
            <a:pPr marL="457200" indent="-457200">
              <a:buFont typeface="Arial"/>
              <a:buChar char="•"/>
            </a:pPr>
            <a:r>
              <a:rPr lang="en-US" sz="3200" dirty="0" smtClean="0">
                <a:latin typeface="Calibri"/>
                <a:cs typeface="Calibri"/>
              </a:rPr>
              <a:t>It stays clean, and if there is oxidation it is a very thin layer</a:t>
            </a:r>
          </a:p>
          <a:p>
            <a:pPr marL="457200" indent="-457200">
              <a:buFont typeface="Arial"/>
              <a:buChar char="•"/>
            </a:pPr>
            <a:r>
              <a:rPr lang="en-US" sz="3200" dirty="0" smtClean="0">
                <a:latin typeface="Calibri"/>
                <a:cs typeface="Calibri"/>
              </a:rPr>
              <a:t>Stays stable when there is no potential applied </a:t>
            </a:r>
            <a:endParaRPr lang="en-US" sz="3200" dirty="0">
              <a:latin typeface="Calibri"/>
              <a:cs typeface="Calibri"/>
            </a:endParaRPr>
          </a:p>
        </p:txBody>
      </p:sp>
      <p:sp>
        <p:nvSpPr>
          <p:cNvPr id="4" name="TextBox 3"/>
          <p:cNvSpPr txBox="1"/>
          <p:nvPr/>
        </p:nvSpPr>
        <p:spPr>
          <a:xfrm>
            <a:off x="32080200" y="13563600"/>
            <a:ext cx="10668000" cy="830997"/>
          </a:xfrm>
          <a:prstGeom prst="rect">
            <a:avLst/>
          </a:prstGeom>
          <a:noFill/>
        </p:spPr>
        <p:txBody>
          <a:bodyPr wrap="square" rtlCol="0">
            <a:spAutoFit/>
          </a:bodyPr>
          <a:lstStyle/>
          <a:p>
            <a:r>
              <a:rPr lang="en-US" sz="2400" b="1" dirty="0" smtClean="0">
                <a:latin typeface="Calibri"/>
                <a:cs typeface="Calibri"/>
              </a:rPr>
              <a:t>Figure 4- </a:t>
            </a:r>
            <a:r>
              <a:rPr lang="en-US" sz="2400" dirty="0" smtClean="0">
                <a:latin typeface="Calibri"/>
                <a:cs typeface="Calibri"/>
              </a:rPr>
              <a:t>The graph that shows that gold is immune to corrosion between the dotted lines, and thermodynamically stable solid with varying potential and pH </a:t>
            </a:r>
            <a:endParaRPr lang="en-US" sz="2400" b="1" dirty="0">
              <a:latin typeface="Calibri"/>
              <a:cs typeface="Calibri"/>
            </a:endParaRPr>
          </a:p>
        </p:txBody>
      </p:sp>
      <p:sp>
        <p:nvSpPr>
          <p:cNvPr id="5" name="TextBox 4"/>
          <p:cNvSpPr txBox="1"/>
          <p:nvPr/>
        </p:nvSpPr>
        <p:spPr>
          <a:xfrm>
            <a:off x="15392400" y="26746200"/>
            <a:ext cx="13030200" cy="461665"/>
          </a:xfrm>
          <a:prstGeom prst="rect">
            <a:avLst/>
          </a:prstGeom>
          <a:noFill/>
        </p:spPr>
        <p:txBody>
          <a:bodyPr wrap="square" rtlCol="0">
            <a:spAutoFit/>
          </a:bodyPr>
          <a:lstStyle/>
          <a:p>
            <a:r>
              <a:rPr lang="en-US" sz="2400" b="1" dirty="0" smtClean="0">
                <a:latin typeface="Calibri"/>
                <a:cs typeface="Calibri"/>
              </a:rPr>
              <a:t>Figure 3- </a:t>
            </a:r>
            <a:r>
              <a:rPr lang="en-US" sz="2400" dirty="0" smtClean="0">
                <a:latin typeface="Calibri"/>
                <a:cs typeface="Calibri"/>
              </a:rPr>
              <a:t>The process of making the chip on a silicon wafer, with </a:t>
            </a:r>
            <a:r>
              <a:rPr lang="en-US" sz="2400" dirty="0" err="1" smtClean="0">
                <a:latin typeface="Calibri"/>
                <a:cs typeface="Calibri"/>
              </a:rPr>
              <a:t>microfabrication</a:t>
            </a:r>
            <a:r>
              <a:rPr lang="en-US" sz="2400" dirty="0" smtClean="0">
                <a:latin typeface="Calibri"/>
                <a:cs typeface="Calibri"/>
              </a:rPr>
              <a:t> technology </a:t>
            </a:r>
            <a:endParaRPr lang="en-US" sz="2400" b="1" dirty="0">
              <a:latin typeface="Calibri"/>
              <a:cs typeface="Calibri"/>
            </a:endParaRPr>
          </a:p>
        </p:txBody>
      </p:sp>
      <p:sp>
        <p:nvSpPr>
          <p:cNvPr id="6" name="TextBox 5"/>
          <p:cNvSpPr txBox="1"/>
          <p:nvPr/>
        </p:nvSpPr>
        <p:spPr>
          <a:xfrm>
            <a:off x="32994600" y="23698200"/>
            <a:ext cx="8534400" cy="830997"/>
          </a:xfrm>
          <a:prstGeom prst="rect">
            <a:avLst/>
          </a:prstGeom>
          <a:noFill/>
        </p:spPr>
        <p:txBody>
          <a:bodyPr wrap="square" rtlCol="0">
            <a:spAutoFit/>
          </a:bodyPr>
          <a:lstStyle/>
          <a:p>
            <a:r>
              <a:rPr lang="en-US" sz="2400" b="1" dirty="0" smtClean="0">
                <a:latin typeface="Calibri"/>
                <a:cs typeface="Calibri"/>
              </a:rPr>
              <a:t>Figure 5-</a:t>
            </a:r>
            <a:r>
              <a:rPr lang="en-US" sz="2400" dirty="0" smtClean="0">
                <a:latin typeface="Calibri"/>
                <a:cs typeface="Calibri"/>
              </a:rPr>
              <a:t> Being able to implant the microchip into a person for managed drug release</a:t>
            </a:r>
            <a:endParaRPr lang="en-US" sz="2400" b="1" dirty="0">
              <a:latin typeface="Calibri"/>
              <a:cs typeface="Calibri"/>
            </a:endParaRPr>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702175" rtl="0" eaLnBrk="1" fontAlgn="base" latinLnBrk="0" hangingPunct="1">
          <a:lnSpc>
            <a:spcPct val="100000"/>
          </a:lnSpc>
          <a:spcBef>
            <a:spcPct val="0"/>
          </a:spcBef>
          <a:spcAft>
            <a:spcPct val="0"/>
          </a:spcAft>
          <a:buClrTx/>
          <a:buSzTx/>
          <a:buFontTx/>
          <a:buNone/>
          <a:tabLst/>
          <a:defRPr kumimoji="0" lang="en-US" sz="9300" b="0" i="0" u="none" strike="noStrike" cap="none" normalizeH="0" baseline="0">
            <a:ln>
              <a:noFill/>
            </a:ln>
            <a:solidFill>
              <a:schemeClr val="tx1"/>
            </a:solidFill>
            <a:effectLst/>
            <a:latin typeface="Arial" pitchFamily="-10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15687</TotalTime>
  <Words>394</Words>
  <Application>Microsoft Macintosh PowerPoint</Application>
  <PresentationFormat>Custom</PresentationFormat>
  <Paragraphs>35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Sam Pazicni</dc:creator>
  <cp:lastModifiedBy>Catherine Buckley</cp:lastModifiedBy>
  <cp:revision>373</cp:revision>
  <dcterms:created xsi:type="dcterms:W3CDTF">2014-08-07T15:27:11Z</dcterms:created>
  <dcterms:modified xsi:type="dcterms:W3CDTF">2018-04-30T18:39:23Z</dcterms:modified>
</cp:coreProperties>
</file>