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notesMasterIdLst>
    <p:notesMasterId r:id="rId5"/>
  </p:notesMasterIdLst>
  <p:sldIdLst>
    <p:sldId id="256" r:id="rId4"/>
  </p:sldIdLst>
  <p:sldSz cx="438912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416" userDrawn="1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656F"/>
    <a:srgbClr val="FFC9C9"/>
    <a:srgbClr val="FF9456"/>
    <a:srgbClr val="BA9CFF"/>
    <a:srgbClr val="DEC8EE"/>
    <a:srgbClr val="2E0957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11" autoAdjust="0"/>
    <p:restoredTop sz="95187" autoAdjust="0"/>
  </p:normalViewPr>
  <p:slideViewPr>
    <p:cSldViewPr>
      <p:cViewPr>
        <p:scale>
          <a:sx n="54" d="100"/>
          <a:sy n="54" d="100"/>
        </p:scale>
        <p:origin x="-7056" y="-5288"/>
      </p:cViewPr>
      <p:guideLst>
        <p:guide orient="horz" pos="10416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1.xml"/><Relationship Id="rId4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localhost\Users\carolinehouston\Desktop\CHE612%20-%20Condensing%20Systems%20(Autosaved)%201.xlsx" TargetMode="External"/><Relationship Id="rId4" Type="http://schemas.openxmlformats.org/officeDocument/2006/relationships/chartUserShapes" Target="../drawings/drawing1.xml"/><Relationship Id="rId1" Type="http://schemas.microsoft.com/office/2011/relationships/chartStyle" Target="style1.xml"/><Relationship Id="rId2" Type="http://schemas.microsoft.com/office/2011/relationships/chartColorStyle" Target="colors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4" Type="http://schemas.openxmlformats.org/officeDocument/2006/relationships/oleObject" Target="file:///\\localhost\Users\carolinehouston\Desktop\CHE612%20-%20Condensing%20Systems%20(Autosaved)%201.xlsx" TargetMode="External"/><Relationship Id="rId1" Type="http://schemas.microsoft.com/office/2011/relationships/chartStyle" Target="style2.xml"/><Relationship Id="rId2" Type="http://schemas.microsoft.com/office/2011/relationships/chartColorStyle" Target="colors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4" Type="http://schemas.openxmlformats.org/officeDocument/2006/relationships/oleObject" Target="file://localhost/Users/carolinehouston/Desktop/CHE612%20-%20Condensing%20Systems%20(Autosaved)%201.xlsx" TargetMode="External"/><Relationship Id="rId1" Type="http://schemas.microsoft.com/office/2011/relationships/chartStyle" Target="style3.xml"/><Relationship Id="rId2" Type="http://schemas.microsoft.com/office/2011/relationships/chartColorStyle" Target="colors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0615122805546"/>
          <c:y val="0.0654279445060528"/>
          <c:w val="0.508118967350489"/>
          <c:h val="0.808022610454943"/>
        </c:manualLayout>
      </c:layout>
      <c:barChart>
        <c:barDir val="col"/>
        <c:grouping val="clustered"/>
        <c:varyColors val="0"/>
        <c:ser>
          <c:idx val="1"/>
          <c:order val="0"/>
          <c:tx>
            <c:v>CoCurrent LowHeat</c:v>
          </c:tx>
          <c:spPr>
            <a:solidFill>
              <a:srgbClr val="FFC9C9"/>
            </a:solidFill>
            <a:ln w="25400">
              <a:solidFill>
                <a:schemeClr val="tx1"/>
              </a:solidFill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Sheet3!$AB$12:$AB$14</c:f>
                <c:numCache>
                  <c:formatCode>General</c:formatCode>
                  <c:ptCount val="3"/>
                  <c:pt idx="0">
                    <c:v>35.2227024558659</c:v>
                  </c:pt>
                  <c:pt idx="1">
                    <c:v>28.33236765801036</c:v>
                  </c:pt>
                  <c:pt idx="2">
                    <c:v>25.29666186047771</c:v>
                  </c:pt>
                </c:numCache>
              </c:numRef>
            </c:plus>
            <c:minus>
              <c:numRef>
                <c:f>Sheet3!$AB$12:$AB$14</c:f>
                <c:numCache>
                  <c:formatCode>General</c:formatCode>
                  <c:ptCount val="3"/>
                  <c:pt idx="0">
                    <c:v>35.2227024558659</c:v>
                  </c:pt>
                  <c:pt idx="1">
                    <c:v>28.33236765801036</c:v>
                  </c:pt>
                  <c:pt idx="2">
                    <c:v>25.29666186047771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errBars>
          <c:val>
            <c:numRef>
              <c:f>Sheet3!$AA$12:$AA$14</c:f>
              <c:numCache>
                <c:formatCode>General</c:formatCode>
                <c:ptCount val="3"/>
                <c:pt idx="0">
                  <c:v>237.5497143474102</c:v>
                </c:pt>
                <c:pt idx="1">
                  <c:v>348.2823151702165</c:v>
                </c:pt>
                <c:pt idx="2">
                  <c:v>351.167732664301</c:v>
                </c:pt>
              </c:numCache>
            </c:numRef>
          </c:val>
        </c:ser>
        <c:ser>
          <c:idx val="3"/>
          <c:order val="1"/>
          <c:tx>
            <c:v>CounterCurrent LowHeat</c:v>
          </c:tx>
          <c:spPr>
            <a:solidFill>
              <a:schemeClr val="accent1">
                <a:lumMod val="60000"/>
                <a:lumOff val="40000"/>
              </a:schemeClr>
            </a:solidFill>
            <a:ln w="25400">
              <a:solidFill>
                <a:schemeClr val="tx1"/>
              </a:solidFill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Sheet3!$AB$15:$AB$17</c:f>
                <c:numCache>
                  <c:formatCode>General</c:formatCode>
                  <c:ptCount val="3"/>
                  <c:pt idx="0">
                    <c:v>46.16492691885323</c:v>
                  </c:pt>
                  <c:pt idx="1">
                    <c:v>80.31671054908955</c:v>
                  </c:pt>
                  <c:pt idx="2">
                    <c:v>12.37765580652647</c:v>
                  </c:pt>
                </c:numCache>
              </c:numRef>
            </c:plus>
            <c:minus>
              <c:numRef>
                <c:f>Sheet3!$AB$15:$AB$17</c:f>
                <c:numCache>
                  <c:formatCode>General</c:formatCode>
                  <c:ptCount val="3"/>
                  <c:pt idx="0">
                    <c:v>46.16492691885323</c:v>
                  </c:pt>
                  <c:pt idx="1">
                    <c:v>80.31671054908955</c:v>
                  </c:pt>
                  <c:pt idx="2">
                    <c:v>12.37765580652647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errBars>
          <c:val>
            <c:numRef>
              <c:f>Sheet3!$AA$15:$AA$17</c:f>
              <c:numCache>
                <c:formatCode>General</c:formatCode>
                <c:ptCount val="3"/>
                <c:pt idx="0">
                  <c:v>390.06405103918</c:v>
                </c:pt>
                <c:pt idx="1">
                  <c:v>508.3538862997071</c:v>
                </c:pt>
                <c:pt idx="2">
                  <c:v>441.2343078498355</c:v>
                </c:pt>
              </c:numCache>
            </c:numRef>
          </c:val>
        </c:ser>
        <c:ser>
          <c:idx val="0"/>
          <c:order val="2"/>
          <c:tx>
            <c:v>CoCurrent HighHeat</c:v>
          </c:tx>
          <c:spPr>
            <a:solidFill>
              <a:srgbClr val="ED656F"/>
            </a:solidFill>
            <a:ln w="25400">
              <a:solidFill>
                <a:schemeClr val="tx1"/>
              </a:solidFill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Sheet3!$AB$6:$AB$8</c:f>
                <c:numCache>
                  <c:formatCode>General</c:formatCode>
                  <c:ptCount val="3"/>
                  <c:pt idx="0">
                    <c:v>16.03220099167446</c:v>
                  </c:pt>
                  <c:pt idx="1">
                    <c:v>50.3962533187783</c:v>
                  </c:pt>
                  <c:pt idx="2">
                    <c:v>66.25680985320398</c:v>
                  </c:pt>
                </c:numCache>
              </c:numRef>
            </c:plus>
            <c:minus>
              <c:numRef>
                <c:f>Sheet3!$AB$6:$AB$8</c:f>
                <c:numCache>
                  <c:formatCode>General</c:formatCode>
                  <c:ptCount val="3"/>
                  <c:pt idx="0">
                    <c:v>16.03220099167446</c:v>
                  </c:pt>
                  <c:pt idx="1">
                    <c:v>50.3962533187783</c:v>
                  </c:pt>
                  <c:pt idx="2">
                    <c:v>66.25680985320398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errBars>
          <c:val>
            <c:numRef>
              <c:f>Sheet3!$AA$6:$AA$8</c:f>
              <c:numCache>
                <c:formatCode>General</c:formatCode>
                <c:ptCount val="3"/>
                <c:pt idx="0">
                  <c:v>257.3295048823022</c:v>
                </c:pt>
                <c:pt idx="1">
                  <c:v>341.8902310313055</c:v>
                </c:pt>
                <c:pt idx="2">
                  <c:v>334.823787425707</c:v>
                </c:pt>
              </c:numCache>
            </c:numRef>
          </c:val>
        </c:ser>
        <c:ser>
          <c:idx val="2"/>
          <c:order val="3"/>
          <c:tx>
            <c:v>CounterCurrent HighHeat</c:v>
          </c:tx>
          <c:spPr>
            <a:solidFill>
              <a:schemeClr val="accent5">
                <a:lumMod val="75000"/>
              </a:schemeClr>
            </a:solidFill>
            <a:ln w="25400">
              <a:solidFill>
                <a:schemeClr val="tx1"/>
              </a:solidFill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Sheet3!$AB$9:$AB$11</c:f>
                <c:numCache>
                  <c:formatCode>General</c:formatCode>
                  <c:ptCount val="3"/>
                  <c:pt idx="0">
                    <c:v>24.08200391164518</c:v>
                  </c:pt>
                  <c:pt idx="1">
                    <c:v>57.81221911285755</c:v>
                  </c:pt>
                  <c:pt idx="2">
                    <c:v>249.3536190092361</c:v>
                  </c:pt>
                </c:numCache>
              </c:numRef>
            </c:plus>
            <c:minus>
              <c:numRef>
                <c:f>Sheet3!$AB$9:$AB$11</c:f>
                <c:numCache>
                  <c:formatCode>General</c:formatCode>
                  <c:ptCount val="3"/>
                  <c:pt idx="0">
                    <c:v>24.08200391164518</c:v>
                  </c:pt>
                  <c:pt idx="1">
                    <c:v>57.81221911285755</c:v>
                  </c:pt>
                  <c:pt idx="2">
                    <c:v>249.3536190092361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errBars>
          <c:val>
            <c:numRef>
              <c:f>Sheet3!$AA$9:$AA$11</c:f>
              <c:numCache>
                <c:formatCode>General</c:formatCode>
                <c:ptCount val="3"/>
                <c:pt idx="0">
                  <c:v>366.6338359236427</c:v>
                </c:pt>
                <c:pt idx="1">
                  <c:v>452.9981443963117</c:v>
                </c:pt>
                <c:pt idx="2">
                  <c:v>617.2469677632754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28042240"/>
        <c:axId val="-2077095648"/>
      </c:barChart>
      <c:catAx>
        <c:axId val="182804224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ysClr val="windowText" lastClr="000000"/>
                    </a:solidFill>
                    <a:latin typeface="Times" charset="0"/>
                    <a:ea typeface="Times" charset="0"/>
                    <a:cs typeface="Times" charset="0"/>
                  </a:defRPr>
                </a:pPr>
                <a:r>
                  <a:rPr lang="en-US" sz="3200" dirty="0" smtClean="0"/>
                  <a:t>Flow</a:t>
                </a:r>
                <a:r>
                  <a:rPr lang="en-US" sz="3200" baseline="0" dirty="0" smtClean="0"/>
                  <a:t> Rate (kg/s)</a:t>
                </a:r>
              </a:p>
            </c:rich>
          </c:tx>
          <c:layout>
            <c:manualLayout>
              <c:xMode val="edge"/>
              <c:yMode val="edge"/>
              <c:x val="0.420474067622548"/>
              <c:y val="0.94065448572466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ysClr val="windowText" lastClr="000000"/>
                  </a:solidFill>
                  <a:latin typeface="Times" charset="0"/>
                  <a:ea typeface="Times" charset="0"/>
                  <a:cs typeface="Times" charset="0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254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pPr>
            <a:endParaRPr lang="en-US"/>
          </a:p>
        </c:txPr>
        <c:crossAx val="-2077095648"/>
        <c:crosses val="autoZero"/>
        <c:auto val="1"/>
        <c:lblAlgn val="ctr"/>
        <c:lblOffset val="100"/>
        <c:noMultiLvlLbl val="0"/>
      </c:catAx>
      <c:valAx>
        <c:axId val="-2077095648"/>
        <c:scaling>
          <c:orientation val="minMax"/>
          <c:max val="900.0"/>
          <c:min val="0.0"/>
        </c:scaling>
        <c:delete val="0"/>
        <c:axPos val="l"/>
        <c:majorGridlines>
          <c:spPr>
            <a:ln w="25400" cap="flat" cmpd="sng" algn="ctr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ysClr val="windowText" lastClr="000000"/>
                    </a:solidFill>
                    <a:latin typeface="Times" charset="0"/>
                    <a:ea typeface="Times" charset="0"/>
                    <a:cs typeface="Times" charset="0"/>
                  </a:defRPr>
                </a:pPr>
                <a:r>
                  <a:rPr lang="en-US" sz="3200" dirty="0" smtClean="0"/>
                  <a:t>Overall Heat Transfer Coefficient ,</a:t>
                </a:r>
                <a:r>
                  <a:rPr lang="en-US" sz="3200" baseline="0" dirty="0" smtClean="0"/>
                  <a:t> U (W/m</a:t>
                </a:r>
                <a:r>
                  <a:rPr lang="en-US" sz="3200" baseline="30000" dirty="0" smtClean="0"/>
                  <a:t>2</a:t>
                </a:r>
                <a:r>
                  <a:rPr lang="en-US" sz="3200" baseline="0" dirty="0" smtClean="0"/>
                  <a:t>K)</a:t>
                </a:r>
                <a:endParaRPr lang="en-US" sz="3200" dirty="0"/>
              </a:p>
            </c:rich>
          </c:tx>
          <c:layout>
            <c:manualLayout>
              <c:xMode val="edge"/>
              <c:yMode val="edge"/>
              <c:x val="0.0485796403425273"/>
              <c:y val="0.13511663364314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ysClr val="windowText" lastClr="000000"/>
                  </a:solidFill>
                  <a:latin typeface="Times" charset="0"/>
                  <a:ea typeface="Times" charset="0"/>
                  <a:cs typeface="Times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defRPr>
            </a:pPr>
            <a:endParaRPr lang="en-US"/>
          </a:p>
        </c:txPr>
        <c:crossAx val="1828042240"/>
        <c:crosses val="autoZero"/>
        <c:crossBetween val="between"/>
        <c:majorUnit val="200.0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71330951490386"/>
          <c:y val="0.060284819151404"/>
          <c:w val="0.188138503726634"/>
          <c:h val="0.8804791187555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ysClr val="windowText" lastClr="000000"/>
              </a:solidFill>
              <a:latin typeface="Times" charset="0"/>
              <a:ea typeface="Times" charset="0"/>
              <a:cs typeface="Times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ysClr val="windowText" lastClr="000000"/>
          </a:solidFill>
          <a:latin typeface="Times" charset="0"/>
          <a:ea typeface="Times" charset="0"/>
          <a:cs typeface="Times" charset="0"/>
        </a:defRPr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spc="0" baseline="0">
                <a:solidFill>
                  <a:sysClr val="windowText" lastClr="000000"/>
                </a:solidFill>
                <a:latin typeface="Times" charset="0"/>
                <a:ea typeface="Times" charset="0"/>
                <a:cs typeface="Times" charset="0"/>
              </a:defRPr>
            </a:pPr>
            <a:r>
              <a:rPr lang="en-US" sz="3200" b="1" smtClean="0"/>
              <a:t>High</a:t>
            </a:r>
            <a:r>
              <a:rPr lang="en-US" sz="3200" b="1" baseline="0" smtClean="0"/>
              <a:t> Heat</a:t>
            </a:r>
            <a:endParaRPr lang="en-US" sz="3200" b="1" dirty="0"/>
          </a:p>
        </c:rich>
      </c:tx>
      <c:layout>
        <c:manualLayout>
          <c:xMode val="edge"/>
          <c:yMode val="edge"/>
          <c:x val="0.325437070366204"/>
          <c:y val="0.038249181563470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spc="0" baseline="0">
              <a:solidFill>
                <a:sysClr val="windowText" lastClr="000000"/>
              </a:solidFill>
              <a:latin typeface="Times" charset="0"/>
              <a:ea typeface="Times" charset="0"/>
              <a:cs typeface="Times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12461567304087"/>
          <c:y val="0.158632466274979"/>
          <c:w val="0.725778652668416"/>
          <c:h val="0.617601149407222"/>
        </c:manualLayout>
      </c:layout>
      <c:scatterChart>
        <c:scatterStyle val="lineMarker"/>
        <c:varyColors val="0"/>
        <c:ser>
          <c:idx val="0"/>
          <c:order val="0"/>
          <c:tx>
            <c:v>HighHeat CoCurrent</c:v>
          </c:tx>
          <c:spPr>
            <a:ln w="25400" cap="rnd">
              <a:noFill/>
              <a:round/>
            </a:ln>
            <a:effectLst/>
          </c:spPr>
          <c:marker>
            <c:symbol val="square"/>
            <c:size val="20"/>
            <c:spPr>
              <a:solidFill>
                <a:srgbClr val="ED656F"/>
              </a:solidFill>
              <a:ln w="9525">
                <a:solidFill>
                  <a:sysClr val="windowText" lastClr="000000"/>
                </a:solidFill>
              </a:ln>
              <a:effectLst/>
            </c:spPr>
          </c:marker>
          <c:trendline>
            <c:spPr>
              <a:ln w="63500" cap="rnd">
                <a:solidFill>
                  <a:srgbClr val="ED656F"/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-0.0219665041869766"/>
                  <c:y val="0.0607499453193351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000" b="0" i="0" u="none" strike="noStrike" kern="1200" baseline="0">
                      <a:solidFill>
                        <a:sysClr val="windowText" lastClr="000000"/>
                      </a:solidFill>
                      <a:latin typeface="Times" charset="0"/>
                      <a:ea typeface="Times" charset="0"/>
                      <a:cs typeface="Times" charset="0"/>
                    </a:defRPr>
                  </a:pPr>
                  <a:endParaRPr lang="en-US"/>
                </a:p>
              </c:txPr>
            </c:trendlineLbl>
          </c:trendline>
          <c:xVal>
            <c:numRef>
              <c:f>Sheet3!$R$5:$R$13</c:f>
              <c:numCache>
                <c:formatCode>General</c:formatCode>
                <c:ptCount val="9"/>
                <c:pt idx="0">
                  <c:v>0.0680013828624575</c:v>
                </c:pt>
                <c:pt idx="1">
                  <c:v>0.0680013828624575</c:v>
                </c:pt>
                <c:pt idx="2">
                  <c:v>0.0680013828624575</c:v>
                </c:pt>
                <c:pt idx="3">
                  <c:v>0.0566164201306501</c:v>
                </c:pt>
                <c:pt idx="4">
                  <c:v>0.0566164201306501</c:v>
                </c:pt>
                <c:pt idx="5">
                  <c:v>0.0566164201306501</c:v>
                </c:pt>
                <c:pt idx="6">
                  <c:v>0.0504844773283362</c:v>
                </c:pt>
                <c:pt idx="7">
                  <c:v>0.0504844773283362</c:v>
                </c:pt>
                <c:pt idx="8">
                  <c:v>0.0504844773283362</c:v>
                </c:pt>
              </c:numCache>
            </c:numRef>
          </c:xVal>
          <c:yVal>
            <c:numRef>
              <c:f>Sheet3!$P$5:$P$13</c:f>
              <c:numCache>
                <c:formatCode>General</c:formatCode>
                <c:ptCount val="9"/>
                <c:pt idx="0">
                  <c:v>0.543497066481644</c:v>
                </c:pt>
                <c:pt idx="1">
                  <c:v>0.549179117247411</c:v>
                </c:pt>
                <c:pt idx="2">
                  <c:v>0.533564855747789</c:v>
                </c:pt>
                <c:pt idx="3">
                  <c:v>0.459087409321982</c:v>
                </c:pt>
                <c:pt idx="4">
                  <c:v>0.513638050778313</c:v>
                </c:pt>
                <c:pt idx="5">
                  <c:v>0.512137802766619</c:v>
                </c:pt>
                <c:pt idx="6">
                  <c:v>0.50057195148291</c:v>
                </c:pt>
                <c:pt idx="7">
                  <c:v>0.582567361627944</c:v>
                </c:pt>
                <c:pt idx="8">
                  <c:v>0.460753297195339</c:v>
                </c:pt>
              </c:numCache>
            </c:numRef>
          </c:yVal>
          <c:smooth val="0"/>
        </c:ser>
        <c:ser>
          <c:idx val="1"/>
          <c:order val="1"/>
          <c:tx>
            <c:v>HighHeat CounterCurrent</c:v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20"/>
            <c:spPr>
              <a:solidFill>
                <a:srgbClr val="4472C4">
                  <a:lumMod val="75000"/>
                </a:srgbClr>
              </a:solidFill>
              <a:ln w="9525">
                <a:solidFill>
                  <a:sysClr val="windowText" lastClr="000000"/>
                </a:solidFill>
              </a:ln>
              <a:effectLst/>
            </c:spPr>
          </c:marker>
          <c:trendline>
            <c:spPr>
              <a:ln w="63500" cap="rnd">
                <a:solidFill>
                  <a:srgbClr val="4472C4">
                    <a:lumMod val="75000"/>
                  </a:srgbClr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-0.0235538057742782"/>
                  <c:y val="-0.0331929407261592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000" b="0" i="0" u="none" strike="noStrike" kern="1200" baseline="0">
                      <a:solidFill>
                        <a:sysClr val="windowText" lastClr="000000"/>
                      </a:solidFill>
                      <a:latin typeface="Times" charset="0"/>
                      <a:ea typeface="Times" charset="0"/>
                      <a:cs typeface="Times" charset="0"/>
                    </a:defRPr>
                  </a:pPr>
                  <a:endParaRPr lang="en-US"/>
                </a:p>
              </c:txPr>
            </c:trendlineLbl>
          </c:trendline>
          <c:xVal>
            <c:numRef>
              <c:f>Sheet3!$R$32:$R$40</c:f>
              <c:numCache>
                <c:formatCode>General</c:formatCode>
                <c:ptCount val="9"/>
                <c:pt idx="0">
                  <c:v>0.0680013828624575</c:v>
                </c:pt>
                <c:pt idx="1">
                  <c:v>0.0680013828624575</c:v>
                </c:pt>
                <c:pt idx="2">
                  <c:v>0.0680013828624575</c:v>
                </c:pt>
                <c:pt idx="3">
                  <c:v>0.0566164201306501</c:v>
                </c:pt>
                <c:pt idx="4">
                  <c:v>0.0566164201306501</c:v>
                </c:pt>
                <c:pt idx="5">
                  <c:v>0.0566164201306501</c:v>
                </c:pt>
                <c:pt idx="6">
                  <c:v>0.0504844773283362</c:v>
                </c:pt>
                <c:pt idx="7">
                  <c:v>0.0504844773283362</c:v>
                </c:pt>
                <c:pt idx="8">
                  <c:v>0.0504844773283362</c:v>
                </c:pt>
              </c:numCache>
            </c:numRef>
          </c:xVal>
          <c:yVal>
            <c:numRef>
              <c:f>Sheet3!$P$32:$P$40</c:f>
              <c:numCache>
                <c:formatCode>General</c:formatCode>
                <c:ptCount val="9"/>
                <c:pt idx="0">
                  <c:v>0.803993123253361</c:v>
                </c:pt>
                <c:pt idx="1">
                  <c:v>0.615194875354716</c:v>
                </c:pt>
                <c:pt idx="2">
                  <c:v>0.548991256842278</c:v>
                </c:pt>
                <c:pt idx="3">
                  <c:v>0.655231228753044</c:v>
                </c:pt>
                <c:pt idx="4">
                  <c:v>0.462046682130152</c:v>
                </c:pt>
                <c:pt idx="5">
                  <c:v>0.587650951298091</c:v>
                </c:pt>
                <c:pt idx="6">
                  <c:v>0.603169199755475</c:v>
                </c:pt>
                <c:pt idx="7">
                  <c:v>0.56663486035513</c:v>
                </c:pt>
                <c:pt idx="8">
                  <c:v>0.279669647118137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970490288"/>
        <c:axId val="1815203472"/>
      </c:scatterChart>
      <c:valAx>
        <c:axId val="-1970490288"/>
        <c:scaling>
          <c:orientation val="minMax"/>
          <c:min val="0.05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ysClr val="windowText" lastClr="000000"/>
                    </a:solidFill>
                    <a:latin typeface="Times" charset="0"/>
                    <a:ea typeface="Times" charset="0"/>
                    <a:cs typeface="Times" charset="0"/>
                  </a:defRPr>
                </a:pPr>
                <a:r>
                  <a:rPr lang="mr-IN" sz="3200" dirty="0" smtClean="0"/>
                  <a:t>1/</a:t>
                </a:r>
                <a:r>
                  <a:rPr lang="mr-IN" sz="3200" dirty="0" err="1" smtClean="0"/>
                  <a:t>Re</a:t>
                </a:r>
                <a:r>
                  <a:rPr lang="en-US" sz="3200" baseline="30000" dirty="0" smtClean="0"/>
                  <a:t>m</a:t>
                </a:r>
                <a:endParaRPr lang="mr-IN" sz="3200" dirty="0"/>
              </a:p>
            </c:rich>
          </c:tx>
          <c:layout>
            <c:manualLayout>
              <c:xMode val="edge"/>
              <c:yMode val="edge"/>
              <c:x val="0.509708036495438"/>
              <c:y val="0.84299007545931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ysClr val="windowText" lastClr="000000"/>
                  </a:solidFill>
                  <a:latin typeface="Times" charset="0"/>
                  <a:ea typeface="Times" charset="0"/>
                  <a:cs typeface="Times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Times" charset="0"/>
                <a:ea typeface="Times" charset="0"/>
                <a:cs typeface="Times" charset="0"/>
              </a:defRPr>
            </a:pPr>
            <a:endParaRPr lang="en-US"/>
          </a:p>
        </c:txPr>
        <c:crossAx val="1815203472"/>
        <c:crosses val="autoZero"/>
        <c:crossBetween val="midCat"/>
        <c:majorUnit val="0.005"/>
      </c:valAx>
      <c:valAx>
        <c:axId val="1815203472"/>
        <c:scaling>
          <c:orientation val="minMax"/>
          <c:max val="0.9"/>
          <c:min val="0.2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ysClr val="windowText" lastClr="000000"/>
                    </a:solidFill>
                    <a:latin typeface="Times" charset="0"/>
                    <a:ea typeface="Times" charset="0"/>
                    <a:cs typeface="Times" charset="0"/>
                  </a:defRPr>
                </a:pPr>
                <a:r>
                  <a:rPr lang="en-US" sz="3200" b="0" dirty="0" smtClean="0"/>
                  <a:t>Overall</a:t>
                </a:r>
                <a:r>
                  <a:rPr lang="en-US" sz="3200" b="0" baseline="0" dirty="0" smtClean="0"/>
                  <a:t> Resistance (Ro)</a:t>
                </a:r>
                <a:endParaRPr lang="en-US" sz="3200" b="0" dirty="0"/>
              </a:p>
            </c:rich>
          </c:tx>
          <c:layout>
            <c:manualLayout>
              <c:xMode val="edge"/>
              <c:yMode val="edge"/>
              <c:x val="0.00329958755155605"/>
              <c:y val="0.18883625874890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ysClr val="windowText" lastClr="000000"/>
                  </a:solidFill>
                  <a:latin typeface="Times" charset="0"/>
                  <a:ea typeface="Times" charset="0"/>
                  <a:cs typeface="Times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25400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Times" charset="0"/>
                <a:ea typeface="Times" charset="0"/>
                <a:cs typeface="Times" charset="0"/>
              </a:defRPr>
            </a:pPr>
            <a:endParaRPr lang="en-US"/>
          </a:p>
        </c:txPr>
        <c:crossAx val="-1970490288"/>
        <c:crosses val="autoZero"/>
        <c:crossBetween val="midCat"/>
        <c:majorUnit val="0.2"/>
      </c:valAx>
      <c:spPr>
        <a:noFill/>
        <a:ln w="25400">
          <a:solidFill>
            <a:sysClr val="windowText" lastClr="000000"/>
          </a:solidFill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10283714535683"/>
          <c:y val="0.932527750437445"/>
          <c:w val="0.794325709286339"/>
          <c:h val="0.067472249562554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ysClr val="windowText" lastClr="000000"/>
              </a:solidFill>
              <a:latin typeface="Times" charset="0"/>
              <a:ea typeface="Times" charset="0"/>
              <a:cs typeface="Times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ysClr val="windowText" lastClr="000000"/>
          </a:solidFill>
          <a:latin typeface="Times" charset="0"/>
          <a:ea typeface="Times" charset="0"/>
          <a:cs typeface="Times" charset="0"/>
        </a:defRPr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spc="0" baseline="0">
                <a:solidFill>
                  <a:sysClr val="windowText" lastClr="000000"/>
                </a:solidFill>
                <a:latin typeface="Times" charset="0"/>
                <a:ea typeface="Times" charset="0"/>
                <a:cs typeface="Times" charset="0"/>
              </a:defRPr>
            </a:pPr>
            <a:r>
              <a:rPr lang="en-US" sz="3200" b="1"/>
              <a:t>Low Heat</a:t>
            </a:r>
          </a:p>
        </c:rich>
      </c:tx>
      <c:layout>
        <c:manualLayout>
          <c:xMode val="edge"/>
          <c:yMode val="edge"/>
          <c:x val="0.318884889388826"/>
          <c:y val="0.008316699933466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spc="0" baseline="0">
              <a:solidFill>
                <a:sysClr val="windowText" lastClr="000000"/>
              </a:solidFill>
              <a:latin typeface="Times" charset="0"/>
              <a:ea typeface="Times" charset="0"/>
              <a:cs typeface="Times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06112360954881"/>
          <c:y val="0.120375652893688"/>
          <c:w val="0.732127984002"/>
          <c:h val="0.61291013772979"/>
        </c:manualLayout>
      </c:layout>
      <c:scatterChart>
        <c:scatterStyle val="lineMarker"/>
        <c:varyColors val="0"/>
        <c:ser>
          <c:idx val="0"/>
          <c:order val="0"/>
          <c:tx>
            <c:v>LowHeat CoCurrent</c:v>
          </c:tx>
          <c:spPr>
            <a:ln w="25400" cap="rnd">
              <a:noFill/>
              <a:round/>
            </a:ln>
            <a:effectLst/>
          </c:spPr>
          <c:marker>
            <c:symbol val="square"/>
            <c:size val="20"/>
            <c:spPr>
              <a:solidFill>
                <a:srgbClr val="FFC9C9"/>
              </a:solidFill>
              <a:ln w="9525">
                <a:solidFill>
                  <a:sysClr val="windowText" lastClr="000000"/>
                </a:solidFill>
              </a:ln>
              <a:effectLst/>
            </c:spPr>
          </c:marker>
          <c:trendline>
            <c:spPr>
              <a:ln w="63500" cap="rnd">
                <a:solidFill>
                  <a:srgbClr val="ED656F"/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-0.167368078990126"/>
                  <c:y val="-0.00731581456509556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000" b="0" i="0" u="none" strike="noStrike" kern="1200" baseline="0">
                      <a:solidFill>
                        <a:sysClr val="windowText" lastClr="000000"/>
                      </a:solidFill>
                      <a:latin typeface="Times" charset="0"/>
                      <a:ea typeface="Times" charset="0"/>
                      <a:cs typeface="Times" charset="0"/>
                    </a:defRPr>
                  </a:pPr>
                  <a:endParaRPr lang="en-US"/>
                </a:p>
              </c:txPr>
            </c:trendlineLbl>
          </c:trendline>
          <c:xVal>
            <c:numRef>
              <c:f>Sheet3!$R$14:$R$22</c:f>
              <c:numCache>
                <c:formatCode>General</c:formatCode>
                <c:ptCount val="9"/>
                <c:pt idx="0">
                  <c:v>0.0294513182961421</c:v>
                </c:pt>
                <c:pt idx="1">
                  <c:v>0.027756007277936</c:v>
                </c:pt>
                <c:pt idx="2">
                  <c:v>0.027756007277936</c:v>
                </c:pt>
                <c:pt idx="3">
                  <c:v>0.0217398498622203</c:v>
                </c:pt>
                <c:pt idx="4">
                  <c:v>0.0217398498622203</c:v>
                </c:pt>
                <c:pt idx="5">
                  <c:v>0.0217398498622203</c:v>
                </c:pt>
                <c:pt idx="6">
                  <c:v>0.0186585182827535</c:v>
                </c:pt>
                <c:pt idx="7">
                  <c:v>0.0186585182827535</c:v>
                </c:pt>
                <c:pt idx="8">
                  <c:v>0.0186585182827535</c:v>
                </c:pt>
              </c:numCache>
            </c:numRef>
          </c:xVal>
          <c:yVal>
            <c:numRef>
              <c:f>Sheet3!$P$14:$P$22</c:f>
              <c:numCache>
                <c:formatCode>General</c:formatCode>
                <c:ptCount val="9"/>
                <c:pt idx="0">
                  <c:v>0.617266199135303</c:v>
                </c:pt>
                <c:pt idx="1">
                  <c:v>0.692404209052902</c:v>
                </c:pt>
                <c:pt idx="2">
                  <c:v>0.58491714170954</c:v>
                </c:pt>
                <c:pt idx="3">
                  <c:v>0.488827554382812</c:v>
                </c:pt>
                <c:pt idx="4">
                  <c:v>0.531372202135618</c:v>
                </c:pt>
                <c:pt idx="5">
                  <c:v>0.511217035388188</c:v>
                </c:pt>
                <c:pt idx="6">
                  <c:v>0.530775161348543</c:v>
                </c:pt>
                <c:pt idx="7">
                  <c:v>0.562305241827827</c:v>
                </c:pt>
                <c:pt idx="8">
                  <c:v>0.529963048619877</c:v>
                </c:pt>
              </c:numCache>
            </c:numRef>
          </c:yVal>
          <c:smooth val="0"/>
        </c:ser>
        <c:ser>
          <c:idx val="1"/>
          <c:order val="1"/>
          <c:tx>
            <c:v>LowHeat CounterCurrent</c:v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20"/>
            <c:spPr>
              <a:solidFill>
                <a:srgbClr val="5B9BD5">
                  <a:lumMod val="60000"/>
                  <a:lumOff val="40000"/>
                </a:srgbClr>
              </a:solidFill>
              <a:ln w="9525">
                <a:solidFill>
                  <a:sysClr val="windowText" lastClr="000000"/>
                </a:solidFill>
              </a:ln>
              <a:effectLst/>
            </c:spPr>
          </c:marker>
          <c:trendline>
            <c:spPr>
              <a:ln w="63500" cap="rnd">
                <a:solidFill>
                  <a:srgbClr val="5B9BD5">
                    <a:lumMod val="60000"/>
                    <a:lumOff val="40000"/>
                  </a:srgbClr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-0.0250249968753905"/>
                  <c:y val="0.0576869882282679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000" b="0" i="0" u="none" strike="noStrike" kern="1200" baseline="0">
                      <a:solidFill>
                        <a:sysClr val="windowText" lastClr="000000"/>
                      </a:solidFill>
                      <a:latin typeface="Times" charset="0"/>
                      <a:ea typeface="Times" charset="0"/>
                      <a:cs typeface="Times" charset="0"/>
                    </a:defRPr>
                  </a:pPr>
                  <a:endParaRPr lang="en-US"/>
                </a:p>
              </c:txPr>
            </c:trendlineLbl>
          </c:trendline>
          <c:xVal>
            <c:numRef>
              <c:f>Sheet3!$R$23:$R$31</c:f>
              <c:numCache>
                <c:formatCode>General</c:formatCode>
                <c:ptCount val="9"/>
                <c:pt idx="0">
                  <c:v>0.027756007277936</c:v>
                </c:pt>
                <c:pt idx="1">
                  <c:v>0.027756007277936</c:v>
                </c:pt>
                <c:pt idx="2">
                  <c:v>0.027756007277936</c:v>
                </c:pt>
                <c:pt idx="3">
                  <c:v>0.0217398498622203</c:v>
                </c:pt>
                <c:pt idx="4">
                  <c:v>0.0217398498622203</c:v>
                </c:pt>
                <c:pt idx="5">
                  <c:v>0.0217398498622203</c:v>
                </c:pt>
                <c:pt idx="6">
                  <c:v>0.0186585182827535</c:v>
                </c:pt>
                <c:pt idx="7">
                  <c:v>0.0186585182827535</c:v>
                </c:pt>
                <c:pt idx="8">
                  <c:v>0.0186585182827535</c:v>
                </c:pt>
              </c:numCache>
            </c:numRef>
          </c:xVal>
          <c:yVal>
            <c:numRef>
              <c:f>Sheet3!$P$23:$P$31</c:f>
              <c:numCache>
                <c:formatCode>General</c:formatCode>
                <c:ptCount val="9"/>
                <c:pt idx="0">
                  <c:v>0.576608929227859</c:v>
                </c:pt>
                <c:pt idx="1">
                  <c:v>0.513911158674758</c:v>
                </c:pt>
                <c:pt idx="2">
                  <c:v>0.488749763825435</c:v>
                </c:pt>
                <c:pt idx="3">
                  <c:v>0.478426443882533</c:v>
                </c:pt>
                <c:pt idx="4">
                  <c:v>0.458722219001343</c:v>
                </c:pt>
                <c:pt idx="5">
                  <c:v>0.378679126448487</c:v>
                </c:pt>
                <c:pt idx="6">
                  <c:v>0.584187058475754</c:v>
                </c:pt>
                <c:pt idx="7">
                  <c:v>0.525552426829218</c:v>
                </c:pt>
                <c:pt idx="8">
                  <c:v>0.579589317358266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977542256"/>
        <c:axId val="-1975247856"/>
      </c:scatterChart>
      <c:valAx>
        <c:axId val="-1977542256"/>
        <c:scaling>
          <c:orientation val="minMax"/>
          <c:max val="0.03"/>
          <c:min val="0.018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ysClr val="windowText" lastClr="000000"/>
                    </a:solidFill>
                    <a:latin typeface="Times" charset="0"/>
                    <a:ea typeface="Times" charset="0"/>
                    <a:cs typeface="Times" charset="0"/>
                  </a:defRPr>
                </a:pPr>
                <a:r>
                  <a:rPr lang="mr-IN" sz="3200" dirty="0" smtClean="0"/>
                  <a:t>1/</a:t>
                </a:r>
                <a:r>
                  <a:rPr lang="mr-IN" sz="3200" dirty="0" err="1" smtClean="0"/>
                  <a:t>R</a:t>
                </a:r>
                <a:r>
                  <a:rPr lang="en-US" sz="3200" dirty="0" err="1" smtClean="0"/>
                  <a:t>e</a:t>
                </a:r>
                <a:r>
                  <a:rPr lang="en-US" sz="3200" baseline="30000" dirty="0" err="1" smtClean="0"/>
                  <a:t>m</a:t>
                </a:r>
                <a:endParaRPr lang="mr-IN" sz="3200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ysClr val="windowText" lastClr="000000"/>
                  </a:solidFill>
                  <a:latin typeface="Times" charset="0"/>
                  <a:ea typeface="Times" charset="0"/>
                  <a:cs typeface="Times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Times" charset="0"/>
                <a:ea typeface="Times" charset="0"/>
                <a:cs typeface="Times" charset="0"/>
              </a:defRPr>
            </a:pPr>
            <a:endParaRPr lang="en-US"/>
          </a:p>
        </c:txPr>
        <c:crossAx val="-1975247856"/>
        <c:crosses val="autoZero"/>
        <c:crossBetween val="midCat"/>
        <c:majorUnit val="0.003"/>
      </c:valAx>
      <c:valAx>
        <c:axId val="-1975247856"/>
        <c:scaling>
          <c:orientation val="minMax"/>
          <c:max val="0.8"/>
          <c:min val="0.2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ysClr val="windowText" lastClr="000000"/>
                    </a:solidFill>
                    <a:latin typeface="Times" charset="0"/>
                    <a:ea typeface="Times" charset="0"/>
                    <a:cs typeface="Times" charset="0"/>
                  </a:defRPr>
                </a:pPr>
                <a:r>
                  <a:rPr lang="en-US" sz="3200" dirty="0" smtClean="0"/>
                  <a:t>Overall Resistance (Ro)</a:t>
                </a:r>
                <a:endParaRPr lang="en-US" sz="3200" dirty="0"/>
              </a:p>
            </c:rich>
          </c:tx>
          <c:layout>
            <c:manualLayout>
              <c:xMode val="edge"/>
              <c:yMode val="edge"/>
              <c:x val="0.010244094488189"/>
              <c:y val="0.12860460181998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ysClr val="windowText" lastClr="000000"/>
                  </a:solidFill>
                  <a:latin typeface="Times" charset="0"/>
                  <a:ea typeface="Times" charset="0"/>
                  <a:cs typeface="Times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25400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Times" charset="0"/>
                <a:ea typeface="Times" charset="0"/>
                <a:cs typeface="Times" charset="0"/>
              </a:defRPr>
            </a:pPr>
            <a:endParaRPr lang="en-US"/>
          </a:p>
        </c:txPr>
        <c:crossAx val="-1977542256"/>
        <c:crosses val="autoZero"/>
        <c:crossBetween val="midCat"/>
        <c:majorUnit val="0.2"/>
      </c:valAx>
      <c:spPr>
        <a:noFill/>
        <a:ln w="25400">
          <a:solidFill>
            <a:sysClr val="windowText" lastClr="000000"/>
          </a:solidFill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0228812648418948"/>
          <c:y val="0.876018435569805"/>
          <c:w val="0.965348456442945"/>
          <c:h val="0.11818318743091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ysClr val="windowText" lastClr="000000"/>
              </a:solidFill>
              <a:latin typeface="Times" charset="0"/>
              <a:ea typeface="Times" charset="0"/>
              <a:cs typeface="Times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ysClr val="windowText" lastClr="000000"/>
          </a:solidFill>
          <a:latin typeface="Times" charset="0"/>
          <a:ea typeface="Times" charset="0"/>
          <a:cs typeface="Times" charset="0"/>
        </a:defRPr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0.20018</cdr:x>
      <cdr:y>0.8831</cdr:y>
    </cdr:from>
    <cdr:to>
      <cdr:x>0.71156</cdr:x>
      <cdr:y>0.95107</cdr:y>
    </cdr:to>
    <cdr:grpSp>
      <cdr:nvGrpSpPr>
        <cdr:cNvPr id="11" name="Group 10"/>
        <cdr:cNvGrpSpPr/>
      </cdr:nvGrpSpPr>
      <cdr:grpSpPr>
        <a:xfrm xmlns:a="http://schemas.openxmlformats.org/drawingml/2006/main">
          <a:off x="3450349" y="7834381"/>
          <a:ext cx="8814265" cy="602993"/>
          <a:chOff x="1747771" y="6030041"/>
          <a:chExt cx="3740882" cy="497146"/>
        </a:xfrm>
      </cdr:grpSpPr>
      <cdr:grpSp>
        <cdr:nvGrpSpPr>
          <cdr:cNvPr id="5" name="Group 4"/>
          <cdr:cNvGrpSpPr/>
        </cdr:nvGrpSpPr>
        <cdr:grpSpPr>
          <a:xfrm xmlns:a="http://schemas.openxmlformats.org/drawingml/2006/main">
            <a:off x="1747771" y="6040387"/>
            <a:ext cx="2526029" cy="486800"/>
            <a:chOff x="1747771" y="6040387"/>
            <a:chExt cx="2526029" cy="486800"/>
          </a:xfrm>
        </cdr:grpSpPr>
        <cdr:sp macro="" textlink="">
          <cdr:nvSpPr>
            <cdr:cNvPr id="2" name="TextBox 1"/>
            <cdr:cNvSpPr txBox="1"/>
          </cdr:nvSpPr>
          <cdr:spPr>
            <a:xfrm xmlns:a="http://schemas.openxmlformats.org/drawingml/2006/main">
              <a:off x="1747771" y="6040387"/>
              <a:ext cx="1303209" cy="378174"/>
            </a:xfrm>
            <a:prstGeom xmlns:a="http://schemas.openxmlformats.org/drawingml/2006/main" prst="rect">
              <a:avLst/>
            </a:prstGeom>
          </cdr:spPr>
          <cdr:txBody>
            <a:bodyPr xmlns:a="http://schemas.openxmlformats.org/drawingml/2006/main" vertOverflow="clip" wrap="square" rtlCol="0"/>
            <a:lstStyle xmlns:a="http://schemas.openxmlformats.org/drawingml/2006/main"/>
            <a:p xmlns:a="http://schemas.openxmlformats.org/drawingml/2006/main">
              <a:pPr algn="ctr"/>
              <a:r>
                <a:rPr lang="en-US" sz="2000" dirty="0" smtClean="0">
                  <a:latin typeface="Times" charset="0"/>
                  <a:ea typeface="Times" charset="0"/>
                  <a:cs typeface="Times" charset="0"/>
                </a:rPr>
                <a:t>0.0023</a:t>
              </a:r>
              <a:endParaRPr lang="en-US" sz="2000" dirty="0">
                <a:latin typeface="Times" charset="0"/>
                <a:ea typeface="Times" charset="0"/>
                <a:cs typeface="Times" charset="0"/>
              </a:endParaRPr>
            </a:p>
          </cdr:txBody>
        </cdr:sp>
        <cdr:sp macro="" textlink="">
          <cdr:nvSpPr>
            <cdr:cNvPr id="3" name="TextBox 2"/>
            <cdr:cNvSpPr txBox="1"/>
          </cdr:nvSpPr>
          <cdr:spPr>
            <a:xfrm xmlns:a="http://schemas.openxmlformats.org/drawingml/2006/main">
              <a:off x="3057163" y="6069150"/>
              <a:ext cx="1216637" cy="458037"/>
            </a:xfrm>
            <a:prstGeom xmlns:a="http://schemas.openxmlformats.org/drawingml/2006/main" prst="rect">
              <a:avLst/>
            </a:prstGeom>
          </cdr:spPr>
          <cdr:txBody>
            <a:bodyPr xmlns:a="http://schemas.openxmlformats.org/drawingml/2006/main" wrap="square" rtlCol="0"/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ctr"/>
              <a:r>
                <a:rPr lang="en-US" sz="2000" dirty="0" smtClean="0">
                  <a:latin typeface="Times" charset="0"/>
                  <a:ea typeface="Times" charset="0"/>
                  <a:cs typeface="Times" charset="0"/>
                </a:rPr>
                <a:t>0.0032</a:t>
              </a:r>
              <a:endParaRPr lang="en-US" sz="2000" dirty="0">
                <a:latin typeface="Times" charset="0"/>
                <a:ea typeface="Times" charset="0"/>
                <a:cs typeface="Times" charset="0"/>
              </a:endParaRPr>
            </a:p>
          </cdr:txBody>
        </cdr:sp>
      </cdr:grpSp>
      <cdr:sp macro="" textlink="">
        <cdr:nvSpPr>
          <cdr:cNvPr id="10" name="TextBox 9"/>
          <cdr:cNvSpPr txBox="1"/>
        </cdr:nvSpPr>
        <cdr:spPr>
          <a:xfrm xmlns:a="http://schemas.openxmlformats.org/drawingml/2006/main">
            <a:off x="4281599" y="6030041"/>
            <a:ext cx="1207054" cy="460811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 xmlns:a="http://schemas.openxmlformats.org/drawingml/2006/main">
            <a:pPr algn="ctr"/>
            <a:r>
              <a:rPr lang="en-US" sz="2000" dirty="0" smtClean="0">
                <a:latin typeface="Times" charset="0"/>
                <a:ea typeface="Times" charset="0"/>
                <a:cs typeface="Times" charset="0"/>
              </a:rPr>
              <a:t>0.0038</a:t>
            </a:r>
            <a:endParaRPr lang="en-US" sz="2000" dirty="0">
              <a:latin typeface="Times" charset="0"/>
              <a:ea typeface="Times" charset="0"/>
              <a:cs typeface="Times" charset="0"/>
            </a:endParaRPr>
          </a:p>
        </cdr:txBody>
      </cdr:sp>
    </cdr:grp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A95DC-A6B3-5E41-BA62-48EBEC94C489}" type="datetimeFigureOut">
              <a:rPr lang="en-US" smtClean="0"/>
              <a:t>4/30/18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D2F510-F6B9-4641-B7DF-95AC28503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845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2F510-F6B9-4641-B7DF-95AC2850335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274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4/30/18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4/30/18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51"/>
            <a:ext cx="37856160" cy="1369313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4/30/18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4/30/18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4"/>
            <a:ext cx="18659477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4/30/18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4/30/18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4/30/18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4/30/18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4/30/18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4/30/18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4/30/18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4/30/18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chart" Target="../charts/chart2.xml"/><Relationship Id="rId12" Type="http://schemas.openxmlformats.org/officeDocument/2006/relationships/image" Target="../media/image1.png"/><Relationship Id="rId13" Type="http://schemas.openxmlformats.org/officeDocument/2006/relationships/chart" Target="../charts/chart3.xml"/><Relationship Id="rId14" Type="http://schemas.openxmlformats.org/officeDocument/2006/relationships/image" Target="../media/image7.png"/><Relationship Id="rId15" Type="http://schemas.openxmlformats.org/officeDocument/2006/relationships/image" Target="../media/image8.png"/><Relationship Id="rId16" Type="http://schemas.openxmlformats.org/officeDocument/2006/relationships/image" Target="../media/image9.png"/><Relationship Id="rId17" Type="http://schemas.openxmlformats.org/officeDocument/2006/relationships/image" Target="../media/image10.png"/><Relationship Id="rId18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chart" Target="../charts/chart1.xml"/><Relationship Id="rId6" Type="http://schemas.openxmlformats.org/officeDocument/2006/relationships/image" Target="../media/image2.png"/><Relationship Id="rId7" Type="http://schemas.openxmlformats.org/officeDocument/2006/relationships/image" Target="../media/image3.png"/><Relationship Id="rId8" Type="http://schemas.openxmlformats.org/officeDocument/2006/relationships/image" Target="../media/image4.png"/><Relationship Id="rId9" Type="http://schemas.openxmlformats.org/officeDocument/2006/relationships/image" Target="../media/image5.png"/><Relationship Id="rId10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ubtitle 2"/>
          <p:cNvSpPr txBox="1">
            <a:spLocks/>
          </p:cNvSpPr>
          <p:nvPr/>
        </p:nvSpPr>
        <p:spPr>
          <a:xfrm>
            <a:off x="13131031" y="14667129"/>
            <a:ext cx="17629137" cy="8970152"/>
          </a:xfrm>
          <a:prstGeom prst="rect">
            <a:avLst/>
          </a:prstGeom>
          <a:noFill/>
          <a:ln w="25400"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smtClean="0">
              <a:latin typeface="Cambria" panose="02040503050406030204" pitchFamily="18" charset="0"/>
            </a:endParaRPr>
          </a:p>
          <a:p>
            <a:endParaRPr lang="en-US" sz="3700" dirty="0" smtClean="0">
              <a:latin typeface="Cambria" panose="02040503050406030204" pitchFamily="18" charset="0"/>
            </a:endParaRPr>
          </a:p>
          <a:p>
            <a:endParaRPr lang="en-US" sz="3700" dirty="0" smtClean="0">
              <a:latin typeface="Cambria" panose="02040503050406030204" pitchFamily="18" charset="0"/>
            </a:endParaRPr>
          </a:p>
          <a:p>
            <a:endParaRPr lang="en-US" sz="3700" dirty="0" smtClean="0">
              <a:latin typeface="Cambria" panose="02040503050406030204" pitchFamily="18" charset="0"/>
            </a:endParaRPr>
          </a:p>
          <a:p>
            <a:endParaRPr lang="en-US" sz="3700" dirty="0" smtClean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51" name="Subtitle 2"/>
          <p:cNvSpPr txBox="1">
            <a:spLocks/>
          </p:cNvSpPr>
          <p:nvPr/>
        </p:nvSpPr>
        <p:spPr>
          <a:xfrm>
            <a:off x="13131032" y="5947719"/>
            <a:ext cx="17629137" cy="8469505"/>
          </a:xfrm>
          <a:prstGeom prst="rect">
            <a:avLst/>
          </a:prstGeom>
          <a:noFill/>
          <a:ln w="25400"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smtClean="0">
              <a:latin typeface="Cambria" panose="02040503050406030204" pitchFamily="18" charset="0"/>
            </a:endParaRPr>
          </a:p>
          <a:p>
            <a:endParaRPr lang="en-US" sz="3700" dirty="0" smtClean="0">
              <a:latin typeface="Cambria" panose="02040503050406030204" pitchFamily="18" charset="0"/>
            </a:endParaRPr>
          </a:p>
          <a:p>
            <a:endParaRPr lang="en-US" sz="3700" dirty="0" smtClean="0">
              <a:latin typeface="Cambria" panose="02040503050406030204" pitchFamily="18" charset="0"/>
            </a:endParaRPr>
          </a:p>
          <a:p>
            <a:endParaRPr lang="en-US" sz="3700" dirty="0" smtClean="0">
              <a:latin typeface="Cambria" panose="02040503050406030204" pitchFamily="18" charset="0"/>
            </a:endParaRPr>
          </a:p>
          <a:p>
            <a:endParaRPr lang="en-US" sz="3700" dirty="0" smtClean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3131748" y="4884077"/>
            <a:ext cx="17627706" cy="91440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600" b="1" dirty="0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Overall Heat Transfer Coefficient (U)</a:t>
            </a:r>
            <a:endParaRPr lang="en-US" sz="5600" b="1" dirty="0">
              <a:solidFill>
                <a:schemeClr val="bg1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149" name="Subtitle 2"/>
          <p:cNvSpPr txBox="1">
            <a:spLocks/>
          </p:cNvSpPr>
          <p:nvPr/>
        </p:nvSpPr>
        <p:spPr>
          <a:xfrm>
            <a:off x="13131747" y="23758153"/>
            <a:ext cx="17627706" cy="9144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Conclusions</a:t>
            </a:r>
            <a:endParaRPr lang="en-US" sz="5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9" name="Subtitle 2"/>
          <p:cNvSpPr txBox="1">
            <a:spLocks/>
          </p:cNvSpPr>
          <p:nvPr/>
        </p:nvSpPr>
        <p:spPr>
          <a:xfrm>
            <a:off x="375110" y="5947720"/>
            <a:ext cx="12024360" cy="8469504"/>
          </a:xfrm>
          <a:prstGeom prst="rect">
            <a:avLst/>
          </a:prstGeom>
          <a:ln w="25400"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US" sz="4000" b="1" u="sng" dirty="0" smtClean="0">
                <a:latin typeface="Cambria" panose="02040503050406030204" pitchFamily="18" charset="0"/>
              </a:rPr>
              <a:t>Background</a:t>
            </a:r>
          </a:p>
          <a:p>
            <a:pPr marL="892175" indent="-422275" algn="l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Heat Exchange is important in many industrial processes</a:t>
            </a:r>
          </a:p>
          <a:p>
            <a:pPr marL="892175" indent="-422275" algn="l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Overall heat </a:t>
            </a:r>
            <a:r>
              <a:rPr lang="en-US" sz="2800" dirty="0">
                <a:latin typeface="Cambria" panose="02040503050406030204" pitchFamily="18" charset="0"/>
              </a:rPr>
              <a:t>t</a:t>
            </a:r>
            <a:r>
              <a:rPr lang="en-US" sz="2800" dirty="0" smtClean="0">
                <a:latin typeface="Cambria" panose="02040503050406030204" pitchFamily="18" charset="0"/>
              </a:rPr>
              <a:t>ransfer </a:t>
            </a:r>
            <a:r>
              <a:rPr lang="en-US" sz="2800" dirty="0">
                <a:latin typeface="Cambria" panose="02040503050406030204" pitchFamily="18" charset="0"/>
              </a:rPr>
              <a:t>c</a:t>
            </a:r>
            <a:r>
              <a:rPr lang="en-US" sz="2800" dirty="0" smtClean="0">
                <a:latin typeface="Cambria" panose="02040503050406030204" pitchFamily="18" charset="0"/>
              </a:rPr>
              <a:t>oefficient indicates effectiveness of heat transfer</a:t>
            </a:r>
          </a:p>
          <a:p>
            <a:pPr marL="469900" algn="l">
              <a:lnSpc>
                <a:spcPct val="100000"/>
              </a:lnSpc>
              <a:spcBef>
                <a:spcPts val="600"/>
              </a:spcBef>
            </a:pPr>
            <a:endParaRPr lang="en-US" sz="1200" dirty="0" smtClean="0">
              <a:latin typeface="Cambria" panose="02040503050406030204" pitchFamily="18" charset="0"/>
            </a:endParaRPr>
          </a:p>
          <a:p>
            <a:pPr marL="469900" algn="l">
              <a:lnSpc>
                <a:spcPct val="100000"/>
              </a:lnSpc>
              <a:spcBef>
                <a:spcPts val="600"/>
              </a:spcBef>
            </a:pPr>
            <a:r>
              <a:rPr lang="en-US" sz="2800" dirty="0" smtClean="0">
                <a:latin typeface="Cambria" panose="02040503050406030204" pitchFamily="18" charset="0"/>
              </a:rPr>
              <a:t>	</a:t>
            </a:r>
            <a:r>
              <a:rPr lang="en-US" sz="2800" i="1" dirty="0" smtClean="0">
                <a:latin typeface="Cambria" panose="02040503050406030204" pitchFamily="18" charset="0"/>
              </a:rPr>
              <a:t>Types of Condensation:</a:t>
            </a:r>
          </a:p>
          <a:p>
            <a:pPr marL="892175" indent="-422275" algn="l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endParaRPr lang="en-US" sz="1200" dirty="0" smtClean="0">
              <a:latin typeface="Cambria" panose="02040503050406030204" pitchFamily="18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i="1" dirty="0" smtClean="0">
                <a:latin typeface="Cambria" panose="02040503050406030204" pitchFamily="18" charset="0"/>
              </a:rPr>
              <a:t>Film-type Condensation 	              Drop-wise Condensation</a:t>
            </a:r>
            <a:endParaRPr lang="en-US" sz="2800" i="1" dirty="0">
              <a:latin typeface="Cambria" panose="02040503050406030204" pitchFamily="18" charset="0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endParaRPr lang="en-US" sz="2800" dirty="0" smtClean="0">
              <a:latin typeface="Cambria" panose="02040503050406030204" pitchFamily="18" charset="0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endParaRPr lang="en-US" sz="2800" dirty="0" smtClean="0">
              <a:latin typeface="Cambria" panose="02040503050406030204" pitchFamily="18" charset="0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endParaRPr lang="en-US" sz="2800" dirty="0" smtClean="0">
              <a:latin typeface="Cambria" panose="02040503050406030204" pitchFamily="18" charset="0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endParaRPr lang="en-US" sz="2800" dirty="0" smtClean="0">
              <a:latin typeface="Cambria" panose="02040503050406030204" pitchFamily="18" charset="0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endParaRPr lang="en-US" sz="1200" dirty="0" smtClean="0">
              <a:latin typeface="Cambria" panose="02040503050406030204" pitchFamily="18" charset="0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US" sz="4000" b="1" u="sng" dirty="0" smtClean="0">
                <a:latin typeface="Cambria" panose="02040503050406030204" pitchFamily="18" charset="0"/>
              </a:rPr>
              <a:t>Purpose</a:t>
            </a:r>
            <a:endParaRPr lang="en-US" sz="4000" b="1" u="sng" dirty="0">
              <a:latin typeface="Cambria" panose="02040503050406030204" pitchFamily="18" charset="0"/>
            </a:endParaRPr>
          </a:p>
          <a:p>
            <a:pPr marL="1033463" indent="-563563" algn="l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Study overall </a:t>
            </a:r>
            <a:r>
              <a:rPr lang="en-US" sz="2800" dirty="0">
                <a:latin typeface="Cambria" panose="02040503050406030204" pitchFamily="18" charset="0"/>
              </a:rPr>
              <a:t>heat transfer </a:t>
            </a:r>
            <a:r>
              <a:rPr lang="en-US" sz="2800" dirty="0" smtClean="0">
                <a:latin typeface="Cambria" panose="02040503050406030204" pitchFamily="18" charset="0"/>
              </a:rPr>
              <a:t>coefficients in condensing systems</a:t>
            </a:r>
            <a:endParaRPr lang="en-US" sz="2800" dirty="0">
              <a:latin typeface="Cambria" panose="02040503050406030204" pitchFamily="18" charset="0"/>
            </a:endParaRPr>
          </a:p>
          <a:p>
            <a:pPr marL="1785938" indent="-422275" algn="l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Effects of cold and hot stream flow rates and flow </a:t>
            </a:r>
            <a:r>
              <a:rPr lang="en-US" sz="2800" dirty="0" smtClean="0">
                <a:latin typeface="Cambria" panose="02040503050406030204" pitchFamily="18" charset="0"/>
              </a:rPr>
              <a:t>pattern</a:t>
            </a:r>
            <a:endParaRPr lang="en-US" sz="2800" dirty="0">
              <a:latin typeface="Cambria" panose="02040503050406030204" pitchFamily="18" charset="0"/>
            </a:endParaRPr>
          </a:p>
          <a:p>
            <a:pPr marL="1785938" indent="-422275" algn="l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Determine correlations</a:t>
            </a:r>
          </a:p>
          <a:p>
            <a:pPr marL="1033463" indent="-563563" algn="l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Solve design problem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75111" y="4885319"/>
            <a:ext cx="12024360" cy="913158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b="1" dirty="0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Introduction</a:t>
            </a:r>
            <a:endParaRPr lang="en-US" sz="5800" b="1" dirty="0">
              <a:solidFill>
                <a:schemeClr val="bg1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597" y="522514"/>
            <a:ext cx="43136594" cy="3947886"/>
          </a:xfrm>
          <a:solidFill>
            <a:schemeClr val="accent5">
              <a:lumMod val="50000"/>
            </a:schemeClr>
          </a:solidFill>
          <a:ln w="1016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8400" b="1" dirty="0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Heat Exchange in Condensing Systems</a:t>
            </a:r>
            <a:r>
              <a:rPr lang="en-US" sz="8400" dirty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/>
            </a:r>
            <a:br>
              <a:rPr lang="en-US" sz="8400" dirty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</a:br>
            <a:r>
              <a:rPr lang="en-US" sz="4400" dirty="0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Caroline Houston, Brandon </a:t>
            </a:r>
            <a:r>
              <a:rPr lang="en-US" sz="4400" dirty="0" err="1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Blaesing</a:t>
            </a:r>
            <a:r>
              <a:rPr lang="en-US" sz="4400" dirty="0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, Thomas </a:t>
            </a:r>
            <a:r>
              <a:rPr lang="en-US" sz="4400" dirty="0" err="1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Lalouche</a:t>
            </a:r>
            <a:r>
              <a:rPr lang="en-US" sz="4400" dirty="0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, </a:t>
            </a:r>
            <a:r>
              <a:rPr lang="en-US" sz="4400" dirty="0" err="1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Tirthadeep</a:t>
            </a:r>
            <a:r>
              <a:rPr lang="en-US" sz="4400" dirty="0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 Das</a:t>
            </a:r>
            <a:r>
              <a:rPr lang="en-US" sz="4400" dirty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/>
            </a:r>
            <a:br>
              <a:rPr lang="en-US" sz="4400" dirty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</a:br>
            <a:r>
              <a:rPr lang="en-US" sz="4400" i="1" dirty="0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Chemical Engineering, </a:t>
            </a:r>
            <a:r>
              <a:rPr lang="en-US" sz="4400" i="1" dirty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University of New Hampshire, Durham, NH 03824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984920" y="12216858"/>
            <a:ext cx="5657401" cy="553992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28" name="Subtitle 2"/>
          <p:cNvSpPr txBox="1">
            <a:spLocks/>
          </p:cNvSpPr>
          <p:nvPr/>
        </p:nvSpPr>
        <p:spPr>
          <a:xfrm>
            <a:off x="31491730" y="30849413"/>
            <a:ext cx="12007087" cy="1625699"/>
          </a:xfrm>
          <a:prstGeom prst="rect">
            <a:avLst/>
          </a:prstGeom>
          <a:ln w="25400"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00125" indent="-539750" algn="l">
              <a:spcBef>
                <a:spcPts val="0"/>
              </a:spcBef>
              <a:buFont typeface="Arial" charset="0"/>
              <a:buChar char="•"/>
            </a:pPr>
            <a:endParaRPr lang="en-US" sz="2000" dirty="0" smtClean="0">
              <a:latin typeface="Times" charset="0"/>
              <a:ea typeface="Times" charset="0"/>
              <a:cs typeface="Times" charset="0"/>
            </a:endParaRPr>
          </a:p>
          <a:p>
            <a:pPr marL="1000125" indent="-539750" algn="l">
              <a:spcBef>
                <a:spcPts val="0"/>
              </a:spcBef>
              <a:buFont typeface="Arial" charset="0"/>
              <a:buChar char="•"/>
            </a:pPr>
            <a:r>
              <a:rPr lang="en-US" sz="2000" dirty="0" smtClean="0">
                <a:latin typeface="Times" charset="0"/>
                <a:ea typeface="Times" charset="0"/>
                <a:cs typeface="Times" charset="0"/>
              </a:rPr>
              <a:t>Dr. Adam St. Jean, Department of Chemical Engineering, for advising</a:t>
            </a:r>
            <a:endParaRPr lang="en-US" sz="2000" i="1" dirty="0" smtClean="0">
              <a:latin typeface="Times" charset="0"/>
              <a:ea typeface="Times" charset="0"/>
              <a:cs typeface="Times" charset="0"/>
            </a:endParaRPr>
          </a:p>
          <a:p>
            <a:pPr marL="1000125" indent="-539750" algn="l">
              <a:spcBef>
                <a:spcPts val="0"/>
              </a:spcBef>
              <a:buFont typeface="Arial" charset="0"/>
              <a:buChar char="•"/>
            </a:pPr>
            <a:r>
              <a:rPr lang="en-US" sz="2000" dirty="0" smtClean="0">
                <a:latin typeface="Times" charset="0"/>
                <a:ea typeface="Times" charset="0"/>
                <a:cs typeface="Times" charset="0"/>
              </a:rPr>
              <a:t>Department of Chemical Engineering, for funding</a:t>
            </a:r>
            <a:endParaRPr lang="en-US" sz="2000" dirty="0"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29" name="Subtitle 2"/>
          <p:cNvSpPr txBox="1">
            <a:spLocks/>
          </p:cNvSpPr>
          <p:nvPr/>
        </p:nvSpPr>
        <p:spPr>
          <a:xfrm>
            <a:off x="31500695" y="29761214"/>
            <a:ext cx="12024360" cy="91315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 smtClean="0">
                <a:solidFill>
                  <a:schemeClr val="bg1"/>
                </a:solidFill>
                <a:latin typeface="Cambria" panose="02040503050406030204" pitchFamily="18" charset="0"/>
              </a:rPr>
              <a:t>Acknowledgments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5" name="Subtitle 2"/>
          <p:cNvSpPr txBox="1">
            <a:spLocks/>
          </p:cNvSpPr>
          <p:nvPr/>
        </p:nvSpPr>
        <p:spPr>
          <a:xfrm>
            <a:off x="31491730" y="5947718"/>
            <a:ext cx="12024360" cy="19509666"/>
          </a:xfrm>
          <a:prstGeom prst="rect">
            <a:avLst/>
          </a:prstGeom>
          <a:noFill/>
          <a:ln w="25400"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4000" b="1" u="sng" dirty="0" smtClean="0">
                <a:latin typeface="Cambria" panose="02040503050406030204" pitchFamily="18" charset="0"/>
              </a:rPr>
              <a:t>Assumptions: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sz="1200" b="1" u="sng" dirty="0">
              <a:latin typeface="Cambria" panose="02040503050406030204" pitchFamily="18" charset="0"/>
            </a:endParaRPr>
          </a:p>
          <a:p>
            <a:pPr marL="1073150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Cylindrical shape</a:t>
            </a:r>
          </a:p>
          <a:p>
            <a:pPr marL="1073150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Counter Current</a:t>
            </a:r>
          </a:p>
          <a:p>
            <a:pPr marL="1073150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Same materials as laboratory scale</a:t>
            </a:r>
          </a:p>
          <a:p>
            <a:pPr marL="1073150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No fouling</a:t>
            </a:r>
          </a:p>
          <a:p>
            <a:pPr marL="1073150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Resistance from conduction is negligible compared to convection resistance</a:t>
            </a:r>
          </a:p>
          <a:p>
            <a:pPr marL="1073150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endParaRPr lang="en-US" sz="1200" dirty="0">
              <a:latin typeface="Cambria" panose="02040503050406030204" pitchFamily="18" charset="0"/>
            </a:endParaRPr>
          </a:p>
          <a:p>
            <a:pPr marL="33338" algn="l">
              <a:lnSpc>
                <a:spcPct val="100000"/>
              </a:lnSpc>
              <a:spcBef>
                <a:spcPts val="0"/>
              </a:spcBef>
            </a:pPr>
            <a:r>
              <a:rPr lang="en-US" sz="4000" b="1" u="sng" dirty="0" smtClean="0">
                <a:latin typeface="Cambria" panose="02040503050406030204" pitchFamily="18" charset="0"/>
              </a:rPr>
              <a:t>Scaling:</a:t>
            </a:r>
          </a:p>
          <a:p>
            <a:pPr marL="33338" algn="l">
              <a:lnSpc>
                <a:spcPct val="100000"/>
              </a:lnSpc>
              <a:spcBef>
                <a:spcPts val="0"/>
              </a:spcBef>
            </a:pPr>
            <a:endParaRPr lang="en-US" sz="1200" b="1" u="sng" dirty="0">
              <a:latin typeface="Cambria" panose="02040503050406030204" pitchFamily="18" charset="0"/>
            </a:endParaRPr>
          </a:p>
          <a:p>
            <a:pPr marL="1106488" indent="-6477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endParaRPr lang="en-US" sz="2800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400" b="1" u="sng" dirty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r>
              <a:rPr lang="en-US" sz="4000" b="1" u="sng" dirty="0" smtClean="0">
                <a:latin typeface="Cambria" panose="02040503050406030204" pitchFamily="18" charset="0"/>
              </a:rPr>
              <a:t>Type and Dimensions:</a:t>
            </a:r>
            <a:endParaRPr lang="en-US" sz="4000" b="1" u="sng" dirty="0">
              <a:latin typeface="Cambria" panose="02040503050406030204" pitchFamily="18" charset="0"/>
            </a:endParaRPr>
          </a:p>
          <a:p>
            <a:pPr marL="1073150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400" dirty="0" smtClean="0">
                <a:latin typeface="Cambria" panose="02040503050406030204" pitchFamily="18" charset="0"/>
              </a:rPr>
              <a:t>Counter </a:t>
            </a:r>
            <a:r>
              <a:rPr lang="en-US" sz="2400" dirty="0">
                <a:latin typeface="Cambria" panose="02040503050406030204" pitchFamily="18" charset="0"/>
              </a:rPr>
              <a:t>c</a:t>
            </a:r>
            <a:r>
              <a:rPr lang="en-US" sz="2400" dirty="0" smtClean="0">
                <a:latin typeface="Cambria" panose="02040503050406030204" pitchFamily="18" charset="0"/>
              </a:rPr>
              <a:t>urrent, Cylinder</a:t>
            </a:r>
          </a:p>
          <a:p>
            <a:pPr marL="1073150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400" dirty="0" smtClean="0">
                <a:latin typeface="Cambria" panose="02040503050406030204" pitchFamily="18" charset="0"/>
              </a:rPr>
              <a:t>Exit temperature: 45℃</a:t>
            </a:r>
          </a:p>
          <a:p>
            <a:pPr marL="1073150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400" b="1" dirty="0" smtClean="0">
                <a:latin typeface="Cambria" panose="02040503050406030204" pitchFamily="18" charset="0"/>
              </a:rPr>
              <a:t>Diameter: </a:t>
            </a:r>
            <a:endParaRPr lang="en-US" sz="2400" b="1" dirty="0" smtClean="0">
              <a:latin typeface="Cambria" panose="02040503050406030204" pitchFamily="18" charset="0"/>
            </a:endParaRPr>
          </a:p>
          <a:p>
            <a:pPr marL="1550988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400" b="1" dirty="0" smtClean="0">
                <a:latin typeface="Cambria" panose="02040503050406030204" pitchFamily="18" charset="0"/>
              </a:rPr>
              <a:t>Inner: </a:t>
            </a:r>
            <a:r>
              <a:rPr lang="en-US" sz="2400" b="1" dirty="0" smtClean="0">
                <a:latin typeface="Cambria" panose="02040503050406030204" pitchFamily="18" charset="0"/>
              </a:rPr>
              <a:t>0.08m</a:t>
            </a:r>
          </a:p>
          <a:p>
            <a:pPr marL="1550988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400" b="1" smtClean="0">
                <a:latin typeface="Cambria" panose="02040503050406030204" pitchFamily="18" charset="0"/>
              </a:rPr>
              <a:t>Outer: 0.09m</a:t>
            </a:r>
            <a:endParaRPr lang="en-US" sz="2400" b="1" dirty="0" smtClean="0">
              <a:latin typeface="Cambria" panose="02040503050406030204" pitchFamily="18" charset="0"/>
            </a:endParaRPr>
          </a:p>
          <a:p>
            <a:pPr marL="1073150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400" b="1" dirty="0" smtClean="0">
                <a:latin typeface="Cambria" panose="02040503050406030204" pitchFamily="18" charset="0"/>
              </a:rPr>
              <a:t>Length: 75.2m</a:t>
            </a:r>
          </a:p>
          <a:p>
            <a:pPr marL="1073150" indent="-6350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endParaRPr lang="en-US" sz="2400" dirty="0" smtClean="0">
              <a:latin typeface="Cambria" panose="02040503050406030204" pitchFamily="18" charset="0"/>
            </a:endParaRPr>
          </a:p>
          <a:p>
            <a:pPr marL="26988" algn="l">
              <a:lnSpc>
                <a:spcPct val="100000"/>
              </a:lnSpc>
              <a:spcBef>
                <a:spcPts val="0"/>
              </a:spcBef>
            </a:pPr>
            <a:endParaRPr lang="en-US" sz="2500" dirty="0" smtClean="0">
              <a:latin typeface="Cambria" panose="02040503050406030204" pitchFamily="18" charset="0"/>
            </a:endParaRPr>
          </a:p>
          <a:p>
            <a:pPr marL="1106488" indent="-458788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endParaRPr lang="en-US" sz="2500" dirty="0" smtClean="0">
              <a:latin typeface="Cambria" panose="02040503050406030204" pitchFamily="18" charset="0"/>
            </a:endParaRPr>
          </a:p>
        </p:txBody>
      </p:sp>
      <p:sp>
        <p:nvSpPr>
          <p:cNvPr id="57" name="Subtitle 2"/>
          <p:cNvSpPr txBox="1">
            <a:spLocks/>
          </p:cNvSpPr>
          <p:nvPr/>
        </p:nvSpPr>
        <p:spPr>
          <a:xfrm>
            <a:off x="13131032" y="24793425"/>
            <a:ext cx="8686800" cy="7681688"/>
          </a:xfrm>
          <a:prstGeom prst="rect">
            <a:avLst/>
          </a:prstGeom>
          <a:ln w="25400">
            <a:solidFill>
              <a:srgbClr val="002060"/>
            </a:solidFill>
          </a:ln>
        </p:spPr>
        <p:txBody>
          <a:bodyPr vert="horz" lIns="106674" tIns="53337" rIns="106674" bIns="53337" numCol="1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</a:pPr>
            <a:endParaRPr lang="en-US" sz="1200" b="1" dirty="0" smtClean="0">
              <a:latin typeface="Cambria" panose="02040503050406030204" pitchFamily="18" charset="0"/>
            </a:endParaRPr>
          </a:p>
          <a:p>
            <a:pPr algn="l">
              <a:spcBef>
                <a:spcPts val="600"/>
              </a:spcBef>
            </a:pPr>
            <a:r>
              <a:rPr lang="en-US" sz="3200" b="1" u="sng" dirty="0" smtClean="0">
                <a:latin typeface="Cambria" panose="02040503050406030204" pitchFamily="18" charset="0"/>
              </a:rPr>
              <a:t>Effect of Heat </a:t>
            </a:r>
            <a:r>
              <a:rPr lang="en-US" sz="3200" b="1" u="sng" dirty="0">
                <a:latin typeface="Cambria" panose="02040503050406030204" pitchFamily="18" charset="0"/>
              </a:rPr>
              <a:t>S</a:t>
            </a:r>
            <a:r>
              <a:rPr lang="en-US" sz="3200" b="1" u="sng" dirty="0" smtClean="0">
                <a:latin typeface="Cambria" panose="02040503050406030204" pitchFamily="18" charset="0"/>
              </a:rPr>
              <a:t>ource:</a:t>
            </a:r>
            <a:endParaRPr lang="en-US" sz="3200" b="1" u="sng" dirty="0">
              <a:latin typeface="Cambria" panose="02040503050406030204" pitchFamily="18" charset="0"/>
            </a:endParaRPr>
          </a:p>
          <a:p>
            <a:pPr marL="892175" indent="-422275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Higher source temperature, decrease in overall heat transfer coefficient</a:t>
            </a:r>
          </a:p>
          <a:p>
            <a:pPr marL="1768475" indent="-407988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F</a:t>
            </a:r>
            <a:r>
              <a:rPr lang="en-US" sz="2800" dirty="0" smtClean="0">
                <a:latin typeface="Cambria" panose="02040503050406030204" pitchFamily="18" charset="0"/>
              </a:rPr>
              <a:t>low pattern constant</a:t>
            </a:r>
          </a:p>
          <a:p>
            <a:pPr marL="1360487" algn="l">
              <a:spcBef>
                <a:spcPts val="600"/>
              </a:spcBef>
            </a:pPr>
            <a:endParaRPr lang="en-US" sz="1200" dirty="0">
              <a:latin typeface="Cambria" panose="02040503050406030204" pitchFamily="18" charset="0"/>
            </a:endParaRPr>
          </a:p>
          <a:p>
            <a:pPr algn="l">
              <a:spcBef>
                <a:spcPts val="600"/>
              </a:spcBef>
            </a:pPr>
            <a:r>
              <a:rPr lang="en-US" sz="3200" b="1" u="sng" dirty="0">
                <a:latin typeface="Cambria" panose="02040503050406030204" pitchFamily="18" charset="0"/>
              </a:rPr>
              <a:t>Effect of Flow </a:t>
            </a:r>
            <a:r>
              <a:rPr lang="en-US" sz="3200" b="1" u="sng" dirty="0" smtClean="0">
                <a:latin typeface="Cambria" panose="02040503050406030204" pitchFamily="18" charset="0"/>
              </a:rPr>
              <a:t>Rate:</a:t>
            </a:r>
            <a:endParaRPr lang="en-US" sz="3200" b="1" u="sng" dirty="0">
              <a:latin typeface="Cambria" panose="02040503050406030204" pitchFamily="18" charset="0"/>
            </a:endParaRPr>
          </a:p>
          <a:p>
            <a:pPr marL="892175" indent="-422275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I</a:t>
            </a:r>
            <a:r>
              <a:rPr lang="en-US" sz="2800" dirty="0" smtClean="0">
                <a:latin typeface="Cambria" panose="02040503050406030204" pitchFamily="18" charset="0"/>
              </a:rPr>
              <a:t>nlet water flow </a:t>
            </a:r>
            <a:r>
              <a:rPr lang="en-US" sz="2800" dirty="0">
                <a:latin typeface="Cambria" panose="02040503050406030204" pitchFamily="18" charset="0"/>
              </a:rPr>
              <a:t>rate </a:t>
            </a:r>
            <a:r>
              <a:rPr lang="en-US" sz="2800" dirty="0" smtClean="0">
                <a:latin typeface="Cambria" panose="02040503050406030204" pitchFamily="18" charset="0"/>
              </a:rPr>
              <a:t>increase,  overall </a:t>
            </a:r>
            <a:r>
              <a:rPr lang="en-US" sz="2800" dirty="0">
                <a:latin typeface="Cambria" panose="02040503050406030204" pitchFamily="18" charset="0"/>
              </a:rPr>
              <a:t>heat transfer coefficient </a:t>
            </a:r>
            <a:r>
              <a:rPr lang="en-US" sz="2800" dirty="0" smtClean="0">
                <a:latin typeface="Cambria" panose="02040503050406030204" pitchFamily="18" charset="0"/>
              </a:rPr>
              <a:t>increase</a:t>
            </a:r>
          </a:p>
          <a:p>
            <a:pPr marL="1768475" indent="-407988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F</a:t>
            </a:r>
            <a:r>
              <a:rPr lang="en-US" sz="2800" dirty="0" smtClean="0">
                <a:latin typeface="Cambria" panose="02040503050406030204" pitchFamily="18" charset="0"/>
              </a:rPr>
              <a:t>low pattern, heat source constant</a:t>
            </a:r>
          </a:p>
          <a:p>
            <a:pPr marL="1768475" indent="-407988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0.0038kg/s </a:t>
            </a:r>
            <a:r>
              <a:rPr lang="mr-IN" sz="2800" dirty="0" smtClean="0">
                <a:latin typeface="Cambria" panose="02040503050406030204" pitchFamily="18" charset="0"/>
              </a:rPr>
              <a:t>–</a:t>
            </a:r>
            <a:r>
              <a:rPr lang="en-US" sz="2800" dirty="0" smtClean="0">
                <a:latin typeface="Cambria" panose="02040503050406030204" pitchFamily="18" charset="0"/>
              </a:rPr>
              <a:t> different trend</a:t>
            </a:r>
          </a:p>
          <a:p>
            <a:pPr marL="1768475" indent="-407988" algn="l">
              <a:spcBef>
                <a:spcPts val="600"/>
              </a:spcBef>
              <a:buFont typeface="Arial" charset="0"/>
              <a:buChar char="•"/>
            </a:pPr>
            <a:endParaRPr lang="en-US" sz="1200" dirty="0">
              <a:latin typeface="Cambria" panose="02040503050406030204" pitchFamily="18" charset="0"/>
            </a:endParaRPr>
          </a:p>
          <a:p>
            <a:pPr marL="52388" algn="l">
              <a:spcBef>
                <a:spcPts val="600"/>
              </a:spcBef>
            </a:pPr>
            <a:r>
              <a:rPr lang="en-US" sz="3200" b="1" u="sng" dirty="0" smtClean="0">
                <a:latin typeface="Cambria" panose="02040503050406030204" pitchFamily="18" charset="0"/>
              </a:rPr>
              <a:t>Effect </a:t>
            </a:r>
            <a:r>
              <a:rPr lang="en-US" sz="3200" b="1" u="sng" dirty="0">
                <a:latin typeface="Cambria" panose="02040503050406030204" pitchFamily="18" charset="0"/>
              </a:rPr>
              <a:t>of Flow pattern</a:t>
            </a:r>
            <a:r>
              <a:rPr lang="en-US" sz="3200" b="1" u="sng" dirty="0" smtClean="0">
                <a:latin typeface="Cambria" panose="02040503050406030204" pitchFamily="18" charset="0"/>
              </a:rPr>
              <a:t>:</a:t>
            </a:r>
            <a:endParaRPr lang="en-US" sz="3200" b="1" u="sng" dirty="0">
              <a:latin typeface="Cambria" panose="02040503050406030204" pitchFamily="18" charset="0"/>
            </a:endParaRPr>
          </a:p>
          <a:p>
            <a:pPr marL="509588" indent="-457200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Higher overall heat transfer coefficient for counter current compared to co-current</a:t>
            </a:r>
          </a:p>
          <a:p>
            <a:pPr marL="2001838" indent="-635000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Heat source constant</a:t>
            </a:r>
          </a:p>
          <a:p>
            <a:pPr marL="1757363" indent="-390525" algn="l">
              <a:spcBef>
                <a:spcPts val="0"/>
              </a:spcBef>
              <a:buFont typeface="Arial" charset="0"/>
              <a:buChar char="•"/>
            </a:pPr>
            <a:endParaRPr lang="en-US" sz="2800" dirty="0" smtClean="0">
              <a:latin typeface="Cambria" panose="02040503050406030204" pitchFamily="18" charset="0"/>
            </a:endParaRPr>
          </a:p>
          <a:p>
            <a:pPr marL="976313" indent="-488950" algn="l">
              <a:spcBef>
                <a:spcPts val="0"/>
              </a:spcBef>
              <a:buFont typeface="Arial" charset="0"/>
              <a:buChar char="•"/>
            </a:pPr>
            <a:endParaRPr lang="en-US" sz="2800" dirty="0">
              <a:latin typeface="Cambria" panose="02040503050406030204" pitchFamily="18" charset="0"/>
            </a:endParaRPr>
          </a:p>
          <a:p>
            <a:pPr marL="457200" indent="-457200" algn="l">
              <a:spcBef>
                <a:spcPts val="0"/>
              </a:spcBef>
              <a:buFont typeface="Arial" charset="0"/>
              <a:buChar char="•"/>
            </a:pPr>
            <a:endParaRPr lang="en-US" sz="2800" b="1" dirty="0" smtClean="0">
              <a:latin typeface="Cambria" panose="02040503050406030204" pitchFamily="18" charset="0"/>
            </a:endParaRPr>
          </a:p>
          <a:p>
            <a:pPr marL="457200" indent="-457200" algn="l">
              <a:spcBef>
                <a:spcPts val="0"/>
              </a:spcBef>
              <a:buFont typeface="Arial" charset="0"/>
              <a:buChar char="•"/>
            </a:pPr>
            <a:endParaRPr lang="en-US" sz="2800" b="1" dirty="0">
              <a:latin typeface="Cambria" panose="02040503050406030204" pitchFamily="18" charset="0"/>
            </a:endParaRPr>
          </a:p>
        </p:txBody>
      </p:sp>
      <p:sp>
        <p:nvSpPr>
          <p:cNvPr id="58" name="Subtitle 2"/>
          <p:cNvSpPr txBox="1">
            <a:spLocks/>
          </p:cNvSpPr>
          <p:nvPr/>
        </p:nvSpPr>
        <p:spPr>
          <a:xfrm>
            <a:off x="31491730" y="4856051"/>
            <a:ext cx="12024360" cy="97045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b="1" dirty="0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Design Problem</a:t>
            </a:r>
            <a:endParaRPr lang="en-US" sz="5800" b="1" dirty="0">
              <a:solidFill>
                <a:schemeClr val="bg1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32" name="Subtitle 2"/>
          <p:cNvSpPr txBox="1">
            <a:spLocks/>
          </p:cNvSpPr>
          <p:nvPr/>
        </p:nvSpPr>
        <p:spPr>
          <a:xfrm>
            <a:off x="31491730" y="25547876"/>
            <a:ext cx="12033325" cy="842385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 smtClean="0">
                <a:solidFill>
                  <a:schemeClr val="bg1"/>
                </a:solidFill>
                <a:latin typeface="Cambria" panose="02040503050406030204" pitchFamily="18" charset="0"/>
              </a:rPr>
              <a:t>References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31491730" y="26496979"/>
            <a:ext cx="12024360" cy="3089193"/>
          </a:xfrm>
          <a:prstGeom prst="rect">
            <a:avLst/>
          </a:prstGeom>
          <a:ln w="25400">
            <a:solidFill>
              <a:srgbClr val="002060"/>
            </a:solidFill>
          </a:ln>
        </p:spPr>
        <p:txBody>
          <a:bodyPr vert="horz" lIns="106674" tIns="53337" rIns="106674" bIns="53337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base">
              <a:lnSpc>
                <a:spcPct val="110000"/>
              </a:lnSpc>
              <a:spcBef>
                <a:spcPts val="0"/>
              </a:spcBef>
            </a:pPr>
            <a:r>
              <a:rPr lang="en-US" sz="2000" dirty="0" smtClean="0">
                <a:latin typeface="Times" charset="0"/>
                <a:ea typeface="Times" charset="0"/>
                <a:cs typeface="Times" charset="0"/>
              </a:rPr>
              <a:t>[1] S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. Subramanian, http://</a:t>
            </a:r>
            <a:r>
              <a:rPr lang="en-US" sz="2000" err="1">
                <a:latin typeface="Times" charset="0"/>
                <a:ea typeface="Times" charset="0"/>
                <a:cs typeface="Times" charset="0"/>
              </a:rPr>
              <a:t>ljournal.ru</a:t>
            </a:r>
            <a:r>
              <a:rPr lang="en-US" sz="2000">
                <a:latin typeface="Times" charset="0"/>
                <a:ea typeface="Times" charset="0"/>
                <a:cs typeface="Times" charset="0"/>
              </a:rPr>
              <a:t>/</a:t>
            </a:r>
            <a:r>
              <a:rPr lang="en-US" sz="2000" err="1">
                <a:latin typeface="Times" charset="0"/>
                <a:ea typeface="Times" charset="0"/>
                <a:cs typeface="Times" charset="0"/>
              </a:rPr>
              <a:t>wp</a:t>
            </a:r>
            <a:r>
              <a:rPr lang="en-US" sz="2000">
                <a:latin typeface="Times" charset="0"/>
                <a:ea typeface="Times" charset="0"/>
                <a:cs typeface="Times" charset="0"/>
              </a:rPr>
              <a:t>-content/uploads/2017/03/a-2017-023.pdf</a:t>
            </a:r>
            <a:r>
              <a:rPr lang="en-US" sz="2000" smtClean="0">
                <a:latin typeface="Times" charset="0"/>
                <a:ea typeface="Times" charset="0"/>
                <a:cs typeface="Times" charset="0"/>
              </a:rPr>
              <a:t>, </a:t>
            </a:r>
            <a:r>
              <a:rPr lang="en-US" sz="2000" i="1" smtClean="0">
                <a:latin typeface="Times" charset="0"/>
                <a:ea typeface="Times" charset="0"/>
                <a:cs typeface="Times" charset="0"/>
              </a:rPr>
              <a:t>Thermal </a:t>
            </a:r>
            <a:r>
              <a:rPr lang="en-US" sz="2000" i="1" dirty="0">
                <a:latin typeface="Times" charset="0"/>
                <a:ea typeface="Times" charset="0"/>
                <a:cs typeface="Times" charset="0"/>
              </a:rPr>
              <a:t>Analysis of a Steady Heat Exchanger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, </a:t>
            </a:r>
            <a:r>
              <a:rPr lang="en-US" sz="2000" dirty="0" smtClean="0">
                <a:latin typeface="Times" charset="0"/>
                <a:ea typeface="Times" charset="0"/>
                <a:cs typeface="Times" charset="0"/>
              </a:rPr>
              <a:t>2017</a:t>
            </a:r>
          </a:p>
          <a:p>
            <a:pPr algn="l" fontAlgn="base">
              <a:lnSpc>
                <a:spcPct val="110000"/>
              </a:lnSpc>
              <a:spcBef>
                <a:spcPts val="0"/>
              </a:spcBef>
            </a:pPr>
            <a:r>
              <a:rPr lang="en-US" sz="2000" dirty="0" smtClean="0">
                <a:latin typeface="Times" charset="0"/>
                <a:ea typeface="Times" charset="0"/>
                <a:cs typeface="Times" charset="0"/>
              </a:rPr>
              <a:t>[2] P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. </a:t>
            </a:r>
            <a:r>
              <a:rPr lang="en-US" sz="2000" dirty="0" err="1">
                <a:latin typeface="Times" charset="0"/>
                <a:ea typeface="Times" charset="0"/>
                <a:cs typeface="Times" charset="0"/>
              </a:rPr>
              <a:t>Sabharwall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, V. </a:t>
            </a:r>
            <a:r>
              <a:rPr lang="en-US" sz="2000" dirty="0" err="1">
                <a:latin typeface="Times" charset="0"/>
                <a:ea typeface="Times" charset="0"/>
                <a:cs typeface="Times" charset="0"/>
              </a:rPr>
              <a:t>Utgikar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, and F. </a:t>
            </a:r>
            <a:r>
              <a:rPr lang="en-US" sz="2000" dirty="0" err="1">
                <a:latin typeface="Times" charset="0"/>
                <a:ea typeface="Times" charset="0"/>
                <a:cs typeface="Times" charset="0"/>
              </a:rPr>
              <a:t>Gunnerson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, “Effect of Mass Flow Rate on the Convective Heat Transfer Coefficient: Analysis for Constant Velocity and Constant Area Case,” </a:t>
            </a:r>
            <a:r>
              <a:rPr lang="en-US" sz="2000" i="1" dirty="0">
                <a:latin typeface="Times" charset="0"/>
                <a:ea typeface="Times" charset="0"/>
                <a:cs typeface="Times" charset="0"/>
              </a:rPr>
              <a:t>Nuclear Technology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, vol. 166, no. 2, pp. 197–200, </a:t>
            </a:r>
            <a:r>
              <a:rPr lang="en-US" sz="2000" dirty="0" smtClean="0">
                <a:latin typeface="Times" charset="0"/>
                <a:ea typeface="Times" charset="0"/>
                <a:cs typeface="Times" charset="0"/>
              </a:rPr>
              <a:t>2009</a:t>
            </a:r>
          </a:p>
          <a:p>
            <a:pPr algn="l" fontAlgn="base">
              <a:lnSpc>
                <a:spcPct val="110000"/>
              </a:lnSpc>
              <a:spcBef>
                <a:spcPts val="0"/>
              </a:spcBef>
            </a:pPr>
            <a:r>
              <a:rPr lang="en-US" sz="2000" dirty="0" smtClean="0">
                <a:latin typeface="Times" charset="0"/>
                <a:ea typeface="Times" charset="0"/>
                <a:cs typeface="Times" charset="0"/>
              </a:rPr>
              <a:t>[3] C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. J. </a:t>
            </a:r>
            <a:r>
              <a:rPr lang="en-US" sz="2000" dirty="0" err="1">
                <a:latin typeface="Times" charset="0"/>
                <a:ea typeface="Times" charset="0"/>
                <a:cs typeface="Times" charset="0"/>
              </a:rPr>
              <a:t>Geankoplis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, </a:t>
            </a:r>
            <a:r>
              <a:rPr lang="en-US" sz="2000" i="1" dirty="0">
                <a:latin typeface="Times" charset="0"/>
                <a:ea typeface="Times" charset="0"/>
                <a:cs typeface="Times" charset="0"/>
              </a:rPr>
              <a:t>Transport Processes and Separation Process Principles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, 4th ed. Pearson</a:t>
            </a:r>
            <a:r>
              <a:rPr lang="en-US" sz="2000" dirty="0" smtClean="0">
                <a:latin typeface="Times" charset="0"/>
                <a:ea typeface="Times" charset="0"/>
                <a:cs typeface="Times" charset="0"/>
              </a:rPr>
              <a:t>.</a:t>
            </a:r>
          </a:p>
          <a:p>
            <a:pPr algn="l" fontAlgn="base">
              <a:lnSpc>
                <a:spcPct val="110000"/>
              </a:lnSpc>
              <a:spcBef>
                <a:spcPts val="0"/>
              </a:spcBef>
            </a:pPr>
            <a:r>
              <a:rPr lang="en-US" sz="2000" dirty="0" smtClean="0">
                <a:latin typeface="Times" charset="0"/>
                <a:ea typeface="Times" charset="0"/>
                <a:cs typeface="Times" charset="0"/>
              </a:rPr>
              <a:t>[4] “Engineering </a:t>
            </a:r>
            <a:r>
              <a:rPr lang="en-US" sz="2000" dirty="0" err="1">
                <a:latin typeface="Times" charset="0"/>
                <a:ea typeface="Times" charset="0"/>
                <a:cs typeface="Times" charset="0"/>
              </a:rPr>
              <a:t>ToolBox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,” </a:t>
            </a:r>
            <a:r>
              <a:rPr lang="en-US" sz="2000" i="1" dirty="0">
                <a:latin typeface="Times" charset="0"/>
                <a:ea typeface="Times" charset="0"/>
                <a:cs typeface="Times" charset="0"/>
              </a:rPr>
              <a:t>Engineering </a:t>
            </a:r>
            <a:r>
              <a:rPr lang="en-US" sz="2000" i="1" dirty="0" err="1">
                <a:latin typeface="Times" charset="0"/>
                <a:ea typeface="Times" charset="0"/>
                <a:cs typeface="Times" charset="0"/>
              </a:rPr>
              <a:t>ToolBox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. [Online]. Available: https://</a:t>
            </a:r>
            <a:r>
              <a:rPr lang="en-US" sz="2000" dirty="0" err="1">
                <a:latin typeface="Times" charset="0"/>
                <a:ea typeface="Times" charset="0"/>
                <a:cs typeface="Times" charset="0"/>
              </a:rPr>
              <a:t>www.engineeringtoolbox.com</a:t>
            </a:r>
            <a:r>
              <a:rPr lang="en-US" sz="2000" dirty="0">
                <a:latin typeface="Times" charset="0"/>
                <a:ea typeface="Times" charset="0"/>
                <a:cs typeface="Times" charset="0"/>
              </a:rPr>
              <a:t>/. [Accessed: 30-Apr-2018].</a:t>
            </a:r>
            <a:endParaRPr lang="en-US" sz="2000" i="1" dirty="0"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221" name="Subtitle 2"/>
          <p:cNvSpPr txBox="1">
            <a:spLocks/>
          </p:cNvSpPr>
          <p:nvPr/>
        </p:nvSpPr>
        <p:spPr>
          <a:xfrm>
            <a:off x="22072653" y="24793425"/>
            <a:ext cx="8686800" cy="7681688"/>
          </a:xfrm>
          <a:prstGeom prst="rect">
            <a:avLst/>
          </a:prstGeom>
          <a:ln w="25400">
            <a:solidFill>
              <a:srgbClr val="002060"/>
            </a:solidFill>
          </a:ln>
        </p:spPr>
        <p:txBody>
          <a:bodyPr vert="horz" lIns="106674" tIns="53337" rIns="106674" bIns="53337" numCol="1" rtlCol="0" anchor="t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76250" algn="l">
              <a:spcBef>
                <a:spcPts val="0"/>
              </a:spcBef>
            </a:pPr>
            <a:endParaRPr lang="en-US" sz="13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r>
              <a:rPr lang="en-US" sz="3500" b="1" u="sng" dirty="0" smtClean="0">
                <a:latin typeface="Cambria" panose="02040503050406030204" pitchFamily="18" charset="0"/>
              </a:rPr>
              <a:t>Discussion:</a:t>
            </a:r>
            <a:endParaRPr lang="en-US" sz="3500" b="1" dirty="0" smtClean="0">
              <a:latin typeface="Cambria" panose="02040503050406030204" pitchFamily="18" charset="0"/>
            </a:endParaRPr>
          </a:p>
          <a:p>
            <a:pPr marL="976313" indent="-538163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Film of condensation </a:t>
            </a:r>
            <a:r>
              <a:rPr lang="mr-IN" sz="2800" dirty="0" smtClean="0">
                <a:latin typeface="Cambria" panose="02040503050406030204" pitchFamily="18" charset="0"/>
              </a:rPr>
              <a:t>–</a:t>
            </a:r>
            <a:r>
              <a:rPr lang="en-US" sz="2800" dirty="0" smtClean="0">
                <a:latin typeface="Cambria" panose="02040503050406030204" pitchFamily="18" charset="0"/>
              </a:rPr>
              <a:t> effect overall heat transfer coefficient</a:t>
            </a:r>
          </a:p>
          <a:p>
            <a:pPr marL="976313" indent="-538163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Increase steam flow rate, increase condensed water amount</a:t>
            </a:r>
            <a:r>
              <a:rPr lang="en-US" sz="2800" dirty="0">
                <a:latin typeface="Cambria" panose="02040503050406030204" pitchFamily="18" charset="0"/>
              </a:rPr>
              <a:t> </a:t>
            </a:r>
            <a:r>
              <a:rPr lang="mr-IN" sz="2800" dirty="0" smtClean="0">
                <a:latin typeface="Cambria" panose="02040503050406030204" pitchFamily="18" charset="0"/>
              </a:rPr>
              <a:t>–</a:t>
            </a:r>
            <a:r>
              <a:rPr lang="en-US" sz="2800" dirty="0" smtClean="0">
                <a:latin typeface="Cambria" panose="02040503050406030204" pitchFamily="18" charset="0"/>
              </a:rPr>
              <a:t> effect overall heat transfer coefficient</a:t>
            </a:r>
            <a:endParaRPr lang="en-US" sz="1200" dirty="0" smtClean="0">
              <a:latin typeface="Cambria" panose="02040503050406030204" pitchFamily="18" charset="0"/>
            </a:endParaRPr>
          </a:p>
          <a:p>
            <a:pPr marL="47625" algn="l">
              <a:spcBef>
                <a:spcPts val="0"/>
              </a:spcBef>
            </a:pPr>
            <a:endParaRPr lang="en-US" sz="1200" dirty="0">
              <a:latin typeface="Cambria" panose="02040503050406030204" pitchFamily="18" charset="0"/>
            </a:endParaRPr>
          </a:p>
          <a:p>
            <a:pPr marL="52388" algn="l">
              <a:spcBef>
                <a:spcPts val="0"/>
              </a:spcBef>
            </a:pPr>
            <a:r>
              <a:rPr lang="en-US" sz="3500" b="1" u="sng" dirty="0">
                <a:latin typeface="Cambria" panose="02040503050406030204" pitchFamily="18" charset="0"/>
              </a:rPr>
              <a:t>Sources of Error:</a:t>
            </a:r>
          </a:p>
          <a:p>
            <a:pPr marL="952500" indent="-476250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Inaccurate measurements</a:t>
            </a:r>
          </a:p>
          <a:p>
            <a:pPr marL="952500" indent="-476250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Heat source fluctuated</a:t>
            </a:r>
          </a:p>
          <a:p>
            <a:pPr marL="952500" indent="-476250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Fouling </a:t>
            </a:r>
          </a:p>
          <a:p>
            <a:pPr marL="952500" indent="-476250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Film condensation</a:t>
            </a:r>
          </a:p>
          <a:p>
            <a:pPr marL="47625" algn="l">
              <a:spcBef>
                <a:spcPts val="0"/>
              </a:spcBef>
            </a:pPr>
            <a:endParaRPr lang="en-US" sz="1300" b="1" u="sng" dirty="0" smtClean="0">
              <a:latin typeface="Cambria" panose="02040503050406030204" pitchFamily="18" charset="0"/>
            </a:endParaRPr>
          </a:p>
          <a:p>
            <a:pPr marL="47625" algn="l">
              <a:spcBef>
                <a:spcPts val="0"/>
              </a:spcBef>
            </a:pPr>
            <a:r>
              <a:rPr lang="en-US" sz="3500" b="1" u="sng" dirty="0" smtClean="0">
                <a:latin typeface="Cambria" panose="02040503050406030204" pitchFamily="18" charset="0"/>
              </a:rPr>
              <a:t>Future Work:</a:t>
            </a:r>
            <a:endParaRPr lang="en-US" sz="3500" b="1" dirty="0" smtClean="0">
              <a:latin typeface="Cambria" panose="02040503050406030204" pitchFamily="18" charset="0"/>
            </a:endParaRPr>
          </a:p>
          <a:p>
            <a:pPr marL="1073150" indent="-585788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H</a:t>
            </a:r>
            <a:r>
              <a:rPr lang="en-US" sz="2800" dirty="0" smtClean="0">
                <a:latin typeface="Cambria" panose="02040503050406030204" pitchFamily="18" charset="0"/>
              </a:rPr>
              <a:t>igher steam flow rates</a:t>
            </a:r>
          </a:p>
          <a:p>
            <a:pPr marL="1905000" indent="-508000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O</a:t>
            </a:r>
            <a:r>
              <a:rPr lang="en-US" sz="2800" dirty="0" smtClean="0">
                <a:latin typeface="Cambria" panose="02040503050406030204" pitchFamily="18" charset="0"/>
              </a:rPr>
              <a:t>bserve overall heat transfer coefficient</a:t>
            </a:r>
          </a:p>
          <a:p>
            <a:pPr marL="1073150" indent="-585788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Effects of fouling</a:t>
            </a:r>
          </a:p>
          <a:p>
            <a:pPr marL="1989138" indent="-635000" algn="l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H</a:t>
            </a:r>
            <a:r>
              <a:rPr lang="en-US" sz="2800" dirty="0" smtClean="0">
                <a:latin typeface="Cambria" panose="02040503050406030204" pitchFamily="18" charset="0"/>
              </a:rPr>
              <a:t>orizontal cylinder </a:t>
            </a:r>
          </a:p>
          <a:p>
            <a:pPr marL="1073150" indent="-585788" algn="l">
              <a:spcBef>
                <a:spcPts val="0"/>
              </a:spcBef>
              <a:buFont typeface="Arial" charset="0"/>
              <a:buChar char="•"/>
            </a:pPr>
            <a:endParaRPr lang="en-US" sz="2800" dirty="0" smtClean="0">
              <a:latin typeface="Cambria" panose="02040503050406030204" pitchFamily="18" charset="0"/>
            </a:endParaRPr>
          </a:p>
          <a:p>
            <a:pPr marL="976313" indent="-538163" algn="l">
              <a:spcBef>
                <a:spcPts val="0"/>
              </a:spcBef>
              <a:buFont typeface="Arial" charset="0"/>
              <a:buChar char="•"/>
            </a:pPr>
            <a:endParaRPr lang="en-US" sz="2800" b="1" dirty="0">
              <a:latin typeface="Cambria" panose="02040503050406030204" pitchFamily="18" charset="0"/>
            </a:endParaRPr>
          </a:p>
        </p:txBody>
      </p:sp>
      <p:grpSp>
        <p:nvGrpSpPr>
          <p:cNvPr id="264" name="Group 263"/>
          <p:cNvGrpSpPr/>
          <p:nvPr/>
        </p:nvGrpSpPr>
        <p:grpSpPr>
          <a:xfrm>
            <a:off x="2413511" y="9212445"/>
            <a:ext cx="8052690" cy="2009984"/>
            <a:chOff x="2337651" y="7496112"/>
            <a:chExt cx="8052690" cy="2009984"/>
          </a:xfrm>
        </p:grpSpPr>
        <p:grpSp>
          <p:nvGrpSpPr>
            <p:cNvPr id="61" name="Group 60"/>
            <p:cNvGrpSpPr/>
            <p:nvPr/>
          </p:nvGrpSpPr>
          <p:grpSpPr>
            <a:xfrm>
              <a:off x="8432908" y="7541319"/>
              <a:ext cx="722029" cy="1931894"/>
              <a:chOff x="7056291" y="7593106"/>
              <a:chExt cx="722029" cy="1931894"/>
            </a:xfrm>
          </p:grpSpPr>
          <p:grpSp>
            <p:nvGrpSpPr>
              <p:cNvPr id="48" name="Group 47"/>
              <p:cNvGrpSpPr/>
              <p:nvPr/>
            </p:nvGrpSpPr>
            <p:grpSpPr>
              <a:xfrm>
                <a:off x="7241999" y="7699201"/>
                <a:ext cx="536321" cy="1636972"/>
                <a:chOff x="7241999" y="7699201"/>
                <a:chExt cx="536321" cy="1636972"/>
              </a:xfrm>
            </p:grpSpPr>
            <p:sp>
              <p:nvSpPr>
                <p:cNvPr id="254" name="Oval 253"/>
                <p:cNvSpPr/>
                <p:nvPr/>
              </p:nvSpPr>
              <p:spPr>
                <a:xfrm>
                  <a:off x="7241999" y="7699201"/>
                  <a:ext cx="536321" cy="508659"/>
                </a:xfrm>
                <a:prstGeom prst="ellipse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5" name="Oval 254"/>
                <p:cNvSpPr/>
                <p:nvPr/>
              </p:nvSpPr>
              <p:spPr>
                <a:xfrm>
                  <a:off x="7241999" y="8264655"/>
                  <a:ext cx="536321" cy="508659"/>
                </a:xfrm>
                <a:prstGeom prst="ellipse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6" name="Oval 255"/>
                <p:cNvSpPr/>
                <p:nvPr/>
              </p:nvSpPr>
              <p:spPr>
                <a:xfrm>
                  <a:off x="7241999" y="8827514"/>
                  <a:ext cx="536321" cy="508659"/>
                </a:xfrm>
                <a:prstGeom prst="ellipse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253" name="Rectangle 252"/>
              <p:cNvSpPr/>
              <p:nvPr/>
            </p:nvSpPr>
            <p:spPr>
              <a:xfrm>
                <a:off x="7056291" y="7593106"/>
                <a:ext cx="324057" cy="1931894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57" name="TextBox 256"/>
            <p:cNvSpPr txBox="1"/>
            <p:nvPr/>
          </p:nvSpPr>
          <p:spPr>
            <a:xfrm>
              <a:off x="9488526" y="7576168"/>
              <a:ext cx="901815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smtClean="0">
                  <a:latin typeface="Times" charset="0"/>
                  <a:ea typeface="Times" charset="0"/>
                  <a:cs typeface="Times" charset="0"/>
                </a:rPr>
                <a:t>Vapor</a:t>
              </a:r>
              <a:endParaRPr lang="en-US" sz="1500">
                <a:latin typeface="Times" charset="0"/>
                <a:ea typeface="Times" charset="0"/>
                <a:cs typeface="Times" charset="0"/>
              </a:endParaRPr>
            </a:p>
          </p:txBody>
        </p:sp>
        <p:sp>
          <p:nvSpPr>
            <p:cNvPr id="259" name="TextBox 258"/>
            <p:cNvSpPr txBox="1"/>
            <p:nvPr/>
          </p:nvSpPr>
          <p:spPr>
            <a:xfrm>
              <a:off x="7635682" y="8101394"/>
              <a:ext cx="901815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dirty="0" smtClean="0">
                  <a:latin typeface="Times" charset="0"/>
                  <a:ea typeface="Times" charset="0"/>
                  <a:cs typeface="Times" charset="0"/>
                </a:rPr>
                <a:t>Cooled Wall</a:t>
              </a:r>
              <a:endParaRPr lang="en-US" sz="1500" dirty="0">
                <a:latin typeface="Times" charset="0"/>
                <a:ea typeface="Times" charset="0"/>
                <a:cs typeface="Times" charset="0"/>
              </a:endParaRPr>
            </a:p>
          </p:txBody>
        </p:sp>
        <p:grpSp>
          <p:nvGrpSpPr>
            <p:cNvPr id="263" name="Group 262"/>
            <p:cNvGrpSpPr/>
            <p:nvPr/>
          </p:nvGrpSpPr>
          <p:grpSpPr>
            <a:xfrm>
              <a:off x="2337651" y="7496112"/>
              <a:ext cx="2512131" cy="2009984"/>
              <a:chOff x="2337651" y="7496112"/>
              <a:chExt cx="2512131" cy="2009984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094405" y="7574202"/>
                <a:ext cx="680994" cy="1931894"/>
                <a:chOff x="2223017" y="7593106"/>
                <a:chExt cx="680994" cy="1931894"/>
              </a:xfrm>
            </p:grpSpPr>
            <p:sp>
              <p:nvSpPr>
                <p:cNvPr id="50" name="Trapezoid 49"/>
                <p:cNvSpPr/>
                <p:nvPr/>
              </p:nvSpPr>
              <p:spPr>
                <a:xfrm rot="21346539">
                  <a:off x="2223017" y="7682056"/>
                  <a:ext cx="680994" cy="1820335"/>
                </a:xfrm>
                <a:prstGeom prst="trapezoid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2" name="Rectangle 251"/>
                <p:cNvSpPr/>
                <p:nvPr/>
              </p:nvSpPr>
              <p:spPr>
                <a:xfrm>
                  <a:off x="2266743" y="7593106"/>
                  <a:ext cx="324057" cy="1931894"/>
                </a:xfrm>
                <a:prstGeom prst="rect">
                  <a:avLst/>
                </a:prstGeom>
                <a:solidFill>
                  <a:schemeClr val="bg2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62" name="TextBox 61"/>
              <p:cNvSpPr txBox="1"/>
              <p:nvPr/>
            </p:nvSpPr>
            <p:spPr>
              <a:xfrm>
                <a:off x="3947967" y="7496112"/>
                <a:ext cx="901815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500" smtClean="0">
                    <a:latin typeface="Times" charset="0"/>
                    <a:ea typeface="Times" charset="0"/>
                    <a:cs typeface="Times" charset="0"/>
                  </a:rPr>
                  <a:t>Vapor</a:t>
                </a:r>
                <a:endParaRPr lang="en-US" sz="1500">
                  <a:latin typeface="Times" charset="0"/>
                  <a:ea typeface="Times" charset="0"/>
                  <a:cs typeface="Times" charset="0"/>
                </a:endParaRPr>
              </a:p>
            </p:txBody>
          </p:sp>
          <p:sp>
            <p:nvSpPr>
              <p:cNvPr id="258" name="TextBox 257"/>
              <p:cNvSpPr txBox="1"/>
              <p:nvPr/>
            </p:nvSpPr>
            <p:spPr>
              <a:xfrm>
                <a:off x="2337651" y="8099169"/>
                <a:ext cx="90181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500" dirty="0" smtClean="0">
                    <a:latin typeface="Times" charset="0"/>
                    <a:ea typeface="Times" charset="0"/>
                    <a:cs typeface="Times" charset="0"/>
                  </a:rPr>
                  <a:t>Cooled Wall</a:t>
                </a:r>
                <a:endParaRPr lang="en-US" sz="1500" dirty="0">
                  <a:latin typeface="Times" charset="0"/>
                  <a:ea typeface="Times" charset="0"/>
                  <a:cs typeface="Times" charset="0"/>
                </a:endParaRPr>
              </a:p>
            </p:txBody>
          </p:sp>
          <p:sp>
            <p:nvSpPr>
              <p:cNvPr id="260" name="TextBox 259"/>
              <p:cNvSpPr txBox="1"/>
              <p:nvPr/>
            </p:nvSpPr>
            <p:spPr>
              <a:xfrm>
                <a:off x="3909107" y="8904553"/>
                <a:ext cx="90181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500" dirty="0" smtClean="0">
                    <a:latin typeface="Times" charset="0"/>
                    <a:ea typeface="Times" charset="0"/>
                    <a:cs typeface="Times" charset="0"/>
                  </a:rPr>
                  <a:t>Liquid Film</a:t>
                </a:r>
                <a:endParaRPr lang="en-US" sz="1500" dirty="0">
                  <a:latin typeface="Times" charset="0"/>
                  <a:ea typeface="Times" charset="0"/>
                  <a:cs typeface="Times" charset="0"/>
                </a:endParaRPr>
              </a:p>
            </p:txBody>
          </p:sp>
        </p:grpSp>
        <p:sp>
          <p:nvSpPr>
            <p:cNvPr id="261" name="TextBox 260"/>
            <p:cNvSpPr txBox="1"/>
            <p:nvPr/>
          </p:nvSpPr>
          <p:spPr>
            <a:xfrm>
              <a:off x="9130084" y="8765609"/>
              <a:ext cx="901815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dirty="0" smtClean="0">
                  <a:latin typeface="Times" charset="0"/>
                  <a:ea typeface="Times" charset="0"/>
                  <a:cs typeface="Times" charset="0"/>
                </a:rPr>
                <a:t>Liquid Droplets</a:t>
              </a:r>
              <a:endParaRPr lang="en-US" sz="1500" dirty="0">
                <a:latin typeface="Times" charset="0"/>
                <a:ea typeface="Times" charset="0"/>
                <a:cs typeface="Times" charset="0"/>
              </a:endParaRPr>
            </a:p>
          </p:txBody>
        </p:sp>
      </p:grpSp>
      <p:sp>
        <p:nvSpPr>
          <p:cNvPr id="98" name="Subtitle 2"/>
          <p:cNvSpPr txBox="1">
            <a:spLocks/>
          </p:cNvSpPr>
          <p:nvPr/>
        </p:nvSpPr>
        <p:spPr>
          <a:xfrm>
            <a:off x="369596" y="17815213"/>
            <a:ext cx="12027441" cy="913158"/>
          </a:xfrm>
          <a:prstGeom prst="rect">
            <a:avLst/>
          </a:prstGeom>
          <a:solidFill>
            <a:srgbClr val="002060"/>
          </a:solidFill>
          <a:ln w="25400"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Methods &amp; Analysis</a:t>
            </a:r>
            <a:endParaRPr lang="en-US" sz="5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133" name="Chart 1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4297325"/>
              </p:ext>
            </p:extLst>
          </p:nvPr>
        </p:nvGraphicFramePr>
        <p:xfrm>
          <a:off x="13327484" y="5487708"/>
          <a:ext cx="17236233" cy="8871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Subtitle 2"/>
          <p:cNvSpPr txBox="1">
            <a:spLocks/>
          </p:cNvSpPr>
          <p:nvPr/>
        </p:nvSpPr>
        <p:spPr>
          <a:xfrm>
            <a:off x="359202" y="14667129"/>
            <a:ext cx="12030588" cy="3023041"/>
          </a:xfrm>
          <a:prstGeom prst="rect">
            <a:avLst/>
          </a:prstGeom>
          <a:ln w="25400">
            <a:solidFill>
              <a:srgbClr val="002060"/>
            </a:solidFill>
          </a:ln>
        </p:spPr>
        <p:txBody>
          <a:bodyPr vert="horz" lIns="106674" tIns="53337" rIns="106674" bIns="53337" numCol="2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endParaRPr lang="en-US" sz="1200" b="1" u="sng" dirty="0" smtClean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en-US" sz="4000" b="1" u="sng" dirty="0" smtClean="0">
                <a:latin typeface="Cambria" panose="02040503050406030204" pitchFamily="18" charset="0"/>
              </a:rPr>
              <a:t>Dimensionless Numbers</a:t>
            </a:r>
            <a:endParaRPr lang="en-US" sz="4000" b="1" u="sng" dirty="0">
              <a:latin typeface="Cambria" panose="020405030504060302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93037" y="15532369"/>
            <a:ext cx="12025593" cy="2238818"/>
            <a:chOff x="190707" y="17667879"/>
            <a:chExt cx="12025593" cy="223881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5" name="TextBox 134"/>
                <p:cNvSpPr txBox="1"/>
                <p:nvPr/>
              </p:nvSpPr>
              <p:spPr>
                <a:xfrm>
                  <a:off x="3236447" y="17667879"/>
                  <a:ext cx="6186086" cy="22388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457200" lvl="0" algn="ctr">
                    <a:spcBef>
                      <a:spcPts val="600"/>
                    </a:spcBef>
                  </a:pPr>
                  <a:r>
                    <a:rPr lang="en-US" sz="2800" dirty="0" err="1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Nusselt</a:t>
                  </a:r>
                  <a:r>
                    <a:rPr lang="en-US" sz="28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 Number (Nu)</a:t>
                  </a:r>
                  <a:endParaRPr lang="en-US" sz="2800" dirty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  <a:p>
                  <a:pPr lvl="0" algn="just">
                    <a:spcBef>
                      <a:spcPts val="600"/>
                    </a:spcBef>
                  </a:pPr>
                  <a:endParaRPr lang="en-US" sz="1200" b="1" dirty="0" smtClean="0">
                    <a:solidFill>
                      <a:prstClr val="black"/>
                    </a:solidFill>
                    <a:latin typeface="Cambria Math" charset="0"/>
                  </a:endParaRPr>
                </a:p>
                <a:p>
                  <a:pPr lvl="0" algn="just">
                    <a:spcBef>
                      <a:spcPts val="600"/>
                    </a:spcBef>
                  </a:pPr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US" sz="2800" b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𝐍𝐮</m:t>
                        </m:r>
                        <m:r>
                          <a:rPr lang="en-US" sz="2800" b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=</m:t>
                        </m:r>
                        <m:f>
                          <m:fPr>
                            <m:ctrlPr>
                              <a:rPr lang="mr-IN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</m:ctrlPr>
                          </m:fPr>
                          <m:num>
                            <m: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𝒉</m:t>
                            </m:r>
                            <m:sSub>
                              <m:sSubPr>
                                <m:ctrlP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</a:rPr>
                                  <m:t>𝑳</m:t>
                                </m:r>
                              </m:e>
                              <m:sub>
                                <m: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</a:rPr>
                                  <m:t>𝒄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</a:rPr>
                                  <m:t>𝑲</m:t>
                                </m:r>
                              </m:e>
                              <m:sub>
                                <m: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</a:rPr>
                                  <m:t>𝒇</m:t>
                                </m:r>
                              </m:sub>
                            </m:sSub>
                          </m:den>
                        </m:f>
                      </m:oMath>
                    </m:oMathPara>
                  </a14:m>
                  <a:endParaRPr lang="en-US" sz="2800" dirty="0" smtClean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  <a:p>
                  <a:pPr marL="457200" lvl="0" algn="just">
                    <a:spcBef>
                      <a:spcPts val="600"/>
                    </a:spcBef>
                  </a:pPr>
                  <a:endParaRPr lang="en-US" sz="2800" b="1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 Math" charset="0"/>
                    <a:cs typeface="Cambria Math" charset="0"/>
                  </a:endParaRPr>
                </a:p>
              </p:txBody>
            </p:sp>
          </mc:Choice>
          <mc:Fallback xmlns="">
            <p:sp>
              <p:nvSpPr>
                <p:cNvPr id="135" name="TextBox 1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36447" y="17667879"/>
                  <a:ext cx="6186086" cy="2238818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 t="-272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6" name="TextBox 135"/>
                <p:cNvSpPr txBox="1"/>
                <p:nvPr/>
              </p:nvSpPr>
              <p:spPr>
                <a:xfrm>
                  <a:off x="8091885" y="17682778"/>
                  <a:ext cx="4124415" cy="17662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457200" lvl="0" algn="ctr">
                    <a:spcBef>
                      <a:spcPts val="600"/>
                    </a:spcBef>
                  </a:pPr>
                  <a:r>
                    <a:rPr lang="en-US" sz="28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Prandtl Number (</a:t>
                  </a:r>
                  <a:r>
                    <a:rPr lang="en-US" sz="2800" dirty="0" err="1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Pr</a:t>
                  </a:r>
                  <a:r>
                    <a:rPr lang="en-US" sz="28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)</a:t>
                  </a:r>
                  <a:endParaRPr lang="en-US" sz="1200" dirty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  <a:p>
                  <a:pPr marL="457200" lvl="0" algn="ctr">
                    <a:spcBef>
                      <a:spcPts val="600"/>
                    </a:spcBef>
                  </a:pPr>
                  <a:endParaRPr lang="en-US" sz="1200" dirty="0" smtClean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  <a:p>
                  <a:pPr marL="457200" lvl="0" algn="ctr">
                    <a:spcBef>
                      <a:spcPts val="600"/>
                    </a:spcBef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800" b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𝐏𝐫</m:t>
                        </m:r>
                        <m:r>
                          <a:rPr lang="en-US" sz="2800" b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=</m:t>
                        </m:r>
                        <m:d>
                          <m:dPr>
                            <m:ctrlP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𝝁</m:t>
                                </m:r>
                              </m:num>
                              <m:den>
                                <m: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𝝆</m:t>
                                </m:r>
                              </m:den>
                            </m:f>
                          </m:e>
                        </m:d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/</m:t>
                        </m:r>
                        <m:d>
                          <m:dPr>
                            <m:ctrlP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𝒌</m:t>
                                </m:r>
                              </m:num>
                              <m:den>
                                <m: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𝝆</m:t>
                                </m:r>
                                <m:sSub>
                                  <m:sSubPr>
                                    <m:ctrlPr>
                                      <a:rPr lang="en-US" sz="2800" b="1" i="1">
                                        <a:solidFill>
                                          <a:prstClr val="black"/>
                                        </a:solidFill>
                                        <a:latin typeface="Cambria Math" charset="0"/>
                                        <a:ea typeface="Cambria Math" charset="0"/>
                                        <a:cs typeface="Cambria Math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>
                                        <a:solidFill>
                                          <a:prstClr val="black"/>
                                        </a:solidFill>
                                        <a:latin typeface="Cambria Math" charset="0"/>
                                        <a:ea typeface="Cambria Math" charset="0"/>
                                        <a:cs typeface="Cambria Math" charset="0"/>
                                      </a:rPr>
                                      <m:t>𝑪</m:t>
                                    </m:r>
                                  </m:e>
                                  <m:sub>
                                    <m:r>
                                      <a:rPr lang="en-US" sz="2800" b="1" i="1">
                                        <a:solidFill>
                                          <a:prstClr val="black"/>
                                        </a:solidFill>
                                        <a:latin typeface="Cambria Math" charset="0"/>
                                        <a:ea typeface="Cambria Math" charset="0"/>
                                        <a:cs typeface="Cambria Math" charset="0"/>
                                      </a:rPr>
                                      <m:t>𝒑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oMath>
                    </m:oMathPara>
                  </a14:m>
                  <a:endParaRPr lang="en-US" sz="2800" dirty="0" smtClean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136" name="TextBox 1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91885" y="17682778"/>
                  <a:ext cx="4124415" cy="1766253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 t="-3806" r="-88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7" name="TextBox 136"/>
                <p:cNvSpPr txBox="1"/>
                <p:nvPr/>
              </p:nvSpPr>
              <p:spPr>
                <a:xfrm>
                  <a:off x="190707" y="17682245"/>
                  <a:ext cx="4271933" cy="16589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457200" lvl="0" algn="ctr">
                    <a:spcBef>
                      <a:spcPts val="600"/>
                    </a:spcBef>
                  </a:pPr>
                  <a:r>
                    <a:rPr lang="en-US" sz="28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Reynolds Number (Re)</a:t>
                  </a:r>
                </a:p>
                <a:p>
                  <a:pPr marL="457200" lvl="0" algn="ctr">
                    <a:spcBef>
                      <a:spcPts val="600"/>
                    </a:spcBef>
                  </a:pPr>
                  <a:endParaRPr lang="en-US" sz="1200" dirty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  <a:p>
                  <a:pPr lvl="0" algn="just">
                    <a:spcBef>
                      <a:spcPts val="600"/>
                    </a:spcBef>
                  </a:pPr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US" sz="2800" b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𝐑𝐞</m:t>
                        </m:r>
                        <m:r>
                          <a:rPr lang="en-US" sz="2800" b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=</m:t>
                        </m:r>
                        <m:f>
                          <m:fPr>
                            <m:ctrlPr>
                              <a:rPr lang="mr-IN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</m:ctrlPr>
                          </m:fPr>
                          <m:num>
                            <m:r>
                              <a:rPr lang="mr-IN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  <m:t>𝝆</m:t>
                            </m:r>
                            <m: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  <m:t>𝒗𝑫</m:t>
                            </m:r>
                          </m:num>
                          <m:den>
                            <m: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  <m:t>𝝁</m:t>
                            </m:r>
                          </m:den>
                        </m:f>
                      </m:oMath>
                    </m:oMathPara>
                  </a14:m>
                  <a:endParaRPr lang="en-US" sz="2800" b="1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 Math" charset="0"/>
                    <a:cs typeface="Cambria Math" charset="0"/>
                  </a:endParaRPr>
                </a:p>
              </p:txBody>
            </p:sp>
          </mc:Choice>
          <mc:Fallback xmlns="">
            <p:sp>
              <p:nvSpPr>
                <p:cNvPr id="137" name="TextBox 13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0707" y="17682245"/>
                  <a:ext cx="4271933" cy="1658916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t="-3663" r="-85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oup 18"/>
          <p:cNvGrpSpPr/>
          <p:nvPr/>
        </p:nvGrpSpPr>
        <p:grpSpPr>
          <a:xfrm>
            <a:off x="823839" y="30450572"/>
            <a:ext cx="10531927" cy="1664751"/>
            <a:chOff x="1134460" y="22116622"/>
            <a:chExt cx="10531927" cy="16647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3" name="TextBox 162"/>
                <p:cNvSpPr txBox="1"/>
                <p:nvPr/>
              </p:nvSpPr>
              <p:spPr>
                <a:xfrm>
                  <a:off x="7737774" y="22142453"/>
                  <a:ext cx="3928613" cy="121571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457200" lvl="0" algn="ctr">
                    <a:spcBef>
                      <a:spcPts val="600"/>
                    </a:spcBef>
                  </a:pPr>
                  <a:r>
                    <a:rPr lang="en-US" sz="28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Heat Transfer</a:t>
                  </a:r>
                  <a:r>
                    <a:rPr lang="en-US" sz="28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 </a:t>
                  </a:r>
                  <a:r>
                    <a:rPr lang="en-US" sz="28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(U)</a:t>
                  </a:r>
                  <a:endParaRPr lang="en-US" sz="2800" b="1" i="1" dirty="0">
                    <a:solidFill>
                      <a:prstClr val="black"/>
                    </a:solidFill>
                    <a:latin typeface="Cambria Math" charset="0"/>
                  </a:endParaRPr>
                </a:p>
                <a:p>
                  <a:pPr lvl="0" algn="ctr">
                    <a:spcBef>
                      <a:spcPts val="600"/>
                    </a:spcBef>
                  </a:pPr>
                  <a:endParaRPr lang="en-US" sz="1200" b="1" i="1" dirty="0" smtClean="0">
                    <a:solidFill>
                      <a:prstClr val="black"/>
                    </a:solidFill>
                    <a:latin typeface="Cambria Math" charset="0"/>
                  </a:endParaRPr>
                </a:p>
                <a:p>
                  <a:pPr lvl="0" algn="ctr">
                    <a:spcBef>
                      <a:spcPts val="600"/>
                    </a:spcBef>
                  </a:pPr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𝒒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=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𝑼𝑨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∆</m:t>
                        </m:r>
                        <m:sSub>
                          <m:sSubPr>
                            <m:ctrlP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  <m:t>𝑻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  <m:t>𝒍𝒎</m:t>
                            </m:r>
                          </m:sub>
                        </m:sSub>
                      </m:oMath>
                    </m:oMathPara>
                  </a14:m>
                  <a:endParaRPr lang="en-US" sz="2800" dirty="0" smtClean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163" name="TextBox 16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37774" y="22142453"/>
                  <a:ext cx="3928613" cy="1215717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t="-552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1" name="TextBox 170"/>
                <p:cNvSpPr txBox="1"/>
                <p:nvPr/>
              </p:nvSpPr>
              <p:spPr>
                <a:xfrm>
                  <a:off x="1134460" y="22116622"/>
                  <a:ext cx="6186086" cy="166475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457200" lvl="0">
                    <a:spcBef>
                      <a:spcPts val="600"/>
                    </a:spcBef>
                  </a:pPr>
                  <a:r>
                    <a:rPr lang="en-US" sz="28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Log </a:t>
                  </a:r>
                  <a:r>
                    <a:rPr lang="en-US" sz="28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Mean </a:t>
                  </a:r>
                  <a:r>
                    <a:rPr lang="en-US" sz="28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Temperature</a:t>
                  </a:r>
                  <a:r>
                    <a:rPr lang="en-US" sz="28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 </a:t>
                  </a:r>
                  <a:r>
                    <a:rPr lang="en-US" sz="28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(</a:t>
                  </a:r>
                  <a14:m>
                    <m:oMath xmlns:m="http://schemas.openxmlformats.org/officeDocument/2006/math">
                      <m:r>
                        <a:rPr lang="en-US" sz="2800" b="0" i="1">
                          <a:solidFill>
                            <a:prstClr val="black"/>
                          </a:solidFill>
                          <a:latin typeface="Cambria Math" charset="0"/>
                          <a:ea typeface="Times" charset="0"/>
                          <a:cs typeface="Times" charset="0"/>
                        </a:rPr>
                        <m:t>∆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prstClr val="black"/>
                              </a:solidFill>
                              <a:latin typeface="Cambria Math" charset="0"/>
                              <a:ea typeface="Times" charset="0"/>
                              <a:cs typeface="Times" charset="0"/>
                            </a:rPr>
                          </m:ctrlPr>
                        </m:sSubPr>
                        <m:e>
                          <m:r>
                            <a:rPr lang="en-US" sz="2800" b="0" i="1">
                              <a:solidFill>
                                <a:prstClr val="black"/>
                              </a:solidFill>
                              <a:latin typeface="Cambria Math" charset="0"/>
                              <a:ea typeface="Times" charset="0"/>
                              <a:cs typeface="Times" charset="0"/>
                            </a:rPr>
                            <m:t>𝑇</m:t>
                          </m:r>
                        </m:e>
                        <m:sub>
                          <m:r>
                            <a:rPr lang="en-US" sz="2800" b="0" i="1">
                              <a:solidFill>
                                <a:prstClr val="black"/>
                              </a:solidFill>
                              <a:latin typeface="Cambria Math" charset="0"/>
                              <a:ea typeface="Times" charset="0"/>
                              <a:cs typeface="Times" charset="0"/>
                            </a:rPr>
                            <m:t>𝑙𝑚</m:t>
                          </m:r>
                        </m:sub>
                      </m:sSub>
                    </m:oMath>
                  </a14:m>
                  <a:r>
                    <a:rPr lang="en-US" sz="28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)</a:t>
                  </a:r>
                  <a:endParaRPr lang="en-US" sz="2800" b="1" i="1" dirty="0">
                    <a:solidFill>
                      <a:prstClr val="black"/>
                    </a:solidFill>
                    <a:latin typeface="Cambria Math" charset="0"/>
                    <a:ea typeface="Times" charset="0"/>
                    <a:cs typeface="Times" charset="0"/>
                  </a:endParaRPr>
                </a:p>
                <a:p>
                  <a:pPr lvl="0">
                    <a:spcBef>
                      <a:spcPts val="600"/>
                    </a:spcBef>
                  </a:pPr>
                  <a:endParaRPr lang="en-US" sz="1200" dirty="0" smtClean="0">
                    <a:solidFill>
                      <a:prstClr val="black"/>
                    </a:solidFill>
                    <a:latin typeface="Cambria Math" charset="0"/>
                    <a:ea typeface="Times" charset="0"/>
                    <a:cs typeface="Times" charset="0"/>
                  </a:endParaRPr>
                </a:p>
                <a:p>
                  <a:pPr lvl="0">
                    <a:spcBef>
                      <a:spcPts val="600"/>
                    </a:spcBef>
                  </a:pPr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charset="0"/>
                            <a:ea typeface="Times" charset="0"/>
                            <a:cs typeface="Times" charset="0"/>
                          </a:rPr>
                          <m:t>∆</m:t>
                        </m:r>
                        <m:sSub>
                          <m:sSubPr>
                            <m:ctrlP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Times" charset="0"/>
                                <a:cs typeface="Times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Times" charset="0"/>
                                <a:cs typeface="Times" charset="0"/>
                              </a:rPr>
                              <m:t>𝑻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Times" charset="0"/>
                                <a:cs typeface="Times" charset="0"/>
                              </a:rPr>
                              <m:t>𝒍𝒎</m:t>
                            </m:r>
                          </m:sub>
                        </m:s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charset="0"/>
                            <a:ea typeface="Times" charset="0"/>
                            <a:cs typeface="Times" charset="0"/>
                          </a:rPr>
                          <m:t>=</m:t>
                        </m:r>
                        <m:r>
                          <a:rPr lang="mr-IN" sz="2800" b="1" i="1">
                            <a:solidFill>
                              <a:prstClr val="black"/>
                            </a:solidFill>
                            <a:latin typeface="Cambria Math" charset="0"/>
                            <a:ea typeface="Times" charset="0"/>
                            <a:cs typeface="Times" charset="0"/>
                          </a:rPr>
                          <m:t>∆</m:t>
                        </m:r>
                        <m:sSub>
                          <m:sSubPr>
                            <m:ctrlP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Times" charset="0"/>
                                <a:cs typeface="Times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Times" charset="0"/>
                                <a:cs typeface="Times" charset="0"/>
                              </a:rPr>
                              <m:t>𝑻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Times" charset="0"/>
                                <a:cs typeface="Times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charset="0"/>
                            <a:ea typeface="Times" charset="0"/>
                            <a:cs typeface="Times" charset="0"/>
                          </a:rPr>
                          <m:t>−∆</m:t>
                        </m:r>
                        <m:sSub>
                          <m:sSubPr>
                            <m:ctrlP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Times" charset="0"/>
                                <a:cs typeface="Times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Times" charset="0"/>
                                <a:cs typeface="Times" charset="0"/>
                              </a:rPr>
                              <m:t>𝑻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Times" charset="0"/>
                                <a:cs typeface="Times" charset="0"/>
                              </a:rPr>
                              <m:t>𝟏</m:t>
                            </m:r>
                          </m:sub>
                        </m:sSub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charset="0"/>
                            <a:ea typeface="Times" charset="0"/>
                            <a:cs typeface="Times" charset="0"/>
                          </a:rPr>
                          <m:t>/</m:t>
                        </m:r>
                        <m:func>
                          <m:funcPr>
                            <m:ctrlP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Times" charset="0"/>
                                <a:cs typeface="Times" charset="0"/>
                              </a:rPr>
                            </m:ctrlPr>
                          </m:funcPr>
                          <m:fName>
                            <m:r>
                              <a:rPr lang="en-US" sz="2800" b="1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Times" charset="0"/>
                                <a:cs typeface="Times" charset="0"/>
                              </a:rPr>
                              <m:t>𝒍𝒏</m:t>
                            </m:r>
                          </m:fName>
                          <m:e>
                            <m:d>
                              <m:dPr>
                                <m:ctrlPr>
                                  <a:rPr lang="en-US" sz="2800" b="1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  <a:ea typeface="Times" charset="0"/>
                                    <a:cs typeface="Times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mr-IN" sz="2800" b="1" i="1">
                                        <a:solidFill>
                                          <a:prstClr val="black"/>
                                        </a:solidFill>
                                        <a:latin typeface="Cambria Math" charset="0"/>
                                        <a:ea typeface="Times" charset="0"/>
                                        <a:cs typeface="Times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mr-IN" sz="2800" b="1" i="1">
                                        <a:solidFill>
                                          <a:prstClr val="black"/>
                                        </a:solidFill>
                                        <a:latin typeface="Cambria Math" charset="0"/>
                                        <a:ea typeface="Times" charset="0"/>
                                        <a:cs typeface="Times" charset="0"/>
                                      </a:rPr>
                                      <m:t>∆</m:t>
                                    </m:r>
                                    <m:sSub>
                                      <m:sSubPr>
                                        <m:ctrlPr>
                                          <a:rPr lang="en-US" sz="2800" b="1" i="1">
                                            <a:solidFill>
                                              <a:prstClr val="black"/>
                                            </a:solidFill>
                                            <a:latin typeface="Cambria Math" charset="0"/>
                                            <a:ea typeface="Times" charset="0"/>
                                            <a:cs typeface="Times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 b="1" i="1">
                                            <a:solidFill>
                                              <a:prstClr val="black"/>
                                            </a:solidFill>
                                            <a:latin typeface="Cambria Math" charset="0"/>
                                            <a:ea typeface="Times" charset="0"/>
                                            <a:cs typeface="Times" charset="0"/>
                                          </a:rPr>
                                          <m:t>𝑻</m:t>
                                        </m:r>
                                      </m:e>
                                      <m:sub>
                                        <m:r>
                                          <a:rPr lang="en-US" sz="2800" b="1" i="1">
                                            <a:solidFill>
                                              <a:prstClr val="black"/>
                                            </a:solidFill>
                                            <a:latin typeface="Cambria Math" charset="0"/>
                                            <a:ea typeface="Times" charset="0"/>
                                            <a:cs typeface="Times" charset="0"/>
                                          </a:rPr>
                                          <m:t>𝟐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mr-IN" sz="2800" b="1" i="1">
                                        <a:solidFill>
                                          <a:prstClr val="black"/>
                                        </a:solidFill>
                                        <a:latin typeface="Cambria Math" charset="0"/>
                                        <a:ea typeface="Times" charset="0"/>
                                        <a:cs typeface="Times" charset="0"/>
                                      </a:rPr>
                                      <m:t>∆</m:t>
                                    </m:r>
                                    <m:sSub>
                                      <m:sSubPr>
                                        <m:ctrlPr>
                                          <a:rPr lang="en-US" sz="2800" b="1" i="1">
                                            <a:solidFill>
                                              <a:prstClr val="black"/>
                                            </a:solidFill>
                                            <a:latin typeface="Cambria Math" charset="0"/>
                                            <a:ea typeface="Times" charset="0"/>
                                            <a:cs typeface="Times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 b="1" i="1">
                                            <a:solidFill>
                                              <a:prstClr val="black"/>
                                            </a:solidFill>
                                            <a:latin typeface="Cambria Math" charset="0"/>
                                            <a:ea typeface="Times" charset="0"/>
                                            <a:cs typeface="Times" charset="0"/>
                                          </a:rPr>
                                          <m:t>𝑻</m:t>
                                        </m:r>
                                      </m:e>
                                      <m:sub>
                                        <m:r>
                                          <a:rPr lang="en-US" sz="2800" b="1" i="1">
                                            <a:solidFill>
                                              <a:prstClr val="black"/>
                                            </a:solidFill>
                                            <a:latin typeface="Cambria Math" charset="0"/>
                                            <a:ea typeface="Times" charset="0"/>
                                            <a:cs typeface="Times" charset="0"/>
                                          </a:rPr>
                                          <m:t>𝟐</m:t>
                                        </m:r>
                                      </m:sub>
                                    </m:sSub>
                                  </m:den>
                                </m:f>
                              </m:e>
                            </m:d>
                          </m:e>
                        </m:func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171" name="TextBox 17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34460" y="22116622"/>
                  <a:ext cx="6186086" cy="1664751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t="-366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aphicFrame>
        <p:nvGraphicFramePr>
          <p:cNvPr id="180" name="Chart 17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9240667"/>
              </p:ext>
            </p:extLst>
          </p:nvPr>
        </p:nvGraphicFramePr>
        <p:xfrm>
          <a:off x="13754926" y="15362044"/>
          <a:ext cx="8001000" cy="7635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pSp>
        <p:nvGrpSpPr>
          <p:cNvPr id="47" name="Group 46"/>
          <p:cNvGrpSpPr/>
          <p:nvPr/>
        </p:nvGrpSpPr>
        <p:grpSpPr>
          <a:xfrm>
            <a:off x="369596" y="18853414"/>
            <a:ext cx="12027441" cy="10460432"/>
            <a:chOff x="362350" y="23009908"/>
            <a:chExt cx="12027441" cy="9465203"/>
          </a:xfrm>
        </p:grpSpPr>
        <p:grpSp>
          <p:nvGrpSpPr>
            <p:cNvPr id="46" name="Group 45"/>
            <p:cNvGrpSpPr/>
            <p:nvPr/>
          </p:nvGrpSpPr>
          <p:grpSpPr>
            <a:xfrm>
              <a:off x="362350" y="23009908"/>
              <a:ext cx="12027441" cy="9465203"/>
              <a:chOff x="362350" y="23009908"/>
              <a:chExt cx="12027441" cy="9465203"/>
            </a:xfrm>
          </p:grpSpPr>
          <p:grpSp>
            <p:nvGrpSpPr>
              <p:cNvPr id="45" name="Group 44"/>
              <p:cNvGrpSpPr/>
              <p:nvPr/>
            </p:nvGrpSpPr>
            <p:grpSpPr>
              <a:xfrm>
                <a:off x="362350" y="23009908"/>
                <a:ext cx="12027441" cy="9465203"/>
                <a:chOff x="362350" y="23009908"/>
                <a:chExt cx="12027441" cy="9465203"/>
              </a:xfrm>
            </p:grpSpPr>
            <p:sp>
              <p:nvSpPr>
                <p:cNvPr id="173" name="Subtitle 2"/>
                <p:cNvSpPr txBox="1">
                  <a:spLocks/>
                </p:cNvSpPr>
                <p:nvPr/>
              </p:nvSpPr>
              <p:spPr>
                <a:xfrm>
                  <a:off x="362350" y="23009908"/>
                  <a:ext cx="12027441" cy="9465203"/>
                </a:xfrm>
                <a:prstGeom prst="rect">
                  <a:avLst/>
                </a:prstGeom>
                <a:ln w="25400">
                  <a:solidFill>
                    <a:srgbClr val="002060"/>
                  </a:solidFill>
                </a:ln>
              </p:spPr>
              <p:txBody>
                <a:bodyPr vert="horz" lIns="106674" tIns="53337" rIns="106674" bIns="53337" numCol="2" rtlCol="0" anchor="t">
                  <a:normAutofit/>
                </a:bodyPr>
                <a:lstStyle>
                  <a:lvl1pPr marL="0" indent="0" algn="ctr" defTabSz="3840480" rtl="0" eaLnBrk="1" latinLnBrk="0" hangingPunct="1">
                    <a:lnSpc>
                      <a:spcPct val="90000"/>
                    </a:lnSpc>
                    <a:spcBef>
                      <a:spcPts val="4200"/>
                    </a:spcBef>
                    <a:buFont typeface="Arial" panose="020B0604020202020204" pitchFamily="34" charset="0"/>
                    <a:buNone/>
                    <a:defRPr sz="1008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1920240" indent="0" algn="ctr" defTabSz="3840480" rtl="0" eaLnBrk="1" latinLnBrk="0" hangingPunct="1">
                    <a:lnSpc>
                      <a:spcPct val="90000"/>
                    </a:lnSpc>
                    <a:spcBef>
                      <a:spcPts val="2100"/>
                    </a:spcBef>
                    <a:buFont typeface="Arial" panose="020B0604020202020204" pitchFamily="34" charset="0"/>
                    <a:buNone/>
                    <a:defRPr sz="8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3840480" indent="0" algn="ctr" defTabSz="3840480" rtl="0" eaLnBrk="1" latinLnBrk="0" hangingPunct="1">
                    <a:lnSpc>
                      <a:spcPct val="90000"/>
                    </a:lnSpc>
                    <a:spcBef>
                      <a:spcPts val="2100"/>
                    </a:spcBef>
                    <a:buFont typeface="Arial" panose="020B0604020202020204" pitchFamily="34" charset="0"/>
                    <a:buNone/>
                    <a:defRPr sz="756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5760720" indent="0" algn="ctr" defTabSz="3840480" rtl="0" eaLnBrk="1" latinLnBrk="0" hangingPunct="1">
                    <a:lnSpc>
                      <a:spcPct val="90000"/>
                    </a:lnSpc>
                    <a:spcBef>
                      <a:spcPts val="2100"/>
                    </a:spcBef>
                    <a:buFont typeface="Arial" panose="020B0604020202020204" pitchFamily="34" charset="0"/>
                    <a:buNone/>
                    <a:defRPr sz="672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7680960" indent="0" algn="ctr" defTabSz="3840480" rtl="0" eaLnBrk="1" latinLnBrk="0" hangingPunct="1">
                    <a:lnSpc>
                      <a:spcPct val="90000"/>
                    </a:lnSpc>
                    <a:spcBef>
                      <a:spcPts val="2100"/>
                    </a:spcBef>
                    <a:buFont typeface="Arial" panose="020B0604020202020204" pitchFamily="34" charset="0"/>
                    <a:buNone/>
                    <a:defRPr sz="672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9601200" indent="0" algn="ctr" defTabSz="3840480" rtl="0" eaLnBrk="1" latinLnBrk="0" hangingPunct="1">
                    <a:lnSpc>
                      <a:spcPct val="90000"/>
                    </a:lnSpc>
                    <a:spcBef>
                      <a:spcPts val="2100"/>
                    </a:spcBef>
                    <a:buFont typeface="Arial" panose="020B0604020202020204" pitchFamily="34" charset="0"/>
                    <a:buNone/>
                    <a:defRPr sz="672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11521440" indent="0" algn="ctr" defTabSz="3840480" rtl="0" eaLnBrk="1" latinLnBrk="0" hangingPunct="1">
                    <a:lnSpc>
                      <a:spcPct val="90000"/>
                    </a:lnSpc>
                    <a:spcBef>
                      <a:spcPts val="2100"/>
                    </a:spcBef>
                    <a:buFont typeface="Arial" panose="020B0604020202020204" pitchFamily="34" charset="0"/>
                    <a:buNone/>
                    <a:defRPr sz="672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13441680" indent="0" algn="ctr" defTabSz="3840480" rtl="0" eaLnBrk="1" latinLnBrk="0" hangingPunct="1">
                    <a:lnSpc>
                      <a:spcPct val="90000"/>
                    </a:lnSpc>
                    <a:spcBef>
                      <a:spcPts val="2100"/>
                    </a:spcBef>
                    <a:buFont typeface="Arial" panose="020B0604020202020204" pitchFamily="34" charset="0"/>
                    <a:buNone/>
                    <a:defRPr sz="672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15361920" indent="0" algn="ctr" defTabSz="3840480" rtl="0" eaLnBrk="1" latinLnBrk="0" hangingPunct="1">
                    <a:lnSpc>
                      <a:spcPct val="90000"/>
                    </a:lnSpc>
                    <a:spcBef>
                      <a:spcPts val="2100"/>
                    </a:spcBef>
                    <a:buFont typeface="Arial" panose="020B0604020202020204" pitchFamily="34" charset="0"/>
                    <a:buNone/>
                    <a:defRPr sz="672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just">
                    <a:spcBef>
                      <a:spcPts val="0"/>
                    </a:spcBef>
                  </a:pPr>
                  <a:endParaRPr lang="en-US" sz="2800" dirty="0">
                    <a:latin typeface="Cambria" panose="02040503050406030204" pitchFamily="18" charset="0"/>
                  </a:endParaRPr>
                </a:p>
              </p:txBody>
            </p:sp>
            <p:grpSp>
              <p:nvGrpSpPr>
                <p:cNvPr id="6" name="Group 5"/>
                <p:cNvGrpSpPr/>
                <p:nvPr/>
              </p:nvGrpSpPr>
              <p:grpSpPr>
                <a:xfrm>
                  <a:off x="840059" y="25347821"/>
                  <a:ext cx="11094461" cy="7127290"/>
                  <a:chOff x="947282" y="17456709"/>
                  <a:chExt cx="11094461" cy="7127290"/>
                </a:xfrm>
              </p:grpSpPr>
              <p:grpSp>
                <p:nvGrpSpPr>
                  <p:cNvPr id="129" name="Group 128"/>
                  <p:cNvGrpSpPr/>
                  <p:nvPr/>
                </p:nvGrpSpPr>
                <p:grpSpPr>
                  <a:xfrm>
                    <a:off x="947282" y="18002280"/>
                    <a:ext cx="11094461" cy="6581719"/>
                    <a:chOff x="939035" y="11477885"/>
                    <a:chExt cx="11513450" cy="6882176"/>
                  </a:xfrm>
                </p:grpSpPr>
                <p:grpSp>
                  <p:nvGrpSpPr>
                    <p:cNvPr id="83" name="Group 82"/>
                    <p:cNvGrpSpPr/>
                    <p:nvPr/>
                  </p:nvGrpSpPr>
                  <p:grpSpPr>
                    <a:xfrm>
                      <a:off x="939035" y="11477885"/>
                      <a:ext cx="11513450" cy="6882176"/>
                      <a:chOff x="1142883" y="11781123"/>
                      <a:chExt cx="11513450" cy="6882176"/>
                    </a:xfrm>
                  </p:grpSpPr>
                  <p:pic>
                    <p:nvPicPr>
                      <p:cNvPr id="72" name="Picture 71"/>
                      <p:cNvPicPr>
                        <a:picLocks noChangeAspect="1"/>
                      </p:cNvPicPr>
                      <p:nvPr/>
                    </p:nvPicPr>
                    <p:blipFill rotWithShape="1"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69952" t="30952" r="8031" b="29206"/>
                      <a:stretch/>
                    </p:blipFill>
                    <p:spPr>
                      <a:xfrm>
                        <a:off x="9142442" y="12181839"/>
                        <a:ext cx="3513891" cy="58442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  <p:grpSp>
                    <p:nvGrpSpPr>
                      <p:cNvPr id="17" name="Group 16"/>
                      <p:cNvGrpSpPr/>
                      <p:nvPr/>
                    </p:nvGrpSpPr>
                    <p:grpSpPr>
                      <a:xfrm>
                        <a:off x="1142883" y="11781123"/>
                        <a:ext cx="6566145" cy="6882176"/>
                        <a:chOff x="1096933" y="11360672"/>
                        <a:chExt cx="5222752" cy="4871075"/>
                      </a:xfrm>
                    </p:grpSpPr>
                    <p:pic>
                      <p:nvPicPr>
                        <p:cNvPr id="12" name="Picture 11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096933" y="11360672"/>
                          <a:ext cx="5222752" cy="4871075"/>
                        </a:xfrm>
                        <a:prstGeom prst="rect">
                          <a:avLst/>
                        </a:prstGeom>
                      </p:spPr>
                    </p:pic>
                    <p:sp>
                      <p:nvSpPr>
                        <p:cNvPr id="15" name="Donut 14"/>
                        <p:cNvSpPr/>
                        <p:nvPr/>
                      </p:nvSpPr>
                      <p:spPr>
                        <a:xfrm>
                          <a:off x="4636571" y="12955425"/>
                          <a:ext cx="1294207" cy="1881349"/>
                        </a:xfrm>
                        <a:custGeom>
                          <a:avLst/>
                          <a:gdLst>
                            <a:gd name="connsiteX0" fmla="*/ 0 w 1613328"/>
                            <a:gd name="connsiteY0" fmla="*/ 2112589 h 4225177"/>
                            <a:gd name="connsiteX1" fmla="*/ 806664 w 1613328"/>
                            <a:gd name="connsiteY1" fmla="*/ 0 h 4225177"/>
                            <a:gd name="connsiteX2" fmla="*/ 1613328 w 1613328"/>
                            <a:gd name="connsiteY2" fmla="*/ 2112589 h 4225177"/>
                            <a:gd name="connsiteX3" fmla="*/ 806664 w 1613328"/>
                            <a:gd name="connsiteY3" fmla="*/ 4225178 h 4225177"/>
                            <a:gd name="connsiteX4" fmla="*/ 0 w 1613328"/>
                            <a:gd name="connsiteY4" fmla="*/ 2112589 h 4225177"/>
                            <a:gd name="connsiteX5" fmla="*/ 403332 w 1613328"/>
                            <a:gd name="connsiteY5" fmla="*/ 2112589 h 4225177"/>
                            <a:gd name="connsiteX6" fmla="*/ 806664 w 1613328"/>
                            <a:gd name="connsiteY6" fmla="*/ 3821846 h 4225177"/>
                            <a:gd name="connsiteX7" fmla="*/ 1209996 w 1613328"/>
                            <a:gd name="connsiteY7" fmla="*/ 2112589 h 4225177"/>
                            <a:gd name="connsiteX8" fmla="*/ 806664 w 1613328"/>
                            <a:gd name="connsiteY8" fmla="*/ 403332 h 4225177"/>
                            <a:gd name="connsiteX9" fmla="*/ 403332 w 1613328"/>
                            <a:gd name="connsiteY9" fmla="*/ 2112589 h 4225177"/>
                            <a:gd name="connsiteX0" fmla="*/ 0 w 1613328"/>
                            <a:gd name="connsiteY0" fmla="*/ 2112589 h 4225178"/>
                            <a:gd name="connsiteX1" fmla="*/ 806664 w 1613328"/>
                            <a:gd name="connsiteY1" fmla="*/ 0 h 4225178"/>
                            <a:gd name="connsiteX2" fmla="*/ 1613328 w 1613328"/>
                            <a:gd name="connsiteY2" fmla="*/ 2112589 h 4225178"/>
                            <a:gd name="connsiteX3" fmla="*/ 806664 w 1613328"/>
                            <a:gd name="connsiteY3" fmla="*/ 4225178 h 4225178"/>
                            <a:gd name="connsiteX4" fmla="*/ 0 w 1613328"/>
                            <a:gd name="connsiteY4" fmla="*/ 2112589 h 4225178"/>
                            <a:gd name="connsiteX5" fmla="*/ 60432 w 1613328"/>
                            <a:gd name="connsiteY5" fmla="*/ 2131639 h 4225178"/>
                            <a:gd name="connsiteX6" fmla="*/ 806664 w 1613328"/>
                            <a:gd name="connsiteY6" fmla="*/ 3821846 h 4225178"/>
                            <a:gd name="connsiteX7" fmla="*/ 1209996 w 1613328"/>
                            <a:gd name="connsiteY7" fmla="*/ 2112589 h 4225178"/>
                            <a:gd name="connsiteX8" fmla="*/ 806664 w 1613328"/>
                            <a:gd name="connsiteY8" fmla="*/ 403332 h 4225178"/>
                            <a:gd name="connsiteX9" fmla="*/ 60432 w 1613328"/>
                            <a:gd name="connsiteY9" fmla="*/ 2131639 h 4225178"/>
                            <a:gd name="connsiteX0" fmla="*/ 0 w 1613328"/>
                            <a:gd name="connsiteY0" fmla="*/ 2112589 h 4225178"/>
                            <a:gd name="connsiteX1" fmla="*/ 806664 w 1613328"/>
                            <a:gd name="connsiteY1" fmla="*/ 0 h 4225178"/>
                            <a:gd name="connsiteX2" fmla="*/ 1613328 w 1613328"/>
                            <a:gd name="connsiteY2" fmla="*/ 2112589 h 4225178"/>
                            <a:gd name="connsiteX3" fmla="*/ 806664 w 1613328"/>
                            <a:gd name="connsiteY3" fmla="*/ 4225178 h 4225178"/>
                            <a:gd name="connsiteX4" fmla="*/ 0 w 1613328"/>
                            <a:gd name="connsiteY4" fmla="*/ 2112589 h 4225178"/>
                            <a:gd name="connsiteX5" fmla="*/ 60432 w 1613328"/>
                            <a:gd name="connsiteY5" fmla="*/ 2131639 h 4225178"/>
                            <a:gd name="connsiteX6" fmla="*/ 806664 w 1613328"/>
                            <a:gd name="connsiteY6" fmla="*/ 3821846 h 4225178"/>
                            <a:gd name="connsiteX7" fmla="*/ 1552896 w 1613328"/>
                            <a:gd name="connsiteY7" fmla="*/ 2169739 h 4225178"/>
                            <a:gd name="connsiteX8" fmla="*/ 806664 w 1613328"/>
                            <a:gd name="connsiteY8" fmla="*/ 403332 h 4225178"/>
                            <a:gd name="connsiteX9" fmla="*/ 60432 w 1613328"/>
                            <a:gd name="connsiteY9" fmla="*/ 2131639 h 4225178"/>
                            <a:gd name="connsiteX0" fmla="*/ 0 w 1613328"/>
                            <a:gd name="connsiteY0" fmla="*/ 2112589 h 4225178"/>
                            <a:gd name="connsiteX1" fmla="*/ 806664 w 1613328"/>
                            <a:gd name="connsiteY1" fmla="*/ 0 h 4225178"/>
                            <a:gd name="connsiteX2" fmla="*/ 1613328 w 1613328"/>
                            <a:gd name="connsiteY2" fmla="*/ 2112589 h 4225178"/>
                            <a:gd name="connsiteX3" fmla="*/ 806664 w 1613328"/>
                            <a:gd name="connsiteY3" fmla="*/ 4225178 h 4225178"/>
                            <a:gd name="connsiteX4" fmla="*/ 0 w 1613328"/>
                            <a:gd name="connsiteY4" fmla="*/ 2112589 h 4225178"/>
                            <a:gd name="connsiteX5" fmla="*/ 60432 w 1613328"/>
                            <a:gd name="connsiteY5" fmla="*/ 2131639 h 4225178"/>
                            <a:gd name="connsiteX6" fmla="*/ 863814 w 1613328"/>
                            <a:gd name="connsiteY6" fmla="*/ 4183796 h 4225178"/>
                            <a:gd name="connsiteX7" fmla="*/ 1552896 w 1613328"/>
                            <a:gd name="connsiteY7" fmla="*/ 2169739 h 4225178"/>
                            <a:gd name="connsiteX8" fmla="*/ 806664 w 1613328"/>
                            <a:gd name="connsiteY8" fmla="*/ 403332 h 4225178"/>
                            <a:gd name="connsiteX9" fmla="*/ 60432 w 1613328"/>
                            <a:gd name="connsiteY9" fmla="*/ 2131639 h 4225178"/>
                            <a:gd name="connsiteX0" fmla="*/ 0 w 1613328"/>
                            <a:gd name="connsiteY0" fmla="*/ 2112589 h 4225178"/>
                            <a:gd name="connsiteX1" fmla="*/ 806664 w 1613328"/>
                            <a:gd name="connsiteY1" fmla="*/ 0 h 4225178"/>
                            <a:gd name="connsiteX2" fmla="*/ 1613328 w 1613328"/>
                            <a:gd name="connsiteY2" fmla="*/ 2112589 h 4225178"/>
                            <a:gd name="connsiteX3" fmla="*/ 806664 w 1613328"/>
                            <a:gd name="connsiteY3" fmla="*/ 4225178 h 4225178"/>
                            <a:gd name="connsiteX4" fmla="*/ 0 w 1613328"/>
                            <a:gd name="connsiteY4" fmla="*/ 2112589 h 4225178"/>
                            <a:gd name="connsiteX5" fmla="*/ 60432 w 1613328"/>
                            <a:gd name="connsiteY5" fmla="*/ 2131639 h 4225178"/>
                            <a:gd name="connsiteX6" fmla="*/ 863814 w 1613328"/>
                            <a:gd name="connsiteY6" fmla="*/ 4183796 h 4225178"/>
                            <a:gd name="connsiteX7" fmla="*/ 1552896 w 1613328"/>
                            <a:gd name="connsiteY7" fmla="*/ 2169739 h 4225178"/>
                            <a:gd name="connsiteX8" fmla="*/ 787614 w 1613328"/>
                            <a:gd name="connsiteY8" fmla="*/ 60432 h 4225178"/>
                            <a:gd name="connsiteX9" fmla="*/ 60432 w 1613328"/>
                            <a:gd name="connsiteY9" fmla="*/ 2131639 h 4225178"/>
                            <a:gd name="connsiteX0" fmla="*/ 0 w 1613328"/>
                            <a:gd name="connsiteY0" fmla="*/ 2118387 h 4230976"/>
                            <a:gd name="connsiteX1" fmla="*/ 806664 w 1613328"/>
                            <a:gd name="connsiteY1" fmla="*/ 5798 h 4230976"/>
                            <a:gd name="connsiteX2" fmla="*/ 1613328 w 1613328"/>
                            <a:gd name="connsiteY2" fmla="*/ 2118387 h 4230976"/>
                            <a:gd name="connsiteX3" fmla="*/ 806664 w 1613328"/>
                            <a:gd name="connsiteY3" fmla="*/ 4230976 h 4230976"/>
                            <a:gd name="connsiteX4" fmla="*/ 0 w 1613328"/>
                            <a:gd name="connsiteY4" fmla="*/ 2118387 h 4230976"/>
                            <a:gd name="connsiteX5" fmla="*/ 60432 w 1613328"/>
                            <a:gd name="connsiteY5" fmla="*/ 2137437 h 4230976"/>
                            <a:gd name="connsiteX6" fmla="*/ 863814 w 1613328"/>
                            <a:gd name="connsiteY6" fmla="*/ 4189594 h 4230976"/>
                            <a:gd name="connsiteX7" fmla="*/ 1552896 w 1613328"/>
                            <a:gd name="connsiteY7" fmla="*/ 2175537 h 4230976"/>
                            <a:gd name="connsiteX8" fmla="*/ 1306101 w 1613328"/>
                            <a:gd name="connsiteY8" fmla="*/ 663478 h 4230976"/>
                            <a:gd name="connsiteX9" fmla="*/ 787614 w 1613328"/>
                            <a:gd name="connsiteY9" fmla="*/ 66230 h 4230976"/>
                            <a:gd name="connsiteX10" fmla="*/ 60432 w 1613328"/>
                            <a:gd name="connsiteY10" fmla="*/ 2137437 h 4230976"/>
                            <a:gd name="connsiteX0" fmla="*/ 0 w 1613328"/>
                            <a:gd name="connsiteY0" fmla="*/ 2112589 h 4225178"/>
                            <a:gd name="connsiteX1" fmla="*/ 806664 w 1613328"/>
                            <a:gd name="connsiteY1" fmla="*/ 0 h 4225178"/>
                            <a:gd name="connsiteX2" fmla="*/ 1613328 w 1613328"/>
                            <a:gd name="connsiteY2" fmla="*/ 2112589 h 4225178"/>
                            <a:gd name="connsiteX3" fmla="*/ 806664 w 1613328"/>
                            <a:gd name="connsiteY3" fmla="*/ 4225178 h 4225178"/>
                            <a:gd name="connsiteX4" fmla="*/ 0 w 1613328"/>
                            <a:gd name="connsiteY4" fmla="*/ 2112589 h 4225178"/>
                            <a:gd name="connsiteX5" fmla="*/ 60432 w 1613328"/>
                            <a:gd name="connsiteY5" fmla="*/ 2131639 h 4225178"/>
                            <a:gd name="connsiteX6" fmla="*/ 863814 w 1613328"/>
                            <a:gd name="connsiteY6" fmla="*/ 4183796 h 4225178"/>
                            <a:gd name="connsiteX7" fmla="*/ 1552896 w 1613328"/>
                            <a:gd name="connsiteY7" fmla="*/ 2169739 h 4225178"/>
                            <a:gd name="connsiteX8" fmla="*/ 1306101 w 1613328"/>
                            <a:gd name="connsiteY8" fmla="*/ 657680 h 4225178"/>
                            <a:gd name="connsiteX9" fmla="*/ 787614 w 1613328"/>
                            <a:gd name="connsiteY9" fmla="*/ 60432 h 4225178"/>
                            <a:gd name="connsiteX10" fmla="*/ 332462 w 1613328"/>
                            <a:gd name="connsiteY10" fmla="*/ 625345 h 4225178"/>
                            <a:gd name="connsiteX11" fmla="*/ 60432 w 1613328"/>
                            <a:gd name="connsiteY11" fmla="*/ 2131639 h 4225178"/>
                            <a:gd name="connsiteX0" fmla="*/ 0 w 1613328"/>
                            <a:gd name="connsiteY0" fmla="*/ 2112589 h 4234448"/>
                            <a:gd name="connsiteX1" fmla="*/ 806664 w 1613328"/>
                            <a:gd name="connsiteY1" fmla="*/ 0 h 4234448"/>
                            <a:gd name="connsiteX2" fmla="*/ 1613328 w 1613328"/>
                            <a:gd name="connsiteY2" fmla="*/ 2112589 h 4234448"/>
                            <a:gd name="connsiteX3" fmla="*/ 806664 w 1613328"/>
                            <a:gd name="connsiteY3" fmla="*/ 4225178 h 4234448"/>
                            <a:gd name="connsiteX4" fmla="*/ 0 w 1613328"/>
                            <a:gd name="connsiteY4" fmla="*/ 2112589 h 4234448"/>
                            <a:gd name="connsiteX5" fmla="*/ 60432 w 1613328"/>
                            <a:gd name="connsiteY5" fmla="*/ 2131639 h 4234448"/>
                            <a:gd name="connsiteX6" fmla="*/ 284967 w 1613328"/>
                            <a:gd name="connsiteY6" fmla="*/ 3503212 h 4234448"/>
                            <a:gd name="connsiteX7" fmla="*/ 863814 w 1613328"/>
                            <a:gd name="connsiteY7" fmla="*/ 4183796 h 4234448"/>
                            <a:gd name="connsiteX8" fmla="*/ 1552896 w 1613328"/>
                            <a:gd name="connsiteY8" fmla="*/ 2169739 h 4234448"/>
                            <a:gd name="connsiteX9" fmla="*/ 1306101 w 1613328"/>
                            <a:gd name="connsiteY9" fmla="*/ 657680 h 4234448"/>
                            <a:gd name="connsiteX10" fmla="*/ 787614 w 1613328"/>
                            <a:gd name="connsiteY10" fmla="*/ 60432 h 4234448"/>
                            <a:gd name="connsiteX11" fmla="*/ 332462 w 1613328"/>
                            <a:gd name="connsiteY11" fmla="*/ 625345 h 4234448"/>
                            <a:gd name="connsiteX12" fmla="*/ 60432 w 1613328"/>
                            <a:gd name="connsiteY12" fmla="*/ 2131639 h 4234448"/>
                            <a:gd name="connsiteX0" fmla="*/ 0 w 1613328"/>
                            <a:gd name="connsiteY0" fmla="*/ 2112589 h 4225178"/>
                            <a:gd name="connsiteX1" fmla="*/ 806664 w 1613328"/>
                            <a:gd name="connsiteY1" fmla="*/ 0 h 4225178"/>
                            <a:gd name="connsiteX2" fmla="*/ 1613328 w 1613328"/>
                            <a:gd name="connsiteY2" fmla="*/ 2112589 h 4225178"/>
                            <a:gd name="connsiteX3" fmla="*/ 806664 w 1613328"/>
                            <a:gd name="connsiteY3" fmla="*/ 4225178 h 4225178"/>
                            <a:gd name="connsiteX4" fmla="*/ 0 w 1613328"/>
                            <a:gd name="connsiteY4" fmla="*/ 2112589 h 4225178"/>
                            <a:gd name="connsiteX5" fmla="*/ 60432 w 1613328"/>
                            <a:gd name="connsiteY5" fmla="*/ 2131639 h 4225178"/>
                            <a:gd name="connsiteX6" fmla="*/ 284967 w 1613328"/>
                            <a:gd name="connsiteY6" fmla="*/ 3503212 h 4225178"/>
                            <a:gd name="connsiteX7" fmla="*/ 863814 w 1613328"/>
                            <a:gd name="connsiteY7" fmla="*/ 4183796 h 4225178"/>
                            <a:gd name="connsiteX8" fmla="*/ 1353595 w 1613328"/>
                            <a:gd name="connsiteY8" fmla="*/ 3470875 h 4225178"/>
                            <a:gd name="connsiteX9" fmla="*/ 1552896 w 1613328"/>
                            <a:gd name="connsiteY9" fmla="*/ 2169739 h 4225178"/>
                            <a:gd name="connsiteX10" fmla="*/ 1306101 w 1613328"/>
                            <a:gd name="connsiteY10" fmla="*/ 657680 h 4225178"/>
                            <a:gd name="connsiteX11" fmla="*/ 787614 w 1613328"/>
                            <a:gd name="connsiteY11" fmla="*/ 60432 h 4225178"/>
                            <a:gd name="connsiteX12" fmla="*/ 332462 w 1613328"/>
                            <a:gd name="connsiteY12" fmla="*/ 625345 h 4225178"/>
                            <a:gd name="connsiteX13" fmla="*/ 60432 w 1613328"/>
                            <a:gd name="connsiteY13" fmla="*/ 2131639 h 422517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  <a:cxn ang="0">
                              <a:pos x="connsiteX9" y="connsiteY9"/>
                            </a:cxn>
                            <a:cxn ang="0">
                              <a:pos x="connsiteX10" y="connsiteY10"/>
                            </a:cxn>
                            <a:cxn ang="0">
                              <a:pos x="connsiteX11" y="connsiteY11"/>
                            </a:cxn>
                            <a:cxn ang="0">
                              <a:pos x="connsiteX12" y="connsiteY12"/>
                            </a:cxn>
                            <a:cxn ang="0">
                              <a:pos x="connsiteX13" y="connsiteY13"/>
                            </a:cxn>
                          </a:cxnLst>
                          <a:rect l="l" t="t" r="r" b="b"/>
                          <a:pathLst>
                            <a:path w="1613328" h="4225178">
                              <a:moveTo>
                                <a:pt x="0" y="2112589"/>
                              </a:moveTo>
                              <a:cubicBezTo>
                                <a:pt x="0" y="945838"/>
                                <a:pt x="361156" y="0"/>
                                <a:pt x="806664" y="0"/>
                              </a:cubicBezTo>
                              <a:cubicBezTo>
                                <a:pt x="1252172" y="0"/>
                                <a:pt x="1613328" y="945838"/>
                                <a:pt x="1613328" y="2112589"/>
                              </a:cubicBezTo>
                              <a:cubicBezTo>
                                <a:pt x="1613328" y="3279340"/>
                                <a:pt x="1252172" y="4225178"/>
                                <a:pt x="806664" y="4225178"/>
                              </a:cubicBezTo>
                              <a:cubicBezTo>
                                <a:pt x="361156" y="4225178"/>
                                <a:pt x="0" y="3279340"/>
                                <a:pt x="0" y="2112589"/>
                              </a:cubicBezTo>
                              <a:close/>
                              <a:moveTo>
                                <a:pt x="60432" y="2131639"/>
                              </a:moveTo>
                              <a:cubicBezTo>
                                <a:pt x="52516" y="2611283"/>
                                <a:pt x="151070" y="3161186"/>
                                <a:pt x="284967" y="3503212"/>
                              </a:cubicBezTo>
                              <a:cubicBezTo>
                                <a:pt x="418864" y="3845238"/>
                                <a:pt x="685709" y="4189185"/>
                                <a:pt x="863814" y="4183796"/>
                              </a:cubicBezTo>
                              <a:cubicBezTo>
                                <a:pt x="1041919" y="4178407"/>
                                <a:pt x="1238748" y="3806551"/>
                                <a:pt x="1353595" y="3470875"/>
                              </a:cubicBezTo>
                              <a:cubicBezTo>
                                <a:pt x="1468442" y="3135199"/>
                                <a:pt x="1537064" y="2606269"/>
                                <a:pt x="1552896" y="2169739"/>
                              </a:cubicBezTo>
                              <a:cubicBezTo>
                                <a:pt x="1568728" y="1733209"/>
                                <a:pt x="1433648" y="1009231"/>
                                <a:pt x="1306101" y="657680"/>
                              </a:cubicBezTo>
                              <a:cubicBezTo>
                                <a:pt x="1178554" y="306129"/>
                                <a:pt x="949887" y="65821"/>
                                <a:pt x="787614" y="60432"/>
                              </a:cubicBezTo>
                              <a:cubicBezTo>
                                <a:pt x="625341" y="55043"/>
                                <a:pt x="453659" y="280144"/>
                                <a:pt x="332462" y="625345"/>
                              </a:cubicBezTo>
                              <a:cubicBezTo>
                                <a:pt x="211265" y="970546"/>
                                <a:pt x="68348" y="1651995"/>
                                <a:pt x="60432" y="2131639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C00000"/>
                        </a:solidFill>
                        <a:ln>
                          <a:solidFill>
                            <a:srgbClr val="C0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b="1">
                            <a:solidFill>
                              <a:schemeClr val="tx1"/>
                            </a:solidFill>
                          </a:endParaRPr>
                        </a:p>
                      </p:txBody>
                    </p:sp>
                  </p:grpSp>
                </p:grpSp>
                <p:cxnSp>
                  <p:nvCxnSpPr>
                    <p:cNvPr id="24" name="Straight Connector 23"/>
                    <p:cNvCxnSpPr>
                      <a:stCxn id="15" idx="1"/>
                      <a:endCxn id="72" idx="0"/>
                    </p:cNvCxnSpPr>
                    <p:nvPr/>
                  </p:nvCxnSpPr>
                  <p:spPr>
                    <a:xfrm flipV="1">
                      <a:off x="6202688" y="11878601"/>
                      <a:ext cx="4492852" cy="1852456"/>
                    </a:xfrm>
                    <a:prstGeom prst="line">
                      <a:avLst/>
                    </a:prstGeom>
                    <a:ln w="12700">
                      <a:solidFill>
                        <a:srgbClr val="C0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9" name="Straight Connector 78"/>
                    <p:cNvCxnSpPr>
                      <a:stCxn id="15" idx="3"/>
                      <a:endCxn id="72" idx="2"/>
                    </p:cNvCxnSpPr>
                    <p:nvPr/>
                  </p:nvCxnSpPr>
                  <p:spPr>
                    <a:xfrm>
                      <a:off x="6202688" y="16389151"/>
                      <a:ext cx="4492852" cy="1333709"/>
                    </a:xfrm>
                    <a:prstGeom prst="line">
                      <a:avLst/>
                    </a:prstGeom>
                    <a:ln w="12700">
                      <a:solidFill>
                        <a:srgbClr val="C0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2" name="Group 81"/>
                  <p:cNvGrpSpPr/>
                  <p:nvPr/>
                </p:nvGrpSpPr>
                <p:grpSpPr>
                  <a:xfrm>
                    <a:off x="10236236" y="18646046"/>
                    <a:ext cx="108303" cy="5140862"/>
                    <a:chOff x="10757949" y="16472251"/>
                    <a:chExt cx="112393" cy="5375544"/>
                  </a:xfrm>
                </p:grpSpPr>
                <p:grpSp>
                  <p:nvGrpSpPr>
                    <p:cNvPr id="187" name="Group 186"/>
                    <p:cNvGrpSpPr/>
                    <p:nvPr/>
                  </p:nvGrpSpPr>
                  <p:grpSpPr>
                    <a:xfrm>
                      <a:off x="10766785" y="16472251"/>
                      <a:ext cx="76200" cy="945597"/>
                      <a:chOff x="6324600" y="19230029"/>
                      <a:chExt cx="161814" cy="1254384"/>
                    </a:xfrm>
                  </p:grpSpPr>
                  <p:sp>
                    <p:nvSpPr>
                      <p:cNvPr id="213" name="Teardrop 212"/>
                      <p:cNvSpPr/>
                      <p:nvPr/>
                    </p:nvSpPr>
                    <p:spPr>
                      <a:xfrm>
                        <a:off x="6324600" y="1923002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14" name="Teardrop 213"/>
                      <p:cNvSpPr/>
                      <p:nvPr/>
                    </p:nvSpPr>
                    <p:spPr>
                      <a:xfrm>
                        <a:off x="6329307" y="19489787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15" name="Teardrop 214"/>
                      <p:cNvSpPr/>
                      <p:nvPr/>
                    </p:nvSpPr>
                    <p:spPr>
                      <a:xfrm>
                        <a:off x="6334014" y="19749545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16" name="Teardrop 215"/>
                      <p:cNvSpPr/>
                      <p:nvPr/>
                    </p:nvSpPr>
                    <p:spPr>
                      <a:xfrm>
                        <a:off x="6334014" y="20005664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17" name="Teardrop 216"/>
                      <p:cNvSpPr/>
                      <p:nvPr/>
                    </p:nvSpPr>
                    <p:spPr>
                      <a:xfrm>
                        <a:off x="6334014" y="2026337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grpSp>
                  <p:nvGrpSpPr>
                    <p:cNvPr id="188" name="Group 187"/>
                    <p:cNvGrpSpPr/>
                    <p:nvPr/>
                  </p:nvGrpSpPr>
                  <p:grpSpPr>
                    <a:xfrm>
                      <a:off x="10757949" y="18142203"/>
                      <a:ext cx="76200" cy="945597"/>
                      <a:chOff x="6324600" y="19230029"/>
                      <a:chExt cx="161814" cy="1254384"/>
                    </a:xfrm>
                  </p:grpSpPr>
                  <p:sp>
                    <p:nvSpPr>
                      <p:cNvPr id="208" name="Teardrop 207"/>
                      <p:cNvSpPr/>
                      <p:nvPr/>
                    </p:nvSpPr>
                    <p:spPr>
                      <a:xfrm>
                        <a:off x="6324600" y="1923002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09" name="Teardrop 208"/>
                      <p:cNvSpPr/>
                      <p:nvPr/>
                    </p:nvSpPr>
                    <p:spPr>
                      <a:xfrm>
                        <a:off x="6329307" y="19489787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10" name="Teardrop 209"/>
                      <p:cNvSpPr/>
                      <p:nvPr/>
                    </p:nvSpPr>
                    <p:spPr>
                      <a:xfrm>
                        <a:off x="6334014" y="19749545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11" name="Teardrop 210"/>
                      <p:cNvSpPr/>
                      <p:nvPr/>
                    </p:nvSpPr>
                    <p:spPr>
                      <a:xfrm>
                        <a:off x="6334014" y="20005664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12" name="Teardrop 211"/>
                      <p:cNvSpPr/>
                      <p:nvPr/>
                    </p:nvSpPr>
                    <p:spPr>
                      <a:xfrm>
                        <a:off x="6334014" y="2026337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grpSp>
                  <p:nvGrpSpPr>
                    <p:cNvPr id="189" name="Group 188"/>
                    <p:cNvGrpSpPr/>
                    <p:nvPr/>
                  </p:nvGrpSpPr>
                  <p:grpSpPr>
                    <a:xfrm>
                      <a:off x="10777724" y="20316289"/>
                      <a:ext cx="76200" cy="945597"/>
                      <a:chOff x="6324600" y="19230029"/>
                      <a:chExt cx="161814" cy="1254384"/>
                    </a:xfrm>
                  </p:grpSpPr>
                  <p:sp>
                    <p:nvSpPr>
                      <p:cNvPr id="203" name="Teardrop 202"/>
                      <p:cNvSpPr/>
                      <p:nvPr/>
                    </p:nvSpPr>
                    <p:spPr>
                      <a:xfrm>
                        <a:off x="6324600" y="1923002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04" name="Teardrop 203"/>
                      <p:cNvSpPr/>
                      <p:nvPr/>
                    </p:nvSpPr>
                    <p:spPr>
                      <a:xfrm>
                        <a:off x="6329307" y="19489787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05" name="Teardrop 204"/>
                      <p:cNvSpPr/>
                      <p:nvPr/>
                    </p:nvSpPr>
                    <p:spPr>
                      <a:xfrm>
                        <a:off x="6334014" y="19749545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06" name="Teardrop 205"/>
                      <p:cNvSpPr/>
                      <p:nvPr/>
                    </p:nvSpPr>
                    <p:spPr>
                      <a:xfrm>
                        <a:off x="6334014" y="20005664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07" name="Teardrop 206"/>
                      <p:cNvSpPr/>
                      <p:nvPr/>
                    </p:nvSpPr>
                    <p:spPr>
                      <a:xfrm>
                        <a:off x="6334014" y="2026337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grpSp>
                  <p:nvGrpSpPr>
                    <p:cNvPr id="190" name="Group 189"/>
                    <p:cNvGrpSpPr/>
                    <p:nvPr/>
                  </p:nvGrpSpPr>
                  <p:grpSpPr>
                    <a:xfrm>
                      <a:off x="10772611" y="17455739"/>
                      <a:ext cx="71766" cy="553969"/>
                      <a:chOff x="6334014" y="19749545"/>
                      <a:chExt cx="152400" cy="734868"/>
                    </a:xfrm>
                  </p:grpSpPr>
                  <p:sp>
                    <p:nvSpPr>
                      <p:cNvPr id="200" name="Teardrop 199"/>
                      <p:cNvSpPr/>
                      <p:nvPr/>
                    </p:nvSpPr>
                    <p:spPr>
                      <a:xfrm>
                        <a:off x="6334014" y="19749545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01" name="Teardrop 200"/>
                      <p:cNvSpPr/>
                      <p:nvPr/>
                    </p:nvSpPr>
                    <p:spPr>
                      <a:xfrm>
                        <a:off x="6334014" y="20005664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02" name="Teardrop 201"/>
                      <p:cNvSpPr/>
                      <p:nvPr/>
                    </p:nvSpPr>
                    <p:spPr>
                      <a:xfrm>
                        <a:off x="6334014" y="2026337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grpSp>
                  <p:nvGrpSpPr>
                    <p:cNvPr id="191" name="Group 190"/>
                    <p:cNvGrpSpPr/>
                    <p:nvPr/>
                  </p:nvGrpSpPr>
                  <p:grpSpPr>
                    <a:xfrm>
                      <a:off x="10764569" y="19126085"/>
                      <a:ext cx="71766" cy="553969"/>
                      <a:chOff x="6334014" y="19749545"/>
                      <a:chExt cx="152400" cy="734868"/>
                    </a:xfrm>
                  </p:grpSpPr>
                  <p:sp>
                    <p:nvSpPr>
                      <p:cNvPr id="197" name="Teardrop 196"/>
                      <p:cNvSpPr/>
                      <p:nvPr/>
                    </p:nvSpPr>
                    <p:spPr>
                      <a:xfrm>
                        <a:off x="6334014" y="19749545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98" name="Teardrop 197"/>
                      <p:cNvSpPr/>
                      <p:nvPr/>
                    </p:nvSpPr>
                    <p:spPr>
                      <a:xfrm>
                        <a:off x="6334014" y="20005664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99" name="Teardrop 198"/>
                      <p:cNvSpPr/>
                      <p:nvPr/>
                    </p:nvSpPr>
                    <p:spPr>
                      <a:xfrm>
                        <a:off x="6334014" y="2026337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grpSp>
                  <p:nvGrpSpPr>
                    <p:cNvPr id="192" name="Group 191"/>
                    <p:cNvGrpSpPr/>
                    <p:nvPr/>
                  </p:nvGrpSpPr>
                  <p:grpSpPr>
                    <a:xfrm>
                      <a:off x="10794142" y="21289543"/>
                      <a:ext cx="76200" cy="558252"/>
                      <a:chOff x="6324600" y="19230029"/>
                      <a:chExt cx="161814" cy="740550"/>
                    </a:xfrm>
                  </p:grpSpPr>
                  <p:sp>
                    <p:nvSpPr>
                      <p:cNvPr id="194" name="Teardrop 193"/>
                      <p:cNvSpPr/>
                      <p:nvPr/>
                    </p:nvSpPr>
                    <p:spPr>
                      <a:xfrm>
                        <a:off x="6324600" y="1923002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95" name="Teardrop 194"/>
                      <p:cNvSpPr/>
                      <p:nvPr/>
                    </p:nvSpPr>
                    <p:spPr>
                      <a:xfrm>
                        <a:off x="6329307" y="19489787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96" name="Teardrop 195"/>
                      <p:cNvSpPr/>
                      <p:nvPr/>
                    </p:nvSpPr>
                    <p:spPr>
                      <a:xfrm>
                        <a:off x="6334014" y="19749545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sp>
                  <p:nvSpPr>
                    <p:cNvPr id="291" name="Teardrop 290"/>
                    <p:cNvSpPr/>
                    <p:nvPr/>
                  </p:nvSpPr>
                  <p:spPr>
                    <a:xfrm>
                      <a:off x="10791229" y="19962805"/>
                      <a:ext cx="71766" cy="166623"/>
                    </a:xfrm>
                    <a:prstGeom prst="teardrop">
                      <a:avLst/>
                    </a:prstGeom>
                    <a:solidFill>
                      <a:schemeClr val="accent1">
                        <a:lumMod val="40000"/>
                        <a:lumOff val="60000"/>
                      </a:schemeClr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  <p:grpSp>
                <p:nvGrpSpPr>
                  <p:cNvPr id="81" name="Group 80"/>
                  <p:cNvGrpSpPr/>
                  <p:nvPr/>
                </p:nvGrpSpPr>
                <p:grpSpPr>
                  <a:xfrm>
                    <a:off x="10646751" y="18605868"/>
                    <a:ext cx="91223" cy="5138885"/>
                    <a:chOff x="10374271" y="16460433"/>
                    <a:chExt cx="94668" cy="5373476"/>
                  </a:xfrm>
                </p:grpSpPr>
                <p:grpSp>
                  <p:nvGrpSpPr>
                    <p:cNvPr id="142" name="Group 141"/>
                    <p:cNvGrpSpPr/>
                    <p:nvPr/>
                  </p:nvGrpSpPr>
                  <p:grpSpPr>
                    <a:xfrm>
                      <a:off x="10389600" y="16460433"/>
                      <a:ext cx="76200" cy="945597"/>
                      <a:chOff x="6324600" y="19230029"/>
                      <a:chExt cx="161814" cy="1254384"/>
                    </a:xfrm>
                  </p:grpSpPr>
                  <p:sp>
                    <p:nvSpPr>
                      <p:cNvPr id="141" name="Teardrop 140"/>
                      <p:cNvSpPr/>
                      <p:nvPr/>
                    </p:nvSpPr>
                    <p:spPr>
                      <a:xfrm>
                        <a:off x="6324600" y="1923002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3" name="Teardrop 142"/>
                      <p:cNvSpPr/>
                      <p:nvPr/>
                    </p:nvSpPr>
                    <p:spPr>
                      <a:xfrm>
                        <a:off x="6329307" y="19489787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4" name="Teardrop 143"/>
                      <p:cNvSpPr/>
                      <p:nvPr/>
                    </p:nvSpPr>
                    <p:spPr>
                      <a:xfrm>
                        <a:off x="6334014" y="19749545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5" name="Teardrop 144"/>
                      <p:cNvSpPr/>
                      <p:nvPr/>
                    </p:nvSpPr>
                    <p:spPr>
                      <a:xfrm>
                        <a:off x="6334014" y="20005664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6" name="Teardrop 145"/>
                      <p:cNvSpPr/>
                      <p:nvPr/>
                    </p:nvSpPr>
                    <p:spPr>
                      <a:xfrm>
                        <a:off x="6334014" y="2026337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grpSp>
                  <p:nvGrpSpPr>
                    <p:cNvPr id="148" name="Group 147"/>
                    <p:cNvGrpSpPr/>
                    <p:nvPr/>
                  </p:nvGrpSpPr>
                  <p:grpSpPr>
                    <a:xfrm>
                      <a:off x="10380764" y="18130385"/>
                      <a:ext cx="76200" cy="945597"/>
                      <a:chOff x="6324600" y="19230029"/>
                      <a:chExt cx="161814" cy="1254384"/>
                    </a:xfrm>
                  </p:grpSpPr>
                  <p:sp>
                    <p:nvSpPr>
                      <p:cNvPr id="150" name="Teardrop 149"/>
                      <p:cNvSpPr/>
                      <p:nvPr/>
                    </p:nvSpPr>
                    <p:spPr>
                      <a:xfrm>
                        <a:off x="6324600" y="1923002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1" name="Teardrop 150"/>
                      <p:cNvSpPr/>
                      <p:nvPr/>
                    </p:nvSpPr>
                    <p:spPr>
                      <a:xfrm>
                        <a:off x="6329307" y="19489787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2" name="Teardrop 151"/>
                      <p:cNvSpPr/>
                      <p:nvPr/>
                    </p:nvSpPr>
                    <p:spPr>
                      <a:xfrm>
                        <a:off x="6334014" y="19749545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3" name="Teardrop 152"/>
                      <p:cNvSpPr/>
                      <p:nvPr/>
                    </p:nvSpPr>
                    <p:spPr>
                      <a:xfrm>
                        <a:off x="6334014" y="20005664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4" name="Teardrop 153"/>
                      <p:cNvSpPr/>
                      <p:nvPr/>
                    </p:nvSpPr>
                    <p:spPr>
                      <a:xfrm>
                        <a:off x="6334014" y="2026337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grpSp>
                  <p:nvGrpSpPr>
                    <p:cNvPr id="155" name="Group 154"/>
                    <p:cNvGrpSpPr/>
                    <p:nvPr/>
                  </p:nvGrpSpPr>
                  <p:grpSpPr>
                    <a:xfrm>
                      <a:off x="10374271" y="20302403"/>
                      <a:ext cx="76200" cy="945597"/>
                      <a:chOff x="6324600" y="19230029"/>
                      <a:chExt cx="161814" cy="1254384"/>
                    </a:xfrm>
                  </p:grpSpPr>
                  <p:sp>
                    <p:nvSpPr>
                      <p:cNvPr id="156" name="Teardrop 155"/>
                      <p:cNvSpPr/>
                      <p:nvPr/>
                    </p:nvSpPr>
                    <p:spPr>
                      <a:xfrm>
                        <a:off x="6324600" y="1923002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7" name="Teardrop 156"/>
                      <p:cNvSpPr/>
                      <p:nvPr/>
                    </p:nvSpPr>
                    <p:spPr>
                      <a:xfrm>
                        <a:off x="6329307" y="19489787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8" name="Teardrop 157"/>
                      <p:cNvSpPr/>
                      <p:nvPr/>
                    </p:nvSpPr>
                    <p:spPr>
                      <a:xfrm>
                        <a:off x="6334014" y="19749545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9" name="Teardrop 158"/>
                      <p:cNvSpPr/>
                      <p:nvPr/>
                    </p:nvSpPr>
                    <p:spPr>
                      <a:xfrm>
                        <a:off x="6334014" y="20005664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60" name="Teardrop 159"/>
                      <p:cNvSpPr/>
                      <p:nvPr/>
                    </p:nvSpPr>
                    <p:spPr>
                      <a:xfrm>
                        <a:off x="6334014" y="2026337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grpSp>
                  <p:nvGrpSpPr>
                    <p:cNvPr id="161" name="Group 160"/>
                    <p:cNvGrpSpPr/>
                    <p:nvPr/>
                  </p:nvGrpSpPr>
                  <p:grpSpPr>
                    <a:xfrm>
                      <a:off x="10395426" y="17443921"/>
                      <a:ext cx="71766" cy="553969"/>
                      <a:chOff x="6334014" y="19749545"/>
                      <a:chExt cx="152400" cy="734868"/>
                    </a:xfrm>
                  </p:grpSpPr>
                  <p:sp>
                    <p:nvSpPr>
                      <p:cNvPr id="164" name="Teardrop 163"/>
                      <p:cNvSpPr/>
                      <p:nvPr/>
                    </p:nvSpPr>
                    <p:spPr>
                      <a:xfrm>
                        <a:off x="6334014" y="19749545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65" name="Teardrop 164"/>
                      <p:cNvSpPr/>
                      <p:nvPr/>
                    </p:nvSpPr>
                    <p:spPr>
                      <a:xfrm>
                        <a:off x="6334014" y="20005664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66" name="Teardrop 165"/>
                      <p:cNvSpPr/>
                      <p:nvPr/>
                    </p:nvSpPr>
                    <p:spPr>
                      <a:xfrm>
                        <a:off x="6334014" y="2026337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grpSp>
                  <p:nvGrpSpPr>
                    <p:cNvPr id="167" name="Group 166"/>
                    <p:cNvGrpSpPr/>
                    <p:nvPr/>
                  </p:nvGrpSpPr>
                  <p:grpSpPr>
                    <a:xfrm>
                      <a:off x="10387384" y="19114267"/>
                      <a:ext cx="71766" cy="553969"/>
                      <a:chOff x="6334014" y="19749545"/>
                      <a:chExt cx="152400" cy="734868"/>
                    </a:xfrm>
                  </p:grpSpPr>
                  <p:sp>
                    <p:nvSpPr>
                      <p:cNvPr id="168" name="Teardrop 167"/>
                      <p:cNvSpPr/>
                      <p:nvPr/>
                    </p:nvSpPr>
                    <p:spPr>
                      <a:xfrm>
                        <a:off x="6334014" y="19749545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69" name="Teardrop 168"/>
                      <p:cNvSpPr/>
                      <p:nvPr/>
                    </p:nvSpPr>
                    <p:spPr>
                      <a:xfrm>
                        <a:off x="6334014" y="20005664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70" name="Teardrop 169"/>
                      <p:cNvSpPr/>
                      <p:nvPr/>
                    </p:nvSpPr>
                    <p:spPr>
                      <a:xfrm>
                        <a:off x="6334014" y="2026337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grpSp>
                  <p:nvGrpSpPr>
                    <p:cNvPr id="175" name="Group 174"/>
                    <p:cNvGrpSpPr/>
                    <p:nvPr/>
                  </p:nvGrpSpPr>
                  <p:grpSpPr>
                    <a:xfrm>
                      <a:off x="10390689" y="21275657"/>
                      <a:ext cx="76200" cy="558252"/>
                      <a:chOff x="6324600" y="19230029"/>
                      <a:chExt cx="161814" cy="740550"/>
                    </a:xfrm>
                  </p:grpSpPr>
                  <p:sp>
                    <p:nvSpPr>
                      <p:cNvPr id="176" name="Teardrop 175"/>
                      <p:cNvSpPr/>
                      <p:nvPr/>
                    </p:nvSpPr>
                    <p:spPr>
                      <a:xfrm>
                        <a:off x="6324600" y="19230029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77" name="Teardrop 176"/>
                      <p:cNvSpPr/>
                      <p:nvPr/>
                    </p:nvSpPr>
                    <p:spPr>
                      <a:xfrm>
                        <a:off x="6329307" y="19489787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78" name="Teardrop 177"/>
                      <p:cNvSpPr/>
                      <p:nvPr/>
                    </p:nvSpPr>
                    <p:spPr>
                      <a:xfrm>
                        <a:off x="6334014" y="19749545"/>
                        <a:ext cx="152400" cy="221034"/>
                      </a:xfrm>
                      <a:prstGeom prst="teardrop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sp>
                  <p:nvSpPr>
                    <p:cNvPr id="297" name="Teardrop 296"/>
                    <p:cNvSpPr/>
                    <p:nvPr/>
                  </p:nvSpPr>
                  <p:spPr>
                    <a:xfrm>
                      <a:off x="10397173" y="19981812"/>
                      <a:ext cx="71766" cy="166623"/>
                    </a:xfrm>
                    <a:prstGeom prst="teardrop">
                      <a:avLst/>
                    </a:prstGeom>
                    <a:solidFill>
                      <a:schemeClr val="accent1">
                        <a:lumMod val="40000"/>
                        <a:lumOff val="60000"/>
                      </a:schemeClr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  <p:grpSp>
                <p:nvGrpSpPr>
                  <p:cNvPr id="281" name="Group 280"/>
                  <p:cNvGrpSpPr/>
                  <p:nvPr/>
                </p:nvGrpSpPr>
                <p:grpSpPr>
                  <a:xfrm>
                    <a:off x="5405648" y="18259856"/>
                    <a:ext cx="1197273" cy="783357"/>
                    <a:chOff x="-7210848" y="9018546"/>
                    <a:chExt cx="1242489" cy="819117"/>
                  </a:xfrm>
                </p:grpSpPr>
                <p:cxnSp>
                  <p:nvCxnSpPr>
                    <p:cNvPr id="53" name="Curved Connector 52"/>
                    <p:cNvCxnSpPr/>
                    <p:nvPr/>
                  </p:nvCxnSpPr>
                  <p:spPr>
                    <a:xfrm rot="16605410" flipH="1">
                      <a:off x="-7215916" y="9066287"/>
                      <a:ext cx="776444" cy="766307"/>
                    </a:xfrm>
                    <a:prstGeom prst="curvedConnector3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18" name="Curved Connector 217"/>
                    <p:cNvCxnSpPr/>
                    <p:nvPr/>
                  </p:nvCxnSpPr>
                  <p:spPr>
                    <a:xfrm rot="17205410" flipH="1">
                      <a:off x="-7114127" y="9041673"/>
                      <a:ext cx="776444" cy="766307"/>
                    </a:xfrm>
                    <a:prstGeom prst="curvedConnector3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2" name="Curved Connector 221"/>
                    <p:cNvCxnSpPr/>
                    <p:nvPr/>
                  </p:nvCxnSpPr>
                  <p:spPr>
                    <a:xfrm rot="18405410" flipH="1">
                      <a:off x="-6937426" y="9023614"/>
                      <a:ext cx="776444" cy="766307"/>
                    </a:xfrm>
                    <a:prstGeom prst="curvedConnector3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4" name="Curved Connector 223"/>
                    <p:cNvCxnSpPr/>
                    <p:nvPr/>
                  </p:nvCxnSpPr>
                  <p:spPr>
                    <a:xfrm rot="19605410" flipH="1">
                      <a:off x="-6744803" y="9046435"/>
                      <a:ext cx="776444" cy="766307"/>
                    </a:xfrm>
                    <a:prstGeom prst="curvedConnector3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67" name="Group 266"/>
                  <p:cNvGrpSpPr/>
                  <p:nvPr/>
                </p:nvGrpSpPr>
                <p:grpSpPr>
                  <a:xfrm>
                    <a:off x="6043213" y="20218020"/>
                    <a:ext cx="0" cy="2374122"/>
                    <a:chOff x="6470116" y="18695973"/>
                    <a:chExt cx="0" cy="2482501"/>
                  </a:xfrm>
                </p:grpSpPr>
                <p:cxnSp>
                  <p:nvCxnSpPr>
                    <p:cNvPr id="240" name="Straight Connector 239"/>
                    <p:cNvCxnSpPr/>
                    <p:nvPr/>
                  </p:nvCxnSpPr>
                  <p:spPr>
                    <a:xfrm>
                      <a:off x="6470116" y="18695973"/>
                      <a:ext cx="0" cy="665023"/>
                    </a:xfrm>
                    <a:prstGeom prst="line">
                      <a:avLst/>
                    </a:prstGeom>
                    <a:ln w="1270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43" name="Straight Connector 242"/>
                    <p:cNvCxnSpPr/>
                    <p:nvPr/>
                  </p:nvCxnSpPr>
                  <p:spPr>
                    <a:xfrm>
                      <a:off x="6470116" y="19457053"/>
                      <a:ext cx="0" cy="861920"/>
                    </a:xfrm>
                    <a:prstGeom prst="line">
                      <a:avLst/>
                    </a:prstGeom>
                    <a:ln w="1270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45" name="Straight Connector 244"/>
                    <p:cNvCxnSpPr/>
                    <p:nvPr/>
                  </p:nvCxnSpPr>
                  <p:spPr>
                    <a:xfrm>
                      <a:off x="6470116" y="20506937"/>
                      <a:ext cx="0" cy="671537"/>
                    </a:xfrm>
                    <a:prstGeom prst="line">
                      <a:avLst/>
                    </a:prstGeom>
                    <a:ln w="1270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87" name="Group 286"/>
                  <p:cNvGrpSpPr/>
                  <p:nvPr/>
                </p:nvGrpSpPr>
                <p:grpSpPr>
                  <a:xfrm>
                    <a:off x="10257427" y="17456709"/>
                    <a:ext cx="1688614" cy="1201393"/>
                    <a:chOff x="12558732" y="12057416"/>
                    <a:chExt cx="1688614" cy="1201393"/>
                  </a:xfrm>
                </p:grpSpPr>
                <p:cxnSp>
                  <p:nvCxnSpPr>
                    <p:cNvPr id="219" name="Straight Arrow Connector 218"/>
                    <p:cNvCxnSpPr/>
                    <p:nvPr/>
                  </p:nvCxnSpPr>
                  <p:spPr>
                    <a:xfrm flipH="1">
                      <a:off x="13019846" y="12416499"/>
                      <a:ext cx="316881" cy="842310"/>
                    </a:xfrm>
                    <a:prstGeom prst="straightConnector1">
                      <a:avLst/>
                    </a:prstGeom>
                    <a:ln w="25400">
                      <a:solidFill>
                        <a:schemeClr val="tx1"/>
                      </a:solidFill>
                      <a:tailEnd type="triangl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220" name="TextBox 219"/>
                    <p:cNvSpPr txBox="1"/>
                    <p:nvPr/>
                  </p:nvSpPr>
                  <p:spPr>
                    <a:xfrm>
                      <a:off x="12558732" y="12057416"/>
                      <a:ext cx="1688614" cy="40011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2000" dirty="0" smtClean="0">
                          <a:latin typeface="Times" charset="0"/>
                          <a:ea typeface="Times" charset="0"/>
                          <a:cs typeface="Times" charset="0"/>
                        </a:rPr>
                        <a:t>Condensation</a:t>
                      </a:r>
                      <a:endParaRPr lang="en-US" sz="2000" dirty="0">
                        <a:latin typeface="Times" charset="0"/>
                        <a:ea typeface="Times" charset="0"/>
                        <a:cs typeface="Times" charset="0"/>
                      </a:endParaRPr>
                    </a:p>
                  </p:txBody>
                </p:sp>
              </p:grpSp>
              <p:sp>
                <p:nvSpPr>
                  <p:cNvPr id="84" name="TextBox 83"/>
                  <p:cNvSpPr txBox="1"/>
                  <p:nvPr/>
                </p:nvSpPr>
                <p:spPr>
                  <a:xfrm>
                    <a:off x="1625825" y="18812110"/>
                    <a:ext cx="3819297" cy="132343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2000" b="1" dirty="0" smtClean="0">
                        <a:latin typeface="Times" charset="0"/>
                        <a:ea typeface="Times" charset="0"/>
                        <a:cs typeface="Times" charset="0"/>
                      </a:rPr>
                      <a:t>Apparatus</a:t>
                    </a:r>
                  </a:p>
                  <a:p>
                    <a:r>
                      <a:rPr lang="en-US" sz="2000" dirty="0" smtClean="0">
                        <a:latin typeface="Times" charset="0"/>
                        <a:ea typeface="Times" charset="0"/>
                        <a:cs typeface="Times" charset="0"/>
                      </a:rPr>
                      <a:t>Flow: Co-current, Counter current</a:t>
                    </a:r>
                  </a:p>
                  <a:p>
                    <a:r>
                      <a:rPr lang="en-US" sz="2000" dirty="0" smtClean="0">
                        <a:latin typeface="Times" charset="0"/>
                        <a:ea typeface="Times" charset="0"/>
                        <a:cs typeface="Times" charset="0"/>
                      </a:rPr>
                      <a:t>Inner Diameter: 0.014mm</a:t>
                    </a:r>
                  </a:p>
                  <a:p>
                    <a:r>
                      <a:rPr lang="en-US" sz="2000" dirty="0" smtClean="0">
                        <a:latin typeface="Times" charset="0"/>
                        <a:ea typeface="Times" charset="0"/>
                        <a:cs typeface="Times" charset="0"/>
                      </a:rPr>
                      <a:t>Outer Diameter: 0.018mm</a:t>
                    </a:r>
                    <a:endParaRPr lang="en-US" sz="2000" dirty="0">
                      <a:latin typeface="Times" charset="0"/>
                      <a:ea typeface="Times" charset="0"/>
                      <a:cs typeface="Times" charset="0"/>
                    </a:endParaRPr>
                  </a:p>
                </p:txBody>
              </p:sp>
            </p:grpSp>
          </p:grpSp>
          <p:sp>
            <p:nvSpPr>
              <p:cNvPr id="10" name="Right Arrow 9"/>
              <p:cNvSpPr/>
              <p:nvPr/>
            </p:nvSpPr>
            <p:spPr>
              <a:xfrm rot="10800000">
                <a:off x="9978101" y="29422708"/>
                <a:ext cx="437256" cy="45719"/>
              </a:xfrm>
              <a:prstGeom prst="rightArrow">
                <a:avLst/>
              </a:prstGeom>
              <a:solidFill>
                <a:srgbClr val="FF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10117840" y="28360967"/>
                <a:ext cx="46143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 err="1">
                    <a:latin typeface="Times" charset="0"/>
                    <a:ea typeface="Times" charset="0"/>
                    <a:cs typeface="Times" charset="0"/>
                  </a:rPr>
                  <a:t>R</a:t>
                </a:r>
                <a:r>
                  <a:rPr lang="en-US" sz="1200" dirty="0" err="1" smtClean="0">
                    <a:latin typeface="Times" charset="0"/>
                    <a:ea typeface="Times" charset="0"/>
                    <a:cs typeface="Times" charset="0"/>
                  </a:rPr>
                  <a:t>i</a:t>
                </a:r>
                <a:endParaRPr lang="en-US" sz="1200" dirty="0">
                  <a:latin typeface="Times" charset="0"/>
                  <a:ea typeface="Times" charset="0"/>
                  <a:cs typeface="Times" charset="0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10129541" y="29162009"/>
                <a:ext cx="45720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 smtClean="0">
                    <a:latin typeface="Times" charset="0"/>
                    <a:ea typeface="Times" charset="0"/>
                    <a:cs typeface="Times" charset="0"/>
                  </a:rPr>
                  <a:t>R</a:t>
                </a:r>
                <a:r>
                  <a:rPr lang="en-US" sz="1100" dirty="0" smtClean="0">
                    <a:latin typeface="Times" charset="0"/>
                    <a:ea typeface="Times" charset="0"/>
                    <a:cs typeface="Times" charset="0"/>
                  </a:rPr>
                  <a:t>o</a:t>
                </a:r>
                <a:endParaRPr lang="en-US" sz="1100" dirty="0">
                  <a:latin typeface="Times" charset="0"/>
                  <a:ea typeface="Times" charset="0"/>
                  <a:cs typeface="Times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10412905" y="30453071"/>
              <a:ext cx="730" cy="1412659"/>
              <a:chOff x="10412905" y="30453071"/>
              <a:chExt cx="730" cy="1412659"/>
            </a:xfrm>
          </p:grpSpPr>
          <p:cxnSp>
            <p:nvCxnSpPr>
              <p:cNvPr id="26" name="Straight Connector 25"/>
              <p:cNvCxnSpPr/>
              <p:nvPr/>
            </p:nvCxnSpPr>
            <p:spPr>
              <a:xfrm flipV="1">
                <a:off x="10413635" y="31678020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 flipV="1">
                <a:off x="10413635" y="31368925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 flipV="1">
                <a:off x="10413635" y="31040277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 flipV="1">
                <a:off x="10413270" y="30728476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/>
              <p:cNvCxnSpPr/>
              <p:nvPr/>
            </p:nvCxnSpPr>
            <p:spPr>
              <a:xfrm flipV="1">
                <a:off x="10412905" y="30453071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23" name="Group 222"/>
            <p:cNvGrpSpPr/>
            <p:nvPr/>
          </p:nvGrpSpPr>
          <p:grpSpPr>
            <a:xfrm>
              <a:off x="10413635" y="28974299"/>
              <a:ext cx="730" cy="1412659"/>
              <a:chOff x="10412905" y="30453071"/>
              <a:chExt cx="730" cy="1412659"/>
            </a:xfrm>
          </p:grpSpPr>
          <p:cxnSp>
            <p:nvCxnSpPr>
              <p:cNvPr id="225" name="Straight Connector 224"/>
              <p:cNvCxnSpPr/>
              <p:nvPr/>
            </p:nvCxnSpPr>
            <p:spPr>
              <a:xfrm flipV="1">
                <a:off x="10413635" y="31678020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6" name="Straight Connector 225"/>
              <p:cNvCxnSpPr/>
              <p:nvPr/>
            </p:nvCxnSpPr>
            <p:spPr>
              <a:xfrm flipV="1">
                <a:off x="10413635" y="31368925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7" name="Straight Connector 226"/>
              <p:cNvCxnSpPr/>
              <p:nvPr/>
            </p:nvCxnSpPr>
            <p:spPr>
              <a:xfrm flipV="1">
                <a:off x="10413635" y="31040277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8" name="Straight Connector 227"/>
              <p:cNvCxnSpPr/>
              <p:nvPr/>
            </p:nvCxnSpPr>
            <p:spPr>
              <a:xfrm flipV="1">
                <a:off x="10413270" y="30803758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9" name="Straight Connector 228"/>
              <p:cNvCxnSpPr/>
              <p:nvPr/>
            </p:nvCxnSpPr>
            <p:spPr>
              <a:xfrm flipV="1">
                <a:off x="10412905" y="30453071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30" name="Group 229"/>
            <p:cNvGrpSpPr/>
            <p:nvPr/>
          </p:nvGrpSpPr>
          <p:grpSpPr>
            <a:xfrm>
              <a:off x="10414627" y="27544871"/>
              <a:ext cx="730" cy="1412659"/>
              <a:chOff x="10412905" y="30453071"/>
              <a:chExt cx="730" cy="1412659"/>
            </a:xfrm>
          </p:grpSpPr>
          <p:cxnSp>
            <p:nvCxnSpPr>
              <p:cNvPr id="231" name="Straight Connector 230"/>
              <p:cNvCxnSpPr/>
              <p:nvPr/>
            </p:nvCxnSpPr>
            <p:spPr>
              <a:xfrm flipV="1">
                <a:off x="10413635" y="31678020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2" name="Straight Connector 231"/>
              <p:cNvCxnSpPr/>
              <p:nvPr/>
            </p:nvCxnSpPr>
            <p:spPr>
              <a:xfrm flipV="1">
                <a:off x="10413635" y="31368925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/>
              <p:cNvCxnSpPr/>
              <p:nvPr/>
            </p:nvCxnSpPr>
            <p:spPr>
              <a:xfrm flipV="1">
                <a:off x="10413635" y="31040277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4" name="Straight Connector 233"/>
              <p:cNvCxnSpPr/>
              <p:nvPr/>
            </p:nvCxnSpPr>
            <p:spPr>
              <a:xfrm flipV="1">
                <a:off x="10413270" y="30728476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6" name="Straight Connector 235"/>
              <p:cNvCxnSpPr/>
              <p:nvPr/>
            </p:nvCxnSpPr>
            <p:spPr>
              <a:xfrm flipV="1">
                <a:off x="10412905" y="30453071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37" name="Group 236"/>
            <p:cNvGrpSpPr/>
            <p:nvPr/>
          </p:nvGrpSpPr>
          <p:grpSpPr>
            <a:xfrm>
              <a:off x="10415357" y="26296406"/>
              <a:ext cx="730" cy="1412659"/>
              <a:chOff x="10412905" y="30453071"/>
              <a:chExt cx="730" cy="1412659"/>
            </a:xfrm>
          </p:grpSpPr>
          <p:cxnSp>
            <p:nvCxnSpPr>
              <p:cNvPr id="238" name="Straight Connector 237"/>
              <p:cNvCxnSpPr/>
              <p:nvPr/>
            </p:nvCxnSpPr>
            <p:spPr>
              <a:xfrm flipV="1">
                <a:off x="10413635" y="31678020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9" name="Straight Connector 238"/>
              <p:cNvCxnSpPr/>
              <p:nvPr/>
            </p:nvCxnSpPr>
            <p:spPr>
              <a:xfrm flipV="1">
                <a:off x="10413635" y="31368925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1" name="Straight Connector 240"/>
              <p:cNvCxnSpPr/>
              <p:nvPr/>
            </p:nvCxnSpPr>
            <p:spPr>
              <a:xfrm flipV="1">
                <a:off x="10413635" y="31040277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2" name="Straight Connector 241"/>
              <p:cNvCxnSpPr/>
              <p:nvPr/>
            </p:nvCxnSpPr>
            <p:spPr>
              <a:xfrm flipV="1">
                <a:off x="10413270" y="30728476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4" name="Straight Connector 243"/>
              <p:cNvCxnSpPr/>
              <p:nvPr/>
            </p:nvCxnSpPr>
            <p:spPr>
              <a:xfrm flipV="1">
                <a:off x="10412905" y="30453071"/>
                <a:ext cx="0" cy="187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0" name="Group 269"/>
          <p:cNvGrpSpPr/>
          <p:nvPr/>
        </p:nvGrpSpPr>
        <p:grpSpPr>
          <a:xfrm>
            <a:off x="36321234" y="21382594"/>
            <a:ext cx="6553576" cy="3939372"/>
            <a:chOff x="32467196" y="7623799"/>
            <a:chExt cx="9778820" cy="3606102"/>
          </a:xfrm>
        </p:grpSpPr>
        <p:pic>
          <p:nvPicPr>
            <p:cNvPr id="271" name="Picture 270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714" t="30952" r="8031" b="29206"/>
            <a:stretch/>
          </p:blipFill>
          <p:spPr>
            <a:xfrm rot="5400000">
              <a:off x="36340795" y="7270776"/>
              <a:ext cx="2002186" cy="591606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2" name="TextBox 271"/>
            <p:cNvSpPr txBox="1"/>
            <p:nvPr/>
          </p:nvSpPr>
          <p:spPr>
            <a:xfrm>
              <a:off x="32467196" y="9212445"/>
              <a:ext cx="1850747" cy="7606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i="1" dirty="0" smtClean="0">
                  <a:latin typeface="Times" charset="0"/>
                  <a:ea typeface="Times" charset="0"/>
                  <a:cs typeface="Times" charset="0"/>
                </a:rPr>
                <a:t>Steam</a:t>
              </a:r>
            </a:p>
            <a:p>
              <a:pPr algn="ctr"/>
              <a:r>
                <a:rPr lang="en-US" sz="2000" dirty="0" smtClean="0">
                  <a:latin typeface="Times" charset="0"/>
                  <a:ea typeface="Times" charset="0"/>
                  <a:cs typeface="Times" charset="0"/>
                </a:rPr>
                <a:t>1 </a:t>
              </a:r>
              <a:r>
                <a:rPr lang="en-US" sz="2000" dirty="0" err="1" smtClean="0">
                  <a:latin typeface="Times" charset="0"/>
                  <a:ea typeface="Times" charset="0"/>
                  <a:cs typeface="Times" charset="0"/>
                </a:rPr>
                <a:t>atm</a:t>
              </a:r>
              <a:endParaRPr lang="en-US" sz="2000" dirty="0">
                <a:latin typeface="Times" charset="0"/>
                <a:ea typeface="Times" charset="0"/>
                <a:cs typeface="Times" charset="0"/>
              </a:endParaRPr>
            </a:p>
          </p:txBody>
        </p:sp>
        <p:cxnSp>
          <p:nvCxnSpPr>
            <p:cNvPr id="273" name="Straight Arrow Connector 272"/>
            <p:cNvCxnSpPr/>
            <p:nvPr/>
          </p:nvCxnSpPr>
          <p:spPr>
            <a:xfrm flipV="1">
              <a:off x="33500284" y="10007427"/>
              <a:ext cx="865915" cy="10121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Arrow Connector 273"/>
            <p:cNvCxnSpPr/>
            <p:nvPr/>
          </p:nvCxnSpPr>
          <p:spPr>
            <a:xfrm flipV="1">
              <a:off x="40248956" y="9996211"/>
              <a:ext cx="865915" cy="10121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Arrow Connector 274"/>
            <p:cNvCxnSpPr/>
            <p:nvPr/>
          </p:nvCxnSpPr>
          <p:spPr>
            <a:xfrm flipV="1">
              <a:off x="35509200" y="8619490"/>
              <a:ext cx="0" cy="60822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Arrow Connector 275"/>
            <p:cNvCxnSpPr/>
            <p:nvPr/>
          </p:nvCxnSpPr>
          <p:spPr>
            <a:xfrm>
              <a:off x="39296558" y="8382000"/>
              <a:ext cx="0" cy="830445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7" name="TextBox 276"/>
            <p:cNvSpPr txBox="1"/>
            <p:nvPr/>
          </p:nvSpPr>
          <p:spPr>
            <a:xfrm>
              <a:off x="34498475" y="7688690"/>
              <a:ext cx="202144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i="1" dirty="0" smtClean="0">
                  <a:latin typeface="Times" charset="0"/>
                  <a:ea typeface="Times" charset="0"/>
                  <a:cs typeface="Times" charset="0"/>
                </a:rPr>
                <a:t>Water</a:t>
              </a:r>
            </a:p>
            <a:p>
              <a:pPr algn="ctr"/>
              <a:r>
                <a:rPr lang="en-US" sz="2000" dirty="0" smtClean="0">
                  <a:latin typeface="Times" charset="0"/>
                  <a:ea typeface="Times" charset="0"/>
                  <a:cs typeface="Times" charset="0"/>
                </a:rPr>
                <a:t>45 </a:t>
              </a:r>
              <a:r>
                <a:rPr lang="en-US" sz="2000" dirty="0">
                  <a:latin typeface="Times" charset="0"/>
                  <a:ea typeface="Times" charset="0"/>
                  <a:cs typeface="Times" charset="0"/>
                </a:rPr>
                <a:t>℃</a:t>
              </a:r>
            </a:p>
          </p:txBody>
        </p:sp>
        <p:sp>
          <p:nvSpPr>
            <p:cNvPr id="278" name="TextBox 277"/>
            <p:cNvSpPr txBox="1"/>
            <p:nvPr/>
          </p:nvSpPr>
          <p:spPr>
            <a:xfrm>
              <a:off x="40388148" y="9155399"/>
              <a:ext cx="1857868" cy="7606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i="1" dirty="0" smtClean="0">
                  <a:latin typeface="Times" charset="0"/>
                  <a:ea typeface="Times" charset="0"/>
                  <a:cs typeface="Times" charset="0"/>
                </a:rPr>
                <a:t>Steam</a:t>
              </a:r>
            </a:p>
            <a:p>
              <a:pPr algn="ctr"/>
              <a:r>
                <a:rPr lang="en-US" sz="2000" dirty="0" smtClean="0">
                  <a:latin typeface="Times" charset="0"/>
                  <a:ea typeface="Times" charset="0"/>
                  <a:cs typeface="Times" charset="0"/>
                </a:rPr>
                <a:t>1 </a:t>
              </a:r>
              <a:r>
                <a:rPr lang="en-US" sz="2000" dirty="0" err="1" smtClean="0">
                  <a:latin typeface="Times" charset="0"/>
                  <a:ea typeface="Times" charset="0"/>
                  <a:cs typeface="Times" charset="0"/>
                </a:rPr>
                <a:t>atm</a:t>
              </a:r>
              <a:endParaRPr lang="en-US" sz="2000" dirty="0">
                <a:latin typeface="Times" charset="0"/>
                <a:ea typeface="Times" charset="0"/>
                <a:cs typeface="Times" charset="0"/>
              </a:endParaRPr>
            </a:p>
          </p:txBody>
        </p:sp>
        <p:sp>
          <p:nvSpPr>
            <p:cNvPr id="279" name="TextBox 278"/>
            <p:cNvSpPr txBox="1"/>
            <p:nvPr/>
          </p:nvSpPr>
          <p:spPr>
            <a:xfrm>
              <a:off x="37911224" y="7623799"/>
              <a:ext cx="2953439" cy="7606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i="1" dirty="0" smtClean="0">
                  <a:latin typeface="Times" charset="0"/>
                  <a:ea typeface="Times" charset="0"/>
                  <a:cs typeface="Times" charset="0"/>
                </a:rPr>
                <a:t>Water</a:t>
              </a:r>
            </a:p>
            <a:p>
              <a:pPr algn="ctr"/>
              <a:r>
                <a:rPr lang="en-US" sz="2000" dirty="0" smtClean="0">
                  <a:latin typeface="Times" charset="0"/>
                  <a:ea typeface="Times" charset="0"/>
                  <a:cs typeface="Times" charset="0"/>
                </a:rPr>
                <a:t>600SFCM, 15℃</a:t>
              </a:r>
              <a:endParaRPr lang="en-US" sz="2000" dirty="0">
                <a:latin typeface="Times" charset="0"/>
                <a:ea typeface="Times" charset="0"/>
                <a:cs typeface="Times" charset="0"/>
              </a:endParaRPr>
            </a:p>
          </p:txBody>
        </p:sp>
      </p:grpSp>
      <p:sp>
        <p:nvSpPr>
          <p:cNvPr id="174" name="Right Arrow 173"/>
          <p:cNvSpPr/>
          <p:nvPr/>
        </p:nvSpPr>
        <p:spPr>
          <a:xfrm rot="10800000">
            <a:off x="10181486" y="25072264"/>
            <a:ext cx="244744" cy="66622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80" name="Chart 27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2196534"/>
              </p:ext>
            </p:extLst>
          </p:nvPr>
        </p:nvGraphicFramePr>
        <p:xfrm>
          <a:off x="21926156" y="15602906"/>
          <a:ext cx="8001000" cy="7635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84" name="Subtitle 2"/>
          <p:cNvSpPr txBox="1">
            <a:spLocks/>
          </p:cNvSpPr>
          <p:nvPr/>
        </p:nvSpPr>
        <p:spPr>
          <a:xfrm>
            <a:off x="359203" y="29501072"/>
            <a:ext cx="12037834" cy="2974040"/>
          </a:xfrm>
          <a:prstGeom prst="rect">
            <a:avLst/>
          </a:prstGeom>
          <a:ln w="25400"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US" sz="4000" b="1" u="sng" dirty="0" smtClean="0">
                <a:latin typeface="Cambria" panose="02040503050406030204" pitchFamily="18" charset="0"/>
              </a:rPr>
              <a:t>Vertical Heat Exchangers</a:t>
            </a:r>
            <a:endParaRPr lang="en-US" sz="4000" dirty="0" smtClean="0">
              <a:latin typeface="Cambria" panose="02040503050406030204" pitchFamily="18" charset="0"/>
            </a:endParaRPr>
          </a:p>
        </p:txBody>
      </p:sp>
      <p:sp>
        <p:nvSpPr>
          <p:cNvPr id="286" name="Rectangle 285"/>
          <p:cNvSpPr/>
          <p:nvPr/>
        </p:nvSpPr>
        <p:spPr>
          <a:xfrm>
            <a:off x="421947" y="18951446"/>
            <a:ext cx="11905095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000" b="1" u="sng" dirty="0" smtClean="0">
                <a:solidFill>
                  <a:prstClr val="black"/>
                </a:solidFill>
                <a:latin typeface="Cambria" panose="02040503050406030204" pitchFamily="18" charset="0"/>
              </a:rPr>
              <a:t>Assumptions</a:t>
            </a:r>
          </a:p>
          <a:p>
            <a:pPr lvl="0"/>
            <a:endParaRPr lang="en-US" sz="1200" dirty="0">
              <a:solidFill>
                <a:prstClr val="black"/>
              </a:solidFill>
              <a:latin typeface="Cambria" panose="02040503050406030204" pitchFamily="18" charset="0"/>
            </a:endParaRPr>
          </a:p>
          <a:p>
            <a:pPr marL="1016000" lvl="0" indent="-558800" algn="just">
              <a:buFont typeface="Arial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Cambria" panose="02040503050406030204" pitchFamily="18" charset="0"/>
              </a:rPr>
              <a:t>Film-type condensation</a:t>
            </a:r>
          </a:p>
          <a:p>
            <a:pPr marL="1016000" lvl="0" indent="-558800">
              <a:buFont typeface="Arial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Cambria" panose="02040503050406030204" pitchFamily="18" charset="0"/>
              </a:rPr>
              <a:t>No sub-cooling of water after condensation</a:t>
            </a:r>
          </a:p>
          <a:p>
            <a:pPr marL="1016000" lvl="0" indent="-558800">
              <a:buFont typeface="Arial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Cambria" panose="02040503050406030204" pitchFamily="18" charset="0"/>
              </a:rPr>
              <a:t>Constant heat source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3484501" y="10368209"/>
            <a:ext cx="8021544" cy="10800370"/>
            <a:chOff x="33991903" y="9471421"/>
            <a:chExt cx="8021544" cy="1080037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TextBox 2"/>
                <p:cNvSpPr txBox="1"/>
                <p:nvPr/>
              </p:nvSpPr>
              <p:spPr>
                <a:xfrm>
                  <a:off x="33991903" y="9471421"/>
                  <a:ext cx="8001000" cy="2941126"/>
                </a:xfrm>
                <a:prstGeom prst="rect">
                  <a:avLst/>
                </a:prstGeom>
                <a:noFill/>
                <a:ln w="63500">
                  <a:solidFill>
                    <a:srgbClr val="00206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marL="28575" lvl="0" algn="ctr"/>
                  <a:r>
                    <a:rPr lang="en-US" sz="2800" u="sng" dirty="0" smtClean="0">
                      <a:solidFill>
                        <a:prstClr val="black"/>
                      </a:solidFill>
                      <a:latin typeface="Cambria Math" charset="0"/>
                    </a:rPr>
                    <a:t>Overall Resistance</a:t>
                  </a:r>
                </a:p>
                <a:p>
                  <a:pPr marL="28575" lvl="0" algn="ctr"/>
                  <a:endParaRPr lang="en-US" sz="1200" dirty="0" smtClean="0">
                    <a:solidFill>
                      <a:prstClr val="black"/>
                    </a:solidFill>
                    <a:latin typeface="Cambria Math" charset="0"/>
                  </a:endParaRPr>
                </a:p>
                <a:p>
                  <a:pPr marL="28575" lvl="0"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 charset="0"/>
                              </a:rPr>
                              <m:t>𝒒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 charset="0"/>
                              </a:rPr>
                              <m:t>𝒗𝒂𝒑𝒐𝒓</m:t>
                            </m:r>
                          </m:sub>
                        </m:sSub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𝑣𝑎𝑝</m:t>
                            </m:r>
                          </m:sub>
                        </m:sSub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𝑣𝑎𝑝</m:t>
                            </m:r>
                          </m:sub>
                        </m:sSub>
                      </m:oMath>
                    </m:oMathPara>
                  </a14:m>
                  <a:endParaRPr lang="en-US" sz="2800" i="1" dirty="0" smtClean="0">
                    <a:solidFill>
                      <a:prstClr val="black"/>
                    </a:solidFill>
                    <a:latin typeface="Cambria Math" charset="0"/>
                  </a:endParaRPr>
                </a:p>
                <a:p>
                  <a:pPr marL="28575" lvl="0"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𝑞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𝑤𝑎𝑡𝑒𝑟</m:t>
                            </m:r>
                          </m:sub>
                        </m:sSub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 charset="0"/>
                              </a:rPr>
                              <m:t>𝒎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 charset="0"/>
                              </a:rPr>
                              <m:t>𝒘𝒂𝒕𝒆𝒓</m:t>
                            </m:r>
                          </m:sub>
                        </m:sSub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 </m:t>
                        </m:r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𝐶𝑝</m:t>
                        </m:r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 ∆</m:t>
                        </m:r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𝑇</m:t>
                        </m:r>
                      </m:oMath>
                    </m:oMathPara>
                  </a14:m>
                  <a:endParaRPr lang="en-US" sz="2800" i="1" dirty="0" smtClean="0">
                    <a:solidFill>
                      <a:prstClr val="black"/>
                    </a:solidFill>
                    <a:latin typeface="Cambria Math" charset="0"/>
                    <a:ea typeface="Cambria Math" charset="0"/>
                    <a:cs typeface="Cambria Math" charset="0"/>
                  </a:endParaRPr>
                </a:p>
                <a:p>
                  <a:pPr marL="28575" lvl="0"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𝑞</m:t>
                        </m:r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=</m:t>
                        </m:r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 charset="0"/>
                          </a:rPr>
                          <m:t>𝑼𝑨</m:t>
                        </m:r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∆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  <m:t>𝑙𝑚</m:t>
                            </m:r>
                          </m:sub>
                        </m:sSub>
                      </m:oMath>
                    </m:oMathPara>
                  </a14:m>
                  <a:endParaRPr lang="en-US" sz="2800" i="1" dirty="0" smtClean="0">
                    <a:solidFill>
                      <a:prstClr val="black"/>
                    </a:solidFill>
                    <a:latin typeface="Cambria Math" charset="0"/>
                    <a:ea typeface="Cambria Math" charset="0"/>
                    <a:cs typeface="Cambria Math" charset="0"/>
                  </a:endParaRPr>
                </a:p>
                <a:p>
                  <a:pPr marL="28575" lvl="0"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 charset="0"/>
                          </a:rPr>
                          <m:t>𝑹𝒐</m:t>
                        </m:r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=</m:t>
                        </m:r>
                        <m:f>
                          <m:fPr>
                            <m:ctrlP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𝑈𝐴</m:t>
                            </m:r>
                          </m:den>
                        </m:f>
                      </m:oMath>
                    </m:oMathPara>
                  </a14:m>
                  <a:endParaRPr lang="en-US" dirty="0" smtClean="0"/>
                </a:p>
                <a:p>
                  <a:pPr marL="28575" lvl="0" algn="ctr"/>
                  <a:endParaRPr lang="en-US" sz="600" dirty="0"/>
                </a:p>
              </p:txBody>
            </p:sp>
          </mc:Choice>
          <mc:Fallback xmlns="">
            <p:sp>
              <p:nvSpPr>
                <p:cNvPr id="3" name="TextBox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991903" y="9471421"/>
                  <a:ext cx="8001000" cy="2941126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 t="-1220"/>
                  </a:stretch>
                </a:blipFill>
                <a:ln w="63500">
                  <a:solidFill>
                    <a:srgbClr val="002060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9" name="TextBox 178"/>
                <p:cNvSpPr txBox="1"/>
                <p:nvPr/>
              </p:nvSpPr>
              <p:spPr>
                <a:xfrm>
                  <a:off x="33994647" y="12644738"/>
                  <a:ext cx="8001000" cy="1397883"/>
                </a:xfrm>
                <a:prstGeom prst="rect">
                  <a:avLst/>
                </a:prstGeom>
                <a:noFill/>
                <a:ln w="63500">
                  <a:solidFill>
                    <a:srgbClr val="00206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marL="28575" lvl="0" algn="ctr"/>
                  <a:r>
                    <a:rPr lang="en-US" sz="2800" u="sng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Reynolds number constant during </a:t>
                  </a:r>
                  <a:r>
                    <a:rPr lang="en-US" sz="2800" u="sng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scaling</a:t>
                  </a:r>
                </a:p>
                <a:p>
                  <a:pPr marL="28575" lvl="0"/>
                  <a:endParaRPr lang="en-US" sz="1200" dirty="0" smtClean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  <a:p>
                  <a:pPr marL="28575" lvl="0" algn="ctr"/>
                  <a:r>
                    <a:rPr lang="en-US" sz="25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Re </a:t>
                  </a:r>
                  <a:r>
                    <a:rPr lang="en-US" sz="2500" baseline="-250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laboratory</a:t>
                  </a:r>
                  <a:r>
                    <a:rPr lang="en-US" sz="25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 = Re </a:t>
                  </a:r>
                  <a:r>
                    <a:rPr lang="en-US" sz="2500" baseline="-250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scaling</a:t>
                  </a:r>
                  <a:r>
                    <a:rPr lang="en-US" sz="25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 </a:t>
                  </a:r>
                  <a:r>
                    <a:rPr lang="en-US" sz="2500" dirty="0">
                      <a:solidFill>
                        <a:prstClr val="black"/>
                      </a:solidFill>
                      <a:latin typeface="Cambria" panose="02040503050406030204" pitchFamily="18" charset="0"/>
                      <a:sym typeface="Wingdings"/>
                    </a:rPr>
                    <a:t>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𝑅𝑒</m:t>
                          </m:r>
                        </m:e>
                        <m:sub>
                          <m: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𝑙𝑎𝑏</m:t>
                          </m:r>
                        </m:sub>
                      </m:sSub>
                      <m:r>
                        <a:rPr lang="en-US" sz="25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mr-IN" sz="25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mr-IN" sz="2500" i="1">
                              <a:solidFill>
                                <a:prstClr val="black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𝜌</m:t>
                          </m:r>
                          <m:r>
                            <a:rPr lang="en-US" sz="2500" i="1" baseline="-25000">
                              <a:solidFill>
                                <a:prstClr val="black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𝑠</m:t>
                          </m:r>
                          <m: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 </m:t>
                          </m:r>
                          <m: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𝑣𝑠</m:t>
                          </m:r>
                          <m: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 </m:t>
                          </m:r>
                          <m:r>
                            <a:rPr lang="en-US" sz="2500" b="1" i="1">
                              <a:solidFill>
                                <a:srgbClr val="C00000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𝑫</m:t>
                          </m:r>
                          <m:r>
                            <a:rPr lang="en-US" sz="2500" b="1" i="1" baseline="-25000">
                              <a:solidFill>
                                <a:srgbClr val="C00000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𝒔</m:t>
                          </m:r>
                        </m:num>
                        <m:den>
                          <m:r>
                            <a:rPr lang="mr-IN" sz="2500" i="1">
                              <a:solidFill>
                                <a:prstClr val="black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𝜇</m:t>
                          </m:r>
                          <m:r>
                            <a:rPr lang="en-US" sz="2500" i="1" baseline="-25000">
                              <a:solidFill>
                                <a:prstClr val="black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𝑠</m:t>
                          </m:r>
                        </m:den>
                      </m:f>
                    </m:oMath>
                  </a14:m>
                  <a:endParaRPr lang="en-US" dirty="0" smtClean="0"/>
                </a:p>
                <a:p>
                  <a:pPr marL="28575" lvl="0" algn="ctr"/>
                  <a:endParaRPr lang="en-US" sz="600" dirty="0"/>
                </a:p>
              </p:txBody>
            </p:sp>
          </mc:Choice>
          <mc:Fallback xmlns="">
            <p:sp>
              <p:nvSpPr>
                <p:cNvPr id="179" name="TextBox 17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994647" y="12644738"/>
                  <a:ext cx="8001000" cy="1397883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t="-2083"/>
                  </a:stretch>
                </a:blipFill>
                <a:ln w="63500">
                  <a:solidFill>
                    <a:srgbClr val="002060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1" name="TextBox 180"/>
                <p:cNvSpPr txBox="1"/>
                <p:nvPr/>
              </p:nvSpPr>
              <p:spPr>
                <a:xfrm>
                  <a:off x="34000887" y="14252778"/>
                  <a:ext cx="8001000" cy="2515432"/>
                </a:xfrm>
                <a:prstGeom prst="rect">
                  <a:avLst/>
                </a:prstGeom>
                <a:noFill/>
                <a:ln w="63500">
                  <a:solidFill>
                    <a:srgbClr val="00206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marL="28575" lvl="0" algn="ctr"/>
                  <a:r>
                    <a:rPr lang="en-US" sz="2800" u="sng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Nusselt</a:t>
                  </a:r>
                  <a:r>
                    <a:rPr lang="en-US" sz="2800" u="sng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 number remain constant during </a:t>
                  </a:r>
                  <a:r>
                    <a:rPr lang="en-US" sz="2800" u="sng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scaling</a:t>
                  </a:r>
                </a:p>
                <a:p>
                  <a:pPr marL="28575" lvl="0" algn="ctr"/>
                  <a:endParaRPr lang="en-US" sz="1200" dirty="0" smtClean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  <a:p>
                  <a:pPr marL="28575" lvl="0" algn="ctr"/>
                  <a:r>
                    <a:rPr lang="en-US" sz="25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Nu </a:t>
                  </a:r>
                  <a:r>
                    <a:rPr lang="en-US" sz="2500" baseline="-250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laboratory</a:t>
                  </a:r>
                  <a:r>
                    <a:rPr lang="en-US" sz="25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 = Nu </a:t>
                  </a:r>
                  <a:r>
                    <a:rPr lang="en-US" sz="2500" baseline="-250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scaling</a:t>
                  </a:r>
                  <a:r>
                    <a:rPr lang="en-US" sz="25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 </a:t>
                  </a:r>
                  <a:r>
                    <a:rPr lang="en-US" sz="2500" dirty="0">
                      <a:solidFill>
                        <a:prstClr val="black"/>
                      </a:solidFill>
                      <a:latin typeface="Cambria" panose="02040503050406030204" pitchFamily="18" charset="0"/>
                      <a:sym typeface="Wingdings"/>
                    </a:rPr>
                    <a:t>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𝑁𝑢</m:t>
                          </m:r>
                        </m:e>
                        <m:sub>
                          <m: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𝑙𝑎𝑏</m:t>
                          </m:r>
                        </m:sub>
                      </m:sSub>
                      <m:r>
                        <a:rPr lang="en-US" sz="25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mr-IN" sz="25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2500" b="1" i="1">
                              <a:solidFill>
                                <a:srgbClr val="C00000"/>
                              </a:solidFill>
                              <a:latin typeface="Cambria Math" charset="0"/>
                            </a:rPr>
                            <m:t>𝒉</m:t>
                          </m:r>
                          <m:r>
                            <a:rPr lang="en-US" sz="2500" b="1" i="1" baseline="-25000">
                              <a:solidFill>
                                <a:srgbClr val="C00000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𝒔</m:t>
                          </m:r>
                          <m:r>
                            <a:rPr lang="en-US" sz="2500" b="1" i="1" baseline="-25000">
                              <a:solidFill>
                                <a:srgbClr val="C00000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 </m:t>
                          </m:r>
                          <m:r>
                            <a:rPr lang="en-US" sz="2500" b="1" i="1" baseline="-25000">
                              <a:solidFill>
                                <a:srgbClr val="C00000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𝒘𝒂𝒕𝒆𝒓</m:t>
                          </m:r>
                          <m:r>
                            <a:rPr lang="en-US" sz="2500" b="1" i="1">
                              <a:solidFill>
                                <a:srgbClr val="C00000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 </m:t>
                          </m:r>
                          <m: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𝐷</m:t>
                          </m:r>
                          <m:r>
                            <a:rPr lang="en-US" sz="2500" i="1" baseline="-25000">
                              <a:solidFill>
                                <a:prstClr val="black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𝑠</m:t>
                          </m:r>
                        </m:num>
                        <m:den>
                          <m: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𝐾</m:t>
                          </m:r>
                          <m:r>
                            <a:rPr lang="en-US" sz="2500" i="1" baseline="-25000">
                              <a:solidFill>
                                <a:prstClr val="black"/>
                              </a:solidFill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𝑠</m:t>
                          </m:r>
                        </m:den>
                      </m:f>
                    </m:oMath>
                  </a14:m>
                  <a:endParaRPr lang="en-US" sz="2500" baseline="-25000" dirty="0" smtClean="0">
                    <a:solidFill>
                      <a:prstClr val="black"/>
                    </a:solidFill>
                    <a:latin typeface="Cambria" panose="02040503050406030204" pitchFamily="18" charset="0"/>
                    <a:ea typeface="Cambria Math" charset="0"/>
                    <a:cs typeface="Cambria Math" charset="0"/>
                  </a:endParaRPr>
                </a:p>
                <a:p>
                  <a:pPr marL="28575" lvl="0" algn="ctr"/>
                  <a:r>
                    <a:rPr lang="en-US" sz="25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(</a:t>
                  </a:r>
                  <a:r>
                    <a:rPr lang="en-US" sz="25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Heat transfer coefficient for </a:t>
                  </a:r>
                  <a:r>
                    <a:rPr lang="en-US" sz="25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water)</a:t>
                  </a:r>
                </a:p>
                <a:p>
                  <a:pPr marL="28575" lvl="0" algn="ctr"/>
                  <a:r>
                    <a:rPr lang="en-US" sz="25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Nu </a:t>
                  </a:r>
                  <a:r>
                    <a:rPr lang="en-US" sz="2500" baseline="-250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laboratory</a:t>
                  </a:r>
                  <a:r>
                    <a:rPr lang="en-US" sz="25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 = Nu </a:t>
                  </a:r>
                  <a:r>
                    <a:rPr lang="en-US" sz="2500" baseline="-250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scaling</a:t>
                  </a:r>
                  <a:r>
                    <a:rPr lang="en-US" sz="25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 </a:t>
                  </a:r>
                  <a:r>
                    <a:rPr lang="en-US" sz="2500" dirty="0">
                      <a:solidFill>
                        <a:prstClr val="black"/>
                      </a:solidFill>
                      <a:latin typeface="Cambria" panose="02040503050406030204" pitchFamily="18" charset="0"/>
                      <a:sym typeface="Wingdings"/>
                    </a:rPr>
                    <a:t>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𝑁𝑢</m:t>
                          </m:r>
                        </m:e>
                        <m:sub>
                          <m:r>
                            <a:rPr lang="en-US" sz="25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𝑙𝑎𝑏</m:t>
                          </m:r>
                        </m:sub>
                      </m:sSub>
                      <m:r>
                        <a:rPr lang="en-US" sz="25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=</m:t>
                      </m:r>
                      <m:r>
                        <a:rPr lang="en-US" sz="25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𝐶</m:t>
                      </m:r>
                      <m:r>
                        <a:rPr lang="en-US" sz="25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 </m:t>
                      </m:r>
                      <m:r>
                        <a:rPr lang="en-US" sz="2500" b="1" i="1">
                          <a:solidFill>
                            <a:srgbClr val="C00000"/>
                          </a:solidFill>
                          <a:latin typeface="Cambria Math" charset="0"/>
                        </a:rPr>
                        <m:t>𝑹𝒆</m:t>
                      </m:r>
                      <m:r>
                        <a:rPr lang="en-US" sz="2500" i="1" baseline="30000">
                          <a:solidFill>
                            <a:prstClr val="black"/>
                          </a:solidFill>
                          <a:latin typeface="Cambria Math" charset="0"/>
                        </a:rPr>
                        <m:t>𝑚</m:t>
                      </m:r>
                      <m:r>
                        <a:rPr lang="en-US" sz="25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 </m:t>
                      </m:r>
                      <m:r>
                        <a:rPr lang="en-US" sz="25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𝑃𝑟</m:t>
                      </m:r>
                      <m:r>
                        <a:rPr lang="en-US" sz="2500" i="1" baseline="30000">
                          <a:solidFill>
                            <a:prstClr val="black"/>
                          </a:solidFill>
                          <a:latin typeface="Cambria Math" charset="0"/>
                        </a:rPr>
                        <m:t>0.4</m:t>
                      </m:r>
                      <m:r>
                        <a:rPr lang="en-US" sz="25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 </m:t>
                      </m:r>
                    </m:oMath>
                  </a14:m>
                  <a:endParaRPr lang="en-US" sz="2500" dirty="0" smtClean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  <a:p>
                  <a:pPr marL="28575" lvl="0" algn="ctr"/>
                  <a:r>
                    <a:rPr lang="en-US" sz="25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(</a:t>
                  </a:r>
                  <a:r>
                    <a:rPr lang="en-US" sz="2500" dirty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Reynolds Number for steam</a:t>
                  </a:r>
                  <a:r>
                    <a:rPr lang="en-US" sz="2500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)</a:t>
                  </a:r>
                </a:p>
                <a:p>
                  <a:pPr marL="28575" lvl="0" algn="ctr"/>
                  <a:endParaRPr lang="en-US" sz="600" dirty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181" name="TextBox 18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000887" y="14252778"/>
                  <a:ext cx="8001000" cy="2515432"/>
                </a:xfrm>
                <a:prstGeom prst="rect">
                  <a:avLst/>
                </a:prstGeom>
                <a:blipFill rotWithShape="0">
                  <a:blip r:embed="rId16"/>
                  <a:stretch>
                    <a:fillRect t="-1182"/>
                  </a:stretch>
                </a:blipFill>
                <a:ln w="63500">
                  <a:solidFill>
                    <a:srgbClr val="002060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2" name="TextBox 181"/>
                <p:cNvSpPr txBox="1"/>
                <p:nvPr/>
              </p:nvSpPr>
              <p:spPr>
                <a:xfrm>
                  <a:off x="34000887" y="16894043"/>
                  <a:ext cx="8001000" cy="1596463"/>
                </a:xfrm>
                <a:prstGeom prst="rect">
                  <a:avLst/>
                </a:prstGeom>
                <a:noFill/>
                <a:ln w="63500">
                  <a:solidFill>
                    <a:srgbClr val="00206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marL="28575" lvl="0" algn="ctr"/>
                  <a:r>
                    <a:rPr lang="en-US" sz="2800" u="sng" dirty="0" smtClean="0">
                      <a:solidFill>
                        <a:prstClr val="black"/>
                      </a:solidFill>
                      <a:latin typeface="Cambria" panose="02040503050406030204" pitchFamily="18" charset="0"/>
                    </a:rPr>
                    <a:t>Heat Transfer Coefficient</a:t>
                  </a:r>
                </a:p>
                <a:p>
                  <a:pPr marL="28575" lvl="0" algn="ctr"/>
                  <a:endParaRPr lang="en-US" sz="1200" dirty="0" smtClean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  <a:p>
                  <a:pPr marL="28575"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500" b="1" i="1">
                                <a:solidFill>
                                  <a:srgbClr val="C00000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2500" b="1" i="1">
                                <a:solidFill>
                                  <a:srgbClr val="C00000"/>
                                </a:solidFill>
                                <a:latin typeface="Cambria Math" charset="0"/>
                              </a:rPr>
                              <m:t>𝒉</m:t>
                            </m:r>
                          </m:e>
                          <m:sub>
                            <m:r>
                              <a:rPr lang="en-US" sz="2500" b="1" i="1">
                                <a:solidFill>
                                  <a:srgbClr val="C00000"/>
                                </a:solidFill>
                                <a:latin typeface="Cambria Math" charset="0"/>
                              </a:rPr>
                              <m:t>𝒔</m:t>
                            </m:r>
                            <m:r>
                              <a:rPr lang="en-US" sz="2500" b="1" i="1">
                                <a:solidFill>
                                  <a:srgbClr val="C00000"/>
                                </a:solidFill>
                                <a:latin typeface="Cambria Math" charset="0"/>
                              </a:rPr>
                              <m:t> </m:t>
                            </m:r>
                            <m:r>
                              <a:rPr lang="en-US" sz="2500" b="1" i="1">
                                <a:solidFill>
                                  <a:srgbClr val="C00000"/>
                                </a:solidFill>
                                <a:latin typeface="Cambria Math" charset="0"/>
                              </a:rPr>
                              <m:t>𝒘𝒂𝒕𝒆𝒓</m:t>
                            </m:r>
                          </m:sub>
                        </m:sSub>
                        <m:r>
                          <a:rPr lang="en-US" sz="25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=</m:t>
                        </m:r>
                        <m:d>
                          <m:dPr>
                            <m:ctrlPr>
                              <a:rPr lang="en-US" sz="25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500" i="1">
                                    <a:solidFill>
                                      <a:prstClr val="black"/>
                                    </a:solidFill>
                                    <a:latin typeface="Cambria Math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2500" i="1">
                                        <a:solidFill>
                                          <a:prstClr val="black"/>
                                        </a:solidFill>
                                        <a:latin typeface="Cambria Math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500" i="1">
                                        <a:solidFill>
                                          <a:prstClr val="black"/>
                                        </a:solidFill>
                                        <a:latin typeface="Cambria Math" charset="0"/>
                                      </a:rPr>
                                      <m:t>𝐾</m:t>
                                    </m:r>
                                  </m:e>
                                  <m:sub>
                                    <m:r>
                                      <a:rPr lang="en-US" sz="2500" i="1">
                                        <a:solidFill>
                                          <a:prstClr val="black"/>
                                        </a:solidFill>
                                        <a:latin typeface="Cambria Math" charset="0"/>
                                      </a:rPr>
                                      <m:t>𝑓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sz="2500" i="1">
                                        <a:solidFill>
                                          <a:prstClr val="black"/>
                                        </a:solidFill>
                                        <a:latin typeface="Cambria Math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500" i="1">
                                        <a:solidFill>
                                          <a:prstClr val="black"/>
                                        </a:solidFill>
                                        <a:latin typeface="Cambria Math" charset="0"/>
                                      </a:rPr>
                                      <m:t>𝐷</m:t>
                                    </m:r>
                                  </m:e>
                                  <m:sub>
                                    <m:r>
                                      <a:rPr lang="en-US" sz="2500" i="1">
                                        <a:solidFill>
                                          <a:prstClr val="black"/>
                                        </a:solidFill>
                                        <a:latin typeface="Cambria Math" charset="0"/>
                                      </a:rPr>
                                      <m:t>𝑠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  <m:r>
                          <a:rPr lang="en-US" sz="25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𝐶</m:t>
                        </m:r>
                        <m:r>
                          <a:rPr lang="en-US" sz="25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 </m:t>
                        </m:r>
                        <m:sSup>
                          <m:sSupPr>
                            <m:ctrlPr>
                              <a:rPr lang="en-US" sz="25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en-US" sz="25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𝑅𝑒</m:t>
                            </m:r>
                          </m:e>
                          <m:sup>
                            <m:r>
                              <a:rPr lang="en-US" sz="25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𝑚</m:t>
                            </m:r>
                          </m:sup>
                        </m:sSup>
                        <m:r>
                          <a:rPr lang="en-US" sz="25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 </m:t>
                        </m:r>
                        <m:sSup>
                          <m:sSupPr>
                            <m:ctrlPr>
                              <a:rPr lang="en-US" sz="25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en-US" sz="25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𝑃𝑟</m:t>
                            </m:r>
                          </m:e>
                          <m:sup>
                            <m:r>
                              <a:rPr lang="en-US" sz="2500" i="1">
                                <a:solidFill>
                                  <a:prstClr val="black"/>
                                </a:solidFill>
                                <a:latin typeface="Cambria Math" charset="0"/>
                              </a:rPr>
                              <m:t>0.4</m:t>
                            </m:r>
                          </m:sup>
                        </m:sSup>
                        <m:r>
                          <a:rPr lang="en-US" sz="25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 </m:t>
                        </m:r>
                      </m:oMath>
                    </m:oMathPara>
                  </a14:m>
                  <a:endParaRPr lang="en-US" sz="2500" dirty="0" smtClean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  <a:p>
                  <a:pPr marL="28575" lvl="0"/>
                  <a:endParaRPr lang="en-US" sz="600" dirty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182" name="TextBox 18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000887" y="16894043"/>
                  <a:ext cx="8001000" cy="1596463"/>
                </a:xfrm>
                <a:prstGeom prst="rect">
                  <a:avLst/>
                </a:prstGeom>
                <a:blipFill rotWithShape="0">
                  <a:blip r:embed="rId17"/>
                  <a:stretch>
                    <a:fillRect t="-1838"/>
                  </a:stretch>
                </a:blipFill>
                <a:ln w="63500">
                  <a:solidFill>
                    <a:srgbClr val="002060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5" name="TextBox 234"/>
                <p:cNvSpPr txBox="1"/>
                <p:nvPr/>
              </p:nvSpPr>
              <p:spPr>
                <a:xfrm>
                  <a:off x="34012447" y="18683792"/>
                  <a:ext cx="8001000" cy="1587999"/>
                </a:xfrm>
                <a:prstGeom prst="rect">
                  <a:avLst/>
                </a:prstGeom>
                <a:noFill/>
                <a:ln w="63500">
                  <a:solidFill>
                    <a:srgbClr val="00206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marL="28575" algn="ctr"/>
                  <a:r>
                    <a:rPr lang="en-US" sz="2800" u="sng" dirty="0">
                      <a:latin typeface="Cambria" panose="02040503050406030204" pitchFamily="18" charset="0"/>
                    </a:rPr>
                    <a:t>Overall Heat Transfer </a:t>
                  </a:r>
                  <a:r>
                    <a:rPr lang="en-US" sz="2800" u="sng" dirty="0" smtClean="0">
                      <a:latin typeface="Cambria" panose="02040503050406030204" pitchFamily="18" charset="0"/>
                    </a:rPr>
                    <a:t>Coefficient</a:t>
                  </a:r>
                </a:p>
                <a:p>
                  <a:pPr marL="28575" algn="ctr"/>
                  <a:endParaRPr lang="en-US" sz="1200" u="sng" dirty="0" smtClean="0">
                    <a:latin typeface="Cambria" panose="02040503050406030204" pitchFamily="18" charset="0"/>
                  </a:endParaRPr>
                </a:p>
                <a:p>
                  <a:pPr marL="28575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US" sz="2500" i="1">
                                <a:latin typeface="Cambria Math" charset="0"/>
                              </a:rPr>
                            </m:ctrlPr>
                          </m:fPr>
                          <m:num>
                            <m:r>
                              <a:rPr lang="en-US" sz="2500" i="1">
                                <a:latin typeface="Cambria Math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sz="2500" i="1">
                                    <a:latin typeface="Cambria Math" charset="0"/>
                                  </a:rPr>
                                </m:ctrlPr>
                              </m:sSubPr>
                              <m:e>
                                <m:r>
                                  <a:rPr lang="en-US" sz="2500" b="1" i="1">
                                    <a:solidFill>
                                      <a:srgbClr val="C00000"/>
                                    </a:solidFill>
                                    <a:latin typeface="Cambria Math" charset="0"/>
                                  </a:rPr>
                                  <m:t>𝑼</m:t>
                                </m:r>
                              </m:e>
                              <m:sub>
                                <m:r>
                                  <a:rPr lang="en-US" sz="2500" b="1" i="1">
                                    <a:solidFill>
                                      <a:srgbClr val="C00000"/>
                                    </a:solidFill>
                                    <a:latin typeface="Cambria Math" charset="0"/>
                                  </a:rPr>
                                  <m:t>𝒔𝒄𝒂𝒍𝒆𝒅</m:t>
                                </m:r>
                              </m:sub>
                            </m:sSub>
                          </m:den>
                        </m:f>
                        <m:r>
                          <a:rPr lang="en-US" sz="2500" i="1">
                            <a:latin typeface="Cambria Math" charset="0"/>
                          </a:rPr>
                          <m:t>=</m:t>
                        </m:r>
                        <m:f>
                          <m:fPr>
                            <m:ctrlPr>
                              <a:rPr lang="en-US" sz="2500" i="1">
                                <a:latin typeface="Cambria Math" charset="0"/>
                              </a:rPr>
                            </m:ctrlPr>
                          </m:fPr>
                          <m:num>
                            <m:r>
                              <a:rPr lang="en-US" sz="2500" i="1">
                                <a:latin typeface="Cambria Math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sz="2500" i="1">
                                    <a:latin typeface="Cambria Math" charset="0"/>
                                  </a:rPr>
                                </m:ctrlPr>
                              </m:sSubPr>
                              <m:e>
                                <m:r>
                                  <a:rPr lang="en-US" sz="2500" i="1">
                                    <a:latin typeface="Cambria Math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en-US" sz="2500" i="1">
                                    <a:latin typeface="Cambria Math" charset="0"/>
                                  </a:rPr>
                                  <m:t>𝑠</m:t>
                                </m:r>
                                <m:r>
                                  <a:rPr lang="en-US" sz="2500" i="1">
                                    <a:latin typeface="Cambria Math" charset="0"/>
                                  </a:rPr>
                                  <m:t> </m:t>
                                </m:r>
                                <m:r>
                                  <a:rPr lang="en-US" sz="2500" i="1">
                                    <a:latin typeface="Cambria Math" charset="0"/>
                                  </a:rPr>
                                  <m:t>𝑠𝑡𝑒𝑎𝑚</m:t>
                                </m:r>
                              </m:sub>
                            </m:sSub>
                          </m:den>
                        </m:f>
                        <m:r>
                          <a:rPr lang="en-US" sz="2500" i="1">
                            <a:latin typeface="Cambria Math" charset="0"/>
                          </a:rPr>
                          <m:t>+</m:t>
                        </m:r>
                        <m:f>
                          <m:fPr>
                            <m:ctrlPr>
                              <a:rPr lang="en-US" sz="2500" i="1">
                                <a:latin typeface="Cambria Math" charset="0"/>
                              </a:rPr>
                            </m:ctrlPr>
                          </m:fPr>
                          <m:num>
                            <m:r>
                              <a:rPr lang="en-US" sz="2500" i="1">
                                <a:latin typeface="Cambria Math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sz="2500" i="1">
                                    <a:latin typeface="Cambria Math" charset="0"/>
                                  </a:rPr>
                                </m:ctrlPr>
                              </m:sSubPr>
                              <m:e>
                                <m:r>
                                  <a:rPr lang="en-US" sz="2500" i="1">
                                    <a:latin typeface="Cambria Math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en-US" sz="2500" i="1">
                                    <a:latin typeface="Cambria Math" charset="0"/>
                                  </a:rPr>
                                  <m:t>𝑠</m:t>
                                </m:r>
                                <m:r>
                                  <a:rPr lang="en-US" sz="2500" i="1">
                                    <a:latin typeface="Cambria Math" charset="0"/>
                                  </a:rPr>
                                  <m:t> </m:t>
                                </m:r>
                                <m:r>
                                  <a:rPr lang="en-US" sz="2500" i="1">
                                    <a:latin typeface="Cambria Math" charset="0"/>
                                  </a:rPr>
                                  <m:t>𝑤𝑎𝑡𝑒𝑟</m:t>
                                </m:r>
                              </m:sub>
                            </m:sSub>
                          </m:den>
                        </m:f>
                      </m:oMath>
                    </m:oMathPara>
                  </a14:m>
                  <a:endParaRPr lang="en-US" sz="2500" dirty="0" smtClean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  <a:p>
                  <a:pPr marL="28575"/>
                  <a:endParaRPr lang="en-US" sz="600" dirty="0">
                    <a:solidFill>
                      <a:prstClr val="black"/>
                    </a:solidFill>
                    <a:latin typeface="Cambria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235" name="TextBox 2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012447" y="18683792"/>
                  <a:ext cx="8001000" cy="1587999"/>
                </a:xfrm>
                <a:prstGeom prst="rect">
                  <a:avLst/>
                </a:prstGeom>
                <a:blipFill rotWithShape="0">
                  <a:blip r:embed="rId18"/>
                  <a:stretch>
                    <a:fillRect t="-1845"/>
                  </a:stretch>
                </a:blipFill>
                <a:ln w="63500">
                  <a:solidFill>
                    <a:srgbClr val="002060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6145</TotalTime>
  <Words>508</Words>
  <Application>Microsoft Macintosh PowerPoint</Application>
  <PresentationFormat>Custom</PresentationFormat>
  <Paragraphs>198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Calibri</vt:lpstr>
      <vt:lpstr>Calibri Light</vt:lpstr>
      <vt:lpstr>Cambria</vt:lpstr>
      <vt:lpstr>Cambria Math</vt:lpstr>
      <vt:lpstr>Mangal</vt:lpstr>
      <vt:lpstr>Times</vt:lpstr>
      <vt:lpstr>Wingdings</vt:lpstr>
      <vt:lpstr>Arial</vt:lpstr>
      <vt:lpstr>Office Theme</vt:lpstr>
      <vt:lpstr>Heat Exchange in Condensing Systems Caroline Houston, Brandon Blaesing, Thomas Lalouche, Tirthadeep Das Chemical Engineering, University of New Hampshire, Durham, NH 03824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Houston, Caroline</cp:lastModifiedBy>
  <cp:revision>542</cp:revision>
  <dcterms:created xsi:type="dcterms:W3CDTF">2016-03-05T16:55:12Z</dcterms:created>
  <dcterms:modified xsi:type="dcterms:W3CDTF">2018-05-01T02:51:09Z</dcterms:modified>
</cp:coreProperties>
</file>