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47" autoAdjust="0"/>
    <p:restoredTop sz="86435" autoAdjust="0"/>
  </p:normalViewPr>
  <p:slideViewPr>
    <p:cSldViewPr>
      <p:cViewPr>
        <p:scale>
          <a:sx n="25" d="100"/>
          <a:sy n="25" d="100"/>
        </p:scale>
        <p:origin x="456" y="18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amuelrodda:Desktop:Comparison%20of%20Heat%20Exchanger%20Types:CounterCurrent_ShellandTub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amuelrodda:Desktop:Comparison%20of%20Heat%20Exchanger%20Types:CounterCurrent_ShellandTub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amuelrodda:Library:Containers:com.apple.mail:Data:Library:Mail%20Downloads:60B1A556-9EE7-49C4-9BFF-1224D889AAFF:h%20Value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amuelrodda:Library:Containers:com.apple.mail:Data:Library:Mail%20Downloads:60B1A556-9EE7-49C4-9BFF-1224D889AAFF:h%20Valu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758547440082"/>
          <c:y val="5.3568181131490297E-2"/>
          <c:w val="0.57106911976469898"/>
          <c:h val="0.68829567313857698"/>
        </c:manualLayout>
      </c:layout>
      <c:scatterChart>
        <c:scatterStyle val="lineMarker"/>
        <c:varyColors val="0"/>
        <c:ser>
          <c:idx val="0"/>
          <c:order val="0"/>
          <c:tx>
            <c:v>S&amp;T</c:v>
          </c:tx>
          <c:spPr>
            <a:ln>
              <a:solidFill>
                <a:srgbClr val="3366FF"/>
              </a:solidFill>
            </a:ln>
          </c:spPr>
          <c:marker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Sheet1!$F$3:$F$7</c:f>
                <c:numCache>
                  <c:formatCode>General</c:formatCode>
                  <c:ptCount val="5"/>
                  <c:pt idx="0">
                    <c:v>18.849920825551209</c:v>
                  </c:pt>
                  <c:pt idx="1">
                    <c:v>29.118383622606299</c:v>
                  </c:pt>
                  <c:pt idx="2">
                    <c:v>50.54631790174701</c:v>
                  </c:pt>
                  <c:pt idx="3">
                    <c:v>20.750496859826509</c:v>
                  </c:pt>
                  <c:pt idx="4">
                    <c:v>72.310825112648843</c:v>
                  </c:pt>
                </c:numCache>
              </c:numRef>
            </c:plus>
            <c:minus>
              <c:numRef>
                <c:f>Sheet1!$F$3:$F$7</c:f>
                <c:numCache>
                  <c:formatCode>General</c:formatCode>
                  <c:ptCount val="5"/>
                  <c:pt idx="0">
                    <c:v>18.849920825551209</c:v>
                  </c:pt>
                  <c:pt idx="1">
                    <c:v>29.118383622606299</c:v>
                  </c:pt>
                  <c:pt idx="2">
                    <c:v>50.54631790174701</c:v>
                  </c:pt>
                  <c:pt idx="3">
                    <c:v>20.750496859826509</c:v>
                  </c:pt>
                  <c:pt idx="4">
                    <c:v>72.310825112648843</c:v>
                  </c:pt>
                </c:numCache>
              </c:numRef>
            </c:minus>
          </c:errBars>
          <c:xVal>
            <c:numRef>
              <c:f>Sheet1!$A$3:$A$7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Sheet1!$G$3:$G$7</c:f>
              <c:numCache>
                <c:formatCode>General</c:formatCode>
                <c:ptCount val="5"/>
                <c:pt idx="0">
                  <c:v>608.72821342055454</c:v>
                </c:pt>
                <c:pt idx="1">
                  <c:v>837.10644387614605</c:v>
                </c:pt>
                <c:pt idx="2">
                  <c:v>912.75534302818096</c:v>
                </c:pt>
                <c:pt idx="3">
                  <c:v>960.77487592017303</c:v>
                </c:pt>
                <c:pt idx="4">
                  <c:v>968.35713143857811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E43-4B7E-A87B-31B096760682}"/>
            </c:ext>
          </c:extLst>
        </c:ser>
        <c:ser>
          <c:idx val="1"/>
          <c:order val="1"/>
          <c:tx>
            <c:v>Tubular</c:v>
          </c:tx>
          <c:spPr>
            <a:ln>
              <a:solidFill>
                <a:srgbClr val="FF0000"/>
              </a:solidFill>
            </a:ln>
          </c:spPr>
          <c:marker>
            <c:symbol val="square"/>
            <c:size val="7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Sheet1!$C$17:$C$21</c:f>
                <c:numCache>
                  <c:formatCode>General</c:formatCode>
                  <c:ptCount val="5"/>
                  <c:pt idx="0">
                    <c:v>56.07</c:v>
                  </c:pt>
                  <c:pt idx="1">
                    <c:v>99.53</c:v>
                  </c:pt>
                  <c:pt idx="2">
                    <c:v>43.47</c:v>
                  </c:pt>
                  <c:pt idx="3">
                    <c:v>50.39</c:v>
                  </c:pt>
                  <c:pt idx="4">
                    <c:v>51.51</c:v>
                  </c:pt>
                </c:numCache>
              </c:numRef>
            </c:plus>
            <c:minus>
              <c:numRef>
                <c:f>Sheet1!$C$17:$C$21</c:f>
                <c:numCache>
                  <c:formatCode>General</c:formatCode>
                  <c:ptCount val="5"/>
                  <c:pt idx="0">
                    <c:v>56.07</c:v>
                  </c:pt>
                  <c:pt idx="1">
                    <c:v>99.53</c:v>
                  </c:pt>
                  <c:pt idx="2">
                    <c:v>43.47</c:v>
                  </c:pt>
                  <c:pt idx="3">
                    <c:v>50.39</c:v>
                  </c:pt>
                  <c:pt idx="4">
                    <c:v>51.51</c:v>
                  </c:pt>
                </c:numCache>
              </c:numRef>
            </c:minus>
          </c:errBars>
          <c:xVal>
            <c:numRef>
              <c:f>Sheet1!$A$17:$A$21</c:f>
              <c:numCache>
                <c:formatCode>General</c:formatCode>
                <c:ptCount val="5"/>
                <c:pt idx="0">
                  <c:v>0.65</c:v>
                </c:pt>
                <c:pt idx="1">
                  <c:v>1.3</c:v>
                </c:pt>
                <c:pt idx="2">
                  <c:v>1.9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Sheet1!$B$17:$B$21</c:f>
              <c:numCache>
                <c:formatCode>General</c:formatCode>
                <c:ptCount val="5"/>
                <c:pt idx="0">
                  <c:v>1261.6099999999999</c:v>
                </c:pt>
                <c:pt idx="1">
                  <c:v>1437.6</c:v>
                </c:pt>
                <c:pt idx="2">
                  <c:v>1521.96</c:v>
                </c:pt>
                <c:pt idx="3">
                  <c:v>1604.5</c:v>
                </c:pt>
                <c:pt idx="4">
                  <c:v>1689.59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E43-4B7E-A87B-31B096760682}"/>
            </c:ext>
          </c:extLst>
        </c:ser>
        <c:ser>
          <c:idx val="2"/>
          <c:order val="2"/>
          <c:tx>
            <c:v>Plate </c:v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Sheet1!$F$17:$F$21</c:f>
                <c:numCache>
                  <c:formatCode>General</c:formatCode>
                  <c:ptCount val="5"/>
                  <c:pt idx="0">
                    <c:v>33.488631886526001</c:v>
                  </c:pt>
                  <c:pt idx="1">
                    <c:v>92.219275260733994</c:v>
                  </c:pt>
                  <c:pt idx="2">
                    <c:v>116.13984242454789</c:v>
                  </c:pt>
                  <c:pt idx="3">
                    <c:v>39.883284207884948</c:v>
                  </c:pt>
                  <c:pt idx="4">
                    <c:v>95.654158058193758</c:v>
                  </c:pt>
                </c:numCache>
              </c:numRef>
            </c:plus>
            <c:minus>
              <c:numRef>
                <c:f>Sheet1!$F$17:$F$21</c:f>
                <c:numCache>
                  <c:formatCode>General</c:formatCode>
                  <c:ptCount val="5"/>
                  <c:pt idx="0">
                    <c:v>33.488631886526001</c:v>
                  </c:pt>
                  <c:pt idx="1">
                    <c:v>92.219275260733994</c:v>
                  </c:pt>
                  <c:pt idx="2">
                    <c:v>116.13984242454789</c:v>
                  </c:pt>
                  <c:pt idx="3">
                    <c:v>39.883284207884948</c:v>
                  </c:pt>
                  <c:pt idx="4">
                    <c:v>95.654158058193758</c:v>
                  </c:pt>
                </c:numCache>
              </c:numRef>
            </c:minus>
          </c:errBars>
          <c:xVal>
            <c:numRef>
              <c:f>Sheet1!$G$17:$G$21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Sheet1!$E$17:$E$21</c:f>
              <c:numCache>
                <c:formatCode>General</c:formatCode>
                <c:ptCount val="5"/>
                <c:pt idx="0">
                  <c:v>1323.103213672418</c:v>
                </c:pt>
                <c:pt idx="1">
                  <c:v>1899.54049401477</c:v>
                </c:pt>
                <c:pt idx="2">
                  <c:v>2088.2351494894369</c:v>
                </c:pt>
                <c:pt idx="3">
                  <c:v>2324.448566058024</c:v>
                </c:pt>
                <c:pt idx="4">
                  <c:v>2407.9198195511158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E43-4B7E-A87B-31B0967606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4629464"/>
        <c:axId val="2145940600"/>
      </c:scatterChart>
      <c:valAx>
        <c:axId val="2124629464"/>
        <c:scaling>
          <c:orientation val="minMax"/>
          <c:max val="3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/>
                  <a:t>Flowrate</a:t>
                </a:r>
                <a:r>
                  <a:rPr lang="en-US" sz="2400" baseline="0"/>
                  <a:t> (L/min)</a:t>
                </a:r>
                <a:endParaRPr lang="en-US" sz="2400"/>
              </a:p>
            </c:rich>
          </c:tx>
          <c:layout>
            <c:manualLayout>
              <c:xMode val="edge"/>
              <c:yMode val="edge"/>
              <c:x val="0.302591672871319"/>
              <c:y val="0.8533562348824039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2145940600"/>
        <c:crosses val="autoZero"/>
        <c:crossBetween val="midCat"/>
        <c:majorUnit val="1"/>
        <c:minorUnit val="0.2"/>
      </c:valAx>
      <c:valAx>
        <c:axId val="2145940600"/>
        <c:scaling>
          <c:orientation val="minMax"/>
          <c:max val="2500"/>
          <c:min val="50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200"/>
                </a:pPr>
                <a:r>
                  <a:rPr lang="en-US" sz="2200"/>
                  <a:t>Uo </a:t>
                </a:r>
                <a:r>
                  <a:rPr lang="en-US" sz="2200" baseline="0"/>
                  <a:t> ( W/m</a:t>
                </a:r>
                <a:r>
                  <a:rPr lang="en-US" sz="2200" baseline="30000"/>
                  <a:t>2</a:t>
                </a:r>
                <a:r>
                  <a:rPr lang="en-US" sz="2200" baseline="0"/>
                  <a:t>K )</a:t>
                </a:r>
                <a:endParaRPr lang="en-US" sz="22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2124629464"/>
        <c:crosses val="autoZero"/>
        <c:crossBetween val="midCat"/>
        <c:majorUnit val="1000"/>
      </c:valAx>
    </c:plotArea>
    <c:legend>
      <c:legendPos val="r"/>
      <c:legendEntry>
        <c:idx val="0"/>
        <c:txPr>
          <a:bodyPr/>
          <a:lstStyle/>
          <a:p>
            <a:pPr>
              <a:defRPr sz="1600"/>
            </a:pPr>
            <a:endParaRPr lang="fr-FR"/>
          </a:p>
        </c:txPr>
      </c:legendEntry>
      <c:legendEntry>
        <c:idx val="1"/>
        <c:txPr>
          <a:bodyPr/>
          <a:lstStyle/>
          <a:p>
            <a:pPr>
              <a:defRPr sz="1600"/>
            </a:pPr>
            <a:endParaRPr lang="fr-FR"/>
          </a:p>
        </c:txPr>
      </c:legendEntry>
      <c:legendEntry>
        <c:idx val="2"/>
        <c:txPr>
          <a:bodyPr/>
          <a:lstStyle/>
          <a:p>
            <a:pPr>
              <a:defRPr sz="1600"/>
            </a:pPr>
            <a:endParaRPr lang="fr-FR"/>
          </a:p>
        </c:txPr>
      </c:legendEntry>
      <c:overlay val="0"/>
      <c:txPr>
        <a:bodyPr/>
        <a:lstStyle/>
        <a:p>
          <a:pPr>
            <a:defRPr sz="1800"/>
          </a:pPr>
          <a:endParaRPr lang="fr-F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v>S&amp;T</c:v>
          </c:tx>
          <c:spPr>
            <a:ln>
              <a:solidFill>
                <a:srgbClr val="3366FF"/>
              </a:solidFill>
            </a:ln>
          </c:spPr>
          <c:marker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Sheet1!$F$9:$F$13</c:f>
                <c:numCache>
                  <c:formatCode>General</c:formatCode>
                  <c:ptCount val="5"/>
                  <c:pt idx="0">
                    <c:v>56.236205407278433</c:v>
                  </c:pt>
                  <c:pt idx="1">
                    <c:v>67.434178433881968</c:v>
                  </c:pt>
                  <c:pt idx="2">
                    <c:v>42.38739567079184</c:v>
                  </c:pt>
                  <c:pt idx="3">
                    <c:v>48.982977934133281</c:v>
                  </c:pt>
                  <c:pt idx="4">
                    <c:v>49.497386777736949</c:v>
                  </c:pt>
                </c:numCache>
              </c:numRef>
            </c:plus>
            <c:minus>
              <c:numRef>
                <c:f>Sheet1!$F$9:$F$13</c:f>
                <c:numCache>
                  <c:formatCode>General</c:formatCode>
                  <c:ptCount val="5"/>
                  <c:pt idx="0">
                    <c:v>56.236205407278433</c:v>
                  </c:pt>
                  <c:pt idx="1">
                    <c:v>67.434178433881968</c:v>
                  </c:pt>
                  <c:pt idx="2">
                    <c:v>42.38739567079184</c:v>
                  </c:pt>
                  <c:pt idx="3">
                    <c:v>48.982977934133281</c:v>
                  </c:pt>
                  <c:pt idx="4">
                    <c:v>49.497386777736949</c:v>
                  </c:pt>
                </c:numCache>
              </c:numRef>
            </c:minus>
          </c:errBars>
          <c:xVal>
            <c:numRef>
              <c:f>Sheet1!$A$9:$A$13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Sheet1!$G$9:$G$13</c:f>
              <c:numCache>
                <c:formatCode>General</c:formatCode>
                <c:ptCount val="5"/>
                <c:pt idx="0">
                  <c:v>1265.2728573830759</c:v>
                </c:pt>
                <c:pt idx="1">
                  <c:v>1376.7042887372929</c:v>
                </c:pt>
                <c:pt idx="2">
                  <c:v>1501.6645389275</c:v>
                </c:pt>
                <c:pt idx="3">
                  <c:v>1587.9023308564449</c:v>
                </c:pt>
                <c:pt idx="4">
                  <c:v>1670.9459376156169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BC3-4043-A288-5977A5A9925D}"/>
            </c:ext>
          </c:extLst>
        </c:ser>
        <c:ser>
          <c:idx val="1"/>
          <c:order val="1"/>
          <c:tx>
            <c:v>Tubular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Sheet1!$C$23:$C$27</c:f>
                <c:numCache>
                  <c:formatCode>General</c:formatCode>
                  <c:ptCount val="5"/>
                  <c:pt idx="0">
                    <c:v>59.65</c:v>
                  </c:pt>
                  <c:pt idx="1">
                    <c:v>34.21</c:v>
                  </c:pt>
                  <c:pt idx="2">
                    <c:v>29.43</c:v>
                  </c:pt>
                  <c:pt idx="3">
                    <c:v>85.82</c:v>
                  </c:pt>
                  <c:pt idx="4">
                    <c:v>43.91</c:v>
                  </c:pt>
                </c:numCache>
              </c:numRef>
            </c:plus>
            <c:minus>
              <c:numRef>
                <c:f>Sheet1!$C$23:$C$27</c:f>
                <c:numCache>
                  <c:formatCode>General</c:formatCode>
                  <c:ptCount val="5"/>
                  <c:pt idx="0">
                    <c:v>59.65</c:v>
                  </c:pt>
                  <c:pt idx="1">
                    <c:v>34.21</c:v>
                  </c:pt>
                  <c:pt idx="2">
                    <c:v>29.43</c:v>
                  </c:pt>
                  <c:pt idx="3">
                    <c:v>85.82</c:v>
                  </c:pt>
                  <c:pt idx="4">
                    <c:v>43.91</c:v>
                  </c:pt>
                </c:numCache>
              </c:numRef>
            </c:minus>
          </c:errBars>
          <c:xVal>
            <c:numRef>
              <c:f>Sheet1!$A$23:$A$27</c:f>
              <c:numCache>
                <c:formatCode>General</c:formatCode>
                <c:ptCount val="5"/>
                <c:pt idx="0">
                  <c:v>0.65</c:v>
                </c:pt>
                <c:pt idx="1">
                  <c:v>1.3</c:v>
                </c:pt>
                <c:pt idx="2">
                  <c:v>1.9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Sheet1!$B$23:$B$27</c:f>
              <c:numCache>
                <c:formatCode>General</c:formatCode>
                <c:ptCount val="5"/>
                <c:pt idx="0">
                  <c:v>1140.2</c:v>
                </c:pt>
                <c:pt idx="1">
                  <c:v>1327.42</c:v>
                </c:pt>
                <c:pt idx="2">
                  <c:v>1439.6</c:v>
                </c:pt>
                <c:pt idx="3">
                  <c:v>1489.8</c:v>
                </c:pt>
                <c:pt idx="4">
                  <c:v>1524.5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5BC3-4043-A288-5977A5A9925D}"/>
            </c:ext>
          </c:extLst>
        </c:ser>
        <c:ser>
          <c:idx val="2"/>
          <c:order val="2"/>
          <c:tx>
            <c:v>Plate</c:v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Sheet1!$J$17:$J$21</c:f>
                <c:numCache>
                  <c:formatCode>General</c:formatCode>
                  <c:ptCount val="5"/>
                  <c:pt idx="0">
                    <c:v>72.963870766948006</c:v>
                  </c:pt>
                  <c:pt idx="1">
                    <c:v>57.728154363514001</c:v>
                  </c:pt>
                  <c:pt idx="2">
                    <c:v>56.67502758138852</c:v>
                  </c:pt>
                  <c:pt idx="3">
                    <c:v>34.597413082332203</c:v>
                  </c:pt>
                  <c:pt idx="4">
                    <c:v>38.709015179365927</c:v>
                  </c:pt>
                </c:numCache>
              </c:numRef>
            </c:plus>
            <c:minus>
              <c:numRef>
                <c:f>Sheet1!$J$17:$J$21</c:f>
                <c:numCache>
                  <c:formatCode>General</c:formatCode>
                  <c:ptCount val="5"/>
                  <c:pt idx="0">
                    <c:v>72.963870766948006</c:v>
                  </c:pt>
                  <c:pt idx="1">
                    <c:v>57.728154363514001</c:v>
                  </c:pt>
                  <c:pt idx="2">
                    <c:v>56.67502758138852</c:v>
                  </c:pt>
                  <c:pt idx="3">
                    <c:v>34.597413082332203</c:v>
                  </c:pt>
                  <c:pt idx="4">
                    <c:v>38.709015179365927</c:v>
                  </c:pt>
                </c:numCache>
              </c:numRef>
            </c:minus>
          </c:errBars>
          <c:xVal>
            <c:numRef>
              <c:f>Sheet1!$G$17:$G$21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Sheet1!$H$17:$H$21</c:f>
              <c:numCache>
                <c:formatCode>General</c:formatCode>
                <c:ptCount val="5"/>
                <c:pt idx="0">
                  <c:v>1722.289474902678</c:v>
                </c:pt>
                <c:pt idx="1">
                  <c:v>2499.6268955631031</c:v>
                </c:pt>
                <c:pt idx="2">
                  <c:v>2541.4087062938738</c:v>
                </c:pt>
                <c:pt idx="3">
                  <c:v>2639.913377594854</c:v>
                </c:pt>
                <c:pt idx="4">
                  <c:v>2728.01775304803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5BC3-4043-A288-5977A5A99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5249928"/>
        <c:axId val="-2145244072"/>
      </c:scatterChart>
      <c:valAx>
        <c:axId val="-2145249928"/>
        <c:scaling>
          <c:orientation val="minMax"/>
          <c:max val="3"/>
        </c:scaling>
        <c:delete val="0"/>
        <c:axPos val="b"/>
        <c:title>
          <c:tx>
            <c:rich>
              <a:bodyPr/>
              <a:lstStyle/>
              <a:p>
                <a:pPr>
                  <a:defRPr sz="2200"/>
                </a:pPr>
                <a:r>
                  <a:rPr lang="en-US" sz="2200"/>
                  <a:t>Flowrate</a:t>
                </a:r>
                <a:r>
                  <a:rPr lang="en-US" sz="2200" baseline="0"/>
                  <a:t> (L/min)</a:t>
                </a:r>
                <a:endParaRPr lang="en-US" sz="22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-2145244072"/>
        <c:crosses val="autoZero"/>
        <c:crossBetween val="midCat"/>
        <c:majorUnit val="1"/>
      </c:valAx>
      <c:valAx>
        <c:axId val="-2145244072"/>
        <c:scaling>
          <c:orientation val="minMax"/>
          <c:max val="3000"/>
          <c:min val="100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200"/>
                </a:pPr>
                <a:r>
                  <a:rPr lang="en-US" sz="2200"/>
                  <a:t>Uo</a:t>
                </a:r>
                <a:r>
                  <a:rPr lang="en-US" sz="2200" baseline="0"/>
                  <a:t> ( W/m</a:t>
                </a:r>
                <a:r>
                  <a:rPr lang="en-US" sz="2200" baseline="30000"/>
                  <a:t>2</a:t>
                </a:r>
                <a:r>
                  <a:rPr lang="en-US" sz="2200" baseline="0"/>
                  <a:t>K )</a:t>
                </a:r>
                <a:endParaRPr lang="en-US" sz="2200"/>
              </a:p>
            </c:rich>
          </c:tx>
          <c:layout>
            <c:manualLayout>
              <c:xMode val="edge"/>
              <c:yMode val="edge"/>
              <c:x val="1.7505530374518501E-2"/>
              <c:y val="0.18987981765437201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-2145249928"/>
        <c:crosses val="autoZero"/>
        <c:crossBetween val="midCat"/>
        <c:majorUnit val="1000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v>S&amp;T</c:v>
          </c:tx>
          <c:spPr>
            <a:ln>
              <a:solidFill>
                <a:srgbClr val="3366FF"/>
              </a:solidFill>
            </a:ln>
          </c:spPr>
          <c:marker>
            <c:symbol val="diamond"/>
            <c:size val="9"/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Sheet1!$C$15:$C$19</c:f>
                <c:numCache>
                  <c:formatCode>General</c:formatCode>
                  <c:ptCount val="5"/>
                  <c:pt idx="0">
                    <c:v>12.876800875905809</c:v>
                  </c:pt>
                  <c:pt idx="1">
                    <c:v>2.6503053086552608</c:v>
                  </c:pt>
                  <c:pt idx="2">
                    <c:v>1.0315499698459401</c:v>
                  </c:pt>
                  <c:pt idx="3">
                    <c:v>0.827501208995856</c:v>
                  </c:pt>
                  <c:pt idx="4">
                    <c:v>2.0301313086691319</c:v>
                  </c:pt>
                </c:numCache>
              </c:numRef>
            </c:plus>
            <c:minus>
              <c:numRef>
                <c:f>Sheet1!$C$15:$C$19</c:f>
                <c:numCache>
                  <c:formatCode>General</c:formatCode>
                  <c:ptCount val="5"/>
                  <c:pt idx="0">
                    <c:v>12.876800875905809</c:v>
                  </c:pt>
                  <c:pt idx="1">
                    <c:v>2.6503053086552608</c:v>
                  </c:pt>
                  <c:pt idx="2">
                    <c:v>1.0315499698459401</c:v>
                  </c:pt>
                  <c:pt idx="3">
                    <c:v>0.827501208995856</c:v>
                  </c:pt>
                  <c:pt idx="4">
                    <c:v>2.0301313086691319</c:v>
                  </c:pt>
                </c:numCache>
              </c:numRef>
            </c:minus>
          </c:errBars>
          <c:xVal>
            <c:numRef>
              <c:f>Sheet1!$A$3:$A$7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Sheet1!$B$15:$B$19</c:f>
              <c:numCache>
                <c:formatCode>General</c:formatCode>
                <c:ptCount val="5"/>
                <c:pt idx="0" formatCode="0.00E+00">
                  <c:v>973.41121242565396</c:v>
                </c:pt>
                <c:pt idx="1">
                  <c:v>1036.8091378171421</c:v>
                </c:pt>
                <c:pt idx="2">
                  <c:v>1075.4250142799631</c:v>
                </c:pt>
                <c:pt idx="3">
                  <c:v>1099.3735020622919</c:v>
                </c:pt>
                <c:pt idx="4">
                  <c:v>1125.602363661671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6CFD-45F2-821A-16822713F7B9}"/>
            </c:ext>
          </c:extLst>
        </c:ser>
        <c:ser>
          <c:idx val="1"/>
          <c:order val="1"/>
          <c:tx>
            <c:v>Tubular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errBars>
            <c:errDir val="y"/>
            <c:errBarType val="both"/>
            <c:errValType val="cust"/>
            <c:noEndCap val="0"/>
            <c:plus>
              <c:numRef>
                <c:f>Sheet1!$C$3:$C$7</c:f>
                <c:numCache>
                  <c:formatCode>General</c:formatCode>
                  <c:ptCount val="5"/>
                  <c:pt idx="0">
                    <c:v>57.58380548040769</c:v>
                  </c:pt>
                  <c:pt idx="1">
                    <c:v>13.1677301893672</c:v>
                  </c:pt>
                  <c:pt idx="2">
                    <c:v>5.4489954486509866</c:v>
                  </c:pt>
                  <c:pt idx="3">
                    <c:v>4.540973761262217</c:v>
                  </c:pt>
                  <c:pt idx="4">
                    <c:v>19.537102635937419</c:v>
                  </c:pt>
                </c:numCache>
              </c:numRef>
            </c:plus>
            <c:minus>
              <c:numRef>
                <c:f>Sheet1!$C$3:$C$7</c:f>
                <c:numCache>
                  <c:formatCode>General</c:formatCode>
                  <c:ptCount val="5"/>
                  <c:pt idx="0">
                    <c:v>57.58380548040769</c:v>
                  </c:pt>
                  <c:pt idx="1">
                    <c:v>13.1677301893672</c:v>
                  </c:pt>
                  <c:pt idx="2">
                    <c:v>5.4489954486509866</c:v>
                  </c:pt>
                  <c:pt idx="3">
                    <c:v>4.540973761262217</c:v>
                  </c:pt>
                  <c:pt idx="4">
                    <c:v>19.537102635937419</c:v>
                  </c:pt>
                </c:numCache>
              </c:numRef>
            </c:minus>
          </c:errBars>
          <c:xVal>
            <c:numRef>
              <c:f>Sheet1!$A$3:$A$7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Sheet1!$B$3:$B$7</c:f>
              <c:numCache>
                <c:formatCode>General</c:formatCode>
                <c:ptCount val="5"/>
                <c:pt idx="0">
                  <c:v>1621.8913687888</c:v>
                </c:pt>
                <c:pt idx="1">
                  <c:v>1920.9160233654779</c:v>
                </c:pt>
                <c:pt idx="2">
                  <c:v>2115.20985744267</c:v>
                </c:pt>
                <c:pt idx="3">
                  <c:v>2247.9365263840759</c:v>
                </c:pt>
                <c:pt idx="4">
                  <c:v>2394.7541575578998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6CFD-45F2-821A-16822713F7B9}"/>
            </c:ext>
          </c:extLst>
        </c:ser>
        <c:ser>
          <c:idx val="2"/>
          <c:order val="2"/>
          <c:tx>
            <c:v>Plate</c:v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xVal>
            <c:numRef>
              <c:f>Sheet1!$A$3:$A$7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Sheet1!$B$27:$B$31</c:f>
              <c:numCache>
                <c:formatCode>General</c:formatCode>
                <c:ptCount val="5"/>
                <c:pt idx="0">
                  <c:v>454.70233208192502</c:v>
                </c:pt>
                <c:pt idx="1">
                  <c:v>1182.226063413005</c:v>
                </c:pt>
                <c:pt idx="2">
                  <c:v>1636.9283954949301</c:v>
                </c:pt>
                <c:pt idx="3">
                  <c:v>2182.5711939932398</c:v>
                </c:pt>
                <c:pt idx="4">
                  <c:v>2728.2139924915482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6CFD-45F2-821A-16822713F7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6140424"/>
        <c:axId val="-2145847912"/>
      </c:scatterChart>
      <c:valAx>
        <c:axId val="-2146140424"/>
        <c:scaling>
          <c:orientation val="minMax"/>
          <c:max val="3"/>
        </c:scaling>
        <c:delete val="0"/>
        <c:axPos val="b"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200"/>
                  <a:t>Flow</a:t>
                </a:r>
                <a:r>
                  <a:rPr lang="en-US" sz="2200" baseline="0"/>
                  <a:t> Rate (L/min)</a:t>
                </a:r>
                <a:endParaRPr lang="en-US" sz="220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-2145847912"/>
        <c:crosses val="autoZero"/>
        <c:crossBetween val="midCat"/>
        <c:majorUnit val="1"/>
      </c:valAx>
      <c:valAx>
        <c:axId val="-2145847912"/>
        <c:scaling>
          <c:orientation val="minMax"/>
          <c:max val="300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000"/>
                </a:pPr>
                <a:r>
                  <a:rPr lang="en-US" sz="2000" baseline="0"/>
                  <a:t>h(cold) ( W/m</a:t>
                </a:r>
                <a:r>
                  <a:rPr lang="en-US" sz="2000" baseline="30000"/>
                  <a:t>2</a:t>
                </a:r>
                <a:r>
                  <a:rPr lang="en-US" sz="2000" baseline="0"/>
                  <a:t>K )</a:t>
                </a:r>
                <a:endParaRPr lang="en-US" sz="2000"/>
              </a:p>
            </c:rich>
          </c:tx>
          <c:layout>
            <c:manualLayout>
              <c:xMode val="edge"/>
              <c:yMode val="edge"/>
              <c:x val="1.5267773413857599E-2"/>
              <c:y val="0.151742119805646"/>
            </c:manualLayout>
          </c:layout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-2146140424"/>
        <c:crosses val="autoZero"/>
        <c:crossBetween val="midCat"/>
        <c:majorUnit val="1000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v>S&amp;T</c:v>
          </c:tx>
          <c:spPr>
            <a:ln>
              <a:solidFill>
                <a:srgbClr val="3366FF"/>
              </a:solidFill>
            </a:ln>
          </c:spPr>
          <c:marker>
            <c:spPr>
              <a:solidFill>
                <a:srgbClr val="3366FF"/>
              </a:solidFill>
              <a:ln>
                <a:solidFill>
                  <a:srgbClr val="3366FF"/>
                </a:solidFill>
              </a:ln>
            </c:spPr>
          </c:marker>
          <c:xVal>
            <c:numRef>
              <c:f>Sheet1!$A$15:$A$19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Sheet1!$F$15:$F$19</c:f>
              <c:numCache>
                <c:formatCode>General</c:formatCode>
                <c:ptCount val="5"/>
                <c:pt idx="0">
                  <c:v>619.194624893948</c:v>
                </c:pt>
                <c:pt idx="1">
                  <c:v>677.07652782293383</c:v>
                </c:pt>
                <c:pt idx="2">
                  <c:v>697.50134640701754</c:v>
                </c:pt>
                <c:pt idx="3">
                  <c:v>716.94445106287753</c:v>
                </c:pt>
                <c:pt idx="4">
                  <c:v>731.70625137553304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34E-4894-BF46-8B9629A8A8F6}"/>
            </c:ext>
          </c:extLst>
        </c:ser>
        <c:ser>
          <c:idx val="1"/>
          <c:order val="1"/>
          <c:tx>
            <c:v>Tubular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Sheet1!$A$3:$A$7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Sheet1!$F$3:$F$7</c:f>
              <c:numCache>
                <c:formatCode>General</c:formatCode>
                <c:ptCount val="5"/>
                <c:pt idx="0">
                  <c:v>1727.585871554051</c:v>
                </c:pt>
                <c:pt idx="1">
                  <c:v>2207.212932206774</c:v>
                </c:pt>
                <c:pt idx="2">
                  <c:v>2397.5831639755029</c:v>
                </c:pt>
                <c:pt idx="3">
                  <c:v>2550.211340711061</c:v>
                </c:pt>
                <c:pt idx="4">
                  <c:v>2672.0072001601402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34E-4894-BF46-8B9629A8A8F6}"/>
            </c:ext>
          </c:extLst>
        </c:ser>
        <c:ser>
          <c:idx val="2"/>
          <c:order val="2"/>
          <c:tx>
            <c:v>Plate</c:v>
          </c:tx>
          <c:spPr>
            <a:ln>
              <a:solidFill>
                <a:srgbClr val="008000"/>
              </a:solidFill>
            </a:ln>
          </c:spPr>
          <c:marker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marker>
          <c:xVal>
            <c:numRef>
              <c:f>Sheet1!$A$27:$A$31</c:f>
              <c:numCache>
                <c:formatCode>General</c:formatCode>
                <c:ptCount val="5"/>
                <c:pt idx="0">
                  <c:v>0.5</c:v>
                </c:pt>
                <c:pt idx="1">
                  <c:v>1.3</c:v>
                </c:pt>
                <c:pt idx="2">
                  <c:v>1.8</c:v>
                </c:pt>
                <c:pt idx="3">
                  <c:v>2.4</c:v>
                </c:pt>
                <c:pt idx="4">
                  <c:v>3</c:v>
                </c:pt>
              </c:numCache>
            </c:numRef>
          </c:xVal>
          <c:yVal>
            <c:numRef>
              <c:f>Sheet1!$F$27:$F$31</c:f>
              <c:numCache>
                <c:formatCode>General</c:formatCode>
                <c:ptCount val="5"/>
                <c:pt idx="0">
                  <c:v>838.33066498720132</c:v>
                </c:pt>
                <c:pt idx="1">
                  <c:v>2179.659728966727</c:v>
                </c:pt>
                <c:pt idx="2">
                  <c:v>3017.9903939539281</c:v>
                </c:pt>
                <c:pt idx="3">
                  <c:v>4023.987191938571</c:v>
                </c:pt>
                <c:pt idx="4">
                  <c:v>5029.9839899232074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34E-4894-BF46-8B9629A8A8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45044328"/>
        <c:axId val="-2145625352"/>
      </c:scatterChart>
      <c:valAx>
        <c:axId val="-2145044328"/>
        <c:scaling>
          <c:orientation val="minMax"/>
          <c:max val="3"/>
        </c:scaling>
        <c:delete val="0"/>
        <c:axPos val="b"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/>
                  <a:t>Flow</a:t>
                </a:r>
                <a:r>
                  <a:rPr lang="en-US" sz="2400" baseline="0"/>
                  <a:t> Rate (L/min)</a:t>
                </a:r>
                <a:endParaRPr lang="en-US" sz="2400"/>
              </a:p>
            </c:rich>
          </c:tx>
          <c:layout>
            <c:manualLayout>
              <c:xMode val="edge"/>
              <c:yMode val="edge"/>
              <c:x val="0.339403597812658"/>
              <c:y val="0.8553864195780760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-2145625352"/>
        <c:crosses val="autoZero"/>
        <c:crossBetween val="midCat"/>
        <c:majorUnit val="1"/>
      </c:valAx>
      <c:valAx>
        <c:axId val="-214562535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000"/>
                  <a:t>h(cold)</a:t>
                </a:r>
                <a:r>
                  <a:rPr lang="en-US" sz="2000" baseline="0"/>
                  <a:t> (W/m</a:t>
                </a:r>
                <a:r>
                  <a:rPr lang="en-US" sz="2000" baseline="30000"/>
                  <a:t>2</a:t>
                </a:r>
                <a:r>
                  <a:rPr lang="en-US" sz="2000" baseline="0"/>
                  <a:t>K)</a:t>
                </a:r>
                <a:endParaRPr lang="en-US" sz="2000"/>
              </a:p>
            </c:rich>
          </c:tx>
          <c:layout>
            <c:manualLayout>
              <c:xMode val="edge"/>
              <c:yMode val="edge"/>
              <c:x val="2.5553695032799702E-2"/>
              <c:y val="0.15787723752206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fr-FR"/>
          </a:p>
        </c:txPr>
        <c:crossAx val="-2145044328"/>
        <c:crosses val="autoZero"/>
        <c:crossBetween val="midCat"/>
        <c:majorUnit val="2000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hyperlink" Target="mailto:ssr2000@wildcats.unh.edu" TargetMode="External"/><Relationship Id="rId7" Type="http://schemas.openxmlformats.org/officeDocument/2006/relationships/chart" Target="../charts/chart1.xml"/><Relationship Id="rId2" Type="http://schemas.openxmlformats.org/officeDocument/2006/relationships/hyperlink" Target="mailto:gf1019@wildcats.unh.edu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11" Type="http://schemas.openxmlformats.org/officeDocument/2006/relationships/image" Target="../media/image3.png"/><Relationship Id="rId5" Type="http://schemas.openxmlformats.org/officeDocument/2006/relationships/image" Target="../media/image1.png"/><Relationship Id="rId10" Type="http://schemas.openxmlformats.org/officeDocument/2006/relationships/chart" Target="../charts/chart4.xml"/><Relationship Id="rId4" Type="http://schemas.openxmlformats.org/officeDocument/2006/relationships/hyperlink" Target="mailto:ggv1000@wildcats.unh.edu" TargetMode="External"/><Relationship Id="rId9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>
                <a:solidFill>
                  <a:schemeClr val="bg1"/>
                </a:solidFill>
              </a:rPr>
              <a:t>Comparison of Heat Exchangers</a:t>
            </a:r>
            <a:br>
              <a:rPr lang="en-US" sz="7000" dirty="0"/>
            </a:br>
            <a:br>
              <a:rPr lang="en-US" sz="4000" dirty="0"/>
            </a:br>
            <a:r>
              <a:rPr lang="en-US" sz="5400" dirty="0">
                <a:solidFill>
                  <a:schemeClr val="bg1"/>
                </a:solidFill>
              </a:rPr>
              <a:t>Genevieve Frigon, Samuel Rodda, Gabrielle Voltaire-Polche</a:t>
            </a: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3200" dirty="0">
                <a:solidFill>
                  <a:schemeClr val="bg1"/>
                </a:solidFill>
                <a:hlinkClick r:id="rId2"/>
              </a:rPr>
              <a:t>gf1019@wildcats.unh.edu</a:t>
            </a:r>
            <a:r>
              <a:rPr lang="en-US" sz="3200" dirty="0">
                <a:solidFill>
                  <a:schemeClr val="bg1"/>
                </a:solidFill>
              </a:rPr>
              <a:t>, </a:t>
            </a:r>
            <a:r>
              <a:rPr lang="en-US" sz="3200" dirty="0">
                <a:solidFill>
                  <a:schemeClr val="bg1"/>
                </a:solidFill>
                <a:hlinkClick r:id="rId3"/>
              </a:rPr>
              <a:t>ssr2000@wildcats.unh.edu</a:t>
            </a:r>
            <a:r>
              <a:rPr lang="en-US" sz="3200" dirty="0">
                <a:solidFill>
                  <a:schemeClr val="bg1"/>
                </a:solidFill>
              </a:rPr>
              <a:t>, </a:t>
            </a:r>
            <a:r>
              <a:rPr lang="en-US" sz="3200" dirty="0">
                <a:solidFill>
                  <a:schemeClr val="bg1"/>
                </a:solidFill>
                <a:hlinkClick r:id="rId4"/>
              </a:rPr>
              <a:t>ggv1000@wildcats.unh.edu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>
                <a:solidFill>
                  <a:srgbClr val="FFFFFF"/>
                </a:solidFill>
              </a:rPr>
              <a:t>Department of Chemical 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30268334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Problem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54756" y="12885416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Goals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005867" y="2667000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654756" y="24422642"/>
            <a:ext cx="14051845" cy="709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marL="685800" indent="-685800" algn="l">
              <a:buFont typeface="Wingdings" charset="2"/>
              <a:buChar char="q"/>
            </a:pPr>
            <a:r>
              <a:rPr lang="en-US" sz="4500" b="0" dirty="0"/>
              <a:t>DI water (40</a:t>
            </a:r>
            <a:r>
              <a:rPr lang="en-US" sz="4500" b="0" dirty="0">
                <a:sym typeface="Symbol" charset="2"/>
              </a:rPr>
              <a:t></a:t>
            </a:r>
            <a:r>
              <a:rPr lang="en-US" sz="4500" b="0" dirty="0"/>
              <a:t>C) is circulated by a gear pump      with cold water (10</a:t>
            </a:r>
            <a:r>
              <a:rPr lang="en-US" sz="4500" b="0" dirty="0">
                <a:sym typeface="Symbol" charset="2"/>
              </a:rPr>
              <a:t></a:t>
            </a:r>
            <a:r>
              <a:rPr lang="en-US" sz="4500" b="0" dirty="0"/>
              <a:t>C) from the house mains</a:t>
            </a:r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endParaRPr lang="en-US" sz="4500" b="0" dirty="0"/>
          </a:p>
          <a:p>
            <a:pPr marL="685800" lvl="0" indent="-685800" algn="l">
              <a:buFont typeface="Wingdings" charset="2"/>
              <a:buChar char="q"/>
            </a:pPr>
            <a:r>
              <a:rPr lang="en-US" sz="4500" b="0" dirty="0"/>
              <a:t>Thermocouples read the inlet/outlet feeds temperatures to determine steady state</a:t>
            </a:r>
            <a:endParaRPr lang="en-US" sz="5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12800" y="7924802"/>
            <a:ext cx="12733867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857250" indent="-857250" algn="l">
              <a:buFont typeface="Wingdings" charset="2"/>
              <a:buChar char="q"/>
            </a:pPr>
            <a:r>
              <a:rPr lang="en-US" sz="4500" b="0" dirty="0"/>
              <a:t>Heat exchangers heat/cool a system by removing heat</a:t>
            </a:r>
          </a:p>
          <a:p>
            <a:pPr marL="857250" indent="-857250" algn="l">
              <a:buFont typeface="Wingdings" charset="2"/>
              <a:buChar char="q"/>
            </a:pPr>
            <a:r>
              <a:rPr lang="en-US" sz="4500" b="0" dirty="0"/>
              <a:t>Vary flow rate and pattern to determine the heat transfer coefficient of water</a:t>
            </a:r>
          </a:p>
          <a:p>
            <a:pPr marL="857250" indent="-857250" algn="l">
              <a:buFont typeface="Wingdings" charset="2"/>
              <a:buChar char="q"/>
            </a:pPr>
            <a:r>
              <a:rPr lang="en-US" sz="4500" b="0" dirty="0"/>
              <a:t>Determine efficiency of counter/</a:t>
            </a:r>
            <a:r>
              <a:rPr lang="en-US" sz="4500" b="0" dirty="0" err="1"/>
              <a:t>cocurrent</a:t>
            </a:r>
            <a:r>
              <a:rPr lang="en-US" sz="4500" b="0" dirty="0"/>
              <a:t> flow on steady state temperature difference</a:t>
            </a:r>
          </a:p>
        </p:txBody>
      </p:sp>
      <p:sp>
        <p:nvSpPr>
          <p:cNvPr id="9" name="Rectangle 8"/>
          <p:cNvSpPr/>
          <p:nvPr/>
        </p:nvSpPr>
        <p:spPr>
          <a:xfrm>
            <a:off x="541866" y="14747350"/>
            <a:ext cx="13275734" cy="7709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ysClr val="windowText" lastClr="000000"/>
                </a:solidFill>
              </a:rPr>
              <a:t>Using the LMTD method to determine</a:t>
            </a:r>
          </a:p>
          <a:p>
            <a:pPr marL="2057400" lvl="3" indent="-685800" algn="l">
              <a:buFont typeface="Wingdings" charset="2"/>
              <a:buChar char="q"/>
            </a:pPr>
            <a:r>
              <a:rPr lang="en-US" sz="4500" b="0" dirty="0">
                <a:solidFill>
                  <a:sysClr val="windowText" lastClr="000000"/>
                </a:solidFill>
              </a:rPr>
              <a:t>Cooling water flow rate effect on the Overall Heat Transfer Coefficient (</a:t>
            </a:r>
            <a:r>
              <a:rPr lang="en-US" sz="4500" b="0" dirty="0" err="1">
                <a:solidFill>
                  <a:sysClr val="windowText" lastClr="000000"/>
                </a:solidFill>
              </a:rPr>
              <a:t>U</a:t>
            </a:r>
            <a:r>
              <a:rPr lang="en-US" sz="4500" b="0" baseline="-25000" dirty="0" err="1">
                <a:solidFill>
                  <a:sysClr val="windowText" lastClr="000000"/>
                </a:solidFill>
              </a:rPr>
              <a:t>o</a:t>
            </a:r>
            <a:r>
              <a:rPr lang="en-US" sz="4500" b="0" dirty="0">
                <a:solidFill>
                  <a:sysClr val="windowText" lastClr="000000"/>
                </a:solidFill>
              </a:rPr>
              <a:t>)</a:t>
            </a:r>
          </a:p>
          <a:p>
            <a:pPr marL="2057400" lvl="3" indent="-685800" algn="l">
              <a:buFont typeface="Wingdings" charset="2"/>
              <a:buChar char="q"/>
            </a:pPr>
            <a:r>
              <a:rPr lang="en-US" sz="4500" b="0" dirty="0">
                <a:solidFill>
                  <a:sysClr val="windowText" lastClr="000000"/>
                </a:solidFill>
              </a:rPr>
              <a:t>Flow pattern effect on </a:t>
            </a:r>
            <a:r>
              <a:rPr lang="en-US" sz="4500" b="0" dirty="0" err="1">
                <a:solidFill>
                  <a:sysClr val="windowText" lastClr="000000"/>
                </a:solidFill>
              </a:rPr>
              <a:t>U</a:t>
            </a:r>
            <a:r>
              <a:rPr lang="en-US" sz="4500" b="0" baseline="-25000" dirty="0" err="1">
                <a:solidFill>
                  <a:sysClr val="windowText" lastClr="000000"/>
                </a:solidFill>
              </a:rPr>
              <a:t>o</a:t>
            </a:r>
            <a:endParaRPr lang="en-US" sz="4500" b="0" baseline="-25000" dirty="0">
              <a:solidFill>
                <a:sysClr val="windowText" lastClr="000000"/>
              </a:solidFill>
            </a:endParaRPr>
          </a:p>
          <a:p>
            <a:pPr marL="2057400" lvl="3" indent="-685800" algn="l">
              <a:buFont typeface="Wingdings" charset="2"/>
              <a:buChar char="q"/>
            </a:pPr>
            <a:endParaRPr lang="en-US" sz="4500" b="0" dirty="0">
              <a:solidFill>
                <a:sysClr val="windowText" lastClr="000000"/>
              </a:solidFill>
            </a:endParaRP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ysClr val="windowText" lastClr="000000"/>
                </a:solidFill>
              </a:rPr>
              <a:t>Wilson Plot Analysis used to determine the average convection coefficients for hot and cold water streams</a:t>
            </a:r>
          </a:p>
          <a:p>
            <a:pPr marL="685800" indent="-685800" algn="l">
              <a:buFont typeface="Wingdings" charset="2"/>
              <a:buChar char="q"/>
            </a:pPr>
            <a:endParaRPr lang="en-US" sz="4500" b="0" dirty="0">
              <a:solidFill>
                <a:sysClr val="windowText" lastClr="000000"/>
              </a:solidFill>
            </a:endParaRP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ysClr val="windowText" lastClr="000000"/>
                </a:solidFill>
              </a:rPr>
              <a:t>Collect relevant data to use for solving the design problem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654756" y="22796855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327600" y="7924802"/>
            <a:ext cx="132757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500" b="0" dirty="0">
                <a:solidFill>
                  <a:schemeClr val="tx1"/>
                </a:solidFill>
              </a:rPr>
              <a:t>Specify the type, configuration, and size of a H.E. needed to heat a 3 kg/s stream of reactant fluid from 20 °C to 50°C. Assume the reactant fluid has properties similar to water.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0327658" y="19806998"/>
            <a:ext cx="14003066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chemeClr val="tx1"/>
                </a:solidFill>
              </a:rPr>
              <a:t>As V↑,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dirty="0">
                <a:solidFill>
                  <a:schemeClr val="tx1"/>
                </a:solidFill>
              </a:rPr>
              <a:t> and η ↑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 err="1">
                <a:solidFill>
                  <a:schemeClr val="tx1"/>
                </a:solidFill>
              </a:rPr>
              <a:t>Cocurrent</a:t>
            </a:r>
            <a:r>
              <a:rPr lang="en-US" sz="4500" b="0" dirty="0">
                <a:solidFill>
                  <a:schemeClr val="tx1"/>
                </a:solidFill>
              </a:rPr>
              <a:t> flow,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baseline="-25000" dirty="0">
                <a:solidFill>
                  <a:schemeClr val="tx1"/>
                </a:solidFill>
              </a:rPr>
              <a:t> </a:t>
            </a:r>
            <a:r>
              <a:rPr lang="en-US" sz="4500" b="0" dirty="0">
                <a:solidFill>
                  <a:schemeClr val="tx1"/>
                </a:solidFill>
              </a:rPr>
              <a:t>: S&amp;T &lt; Tubular &lt; Plate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chemeClr val="tx1"/>
                </a:solidFill>
              </a:rPr>
              <a:t>Countercurrent flow,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baseline="-25000" dirty="0">
                <a:solidFill>
                  <a:schemeClr val="tx1"/>
                </a:solidFill>
              </a:rPr>
              <a:t> </a:t>
            </a:r>
            <a:r>
              <a:rPr lang="en-US" sz="4500" b="0" dirty="0">
                <a:solidFill>
                  <a:schemeClr val="tx1"/>
                </a:solidFill>
              </a:rPr>
              <a:t>: Tubular &lt; S&amp;T &lt; Plate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 err="1">
                <a:solidFill>
                  <a:schemeClr val="tx1"/>
                </a:solidFill>
              </a:rPr>
              <a:t>Cocurrent</a:t>
            </a:r>
            <a:r>
              <a:rPr lang="en-US" sz="4500" b="0" dirty="0">
                <a:solidFill>
                  <a:schemeClr val="tx1"/>
                </a:solidFill>
              </a:rPr>
              <a:t> flow, </a:t>
            </a:r>
            <a:r>
              <a:rPr lang="en-US" sz="4500" b="0" dirty="0" err="1">
                <a:solidFill>
                  <a:schemeClr val="tx1"/>
                </a:solidFill>
              </a:rPr>
              <a:t>h</a:t>
            </a:r>
            <a:r>
              <a:rPr lang="en-US" sz="4500" b="0" baseline="-25000" dirty="0" err="1">
                <a:solidFill>
                  <a:schemeClr val="tx1"/>
                </a:solidFill>
              </a:rPr>
              <a:t>cold</a:t>
            </a:r>
            <a:r>
              <a:rPr lang="en-US" sz="4500" b="0" dirty="0">
                <a:solidFill>
                  <a:schemeClr val="tx1"/>
                </a:solidFill>
              </a:rPr>
              <a:t>: S&amp;T &lt; Tubular &lt; Plate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chemeClr val="tx1"/>
                </a:solidFill>
              </a:rPr>
              <a:t>Countercurrent flow </a:t>
            </a:r>
            <a:r>
              <a:rPr lang="en-US" sz="4500" b="0" dirty="0" err="1">
                <a:solidFill>
                  <a:schemeClr val="tx1"/>
                </a:solidFill>
              </a:rPr>
              <a:t>h</a:t>
            </a:r>
            <a:r>
              <a:rPr lang="en-US" sz="4500" b="0" baseline="-25000" dirty="0" err="1">
                <a:solidFill>
                  <a:schemeClr val="tx1"/>
                </a:solidFill>
              </a:rPr>
              <a:t>hot</a:t>
            </a:r>
            <a:r>
              <a:rPr lang="en-US" sz="4500" b="0" dirty="0">
                <a:solidFill>
                  <a:schemeClr val="tx1"/>
                </a:solidFill>
              </a:rPr>
              <a:t>: S&amp;T &lt; Tubular &lt; Plate</a:t>
            </a:r>
          </a:p>
          <a:p>
            <a:pPr marL="685800" indent="-685800" algn="l">
              <a:buFont typeface="Wingdings" charset="2"/>
              <a:buChar char="q"/>
            </a:pPr>
            <a:r>
              <a:rPr lang="en-US" sz="4500" b="0" dirty="0">
                <a:solidFill>
                  <a:schemeClr val="tx1"/>
                </a:solidFill>
              </a:rPr>
              <a:t>The Plate HE with countercurrent flow = highest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baseline="-25000" dirty="0">
                <a:solidFill>
                  <a:schemeClr val="tx1"/>
                </a:solidFill>
              </a:rPr>
              <a:t> </a:t>
            </a:r>
            <a:r>
              <a:rPr lang="en-US" sz="4500" b="0" dirty="0">
                <a:solidFill>
                  <a:schemeClr val="tx1"/>
                </a:solidFill>
              </a:rPr>
              <a:t>and η -&gt; chosen for the design problem</a:t>
            </a:r>
          </a:p>
          <a:p>
            <a:pPr marL="685800" indent="-685800" algn="l">
              <a:buFont typeface="Arial" charset="0"/>
              <a:buChar char="•"/>
            </a:pPr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678" y="26358846"/>
            <a:ext cx="5042822" cy="2714306"/>
          </a:xfrm>
          <a:prstGeom prst="rec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5292457" y="29016832"/>
            <a:ext cx="3255264" cy="661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700" dirty="0">
                <a:solidFill>
                  <a:sysClr val="windowText" lastClr="000000"/>
                </a:solidFill>
              </a:rPr>
              <a:t>HT30XC Heat Exchanger Unit </a:t>
            </a:r>
          </a:p>
          <a:p>
            <a:endParaRPr lang="en-US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7734300" y="32440215"/>
            <a:ext cx="5404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ysClr val="windowText" lastClr="000000"/>
                </a:solidFill>
              </a:rPr>
              <a:t>*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192177" y="8458200"/>
            <a:ext cx="184731" cy="7540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2" name="Rectangle 164"/>
          <p:cNvSpPr>
            <a:spLocks noChangeArrowheads="1"/>
          </p:cNvSpPr>
          <p:nvPr/>
        </p:nvSpPr>
        <p:spPr bwMode="auto">
          <a:xfrm>
            <a:off x="15610475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617740" y="12181456"/>
            <a:ext cx="4410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1"/>
                </a:solidFill>
              </a:rPr>
              <a:t>Cocurrent</a:t>
            </a:r>
            <a:r>
              <a:rPr lang="en-US" sz="3600" dirty="0">
                <a:solidFill>
                  <a:schemeClr val="tx1"/>
                </a:solidFill>
              </a:rPr>
              <a:t> flow 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2669258" y="12181456"/>
            <a:ext cx="6262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Countercurrent Flow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4478000" y="13030200"/>
            <a:ext cx="14441718" cy="21698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500" b="0" cap="none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   Overall Heat Transfer Coefficient   </a:t>
            </a:r>
            <a:r>
              <a:rPr lang="en-US" sz="4500" b="0" dirty="0">
                <a:solidFill>
                  <a:schemeClr val="tx1"/>
                </a:solidFill>
              </a:rPr>
              <a:t>↑</a:t>
            </a:r>
            <a:r>
              <a:rPr lang="en-US" sz="4500" b="0" cap="none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sz="4500" b="0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Flow Rate </a:t>
            </a:r>
            <a:r>
              <a:rPr lang="en-US" sz="4500" b="0" dirty="0">
                <a:solidFill>
                  <a:schemeClr val="tx1"/>
                </a:solidFill>
              </a:rPr>
              <a:t>↑</a:t>
            </a:r>
            <a:r>
              <a:rPr lang="en-US" sz="4500" b="0" spc="50" dirty="0">
                <a:ln w="0"/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dirty="0">
                <a:solidFill>
                  <a:schemeClr val="tx1"/>
                </a:solidFill>
              </a:rPr>
              <a:t>(cocurrent):       Plate  &gt;   Tubular   &gt;   S&amp;T</a:t>
            </a:r>
          </a:p>
          <a:p>
            <a:r>
              <a:rPr lang="en-US" sz="4500" b="0" dirty="0">
                <a:solidFill>
                  <a:schemeClr val="tx1"/>
                </a:solidFill>
              </a:rPr>
              <a:t>   </a:t>
            </a:r>
            <a:r>
              <a:rPr lang="en-US" sz="4500" b="0" dirty="0" err="1">
                <a:solidFill>
                  <a:schemeClr val="tx1"/>
                </a:solidFill>
              </a:rPr>
              <a:t>U</a:t>
            </a:r>
            <a:r>
              <a:rPr lang="en-US" sz="4500" b="0" baseline="-25000" dirty="0" err="1">
                <a:solidFill>
                  <a:schemeClr val="tx1"/>
                </a:solidFill>
              </a:rPr>
              <a:t>o</a:t>
            </a:r>
            <a:r>
              <a:rPr lang="en-US" sz="4500" b="0" dirty="0">
                <a:solidFill>
                  <a:schemeClr val="tx1"/>
                </a:solidFill>
              </a:rPr>
              <a:t>(countercurrent):       Plate  &gt;  S&amp;T  &gt; Tubular</a:t>
            </a:r>
          </a:p>
        </p:txBody>
      </p:sp>
      <p:graphicFrame>
        <p:nvGraphicFramePr>
          <p:cNvPr id="43" name="Chart 42"/>
          <p:cNvGraphicFramePr/>
          <p:nvPr>
            <p:extLst>
              <p:ext uri="{D42A27DB-BD31-4B8C-83A1-F6EECF244321}">
                <p14:modId xmlns:p14="http://schemas.microsoft.com/office/powerpoint/2010/main" val="1719039312"/>
              </p:ext>
            </p:extLst>
          </p:nvPr>
        </p:nvGraphicFramePr>
        <p:xfrm>
          <a:off x="14882375" y="8733497"/>
          <a:ext cx="6803382" cy="3508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44" name="Chart 43"/>
          <p:cNvGraphicFramePr/>
          <p:nvPr>
            <p:extLst>
              <p:ext uri="{D42A27DB-BD31-4B8C-83A1-F6EECF244321}">
                <p14:modId xmlns:p14="http://schemas.microsoft.com/office/powerpoint/2010/main" val="44369142"/>
              </p:ext>
            </p:extLst>
          </p:nvPr>
        </p:nvGraphicFramePr>
        <p:xfrm>
          <a:off x="22172814" y="8667694"/>
          <a:ext cx="6272383" cy="3574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44"/>
          <p:cNvGraphicFramePr/>
          <p:nvPr>
            <p:extLst>
              <p:ext uri="{D42A27DB-BD31-4B8C-83A1-F6EECF244321}">
                <p14:modId xmlns:p14="http://schemas.microsoft.com/office/powerpoint/2010/main" val="1709310976"/>
              </p:ext>
            </p:extLst>
          </p:nvPr>
        </p:nvGraphicFramePr>
        <p:xfrm>
          <a:off x="15097015" y="16823660"/>
          <a:ext cx="6588742" cy="3228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15688610" y="20103235"/>
            <a:ext cx="4410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1"/>
                </a:solidFill>
              </a:rPr>
              <a:t>Cocurrent</a:t>
            </a:r>
            <a:r>
              <a:rPr lang="en-US" sz="3600" dirty="0">
                <a:solidFill>
                  <a:schemeClr val="tx1"/>
                </a:solidFill>
              </a:rPr>
              <a:t> flow  </a:t>
            </a:r>
          </a:p>
        </p:txBody>
      </p:sp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997521179"/>
              </p:ext>
            </p:extLst>
          </p:nvPr>
        </p:nvGraphicFramePr>
        <p:xfrm>
          <a:off x="22046716" y="16823660"/>
          <a:ext cx="6365359" cy="3228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21804309" y="20103234"/>
            <a:ext cx="6262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Countercurrent Flow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13750"/>
              </p:ext>
            </p:extLst>
          </p:nvPr>
        </p:nvGraphicFramePr>
        <p:xfrm>
          <a:off x="15163800" y="22631400"/>
          <a:ext cx="13258978" cy="4268862"/>
        </p:xfrm>
        <a:graphic>
          <a:graphicData uri="http://schemas.openxmlformats.org/drawingml/2006/table">
            <a:tbl>
              <a:tblPr firstRow="1" firstCol="1" bandRow="1">
                <a:tableStyleId>{37CE84F3-28C3-443E-9E96-99CF82512B78}</a:tableStyleId>
              </a:tblPr>
              <a:tblGrid>
                <a:gridCol w="4939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1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685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14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Exchanger Type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89000"/>
                          </a:schemeClr>
                        </a:gs>
                        <a:gs pos="23000">
                          <a:schemeClr val="accent2">
                            <a:lumMod val="89000"/>
                          </a:schemeClr>
                        </a:gs>
                        <a:gs pos="69000">
                          <a:schemeClr val="accent2">
                            <a:lumMod val="75000"/>
                          </a:schemeClr>
                        </a:gs>
                        <a:gs pos="97000">
                          <a:schemeClr val="accent2">
                            <a:lumMod val="7000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Countercurrent </a:t>
                      </a:r>
                      <a:r>
                        <a:rPr lang="en-US" sz="3600" dirty="0">
                          <a:effectLst/>
                        </a:rPr>
                        <a:t>(</a:t>
                      </a:r>
                      <a:r>
                        <a:rPr lang="en-US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W/m</a:t>
                      </a:r>
                      <a:r>
                        <a:rPr lang="en-US" sz="3600" b="1" kern="1200" baseline="300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lang="en-US" sz="3600" dirty="0">
                          <a:effectLst/>
                        </a:rPr>
                        <a:t> )</a:t>
                      </a:r>
                      <a:endParaRPr lang="en-US" sz="36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89000"/>
                          </a:schemeClr>
                        </a:gs>
                        <a:gs pos="23000">
                          <a:schemeClr val="accent2">
                            <a:lumMod val="89000"/>
                          </a:schemeClr>
                        </a:gs>
                        <a:gs pos="69000">
                          <a:schemeClr val="accent2">
                            <a:lumMod val="75000"/>
                          </a:schemeClr>
                        </a:gs>
                        <a:gs pos="97000">
                          <a:schemeClr val="accent2">
                            <a:lumMod val="7000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 err="1">
                          <a:effectLst/>
                        </a:rPr>
                        <a:t>Cocurrent</a:t>
                      </a:r>
                      <a:endParaRPr lang="en-US" sz="45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  <a:latin typeface="Arial" charset="0"/>
                          <a:ea typeface="ＭＳ 明朝" charset="-128"/>
                        </a:rPr>
                        <a:t>(</a:t>
                      </a:r>
                      <a:r>
                        <a:rPr lang="en-US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W/m</a:t>
                      </a:r>
                      <a:r>
                        <a:rPr lang="en-US" sz="3600" b="1" kern="1200" baseline="300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3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lang="en-US" sz="3600" dirty="0">
                          <a:effectLst/>
                        </a:rPr>
                        <a:t> )</a:t>
                      </a:r>
                      <a:endParaRPr lang="en-US" sz="36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accent2">
                            <a:lumMod val="89000"/>
                          </a:schemeClr>
                        </a:gs>
                        <a:gs pos="23000">
                          <a:schemeClr val="accent2">
                            <a:lumMod val="89000"/>
                          </a:schemeClr>
                        </a:gs>
                        <a:gs pos="69000">
                          <a:schemeClr val="accent2">
                            <a:lumMod val="75000"/>
                          </a:schemeClr>
                        </a:gs>
                        <a:gs pos="97000">
                          <a:schemeClr val="accent2">
                            <a:lumMod val="70000"/>
                          </a:scheme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14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>
                          <a:effectLst/>
                        </a:rPr>
                        <a:t>Shell &amp; Tube</a:t>
                      </a:r>
                      <a:endParaRPr lang="en-US" sz="450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1644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2287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14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>
                          <a:effectLst/>
                        </a:rPr>
                        <a:t>Tubular</a:t>
                      </a:r>
                      <a:endParaRPr lang="en-US" sz="450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3967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>
                          <a:effectLst/>
                        </a:rPr>
                        <a:t>10861</a:t>
                      </a:r>
                      <a:endParaRPr lang="en-US" sz="450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14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>
                          <a:effectLst/>
                        </a:rPr>
                        <a:t>Plate</a:t>
                      </a:r>
                      <a:endParaRPr lang="en-US" sz="450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3898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4500" dirty="0">
                          <a:effectLst/>
                        </a:rPr>
                        <a:t>3959</a:t>
                      </a:r>
                      <a:endParaRPr lang="en-US" sz="4500" dirty="0">
                        <a:effectLst/>
                        <a:latin typeface="Arial" charset="0"/>
                        <a:ea typeface="ＭＳ 明朝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4558" y="11015725"/>
            <a:ext cx="12869333" cy="72279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163800" y="20955000"/>
            <a:ext cx="1422698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0" dirty="0" err="1">
                <a:solidFill>
                  <a:schemeClr val="tx1"/>
                </a:solidFill>
              </a:rPr>
              <a:t>h</a:t>
            </a:r>
            <a:r>
              <a:rPr lang="en-US" sz="4500" b="0" baseline="-25000" dirty="0" err="1">
                <a:solidFill>
                  <a:schemeClr val="tx1"/>
                </a:solidFill>
              </a:rPr>
              <a:t>cold</a:t>
            </a:r>
            <a:r>
              <a:rPr lang="en-US" sz="4500" b="0" dirty="0">
                <a:solidFill>
                  <a:schemeClr val="tx1"/>
                </a:solidFill>
              </a:rPr>
              <a:t> ↑    Flow Rate ↑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7907000" y="27965400"/>
            <a:ext cx="80692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Flow Type vs. Exchanger Type </a:t>
            </a:r>
          </a:p>
          <a:p>
            <a:r>
              <a:rPr lang="en-US" sz="3600" b="0" dirty="0">
                <a:solidFill>
                  <a:schemeClr val="tx1"/>
                </a:solidFill>
              </a:rPr>
              <a:t>Heat Transfer Coefficient (hot)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747241" y="29850429"/>
            <a:ext cx="12396718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0" dirty="0" err="1">
                <a:solidFill>
                  <a:schemeClr val="tx1"/>
                </a:solidFill>
              </a:rPr>
              <a:t>h</a:t>
            </a:r>
            <a:r>
              <a:rPr lang="en-US" sz="4400" b="0" baseline="-25000" dirty="0" err="1">
                <a:solidFill>
                  <a:schemeClr val="tx1"/>
                </a:solidFill>
              </a:rPr>
              <a:t>hot</a:t>
            </a:r>
            <a:r>
              <a:rPr lang="en-US" sz="4400" b="0" dirty="0">
                <a:solidFill>
                  <a:schemeClr val="tx1"/>
                </a:solidFill>
              </a:rPr>
              <a:t>:  </a:t>
            </a:r>
            <a:r>
              <a:rPr lang="en-US" sz="4400" b="0" dirty="0" err="1">
                <a:solidFill>
                  <a:schemeClr val="tx1"/>
                </a:solidFill>
              </a:rPr>
              <a:t>Cocurrent</a:t>
            </a:r>
            <a:r>
              <a:rPr lang="en-US" sz="4400" b="0" dirty="0">
                <a:solidFill>
                  <a:schemeClr val="tx1"/>
                </a:solidFill>
              </a:rPr>
              <a:t>   &gt;  Countercurrent</a:t>
            </a:r>
          </a:p>
          <a:p>
            <a:r>
              <a:rPr lang="en-US" sz="4400" b="0" dirty="0">
                <a:solidFill>
                  <a:schemeClr val="tx1"/>
                </a:solidFill>
              </a:rPr>
              <a:t>Tubular  &gt;  Plate  &gt;  Shell &amp; Tube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251400" y="28270202"/>
            <a:ext cx="1274233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 err="1">
                <a:solidFill>
                  <a:schemeClr val="tx1"/>
                </a:solidFill>
              </a:rPr>
              <a:t>Geankoplis</a:t>
            </a:r>
            <a:r>
              <a:rPr lang="en-US" sz="2000" b="0" dirty="0">
                <a:solidFill>
                  <a:schemeClr val="tx1"/>
                </a:solidFill>
              </a:rPr>
              <a:t>, C. (2003). Transport processes and separation process principles. Upper Saddle River, NJ: 	Prentice Hall Professional Technical Reference.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J. </a:t>
            </a:r>
            <a:r>
              <a:rPr lang="en-US" sz="2000" b="0" dirty="0" err="1">
                <a:solidFill>
                  <a:schemeClr val="tx1"/>
                </a:solidFill>
              </a:rPr>
              <a:t>Fernández-Seara</a:t>
            </a:r>
            <a:r>
              <a:rPr lang="en-US" sz="2000" b="0" dirty="0">
                <a:solidFill>
                  <a:schemeClr val="tx1"/>
                </a:solidFill>
              </a:rPr>
              <a:t>, F. J. </a:t>
            </a:r>
            <a:r>
              <a:rPr lang="en-US" sz="2000" b="0" dirty="0" err="1">
                <a:solidFill>
                  <a:schemeClr val="tx1"/>
                </a:solidFill>
              </a:rPr>
              <a:t>Uhía</a:t>
            </a:r>
            <a:r>
              <a:rPr lang="en-US" sz="2000" b="0" dirty="0">
                <a:solidFill>
                  <a:schemeClr val="tx1"/>
                </a:solidFill>
              </a:rPr>
              <a:t>, J. </a:t>
            </a:r>
            <a:r>
              <a:rPr lang="en-US" sz="2000" b="0" dirty="0" err="1">
                <a:solidFill>
                  <a:schemeClr val="tx1"/>
                </a:solidFill>
              </a:rPr>
              <a:t>Sieres</a:t>
            </a:r>
            <a:r>
              <a:rPr lang="en-US" sz="2000" b="0" dirty="0">
                <a:solidFill>
                  <a:schemeClr val="tx1"/>
                </a:solidFill>
              </a:rPr>
              <a:t>, and A. Campo, “A general review of the Wilson plot method and its 	modifications to determine convection coefficients in heat exchange devices,” Applied Thermal     	Engineering, vol. 27, no. 17-18, pp. 2745–2757, 2007.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 err="1">
                <a:solidFill>
                  <a:schemeClr val="tx1"/>
                </a:solidFill>
              </a:rPr>
              <a:t>Korzenszky</a:t>
            </a:r>
            <a:r>
              <a:rPr lang="en-US" sz="2000" b="0" dirty="0">
                <a:solidFill>
                  <a:schemeClr val="tx1"/>
                </a:solidFill>
              </a:rPr>
              <a:t>, P.; </a:t>
            </a:r>
            <a:r>
              <a:rPr lang="en-US" sz="2000" b="0" dirty="0" err="1">
                <a:solidFill>
                  <a:schemeClr val="tx1"/>
                </a:solidFill>
              </a:rPr>
              <a:t>Kurjak</a:t>
            </a:r>
            <a:r>
              <a:rPr lang="en-US" sz="2000" b="0" dirty="0">
                <a:solidFill>
                  <a:schemeClr val="tx1"/>
                </a:solidFill>
              </a:rPr>
              <a:t>, Z.; </a:t>
            </a:r>
            <a:r>
              <a:rPr lang="en-US" sz="2000" b="0" dirty="0" err="1">
                <a:solidFill>
                  <a:schemeClr val="tx1"/>
                </a:solidFill>
              </a:rPr>
              <a:t>Geczi</a:t>
            </a:r>
            <a:r>
              <a:rPr lang="en-US" sz="2000" b="0" dirty="0">
                <a:solidFill>
                  <a:schemeClr val="tx1"/>
                </a:solidFill>
              </a:rPr>
              <a:t>, G. ARMFIELD HT31 Tubular Heat Exchanger in the Education. 	Hungarian Agricultural Engineering.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R. H. Perry and D. W. Green, </a:t>
            </a:r>
            <a:r>
              <a:rPr lang="en-US" sz="2000" b="0" dirty="0" err="1">
                <a:solidFill>
                  <a:schemeClr val="tx1"/>
                </a:solidFill>
              </a:rPr>
              <a:t>Perrys</a:t>
            </a:r>
            <a:r>
              <a:rPr lang="en-US" sz="2000" b="0" dirty="0">
                <a:solidFill>
                  <a:schemeClr val="tx1"/>
                </a:solidFill>
              </a:rPr>
              <a:t> chemical engineers handbook. New York: McGraw-Hill, 1997.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T. L. Bergman, D. P. </a:t>
            </a:r>
            <a:r>
              <a:rPr lang="en-US" sz="2000" b="0" dirty="0" err="1">
                <a:solidFill>
                  <a:schemeClr val="tx1"/>
                </a:solidFill>
              </a:rPr>
              <a:t>Dewit</a:t>
            </a:r>
            <a:r>
              <a:rPr lang="en-US" sz="2000" b="0" dirty="0">
                <a:solidFill>
                  <a:schemeClr val="tx1"/>
                </a:solidFill>
              </a:rPr>
              <a:t>, A. S. </a:t>
            </a:r>
            <a:r>
              <a:rPr lang="en-US" sz="2000" b="0" dirty="0" err="1">
                <a:solidFill>
                  <a:schemeClr val="tx1"/>
                </a:solidFill>
              </a:rPr>
              <a:t>Lavine</a:t>
            </a:r>
            <a:r>
              <a:rPr lang="en-US" sz="2000" b="0" dirty="0">
                <a:solidFill>
                  <a:schemeClr val="tx1"/>
                </a:solidFill>
              </a:rPr>
              <a:t>, and F. P. </a:t>
            </a:r>
            <a:r>
              <a:rPr lang="en-US" sz="2000" b="0" dirty="0" err="1">
                <a:solidFill>
                  <a:schemeClr val="tx1"/>
                </a:solidFill>
              </a:rPr>
              <a:t>Incropera</a:t>
            </a:r>
            <a:r>
              <a:rPr lang="en-US" sz="2000" b="0" dirty="0">
                <a:solidFill>
                  <a:schemeClr val="tx1"/>
                </a:solidFill>
              </a:rPr>
              <a:t>, Fundamentals of heat and mass transfer. New 	Jersey: John Wiley &amp; Sons, 2011.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https://www.che.iitb.ac.in/courses/uglab/cl333n335/ht310-plate.pdf [Accessed 1 May 2018].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dirty="0">
                <a:solidFill>
                  <a:schemeClr val="tx1"/>
                </a:solidFill>
              </a:rPr>
              <a:t>Discoverarmfield.com. (2018). [online] Available at: http://discoverarmfield.com/media/transfer/doc/ht30xc.pdf 	[Accessed 1 May 2018].</a:t>
            </a:r>
          </a:p>
          <a:p>
            <a:br>
              <a:rPr lang="en-US" sz="2000" dirty="0"/>
            </a:br>
            <a:endParaRPr lang="en-US" sz="2000" b="0" dirty="0">
              <a:solidFill>
                <a:schemeClr val="tx1"/>
              </a:solidFill>
            </a:endParaRPr>
          </a:p>
          <a:p>
            <a:br>
              <a:rPr lang="en-US" b="0" dirty="0"/>
            </a:br>
            <a:endParaRPr lang="en-US" dirty="0"/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364558" y="17979682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30600" y="7772400"/>
            <a:ext cx="111252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Overall Heat Transfer Coefficients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87800" y="16002000"/>
            <a:ext cx="11201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Cold Stream Heat Transfer Coefficients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7144</TotalTime>
  <Words>419</Words>
  <Application>Microsoft Office PowerPoint</Application>
  <PresentationFormat>Custom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明朝</vt:lpstr>
      <vt:lpstr>ＭＳ Ｐゴシック</vt:lpstr>
      <vt:lpstr>Arial</vt:lpstr>
      <vt:lpstr>Symbol</vt:lpstr>
      <vt:lpstr>Times New Roman</vt:lpstr>
      <vt:lpstr>Wingdings</vt:lpstr>
      <vt:lpstr>Default Design</vt:lpstr>
      <vt:lpstr>Comparison of Heat Exchangers  Genevieve Frigon, Samuel Rodda, Gabrielle Voltaire-Polche gf1019@wildcats.unh.edu, ssr2000@wildcats.unh.edu, ggv1000@wildcats.unh.edu 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Genevieve Frigon</cp:lastModifiedBy>
  <cp:revision>320</cp:revision>
  <cp:lastPrinted>2014-02-24T14:53:09Z</cp:lastPrinted>
  <dcterms:created xsi:type="dcterms:W3CDTF">2004-07-26T21:45:23Z</dcterms:created>
  <dcterms:modified xsi:type="dcterms:W3CDTF">2018-05-01T03:56:24Z</dcterms:modified>
  <cp:category>science research poster</cp:category>
</cp:coreProperties>
</file>