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3783D3-5299-41EA-9A6D-5097FD682540}" v="848" dt="2018-04-30T19:55:08.898"/>
    <p1510:client id="{28E7A22B-AAC5-4F6A-A766-6516FB376A24}" v="208" dt="2018-04-30T19:55:47.156"/>
    <p1510:client id="{0F4D6D42-B88F-48E9-B128-8B359390412F}" v="697" dt="2018-04-30T20:01:35.0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0368"/>
        <p:guide pos="15552"/>
        <p:guide pos="13824"/>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fontScale="90000"/>
          </a:bodyPr>
          <a:lstStyle/>
          <a:p>
            <a:pPr indent="-457200" algn="l" eaLnBrk="1" hangingPunct="1">
              <a:spcBef>
                <a:spcPts val="0"/>
              </a:spcBef>
              <a:spcAft>
                <a:spcPts val="0"/>
              </a:spcAft>
            </a:pPr>
            <a:r>
              <a:rPr lang="en-US" sz="8800">
                <a:solidFill>
                  <a:schemeClr val="bg1"/>
                </a:solidFill>
                <a:cs typeface="Arial"/>
              </a:rPr>
              <a:t>Effects of Free and Forced Convection on the Convection</a:t>
            </a:r>
            <a:br>
              <a:rPr lang="en-US" sz="8800">
                <a:solidFill>
                  <a:schemeClr val="bg1"/>
                </a:solidFill>
                <a:cs typeface="Arial"/>
              </a:rPr>
            </a:br>
            <a:r>
              <a:rPr lang="en-US" sz="8800">
                <a:solidFill>
                  <a:srgbClr val="FFFFFF"/>
                </a:solidFill>
                <a:cs typeface="Arial"/>
              </a:rPr>
              <a:t>Coefficient and Time to Steady State for Various Objects</a:t>
            </a:r>
            <a:br>
              <a:rPr lang="en-US" sz="8800">
                <a:solidFill>
                  <a:srgbClr val="FFFFFF"/>
                </a:solidFill>
                <a:cs typeface="Arial"/>
              </a:rPr>
            </a:br>
            <a:br>
              <a:rPr lang="en-US" sz="8800">
                <a:solidFill>
                  <a:srgbClr val="FFFFFF"/>
                </a:solidFill>
                <a:cs typeface="Arial"/>
              </a:rPr>
            </a:br>
            <a:r>
              <a:rPr lang="en-US" sz="5400" i="1">
                <a:solidFill>
                  <a:srgbClr val="FFFFFF"/>
                </a:solidFill>
              </a:rPr>
              <a:t>Christian </a:t>
            </a:r>
            <a:r>
              <a:rPr lang="en-US" sz="5400" i="1" err="1">
                <a:solidFill>
                  <a:srgbClr val="FFFFFF"/>
                </a:solidFill>
              </a:rPr>
              <a:t>Roys</a:t>
            </a:r>
            <a:r>
              <a:rPr lang="en-US" sz="5400" i="1">
                <a:solidFill>
                  <a:srgbClr val="FFFFFF"/>
                </a:solidFill>
              </a:rPr>
              <a:t>, Jon </a:t>
            </a:r>
            <a:r>
              <a:rPr lang="en-US" sz="5400" i="1" err="1">
                <a:solidFill>
                  <a:srgbClr val="FFFFFF"/>
                </a:solidFill>
              </a:rPr>
              <a:t>Zywusko</a:t>
            </a:r>
            <a:r>
              <a:rPr lang="en-US" sz="5400" i="1">
                <a:solidFill>
                  <a:srgbClr val="FFFFFF"/>
                </a:solidFill>
                <a:cs typeface="Arial"/>
              </a:rPr>
              <a:t>, and Julie Delano </a:t>
            </a:r>
            <a:br>
              <a:rPr lang="en-US" sz="5400" i="1">
                <a:solidFill>
                  <a:srgbClr val="FFFFFF"/>
                </a:solidFill>
                <a:cs typeface="Arial"/>
              </a:rPr>
            </a:br>
            <a:r>
              <a:rPr lang="en-US" sz="5400" i="1">
                <a:solidFill>
                  <a:srgbClr val="FFFFFF"/>
                </a:solidFill>
              </a:rPr>
              <a:t>Department of Chemical Engineering, University of New Hampshire</a:t>
            </a:r>
          </a:p>
        </p:txBody>
      </p:sp>
      <p:sp>
        <p:nvSpPr>
          <p:cNvPr id="2152" name="Rectangle 164"/>
          <p:cNvSpPr>
            <a:spLocks noChangeArrowheads="1"/>
          </p:cNvSpPr>
          <p:nvPr/>
        </p:nvSpPr>
        <p:spPr bwMode="auto">
          <a:xfrm>
            <a:off x="15375466" y="6096000"/>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panose="02020603050405020304" pitchFamily="18" charset="0"/>
                <a:cs typeface="Times New Roman" panose="02020603050405020304" pitchFamily="18" charset="0"/>
              </a:rPr>
              <a:t>Results</a:t>
            </a:r>
            <a:endParaRPr lang="en-US" sz="600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810031" y="13920398"/>
            <a:ext cx="1240989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rPr>
              <a:t>Methods</a:t>
            </a:r>
          </a:p>
        </p:txBody>
      </p:sp>
      <p:sp>
        <p:nvSpPr>
          <p:cNvPr id="2155" name="Rectangle 167"/>
          <p:cNvSpPr>
            <a:spLocks noChangeArrowheads="1"/>
          </p:cNvSpPr>
          <p:nvPr/>
        </p:nvSpPr>
        <p:spPr bwMode="auto">
          <a:xfrm>
            <a:off x="802839" y="6096000"/>
            <a:ext cx="12405161"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panose="02020603050405020304" pitchFamily="18" charset="0"/>
                <a:cs typeface="Times New Roman" panose="02020603050405020304" pitchFamily="18" charset="0"/>
              </a:rPr>
              <a:t>Introduction</a:t>
            </a:r>
            <a:endParaRPr lang="en-US">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29986613" y="13910349"/>
            <a:ext cx="130640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cs typeface="Arial"/>
              </a:rPr>
              <a:t>Conclusion</a:t>
            </a:r>
          </a:p>
        </p:txBody>
      </p:sp>
      <p:sp>
        <p:nvSpPr>
          <p:cNvPr id="7" name="TextBox 6"/>
          <p:cNvSpPr txBox="1"/>
          <p:nvPr/>
        </p:nvSpPr>
        <p:spPr>
          <a:xfrm>
            <a:off x="29957741" y="15683810"/>
            <a:ext cx="13004800" cy="492443"/>
          </a:xfrm>
          <a:prstGeom prst="rect">
            <a:avLst/>
          </a:prstGeom>
          <a:noFill/>
        </p:spPr>
        <p:txBody>
          <a:bodyPr wrap="square" rtlCol="0">
            <a:spAutoFit/>
          </a:bodyPr>
          <a:lstStyle/>
          <a:p>
            <a:pPr indent="-457200" algn="l">
              <a:spcBef>
                <a:spcPts val="1200"/>
              </a:spcBef>
            </a:pPr>
            <a:r>
              <a:rPr lang="en-US" sz="2600" b="0">
                <a:solidFill>
                  <a:schemeClr val="tx1"/>
                </a:solidFill>
                <a:latin typeface="Times New Roman" panose="02020603050405020304" pitchFamily="18" charset="0"/>
                <a:cs typeface="Times New Roman" panose="02020603050405020304" pitchFamily="18" charset="0"/>
              </a:rPr>
              <a: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599467" y="1143002"/>
            <a:ext cx="12869333" cy="3851371"/>
          </a:xfrm>
          <a:prstGeom prst="rect">
            <a:avLst/>
          </a:prstGeom>
        </p:spPr>
      </p:pic>
      <p:sp>
        <p:nvSpPr>
          <p:cNvPr id="36" name="Rectangle 164"/>
          <p:cNvSpPr>
            <a:spLocks noChangeArrowheads="1"/>
          </p:cNvSpPr>
          <p:nvPr/>
        </p:nvSpPr>
        <p:spPr bwMode="auto">
          <a:xfrm>
            <a:off x="29959014" y="6095998"/>
            <a:ext cx="12869333"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panose="02020603050405020304" pitchFamily="18" charset="0"/>
                <a:cs typeface="Times New Roman" panose="02020603050405020304" pitchFamily="18" charset="0"/>
              </a:rPr>
              <a:t>Discussion</a:t>
            </a:r>
            <a:endParaRPr lang="en-US" sz="5400">
              <a:solidFill>
                <a:schemeClr val="bg1">
                  <a:lumMod val="85000"/>
                </a:schemeClr>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rot="10800000" flipV="1">
            <a:off x="8267038" y="7676503"/>
            <a:ext cx="4895008" cy="63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200"/>
              </a:spcBef>
            </a:pPr>
            <a:r>
              <a:rPr lang="en-US" sz="2800">
                <a:latin typeface="Times New Roman" charset="0"/>
                <a:cs typeface="Times New Roman" charset="0"/>
              </a:rPr>
              <a:t>Figure 1:</a:t>
            </a:r>
            <a:r>
              <a:rPr lang="en-US" sz="2800" b="0">
                <a:latin typeface="Times New Roman" charset="0"/>
                <a:cs typeface="Times New Roman" charset="0"/>
              </a:rPr>
              <a:t> Forced convection happens when the fluid movement is assisted by an external force such as a propeller or pump. Free convection or natural convection occurs without any additional force and the fluid movement is attributed to temperature gradients. The use of different materials and geometries can be used to determine how the heat transfer coefficient will vary with respect to different variables.</a:t>
            </a:r>
          </a:p>
        </p:txBody>
      </p:sp>
      <p:sp>
        <p:nvSpPr>
          <p:cNvPr id="21" name="Rectangle 20"/>
          <p:cNvSpPr/>
          <p:nvPr/>
        </p:nvSpPr>
        <p:spPr>
          <a:xfrm>
            <a:off x="29957741" y="15314039"/>
            <a:ext cx="13275734" cy="2308324"/>
          </a:xfrm>
          <a:prstGeom prst="rect">
            <a:avLst/>
          </a:prstGeom>
        </p:spPr>
        <p:txBody>
          <a:bodyPr wrap="square" anchor="t">
            <a:spAutoFit/>
          </a:bodyPr>
          <a:lstStyle/>
          <a:p>
            <a:pPr algn="l"/>
            <a:r>
              <a:rPr lang="en-US" sz="3600" b="0" dirty="0">
                <a:solidFill>
                  <a:srgbClr val="000000"/>
                </a:solidFill>
                <a:latin typeface="Times New Roman" panose="02020603050405020304" pitchFamily="18" charset="0"/>
                <a:cs typeface="Times New Roman" panose="02020603050405020304" pitchFamily="18" charset="0"/>
              </a:rPr>
              <a:t>The convection coefficient and time to steady state for any given object </a:t>
            </a:r>
            <a:r>
              <a:rPr lang="en-US" sz="3600" b="0">
                <a:solidFill>
                  <a:srgbClr val="000000"/>
                </a:solidFill>
                <a:latin typeface="Times New Roman" panose="02020603050405020304" pitchFamily="18" charset="0"/>
                <a:cs typeface="Times New Roman" panose="02020603050405020304" pitchFamily="18" charset="0"/>
              </a:rPr>
              <a:t>are related to the material properties of the object and the flow of the </a:t>
            </a:r>
            <a:r>
              <a:rPr lang="en-US" sz="3600" b="0" err="1">
                <a:solidFill>
                  <a:srgbClr val="000000"/>
                </a:solidFill>
                <a:latin typeface="Times New Roman" panose="02020603050405020304" pitchFamily="18" charset="0"/>
                <a:cs typeface="Times New Roman" panose="02020603050405020304" pitchFamily="18" charset="0"/>
              </a:rPr>
              <a:t>convecting</a:t>
            </a:r>
            <a:r>
              <a:rPr lang="en-US" sz="3600" b="0" dirty="0">
                <a:solidFill>
                  <a:srgbClr val="000000"/>
                </a:solidFill>
                <a:latin typeface="Times New Roman" panose="02020603050405020304" pitchFamily="18" charset="0"/>
                <a:cs typeface="Times New Roman" panose="02020603050405020304" pitchFamily="18" charset="0"/>
              </a:rPr>
              <a:t> fluid. While convection increases, time to steady state decreases.</a:t>
            </a:r>
          </a:p>
        </p:txBody>
      </p:sp>
      <p:sp>
        <p:nvSpPr>
          <p:cNvPr id="24" name="Rectangle 166"/>
          <p:cNvSpPr>
            <a:spLocks noChangeArrowheads="1"/>
          </p:cNvSpPr>
          <p:nvPr/>
        </p:nvSpPr>
        <p:spPr bwMode="auto">
          <a:xfrm>
            <a:off x="29969315" y="17976061"/>
            <a:ext cx="12875723" cy="1509622"/>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cs typeface="Arial"/>
              </a:rPr>
              <a:t>Design Problem</a:t>
            </a:r>
          </a:p>
        </p:txBody>
      </p:sp>
      <p:sp>
        <p:nvSpPr>
          <p:cNvPr id="29" name="Rectangle 28"/>
          <p:cNvSpPr/>
          <p:nvPr/>
        </p:nvSpPr>
        <p:spPr>
          <a:xfrm>
            <a:off x="15303902" y="7732145"/>
            <a:ext cx="13275734" cy="4524315"/>
          </a:xfrm>
          <a:prstGeom prst="rect">
            <a:avLst/>
          </a:prstGeom>
        </p:spPr>
        <p:txBody>
          <a:bodyPr wrap="square" anchor="t">
            <a:spAutoFit/>
          </a:bodyPr>
          <a:lstStyle/>
          <a:p>
            <a:pPr marL="571500" indent="-571500" algn="l">
              <a:buFont typeface="Arial"/>
              <a:buChar char="•"/>
            </a:pPr>
            <a:r>
              <a:rPr lang="en-US" sz="3600" b="0">
                <a:solidFill>
                  <a:srgbClr val="000000"/>
                </a:solidFill>
                <a:latin typeface="Times New Roman" panose="02020603050405020304" pitchFamily="18" charset="0"/>
                <a:cs typeface="Times New Roman" panose="02020603050405020304" pitchFamily="18" charset="0"/>
              </a:rPr>
              <a:t>The heat convection coefficient for forced convection is larger than the free convection for all three shapes.</a:t>
            </a:r>
          </a:p>
          <a:p>
            <a:pPr marL="571500" indent="-571500" algn="l">
              <a:buFont typeface="Arial"/>
              <a:buChar char="•"/>
            </a:pPr>
            <a:r>
              <a:rPr lang="en-US" sz="3600" b="0">
                <a:solidFill>
                  <a:srgbClr val="000000"/>
                </a:solidFill>
                <a:latin typeface="Times New Roman" panose="02020603050405020304" pitchFamily="18" charset="0"/>
                <a:cs typeface="Times New Roman" panose="02020603050405020304" pitchFamily="18" charset="0"/>
              </a:rPr>
              <a:t>The cylinder took the longest time to reach steady state.</a:t>
            </a:r>
          </a:p>
          <a:p>
            <a:pPr marL="571500" indent="-571500" algn="l">
              <a:buFont typeface="Arial"/>
              <a:buChar char="•"/>
            </a:pPr>
            <a:r>
              <a:rPr lang="en-US" sz="3600" b="0">
                <a:solidFill>
                  <a:srgbClr val="000000"/>
                </a:solidFill>
                <a:latin typeface="Times New Roman" panose="02020603050405020304" pitchFamily="18" charset="0"/>
                <a:cs typeface="Times New Roman" panose="02020603050405020304" pitchFamily="18" charset="0"/>
              </a:rPr>
              <a:t>The aluminum objects took less time to reach steady state than the brass objects.</a:t>
            </a:r>
          </a:p>
          <a:p>
            <a:pPr marL="571500" indent="-571500" algn="l">
              <a:buFont typeface="Arial"/>
              <a:buChar char="•"/>
            </a:pPr>
            <a:endParaRPr lang="en-US" sz="3600" b="0">
              <a:solidFill>
                <a:srgbClr val="000000"/>
              </a:solidFill>
              <a:latin typeface="Times New Roman" panose="02020603050405020304" pitchFamily="18" charset="0"/>
              <a:cs typeface="Times New Roman" panose="02020603050405020304" pitchFamily="18" charset="0"/>
            </a:endParaRPr>
          </a:p>
          <a:p>
            <a:pPr algn="l"/>
            <a:endParaRPr lang="en-US" sz="3600" b="0">
              <a:solidFill>
                <a:srgbClr val="000000"/>
              </a:solidFill>
              <a:latin typeface="Times New Roman" panose="02020603050405020304" pitchFamily="18" charset="0"/>
              <a:cs typeface="Times New Roman" panose="02020603050405020304" pitchFamily="18" charset="0"/>
            </a:endParaRPr>
          </a:p>
          <a:p>
            <a:pPr marL="571500" indent="-571500" algn="l">
              <a:buFont typeface="Arial"/>
              <a:buChar char="•"/>
            </a:pPr>
            <a:endParaRPr lang="en-US" sz="3600" b="0">
              <a:solidFill>
                <a:srgbClr val="000000"/>
              </a:solidFill>
              <a:latin typeface="Times New Roman" panose="02020603050405020304" pitchFamily="18" charset="0"/>
              <a:cs typeface="Times New Roman" panose="02020603050405020304" pitchFamily="18" charset="0"/>
            </a:endParaRPr>
          </a:p>
        </p:txBody>
      </p:sp>
      <p:sp>
        <p:nvSpPr>
          <p:cNvPr id="30" name="Rectangle 29"/>
          <p:cNvSpPr/>
          <p:nvPr/>
        </p:nvSpPr>
        <p:spPr>
          <a:xfrm>
            <a:off x="30004078" y="7755689"/>
            <a:ext cx="12896172" cy="7294305"/>
          </a:xfrm>
          <a:prstGeom prst="rect">
            <a:avLst/>
          </a:prstGeom>
        </p:spPr>
        <p:txBody>
          <a:bodyPr wrap="square" anchor="t">
            <a:spAutoFit/>
          </a:bodyPr>
          <a:lstStyle/>
          <a:p>
            <a:pPr marL="285750" indent="-285750" algn="l">
              <a:buChar char="•"/>
            </a:pPr>
            <a:r>
              <a:rPr lang="en-US" sz="3600" b="0" dirty="0">
                <a:solidFill>
                  <a:srgbClr val="000000"/>
                </a:solidFill>
                <a:latin typeface="Times New Roman"/>
                <a:cs typeface="Times New Roman"/>
              </a:rPr>
              <a:t>The propeller increased the movement of the ice water and helped maintain an even temperate distribution.</a:t>
            </a:r>
            <a:endParaRPr lang="en-US" dirty="0">
              <a:solidFill>
                <a:schemeClr val="tx1"/>
              </a:solidFill>
            </a:endParaRPr>
          </a:p>
          <a:p>
            <a:pPr marL="285750" indent="-285750" algn="l">
              <a:buChar char="•"/>
            </a:pPr>
            <a:r>
              <a:rPr lang="en-US" sz="3600" b="0" dirty="0">
                <a:solidFill>
                  <a:srgbClr val="000000"/>
                </a:solidFill>
                <a:latin typeface="Times New Roman"/>
                <a:cs typeface="Times New Roman"/>
              </a:rPr>
              <a:t>The increased turbulence and even temperature distribution of the ice water led to the forced convection heat transfer coefficients to be larger than the free convection coefficients. </a:t>
            </a:r>
            <a:endParaRPr lang="en-US" dirty="0">
              <a:solidFill>
                <a:schemeClr val="tx1"/>
              </a:solidFill>
            </a:endParaRPr>
          </a:p>
          <a:p>
            <a:pPr marL="285750" indent="-285750" algn="l">
              <a:buChar char="•"/>
            </a:pPr>
            <a:r>
              <a:rPr lang="en-US" sz="3600" b="0" dirty="0">
                <a:solidFill>
                  <a:srgbClr val="000000"/>
                </a:solidFill>
                <a:latin typeface="Times New Roman"/>
                <a:cs typeface="Times New Roman"/>
              </a:rPr>
              <a:t>Figure 5 shows that the value of the convection coefficient for free and forced convection is not statistically different for brass and aluminum.</a:t>
            </a:r>
            <a:endParaRPr lang="en-US" dirty="0">
              <a:solidFill>
                <a:schemeClr val="tx1"/>
              </a:solidFill>
              <a:latin typeface="Arial"/>
              <a:cs typeface="Arial"/>
            </a:endParaRPr>
          </a:p>
          <a:p>
            <a:pPr marL="285750" indent="-285750" algn="l">
              <a:buChar char="•"/>
            </a:pPr>
            <a:r>
              <a:rPr lang="en-US" sz="3600" b="0" dirty="0">
                <a:solidFill>
                  <a:schemeClr val="tx1"/>
                </a:solidFill>
                <a:latin typeface="Times New Roman"/>
                <a:cs typeface="Times New Roman"/>
              </a:rPr>
              <a:t>Figure 6 depicts the times to steady state for the three shapes. The main factor contributing to the different values is most likely the varying mass of the objects.</a:t>
            </a:r>
          </a:p>
          <a:p>
            <a:pPr marL="285750" indent="-285750" algn="l">
              <a:buChar char="•"/>
            </a:pPr>
            <a:endParaRPr lang="en-US" sz="3600" b="0">
              <a:solidFill>
                <a:schemeClr val="tx1"/>
              </a:solidFill>
              <a:latin typeface="Times New Roman"/>
              <a:cs typeface="Times New Roman"/>
            </a:endParaRPr>
          </a:p>
          <a:p>
            <a:pPr algn="l"/>
            <a:endParaRPr lang="en-US" sz="3600" b="0">
              <a:solidFill>
                <a:srgbClr val="000000"/>
              </a:solidFill>
              <a:latin typeface="Times New Roman"/>
              <a:cs typeface="Times New Roman"/>
            </a:endParaRPr>
          </a:p>
        </p:txBody>
      </p:sp>
      <p:sp>
        <p:nvSpPr>
          <p:cNvPr id="13" name="TextBox 12">
            <a:extLst>
              <a:ext uri="{FF2B5EF4-FFF2-40B4-BE49-F238E27FC236}">
                <a16:creationId xmlns:a16="http://schemas.microsoft.com/office/drawing/2014/main" id="{15090919-E47C-48D9-9B14-AE82C05B33C0}"/>
              </a:ext>
            </a:extLst>
          </p:cNvPr>
          <p:cNvSpPr txBox="1"/>
          <p:nvPr/>
        </p:nvSpPr>
        <p:spPr>
          <a:xfrm>
            <a:off x="15875962" y="19580007"/>
            <a:ext cx="11731924" cy="138499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a:solidFill>
                  <a:srgbClr val="000000"/>
                </a:solidFill>
                <a:latin typeface="Times New Roman"/>
                <a:cs typeface="Times New Roman"/>
              </a:rPr>
              <a:t>Figure 5: </a:t>
            </a:r>
            <a:r>
              <a:rPr lang="en-US" sz="2800" b="0">
                <a:solidFill>
                  <a:srgbClr val="000000"/>
                </a:solidFill>
                <a:latin typeface="Times New Roman"/>
                <a:cs typeface="Times New Roman"/>
              </a:rPr>
              <a:t>This bar graph shows values of the average convection coefficient for each shape and material. Bars are grouped by shape, and different treatments are separated by color.</a:t>
            </a:r>
            <a:endParaRPr lang="en-US" sz="2800">
              <a:solidFill>
                <a:srgbClr val="000000"/>
              </a:solidFill>
              <a:latin typeface="Times New Roman"/>
              <a:cs typeface="Times New Roman"/>
            </a:endParaRPr>
          </a:p>
        </p:txBody>
      </p:sp>
      <p:sp>
        <p:nvSpPr>
          <p:cNvPr id="2" name="TextBox 1">
            <a:extLst>
              <a:ext uri="{FF2B5EF4-FFF2-40B4-BE49-F238E27FC236}">
                <a16:creationId xmlns:a16="http://schemas.microsoft.com/office/drawing/2014/main" id="{CAFEE58E-C2F0-47B7-9E4B-1C20BA8E62A4}"/>
              </a:ext>
            </a:extLst>
          </p:cNvPr>
          <p:cNvSpPr txBox="1"/>
          <p:nvPr/>
        </p:nvSpPr>
        <p:spPr>
          <a:xfrm>
            <a:off x="29964264" y="19589648"/>
            <a:ext cx="12763500" cy="6186309"/>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600" b="0">
                <a:solidFill>
                  <a:srgbClr val="000000"/>
                </a:solidFill>
                <a:latin typeface="Times New Roman"/>
                <a:cs typeface="Times New Roman"/>
              </a:rPr>
              <a:t>We were asked to scale up our findings using similar conditions to a larger aluminum sphere. </a:t>
            </a:r>
          </a:p>
          <a:p>
            <a:pPr algn="l"/>
            <a:r>
              <a:rPr lang="en-US" sz="3600" b="0">
                <a:solidFill>
                  <a:srgbClr val="000000"/>
                </a:solidFill>
                <a:latin typeface="Times New Roman"/>
                <a:cs typeface="Times New Roman"/>
              </a:rPr>
              <a:t>By using the Lumped Heat Capacity Method, the following equation can be obtained.</a:t>
            </a:r>
            <a:endParaRPr lang="en-US">
              <a:solidFill>
                <a:schemeClr val="tx1"/>
              </a:solidFill>
              <a:cs typeface="Arial"/>
            </a:endParaRPr>
          </a:p>
          <a:p>
            <a:pPr algn="l"/>
            <a:endParaRPr lang="en-US" sz="3600" b="0">
              <a:solidFill>
                <a:srgbClr val="000000"/>
              </a:solidFill>
              <a:latin typeface="Times New Roman"/>
              <a:cs typeface="Times New Roman"/>
            </a:endParaRPr>
          </a:p>
          <a:p>
            <a:pPr algn="l"/>
            <a:r>
              <a:rPr lang="en-US" sz="3600" b="0">
                <a:solidFill>
                  <a:srgbClr val="000000"/>
                </a:solidFill>
                <a:latin typeface="Times New Roman"/>
                <a:cs typeface="Times New Roman"/>
              </a:rPr>
              <a:t>With the heat transfer coefficients found experimentally, as well as the Nusselt Number, the scaled up heat transfer coefficients can be calculated to find the new time.</a:t>
            </a:r>
          </a:p>
          <a:p>
            <a:pPr algn="l"/>
            <a:r>
              <a:rPr lang="en-US" sz="3600" b="0">
                <a:solidFill>
                  <a:srgbClr val="000000"/>
                </a:solidFill>
                <a:latin typeface="Times New Roman"/>
                <a:cs typeface="Times New Roman"/>
              </a:rPr>
              <a:t>The free convection time will be 606.9 seconds.</a:t>
            </a:r>
            <a:endParaRPr lang="en-US">
              <a:solidFill>
                <a:schemeClr val="tx1"/>
              </a:solidFill>
              <a:cs typeface="Arial"/>
            </a:endParaRPr>
          </a:p>
          <a:p>
            <a:pPr algn="l"/>
            <a:r>
              <a:rPr lang="en-US" sz="3600" b="0">
                <a:solidFill>
                  <a:srgbClr val="000000"/>
                </a:solidFill>
                <a:latin typeface="Times New Roman"/>
                <a:cs typeface="Times New Roman"/>
              </a:rPr>
              <a:t>If the water is agitated, it will lend itself to forced convection and will have a time of 190.1 seconds.</a:t>
            </a:r>
          </a:p>
        </p:txBody>
      </p:sp>
      <p:pic>
        <p:nvPicPr>
          <p:cNvPr id="23" name="Picture 24" descr="A picture containing object&#10;&#10;Description generated with very high confidence">
            <a:extLst>
              <a:ext uri="{FF2B5EF4-FFF2-40B4-BE49-F238E27FC236}">
                <a16:creationId xmlns:a16="http://schemas.microsoft.com/office/drawing/2014/main" id="{0C83E655-0493-44CD-83BA-E725ADCDA554}"/>
              </a:ext>
            </a:extLst>
          </p:cNvPr>
          <p:cNvPicPr>
            <a:picLocks noChangeAspect="1"/>
          </p:cNvPicPr>
          <p:nvPr/>
        </p:nvPicPr>
        <p:blipFill>
          <a:blip r:embed="rId3"/>
          <a:stretch>
            <a:fillRect/>
          </a:stretch>
        </p:blipFill>
        <p:spPr>
          <a:xfrm>
            <a:off x="34587582" y="21427996"/>
            <a:ext cx="3867150" cy="962025"/>
          </a:xfrm>
          <a:prstGeom prst="rect">
            <a:avLst/>
          </a:prstGeom>
        </p:spPr>
      </p:pic>
      <p:sp>
        <p:nvSpPr>
          <p:cNvPr id="15" name="TextBox 14">
            <a:extLst>
              <a:ext uri="{FF2B5EF4-FFF2-40B4-BE49-F238E27FC236}">
                <a16:creationId xmlns:a16="http://schemas.microsoft.com/office/drawing/2014/main" id="{634FDFE1-75C3-4186-8C74-E618840C6B13}"/>
              </a:ext>
            </a:extLst>
          </p:cNvPr>
          <p:cNvSpPr txBox="1"/>
          <p:nvPr/>
        </p:nvSpPr>
        <p:spPr>
          <a:xfrm>
            <a:off x="15876873" y="29946600"/>
            <a:ext cx="11752446" cy="138499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a:solidFill>
                  <a:srgbClr val="000000"/>
                </a:solidFill>
                <a:latin typeface="Times New Roman"/>
                <a:cs typeface="Times New Roman"/>
              </a:rPr>
              <a:t>Figure 6: </a:t>
            </a:r>
            <a:r>
              <a:rPr lang="en-US" sz="2800" b="0">
                <a:solidFill>
                  <a:srgbClr val="000000"/>
                </a:solidFill>
                <a:latin typeface="Times New Roman"/>
                <a:cs typeface="Times New Roman"/>
              </a:rPr>
              <a:t>This bar graph highlights the effect of material and geometry on time to steady state. It also shows the large difference between free and forced convection.</a:t>
            </a:r>
            <a:endParaRPr lang="en-US"/>
          </a:p>
        </p:txBody>
      </p:sp>
      <p:pic>
        <p:nvPicPr>
          <p:cNvPr id="26" name="Picture 26" descr="A picture containing ground, table, cup, indoor&#10;&#10;Description generated with high confidence">
            <a:extLst>
              <a:ext uri="{FF2B5EF4-FFF2-40B4-BE49-F238E27FC236}">
                <a16:creationId xmlns:a16="http://schemas.microsoft.com/office/drawing/2014/main" id="{3AC23C09-B668-478F-9221-4FE9982A8F78}"/>
              </a:ext>
            </a:extLst>
          </p:cNvPr>
          <p:cNvPicPr>
            <a:picLocks noChangeAspect="1"/>
          </p:cNvPicPr>
          <p:nvPr/>
        </p:nvPicPr>
        <p:blipFill>
          <a:blip r:embed="rId4"/>
          <a:stretch>
            <a:fillRect/>
          </a:stretch>
        </p:blipFill>
        <p:spPr>
          <a:xfrm>
            <a:off x="821655" y="15704470"/>
            <a:ext cx="4516855" cy="6947735"/>
          </a:xfrm>
          <a:prstGeom prst="rect">
            <a:avLst/>
          </a:prstGeom>
        </p:spPr>
      </p:pic>
      <p:pic>
        <p:nvPicPr>
          <p:cNvPr id="28" name="Picture 30" descr="A pot on the stove&#10;&#10;Description generated with high confidence">
            <a:extLst>
              <a:ext uri="{FF2B5EF4-FFF2-40B4-BE49-F238E27FC236}">
                <a16:creationId xmlns:a16="http://schemas.microsoft.com/office/drawing/2014/main" id="{2C0ECCA1-B87C-4A0C-BB42-D96C7AA4722C}"/>
              </a:ext>
            </a:extLst>
          </p:cNvPr>
          <p:cNvPicPr>
            <a:picLocks noChangeAspect="1"/>
          </p:cNvPicPr>
          <p:nvPr/>
        </p:nvPicPr>
        <p:blipFill>
          <a:blip r:embed="rId5"/>
          <a:stretch>
            <a:fillRect/>
          </a:stretch>
        </p:blipFill>
        <p:spPr>
          <a:xfrm>
            <a:off x="8013032" y="15695253"/>
            <a:ext cx="5197642" cy="6966164"/>
          </a:xfrm>
          <a:prstGeom prst="rect">
            <a:avLst/>
          </a:prstGeom>
        </p:spPr>
      </p:pic>
      <p:pic>
        <p:nvPicPr>
          <p:cNvPr id="32" name="Picture 32" descr="A picture containing indoor, table, sitting&#10;&#10;Description generated with high confidence">
            <a:extLst>
              <a:ext uri="{FF2B5EF4-FFF2-40B4-BE49-F238E27FC236}">
                <a16:creationId xmlns:a16="http://schemas.microsoft.com/office/drawing/2014/main" id="{E9352A24-58DC-44C5-A823-4C562F120BC8}"/>
              </a:ext>
            </a:extLst>
          </p:cNvPr>
          <p:cNvPicPr>
            <a:picLocks noChangeAspect="1"/>
          </p:cNvPicPr>
          <p:nvPr/>
        </p:nvPicPr>
        <p:blipFill>
          <a:blip r:embed="rId6"/>
          <a:stretch>
            <a:fillRect/>
          </a:stretch>
        </p:blipFill>
        <p:spPr>
          <a:xfrm>
            <a:off x="4133851" y="24224955"/>
            <a:ext cx="5438273" cy="6979565"/>
          </a:xfrm>
          <a:prstGeom prst="rect">
            <a:avLst/>
          </a:prstGeom>
        </p:spPr>
      </p:pic>
      <p:pic>
        <p:nvPicPr>
          <p:cNvPr id="4" name="Picture 4" descr="A close up of a logo&#10;&#10;Description generated with very high confidence">
            <a:extLst>
              <a:ext uri="{FF2B5EF4-FFF2-40B4-BE49-F238E27FC236}">
                <a16:creationId xmlns:a16="http://schemas.microsoft.com/office/drawing/2014/main" id="{4E81D212-6EF8-49AA-829B-7CD2AC271D4D}"/>
              </a:ext>
            </a:extLst>
          </p:cNvPr>
          <p:cNvPicPr>
            <a:picLocks noChangeAspect="1"/>
          </p:cNvPicPr>
          <p:nvPr/>
        </p:nvPicPr>
        <p:blipFill>
          <a:blip r:embed="rId7"/>
          <a:stretch>
            <a:fillRect/>
          </a:stretch>
        </p:blipFill>
        <p:spPr>
          <a:xfrm>
            <a:off x="810512" y="7741443"/>
            <a:ext cx="7470764" cy="4226111"/>
          </a:xfrm>
          <a:prstGeom prst="rect">
            <a:avLst/>
          </a:prstGeom>
        </p:spPr>
      </p:pic>
      <p:sp>
        <p:nvSpPr>
          <p:cNvPr id="34" name="TextBox 33">
            <a:extLst>
              <a:ext uri="{FF2B5EF4-FFF2-40B4-BE49-F238E27FC236}">
                <a16:creationId xmlns:a16="http://schemas.microsoft.com/office/drawing/2014/main" id="{0636EBC5-8E02-478B-994A-C4031A77545A}"/>
              </a:ext>
            </a:extLst>
          </p:cNvPr>
          <p:cNvSpPr txBox="1"/>
          <p:nvPr/>
        </p:nvSpPr>
        <p:spPr>
          <a:xfrm>
            <a:off x="381002" y="22650452"/>
            <a:ext cx="5391150" cy="181588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a:solidFill>
                  <a:srgbClr val="000000"/>
                </a:solidFill>
                <a:latin typeface="Times New Roman"/>
                <a:cs typeface="Times New Roman"/>
              </a:rPr>
              <a:t>Figure 2: </a:t>
            </a:r>
            <a:r>
              <a:rPr lang="en-US" sz="2800" b="0">
                <a:solidFill>
                  <a:srgbClr val="000000"/>
                </a:solidFill>
                <a:latin typeface="Times New Roman"/>
                <a:cs typeface="Times New Roman"/>
              </a:rPr>
              <a:t>These objects were used in the experiment. Two brass shapes on left, and three aluminum objects on right.</a:t>
            </a:r>
            <a:endParaRPr lang="en-US">
              <a:solidFill>
                <a:srgbClr val="000000"/>
              </a:solidFill>
              <a:latin typeface="Times New Roman"/>
              <a:cs typeface="Times New Roman"/>
            </a:endParaRPr>
          </a:p>
        </p:txBody>
      </p:sp>
      <p:sp>
        <p:nvSpPr>
          <p:cNvPr id="40" name="TextBox 39">
            <a:extLst>
              <a:ext uri="{FF2B5EF4-FFF2-40B4-BE49-F238E27FC236}">
                <a16:creationId xmlns:a16="http://schemas.microsoft.com/office/drawing/2014/main" id="{369BD88E-DC23-4693-B49B-B52A44F51842}"/>
              </a:ext>
            </a:extLst>
          </p:cNvPr>
          <p:cNvSpPr txBox="1"/>
          <p:nvPr/>
        </p:nvSpPr>
        <p:spPr>
          <a:xfrm>
            <a:off x="7677151" y="22650449"/>
            <a:ext cx="5867400" cy="138499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a:solidFill>
                  <a:srgbClr val="000000"/>
                </a:solidFill>
                <a:latin typeface="Times New Roman"/>
                <a:cs typeface="Times New Roman"/>
              </a:rPr>
              <a:t>Figure 3: </a:t>
            </a:r>
            <a:r>
              <a:rPr lang="en-US" sz="2800" b="0">
                <a:solidFill>
                  <a:srgbClr val="000000"/>
                </a:solidFill>
                <a:latin typeface="Times New Roman"/>
                <a:cs typeface="Times New Roman"/>
              </a:rPr>
              <a:t>Each object was heated in a 100 °C  water bath with a thermometer to measure temperature.</a:t>
            </a:r>
          </a:p>
        </p:txBody>
      </p:sp>
      <p:sp>
        <p:nvSpPr>
          <p:cNvPr id="41" name="TextBox 40">
            <a:extLst>
              <a:ext uri="{FF2B5EF4-FFF2-40B4-BE49-F238E27FC236}">
                <a16:creationId xmlns:a16="http://schemas.microsoft.com/office/drawing/2014/main" id="{757ACF05-991C-476A-B28A-FC137B04F6F2}"/>
              </a:ext>
            </a:extLst>
          </p:cNvPr>
          <p:cNvSpPr txBox="1"/>
          <p:nvPr/>
        </p:nvSpPr>
        <p:spPr>
          <a:xfrm>
            <a:off x="1390650" y="31203897"/>
            <a:ext cx="11220450" cy="138499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a:solidFill>
                  <a:srgbClr val="000000"/>
                </a:solidFill>
                <a:latin typeface="Times New Roman"/>
                <a:cs typeface="Times New Roman"/>
              </a:rPr>
              <a:t>Figure 4: </a:t>
            </a:r>
            <a:r>
              <a:rPr lang="en-US" sz="2800" b="0">
                <a:solidFill>
                  <a:srgbClr val="000000"/>
                </a:solidFill>
                <a:latin typeface="Times New Roman"/>
                <a:cs typeface="Times New Roman"/>
              </a:rPr>
              <a:t>Each object was then cooled in a 0 °C ice water bath with a thermometer to measure temperature. The propeller was turned off for free convection, and on for forced.</a:t>
            </a:r>
          </a:p>
        </p:txBody>
      </p:sp>
      <p:pic>
        <p:nvPicPr>
          <p:cNvPr id="5" name="Picture 5" descr="A screenshot of a video game&#10;&#10;Description generated with high confidence">
            <a:extLst>
              <a:ext uri="{FF2B5EF4-FFF2-40B4-BE49-F238E27FC236}">
                <a16:creationId xmlns:a16="http://schemas.microsoft.com/office/drawing/2014/main" id="{10CE10AB-7EE8-4C27-9D9D-D262135588B3}"/>
              </a:ext>
            </a:extLst>
          </p:cNvPr>
          <p:cNvPicPr>
            <a:picLocks noChangeAspect="1"/>
          </p:cNvPicPr>
          <p:nvPr/>
        </p:nvPicPr>
        <p:blipFill>
          <a:blip r:embed="rId8"/>
          <a:stretch>
            <a:fillRect/>
          </a:stretch>
        </p:blipFill>
        <p:spPr>
          <a:xfrm>
            <a:off x="15241606" y="11795761"/>
            <a:ext cx="13022980" cy="7796463"/>
          </a:xfrm>
          <a:prstGeom prst="rect">
            <a:avLst/>
          </a:prstGeom>
        </p:spPr>
      </p:pic>
      <p:pic>
        <p:nvPicPr>
          <p:cNvPr id="8" name="Picture 8" descr="A screenshot of a video game&#10;&#10;Description generated with high confidence">
            <a:extLst>
              <a:ext uri="{FF2B5EF4-FFF2-40B4-BE49-F238E27FC236}">
                <a16:creationId xmlns:a16="http://schemas.microsoft.com/office/drawing/2014/main" id="{9630E4DA-77DD-4AFB-A40C-81B209081C6B}"/>
              </a:ext>
            </a:extLst>
          </p:cNvPr>
          <p:cNvPicPr>
            <a:picLocks noChangeAspect="1"/>
          </p:cNvPicPr>
          <p:nvPr/>
        </p:nvPicPr>
        <p:blipFill>
          <a:blip r:embed="rId9"/>
          <a:stretch>
            <a:fillRect/>
          </a:stretch>
        </p:blipFill>
        <p:spPr>
          <a:xfrm>
            <a:off x="15241602" y="22104419"/>
            <a:ext cx="12907478" cy="7854214"/>
          </a:xfrm>
          <a:prstGeom prst="rect">
            <a:avLst/>
          </a:prstGeom>
        </p:spPr>
      </p:pic>
      <p:sp>
        <p:nvSpPr>
          <p:cNvPr id="31" name="Rectangle 165">
            <a:extLst>
              <a:ext uri="{FF2B5EF4-FFF2-40B4-BE49-F238E27FC236}">
                <a16:creationId xmlns:a16="http://schemas.microsoft.com/office/drawing/2014/main" id="{3C641F15-7AEC-4180-8FA7-FF506C67545E}"/>
              </a:ext>
            </a:extLst>
          </p:cNvPr>
          <p:cNvSpPr>
            <a:spLocks noChangeArrowheads="1"/>
          </p:cNvSpPr>
          <p:nvPr/>
        </p:nvSpPr>
        <p:spPr bwMode="auto">
          <a:xfrm>
            <a:off x="30002780" y="25804812"/>
            <a:ext cx="130640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cs typeface="Arial"/>
              </a:rPr>
              <a:t>References</a:t>
            </a:r>
          </a:p>
        </p:txBody>
      </p:sp>
      <p:sp>
        <p:nvSpPr>
          <p:cNvPr id="9" name="TextBox 8">
            <a:extLst>
              <a:ext uri="{FF2B5EF4-FFF2-40B4-BE49-F238E27FC236}">
                <a16:creationId xmlns:a16="http://schemas.microsoft.com/office/drawing/2014/main" id="{868A2CF8-C034-4A50-91C6-4AC0AEEA261F}"/>
              </a:ext>
            </a:extLst>
          </p:cNvPr>
          <p:cNvSpPr txBox="1"/>
          <p:nvPr/>
        </p:nvSpPr>
        <p:spPr>
          <a:xfrm>
            <a:off x="30016388" y="27417514"/>
            <a:ext cx="13340611" cy="5078313"/>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600" b="0" dirty="0">
                <a:solidFill>
                  <a:srgbClr val="000000"/>
                </a:solidFill>
                <a:latin typeface="Times New Roman"/>
                <a:cs typeface="Times New Roman"/>
              </a:rPr>
              <a:t>C. J. </a:t>
            </a:r>
            <a:r>
              <a:rPr lang="en-US" sz="3600" b="0" dirty="0" err="1">
                <a:solidFill>
                  <a:srgbClr val="000000"/>
                </a:solidFill>
                <a:latin typeface="Times New Roman"/>
                <a:cs typeface="Times New Roman"/>
              </a:rPr>
              <a:t>Geankoplis</a:t>
            </a:r>
            <a:r>
              <a:rPr lang="en-US" sz="3600" b="0" dirty="0">
                <a:solidFill>
                  <a:srgbClr val="000000"/>
                </a:solidFill>
                <a:latin typeface="Times New Roman"/>
                <a:cs typeface="Times New Roman"/>
              </a:rPr>
              <a:t>, </a:t>
            </a:r>
            <a:r>
              <a:rPr lang="en-US" sz="3600" b="0" i="1" dirty="0">
                <a:solidFill>
                  <a:srgbClr val="000000"/>
                </a:solidFill>
                <a:latin typeface="Times New Roman"/>
                <a:cs typeface="Times New Roman"/>
              </a:rPr>
              <a:t>Transport Processes and Separation Process Principles (Includes Unit Operations)</a:t>
            </a:r>
            <a:r>
              <a:rPr lang="en-US" sz="3600" b="0" dirty="0">
                <a:solidFill>
                  <a:srgbClr val="000000"/>
                </a:solidFill>
                <a:latin typeface="Times New Roman"/>
                <a:cs typeface="Times New Roman"/>
              </a:rPr>
              <a:t>. Pearson Education, Inc., 2003.</a:t>
            </a:r>
            <a:endParaRPr lang="en-US" dirty="0"/>
          </a:p>
          <a:p>
            <a:pPr algn="l"/>
            <a:r>
              <a:rPr lang="en-US" sz="3600" b="0" dirty="0">
                <a:solidFill>
                  <a:srgbClr val="000000"/>
                </a:solidFill>
                <a:latin typeface="Times New Roman"/>
                <a:cs typeface="Times New Roman"/>
              </a:rPr>
              <a:t>“Specific Heat Capacity Table.” [Online]. Available: http://www2.ucdsb.on.ca/tiss/stretton/database/specific_heat_capacity_table.html. [Accessed: 23-Apr-2018].</a:t>
            </a:r>
          </a:p>
          <a:p>
            <a:pPr algn="l"/>
            <a:r>
              <a:rPr lang="en-US" sz="3600" b="0" dirty="0">
                <a:solidFill>
                  <a:schemeClr val="tx1"/>
                </a:solidFill>
                <a:latin typeface="Times New Roman"/>
                <a:cs typeface="Times New Roman"/>
              </a:rPr>
              <a:t>“Thermal Conductivity of Common Materials and Gases,” </a:t>
            </a:r>
            <a:r>
              <a:rPr lang="en-US" sz="3600" b="0" i="1" dirty="0">
                <a:solidFill>
                  <a:schemeClr val="tx1"/>
                </a:solidFill>
                <a:latin typeface="Times New Roman"/>
                <a:cs typeface="Times New Roman"/>
              </a:rPr>
              <a:t>The Engineering </a:t>
            </a:r>
            <a:r>
              <a:rPr lang="en-US" sz="3600" b="0" i="1" dirty="0" err="1">
                <a:solidFill>
                  <a:schemeClr val="tx1"/>
                </a:solidFill>
                <a:latin typeface="Times New Roman"/>
                <a:cs typeface="Times New Roman"/>
              </a:rPr>
              <a:t>ToolBox</a:t>
            </a:r>
            <a:r>
              <a:rPr lang="en-US" sz="3600" b="0" dirty="0">
                <a:solidFill>
                  <a:schemeClr val="tx1"/>
                </a:solidFill>
                <a:latin typeface="Times New Roman"/>
                <a:cs typeface="Times New Roman"/>
              </a:rPr>
              <a:t>. [Online]. Available: https://www.engineeringtoolbox.com/thermal-conductivity-d_429.html. [Accessed: 23-Apr-2018].</a:t>
            </a:r>
            <a:endParaRPr lang="en-US" dirty="0">
              <a:solidFill>
                <a:schemeClr val="tx1"/>
              </a:solidFill>
            </a:endParaRP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Effects of Free and Forced Convection on the Convection Coefficient and Time to Steady State for Various Objects  Christian Roys, Jon Zywusko, and Julie Delano  Department of Chemical Engineering, University of New Hampshire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Effects of Free and Forced Convection on the Convection Coefficient and Time to Steady State for Various Objects  Christian Roys, Jon Zywusko, and Julie Delano  Department of Chemical Engineering, University of New Hampshire</dc:title>
  <cp:revision>2</cp:revision>
  <dcterms:modified xsi:type="dcterms:W3CDTF">2018-04-30T20:03:32Z</dcterms:modified>
</cp:coreProperties>
</file>