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diagrams/data3.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
  </p:handoutMasterIdLst>
  <p:sldIdLst>
    <p:sldId id="259" r:id="rId2"/>
  </p:sldIdLst>
  <p:sldSz cx="40233600" cy="32918400"/>
  <p:notesSz cx="7077075" cy="9363075"/>
  <p:defaultTextStyle>
    <a:defPPr>
      <a:defRPr lang="en-US"/>
    </a:defPPr>
    <a:lvl1pPr algn="ctr" rtl="0" fontAlgn="base">
      <a:spcBef>
        <a:spcPct val="0"/>
      </a:spcBef>
      <a:spcAft>
        <a:spcPct val="0"/>
      </a:spcAft>
      <a:defRPr sz="4300" b="1" kern="1200">
        <a:solidFill>
          <a:srgbClr val="FF9900"/>
        </a:solidFill>
        <a:latin typeface="Arial" charset="0"/>
        <a:ea typeface="+mn-ea"/>
        <a:cs typeface="+mn-cs"/>
      </a:defRPr>
    </a:lvl1pPr>
    <a:lvl2pPr marL="457200" algn="ctr" rtl="0" fontAlgn="base">
      <a:spcBef>
        <a:spcPct val="0"/>
      </a:spcBef>
      <a:spcAft>
        <a:spcPct val="0"/>
      </a:spcAft>
      <a:defRPr sz="4300" b="1" kern="1200">
        <a:solidFill>
          <a:srgbClr val="FF9900"/>
        </a:solidFill>
        <a:latin typeface="Arial" charset="0"/>
        <a:ea typeface="+mn-ea"/>
        <a:cs typeface="+mn-cs"/>
      </a:defRPr>
    </a:lvl2pPr>
    <a:lvl3pPr marL="914400" algn="ctr" rtl="0" fontAlgn="base">
      <a:spcBef>
        <a:spcPct val="0"/>
      </a:spcBef>
      <a:spcAft>
        <a:spcPct val="0"/>
      </a:spcAft>
      <a:defRPr sz="4300" b="1" kern="1200">
        <a:solidFill>
          <a:srgbClr val="FF9900"/>
        </a:solidFill>
        <a:latin typeface="Arial" charset="0"/>
        <a:ea typeface="+mn-ea"/>
        <a:cs typeface="+mn-cs"/>
      </a:defRPr>
    </a:lvl3pPr>
    <a:lvl4pPr marL="1371600" algn="ctr" rtl="0" fontAlgn="base">
      <a:spcBef>
        <a:spcPct val="0"/>
      </a:spcBef>
      <a:spcAft>
        <a:spcPct val="0"/>
      </a:spcAft>
      <a:defRPr sz="4300" b="1" kern="1200">
        <a:solidFill>
          <a:srgbClr val="FF9900"/>
        </a:solidFill>
        <a:latin typeface="Arial" charset="0"/>
        <a:ea typeface="+mn-ea"/>
        <a:cs typeface="+mn-cs"/>
      </a:defRPr>
    </a:lvl4pPr>
    <a:lvl5pPr marL="1828800" algn="ctr" rtl="0" fontAlgn="base">
      <a:spcBef>
        <a:spcPct val="0"/>
      </a:spcBef>
      <a:spcAft>
        <a:spcPct val="0"/>
      </a:spcAft>
      <a:defRPr sz="4300" b="1" kern="1200">
        <a:solidFill>
          <a:srgbClr val="FF9900"/>
        </a:solidFill>
        <a:latin typeface="Arial" charset="0"/>
        <a:ea typeface="+mn-ea"/>
        <a:cs typeface="+mn-cs"/>
      </a:defRPr>
    </a:lvl5pPr>
    <a:lvl6pPr marL="2286000" algn="l" defTabSz="914400" rtl="0" eaLnBrk="1" latinLnBrk="0" hangingPunct="1">
      <a:defRPr sz="4300" b="1" kern="1200">
        <a:solidFill>
          <a:srgbClr val="FF9900"/>
        </a:solidFill>
        <a:latin typeface="Arial" charset="0"/>
        <a:ea typeface="+mn-ea"/>
        <a:cs typeface="+mn-cs"/>
      </a:defRPr>
    </a:lvl6pPr>
    <a:lvl7pPr marL="2743200" algn="l" defTabSz="914400" rtl="0" eaLnBrk="1" latinLnBrk="0" hangingPunct="1">
      <a:defRPr sz="4300" b="1" kern="1200">
        <a:solidFill>
          <a:srgbClr val="FF9900"/>
        </a:solidFill>
        <a:latin typeface="Arial" charset="0"/>
        <a:ea typeface="+mn-ea"/>
        <a:cs typeface="+mn-cs"/>
      </a:defRPr>
    </a:lvl7pPr>
    <a:lvl8pPr marL="3200400" algn="l" defTabSz="914400" rtl="0" eaLnBrk="1" latinLnBrk="0" hangingPunct="1">
      <a:defRPr sz="4300" b="1" kern="1200">
        <a:solidFill>
          <a:srgbClr val="FF9900"/>
        </a:solidFill>
        <a:latin typeface="Arial" charset="0"/>
        <a:ea typeface="+mn-ea"/>
        <a:cs typeface="+mn-cs"/>
      </a:defRPr>
    </a:lvl8pPr>
    <a:lvl9pPr marL="3657600" algn="l" defTabSz="914400" rtl="0" eaLnBrk="1" latinLnBrk="0" hangingPunct="1">
      <a:defRPr sz="4300" b="1" kern="1200">
        <a:solidFill>
          <a:srgbClr val="FF9900"/>
        </a:solidFill>
        <a:latin typeface="Arial" charset="0"/>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4256" userDrawn="1">
          <p15:clr>
            <a:srgbClr val="A4A3A4"/>
          </p15:clr>
        </p15:guide>
        <p15:guide id="3" pos="1267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9999"/>
    <a:srgbClr val="CCCCCC"/>
    <a:srgbClr val="000066"/>
    <a:srgbClr val="FF9900"/>
    <a:srgbClr val="990000"/>
    <a:srgbClr val="000050"/>
    <a:srgbClr val="00126A"/>
    <a:srgbClr val="0033CC"/>
    <a:srgbClr val="000622"/>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3658" autoAdjust="0"/>
    <p:restoredTop sz="94575" autoAdjust="0"/>
  </p:normalViewPr>
  <p:slideViewPr>
    <p:cSldViewPr>
      <p:cViewPr>
        <p:scale>
          <a:sx n="50" d="100"/>
          <a:sy n="50" d="100"/>
        </p:scale>
        <p:origin x="-5316" y="-7254"/>
      </p:cViewPr>
      <p:guideLst>
        <p:guide orient="horz" pos="10368"/>
        <p:guide pos="14256"/>
        <p:guide pos="12672"/>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4848"/>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handoutMaster" Target="handoutMasters/handout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Kristen\AppData\Local\Microsoft\Windows\INetCache\Content.Outlook\J5BWWUHK\Heat%20Exchange%20in%20Condensing%20System%20Data.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C:\Users\Kristen\AppData\Local\Microsoft\Windows\INetCache\Content.Outlook\J5BWWUHK\Heat%20Exchange%20in%20Condensing%20System%20Data%20(002).xlsx" TargetMode="External"/><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1552783317649883"/>
          <c:y val="3.6569650551189346E-2"/>
          <c:w val="0.86858397024657974"/>
          <c:h val="0.85545935314779364"/>
        </c:manualLayout>
      </c:layout>
      <c:barChart>
        <c:barDir val="col"/>
        <c:grouping val="clustered"/>
        <c:varyColors val="0"/>
        <c:ser>
          <c:idx val="0"/>
          <c:order val="0"/>
          <c:tx>
            <c:v>Low Heat Cocurrent Flow</c:v>
          </c:tx>
          <c:spPr>
            <a:solidFill>
              <a:schemeClr val="accent2"/>
            </a:solidFill>
            <a:ln>
              <a:solidFill>
                <a:schemeClr val="tx1"/>
              </a:solidFill>
            </a:ln>
            <a:effectLst/>
          </c:spPr>
          <c:invertIfNegative val="0"/>
          <c:errBars>
            <c:errBarType val="both"/>
            <c:errValType val="cust"/>
            <c:noEndCap val="0"/>
            <c:plus>
              <c:numRef>
                <c:f>'100 Co'!$X$5:$Z$5</c:f>
                <c:numCache>
                  <c:formatCode>General</c:formatCode>
                  <c:ptCount val="3"/>
                  <c:pt idx="0">
                    <c:v>37.422364019975362</c:v>
                  </c:pt>
                  <c:pt idx="1">
                    <c:v>8.42397175725044</c:v>
                  </c:pt>
                  <c:pt idx="2">
                    <c:v>33.920717418066211</c:v>
                  </c:pt>
                </c:numCache>
              </c:numRef>
            </c:plus>
            <c:minus>
              <c:numRef>
                <c:f>'100 Co'!$X$5:$Z$5</c:f>
                <c:numCache>
                  <c:formatCode>General</c:formatCode>
                  <c:ptCount val="3"/>
                  <c:pt idx="0">
                    <c:v>37.422364019975362</c:v>
                  </c:pt>
                  <c:pt idx="1">
                    <c:v>8.42397175725044</c:v>
                  </c:pt>
                  <c:pt idx="2">
                    <c:v>33.920717418066211</c:v>
                  </c:pt>
                </c:numCache>
              </c:numRef>
            </c:minus>
            <c:spPr>
              <a:noFill/>
              <a:ln w="6350" cap="flat" cmpd="sng" algn="ctr">
                <a:solidFill>
                  <a:schemeClr val="dk1"/>
                </a:solidFill>
                <a:prstDash val="solid"/>
                <a:miter lim="800000"/>
              </a:ln>
              <a:effectLst/>
            </c:spPr>
          </c:errBars>
          <c:cat>
            <c:strRef>
              <c:f>'100 Co'!$X$2:$Z$2</c:f>
              <c:strCache>
                <c:ptCount val="3"/>
                <c:pt idx="0">
                  <c:v>100 cc/min</c:v>
                </c:pt>
                <c:pt idx="1">
                  <c:v>200 cc/min</c:v>
                </c:pt>
                <c:pt idx="2">
                  <c:v>300 cc/min</c:v>
                </c:pt>
              </c:strCache>
            </c:strRef>
          </c:cat>
          <c:val>
            <c:numRef>
              <c:f>'100 Co'!$X$3:$Z$3</c:f>
              <c:numCache>
                <c:formatCode>General</c:formatCode>
                <c:ptCount val="3"/>
                <c:pt idx="0">
                  <c:v>208.95825866281425</c:v>
                </c:pt>
                <c:pt idx="1">
                  <c:v>187.33036572040658</c:v>
                </c:pt>
                <c:pt idx="2">
                  <c:v>152.97940817036752</c:v>
                </c:pt>
              </c:numCache>
            </c:numRef>
          </c:val>
          <c:extLst>
            <c:ext xmlns:c16="http://schemas.microsoft.com/office/drawing/2014/chart" uri="{C3380CC4-5D6E-409C-BE32-E72D297353CC}">
              <c16:uniqueId val="{00000000-7C82-4A16-8027-431038930212}"/>
            </c:ext>
          </c:extLst>
        </c:ser>
        <c:ser>
          <c:idx val="2"/>
          <c:order val="1"/>
          <c:tx>
            <c:v>Low Heat Countercurrent Flow</c:v>
          </c:tx>
          <c:spPr>
            <a:solidFill>
              <a:schemeClr val="accent6"/>
            </a:solidFill>
            <a:ln>
              <a:solidFill>
                <a:schemeClr val="tx1"/>
              </a:solidFill>
            </a:ln>
            <a:effectLst/>
          </c:spPr>
          <c:invertIfNegative val="0"/>
          <c:errBars>
            <c:errBarType val="both"/>
            <c:errValType val="cust"/>
            <c:noEndCap val="0"/>
            <c:plus>
              <c:numRef>
                <c:f>'100 Co'!$AA$5:$AC$5</c:f>
                <c:numCache>
                  <c:formatCode>General</c:formatCode>
                  <c:ptCount val="3"/>
                  <c:pt idx="0">
                    <c:v>11.488494411828253</c:v>
                  </c:pt>
                  <c:pt idx="1">
                    <c:v>202.97614048726942</c:v>
                  </c:pt>
                  <c:pt idx="2">
                    <c:v>60.015871273274676</c:v>
                  </c:pt>
                </c:numCache>
              </c:numRef>
            </c:plus>
            <c:minus>
              <c:numRef>
                <c:f>'100 Co'!$AA$5:$AC$5</c:f>
                <c:numCache>
                  <c:formatCode>General</c:formatCode>
                  <c:ptCount val="3"/>
                  <c:pt idx="0">
                    <c:v>11.488494411828253</c:v>
                  </c:pt>
                  <c:pt idx="1">
                    <c:v>202.97614048726942</c:v>
                  </c:pt>
                  <c:pt idx="2">
                    <c:v>60.015871273274676</c:v>
                  </c:pt>
                </c:numCache>
              </c:numRef>
            </c:minus>
            <c:spPr>
              <a:noFill/>
              <a:ln w="6350" cap="flat" cmpd="sng" algn="ctr">
                <a:solidFill>
                  <a:schemeClr val="dk1"/>
                </a:solidFill>
                <a:prstDash val="solid"/>
                <a:miter lim="800000"/>
              </a:ln>
              <a:effectLst/>
            </c:spPr>
          </c:errBars>
          <c:cat>
            <c:strRef>
              <c:f>'100 Co'!$X$2:$Z$2</c:f>
              <c:strCache>
                <c:ptCount val="3"/>
                <c:pt idx="0">
                  <c:v>100 cc/min</c:v>
                </c:pt>
                <c:pt idx="1">
                  <c:v>200 cc/min</c:v>
                </c:pt>
                <c:pt idx="2">
                  <c:v>300 cc/min</c:v>
                </c:pt>
              </c:strCache>
            </c:strRef>
          </c:cat>
          <c:val>
            <c:numRef>
              <c:f>'100 Co'!$AA$3:$AC$3</c:f>
              <c:numCache>
                <c:formatCode>General</c:formatCode>
                <c:ptCount val="3"/>
                <c:pt idx="0">
                  <c:v>340.24954802523388</c:v>
                </c:pt>
                <c:pt idx="1">
                  <c:v>388.79261357329705</c:v>
                </c:pt>
                <c:pt idx="2">
                  <c:v>426.35919524830052</c:v>
                </c:pt>
              </c:numCache>
            </c:numRef>
          </c:val>
          <c:extLst>
            <c:ext xmlns:c16="http://schemas.microsoft.com/office/drawing/2014/chart" uri="{C3380CC4-5D6E-409C-BE32-E72D297353CC}">
              <c16:uniqueId val="{00000001-7C82-4A16-8027-431038930212}"/>
            </c:ext>
          </c:extLst>
        </c:ser>
        <c:ser>
          <c:idx val="1"/>
          <c:order val="2"/>
          <c:tx>
            <c:v>High Heat Cocurrent Flow</c:v>
          </c:tx>
          <c:spPr>
            <a:solidFill>
              <a:schemeClr val="accent4"/>
            </a:solidFill>
            <a:ln>
              <a:solidFill>
                <a:schemeClr val="tx1"/>
              </a:solidFill>
            </a:ln>
            <a:effectLst/>
          </c:spPr>
          <c:invertIfNegative val="0"/>
          <c:errBars>
            <c:errBarType val="both"/>
            <c:errValType val="cust"/>
            <c:noEndCap val="0"/>
            <c:plus>
              <c:numRef>
                <c:f>'100 Co'!$X$6:$Z$6</c:f>
                <c:numCache>
                  <c:formatCode>General</c:formatCode>
                  <c:ptCount val="3"/>
                  <c:pt idx="0">
                    <c:v>56.970086529139301</c:v>
                  </c:pt>
                  <c:pt idx="1">
                    <c:v>108.01858212036785</c:v>
                  </c:pt>
                  <c:pt idx="2">
                    <c:v>36.901645888267176</c:v>
                  </c:pt>
                </c:numCache>
              </c:numRef>
            </c:plus>
            <c:minus>
              <c:numRef>
                <c:f>'100 Co'!$X$6:$Z$6</c:f>
                <c:numCache>
                  <c:formatCode>General</c:formatCode>
                  <c:ptCount val="3"/>
                  <c:pt idx="0">
                    <c:v>56.970086529139301</c:v>
                  </c:pt>
                  <c:pt idx="1">
                    <c:v>108.01858212036785</c:v>
                  </c:pt>
                  <c:pt idx="2">
                    <c:v>36.901645888267176</c:v>
                  </c:pt>
                </c:numCache>
              </c:numRef>
            </c:minus>
            <c:spPr>
              <a:noFill/>
              <a:ln w="6350" cap="flat" cmpd="sng" algn="ctr">
                <a:solidFill>
                  <a:schemeClr val="dk1"/>
                </a:solidFill>
                <a:prstDash val="solid"/>
                <a:miter lim="800000"/>
              </a:ln>
              <a:effectLst/>
            </c:spPr>
          </c:errBars>
          <c:cat>
            <c:strRef>
              <c:f>'100 Co'!$X$2:$Z$2</c:f>
              <c:strCache>
                <c:ptCount val="3"/>
                <c:pt idx="0">
                  <c:v>100 cc/min</c:v>
                </c:pt>
                <c:pt idx="1">
                  <c:v>200 cc/min</c:v>
                </c:pt>
                <c:pt idx="2">
                  <c:v>300 cc/min</c:v>
                </c:pt>
              </c:strCache>
            </c:strRef>
          </c:cat>
          <c:val>
            <c:numRef>
              <c:f>'100 Co'!$X$4:$Z$4</c:f>
              <c:numCache>
                <c:formatCode>General</c:formatCode>
                <c:ptCount val="3"/>
                <c:pt idx="0">
                  <c:v>247.39082288396517</c:v>
                </c:pt>
                <c:pt idx="1">
                  <c:v>236.22921652082718</c:v>
                </c:pt>
                <c:pt idx="2">
                  <c:v>182.51151225567222</c:v>
                </c:pt>
              </c:numCache>
            </c:numRef>
          </c:val>
          <c:extLst>
            <c:ext xmlns:c16="http://schemas.microsoft.com/office/drawing/2014/chart" uri="{C3380CC4-5D6E-409C-BE32-E72D297353CC}">
              <c16:uniqueId val="{00000002-7C82-4A16-8027-431038930212}"/>
            </c:ext>
          </c:extLst>
        </c:ser>
        <c:ser>
          <c:idx val="3"/>
          <c:order val="3"/>
          <c:tx>
            <c:v>High Heat Countercurrent Flow</c:v>
          </c:tx>
          <c:spPr>
            <a:solidFill>
              <a:schemeClr val="accent2">
                <a:lumMod val="60000"/>
              </a:schemeClr>
            </a:solidFill>
            <a:ln>
              <a:solidFill>
                <a:schemeClr val="tx1"/>
              </a:solidFill>
            </a:ln>
            <a:effectLst/>
          </c:spPr>
          <c:invertIfNegative val="0"/>
          <c:errBars>
            <c:errBarType val="both"/>
            <c:errValType val="cust"/>
            <c:noEndCap val="0"/>
            <c:plus>
              <c:numRef>
                <c:f>'100 Co'!$AA$6:$AC$6</c:f>
                <c:numCache>
                  <c:formatCode>General</c:formatCode>
                  <c:ptCount val="3"/>
                  <c:pt idx="0">
                    <c:v>59.041092709222696</c:v>
                  </c:pt>
                  <c:pt idx="1">
                    <c:v>72.905891136321273</c:v>
                  </c:pt>
                  <c:pt idx="2">
                    <c:v>28.181314706987241</c:v>
                  </c:pt>
                </c:numCache>
              </c:numRef>
            </c:plus>
            <c:minus>
              <c:numRef>
                <c:f>'100 Co'!$AA$6:$AC$6</c:f>
                <c:numCache>
                  <c:formatCode>General</c:formatCode>
                  <c:ptCount val="3"/>
                  <c:pt idx="0">
                    <c:v>59.041092709222696</c:v>
                  </c:pt>
                  <c:pt idx="1">
                    <c:v>72.905891136321273</c:v>
                  </c:pt>
                  <c:pt idx="2">
                    <c:v>28.181314706987241</c:v>
                  </c:pt>
                </c:numCache>
              </c:numRef>
            </c:minus>
            <c:spPr>
              <a:noFill/>
              <a:ln w="6350" cap="flat" cmpd="sng" algn="ctr">
                <a:solidFill>
                  <a:schemeClr val="dk1"/>
                </a:solidFill>
                <a:prstDash val="solid"/>
                <a:miter lim="800000"/>
              </a:ln>
              <a:effectLst/>
            </c:spPr>
          </c:errBars>
          <c:cat>
            <c:strRef>
              <c:f>'100 Co'!$X$2:$Z$2</c:f>
              <c:strCache>
                <c:ptCount val="3"/>
                <c:pt idx="0">
                  <c:v>100 cc/min</c:v>
                </c:pt>
                <c:pt idx="1">
                  <c:v>200 cc/min</c:v>
                </c:pt>
                <c:pt idx="2">
                  <c:v>300 cc/min</c:v>
                </c:pt>
              </c:strCache>
            </c:strRef>
          </c:cat>
          <c:val>
            <c:numRef>
              <c:f>'100 Co'!$AA$4:$AC$4</c:f>
              <c:numCache>
                <c:formatCode>General</c:formatCode>
                <c:ptCount val="3"/>
                <c:pt idx="0">
                  <c:v>389.66763305196929</c:v>
                </c:pt>
                <c:pt idx="1">
                  <c:v>675.1223597475954</c:v>
                </c:pt>
                <c:pt idx="2">
                  <c:v>311.60853331388904</c:v>
                </c:pt>
              </c:numCache>
            </c:numRef>
          </c:val>
          <c:extLst>
            <c:ext xmlns:c16="http://schemas.microsoft.com/office/drawing/2014/chart" uri="{C3380CC4-5D6E-409C-BE32-E72D297353CC}">
              <c16:uniqueId val="{00000003-7C82-4A16-8027-431038930212}"/>
            </c:ext>
          </c:extLst>
        </c:ser>
        <c:dLbls>
          <c:showLegendKey val="0"/>
          <c:showVal val="0"/>
          <c:showCatName val="0"/>
          <c:showSerName val="0"/>
          <c:showPercent val="0"/>
          <c:showBubbleSize val="0"/>
        </c:dLbls>
        <c:gapWidth val="219"/>
        <c:overlap val="-27"/>
        <c:axId val="694856368"/>
        <c:axId val="694855056"/>
      </c:barChart>
      <c:catAx>
        <c:axId val="694856368"/>
        <c:scaling>
          <c:orientation val="minMax"/>
        </c:scaling>
        <c:delete val="0"/>
        <c:axPos val="b"/>
        <c:title>
          <c:tx>
            <c:rich>
              <a:bodyPr rot="0" spcFirstLastPara="1" vertOverflow="ellipsis" vert="horz" wrap="square" anchor="ctr" anchorCtr="1"/>
              <a:lstStyle/>
              <a:p>
                <a:pPr>
                  <a:defRPr sz="2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r>
                  <a:rPr lang="en-US"/>
                  <a:t>Cold Stream Flow Rate</a:t>
                </a:r>
              </a:p>
            </c:rich>
          </c:tx>
          <c:layout>
            <c:manualLayout>
              <c:xMode val="edge"/>
              <c:yMode val="edge"/>
              <c:x val="0.40585295259639764"/>
              <c:y val="0.95128560638718318"/>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spPr>
          <a:noFill/>
          <a:ln w="9525" cap="flat" cmpd="sng" algn="ctr">
            <a:solidFill>
              <a:sysClr val="windowText" lastClr="000000"/>
            </a:solidFill>
            <a:round/>
          </a:ln>
          <a:effectLst/>
        </c:spPr>
        <c:txPr>
          <a:bodyPr rot="-60000000" spcFirstLastPara="1" vertOverflow="ellipsis" vert="horz" wrap="square" anchor="ctr" anchorCtr="1"/>
          <a:lstStyle/>
          <a:p>
            <a:pPr>
              <a:defRPr sz="2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crossAx val="694855056"/>
        <c:crosses val="autoZero"/>
        <c:auto val="1"/>
        <c:lblAlgn val="ctr"/>
        <c:lblOffset val="100"/>
        <c:noMultiLvlLbl val="0"/>
      </c:catAx>
      <c:valAx>
        <c:axId val="694855056"/>
        <c:scaling>
          <c:orientation val="minMax"/>
        </c:scaling>
        <c:delete val="0"/>
        <c:axPos val="l"/>
        <c:title>
          <c:tx>
            <c:rich>
              <a:bodyPr rot="-5400000" spcFirstLastPara="1" vertOverflow="ellipsis" vert="horz" wrap="square" anchor="ctr" anchorCtr="1"/>
              <a:lstStyle/>
              <a:p>
                <a:pPr>
                  <a:defRPr sz="2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r>
                  <a:rPr lang="en-US"/>
                  <a:t>Overall Heat Transfer Coefficient (W/m^2 K)</a:t>
                </a:r>
              </a:p>
            </c:rich>
          </c:tx>
          <c:layout>
            <c:manualLayout>
              <c:xMode val="edge"/>
              <c:yMode val="edge"/>
              <c:x val="1.4078050189034342E-2"/>
              <c:y val="0.15770894017718107"/>
            </c:manualLayout>
          </c:layout>
          <c:overlay val="0"/>
          <c:spPr>
            <a:noFill/>
            <a:ln>
              <a:noFill/>
            </a:ln>
            <a:effectLst/>
          </c:spPr>
          <c:txPr>
            <a:bodyPr rot="-5400000" spcFirstLastPara="1" vertOverflow="ellipsis" vert="horz" wrap="square" anchor="ctr" anchorCtr="1"/>
            <a:lstStyle/>
            <a:p>
              <a:pPr>
                <a:defRPr sz="2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crossAx val="694856368"/>
        <c:crosses val="autoZero"/>
        <c:crossBetween val="between"/>
        <c:majorUnit val="200"/>
      </c:valAx>
      <c:spPr>
        <a:solidFill>
          <a:schemeClr val="lt1"/>
        </a:solidFill>
        <a:ln w="12700" cap="flat" cmpd="sng" algn="ctr">
          <a:solidFill>
            <a:sysClr val="windowText" lastClr="000000"/>
          </a:solidFill>
          <a:prstDash val="solid"/>
          <a:miter lim="800000"/>
        </a:ln>
        <a:effectLst/>
      </c:spPr>
    </c:plotArea>
    <c:legend>
      <c:legendPos val="r"/>
      <c:layout>
        <c:manualLayout>
          <c:xMode val="edge"/>
          <c:yMode val="edge"/>
          <c:x val="0.1270785156446293"/>
          <c:y val="4.0728693190987882E-2"/>
          <c:w val="0.34849470042390918"/>
          <c:h val="0.30218259362041994"/>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chemeClr val="tx1"/>
      </a:solidFill>
      <a:round/>
    </a:ln>
    <a:effectLst/>
  </c:spPr>
  <c:txPr>
    <a:bodyPr/>
    <a:lstStyle/>
    <a:p>
      <a:pPr>
        <a:defRPr sz="2000">
          <a:solidFill>
            <a:schemeClr val="tx1"/>
          </a:solidFill>
          <a:latin typeface="Times New Roman" panose="02020603050405020304" pitchFamily="18" charset="0"/>
          <a:cs typeface="Times New Roman" panose="02020603050405020304" pitchFamily="18" charset="0"/>
        </a:defRPr>
      </a:pPr>
      <a:endParaRPr lang="en-US"/>
    </a:p>
  </c:txPr>
  <c:externalData r:id="rId3">
    <c:autoUpdate val="0"/>
  </c:externalData>
  <c:userShapes r:id="rId4"/>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60" b="0" i="0" u="none" strike="noStrike" kern="1200" baseline="0">
                <a:solidFill>
                  <a:schemeClr val="tx1"/>
                </a:solidFill>
                <a:latin typeface="Times New Roman" panose="02020603050405020304" pitchFamily="18" charset="0"/>
                <a:ea typeface="+mn-ea"/>
                <a:cs typeface="Times New Roman" panose="02020603050405020304" pitchFamily="18" charset="0"/>
              </a:defRPr>
            </a:pPr>
            <a:r>
              <a:rPr lang="en-US"/>
              <a:t>Low Heat</a:t>
            </a:r>
            <a:r>
              <a:rPr lang="en-US" baseline="0"/>
              <a:t> Setting</a:t>
            </a:r>
            <a:endParaRPr lang="en-US"/>
          </a:p>
        </c:rich>
      </c:tx>
      <c:overlay val="0"/>
      <c:spPr>
        <a:noFill/>
        <a:ln>
          <a:noFill/>
        </a:ln>
        <a:effectLst/>
      </c:spPr>
      <c:txPr>
        <a:bodyPr rot="0" spcFirstLastPara="1" vertOverflow="ellipsis" vert="horz" wrap="square" anchor="ctr" anchorCtr="1"/>
        <a:lstStyle/>
        <a:p>
          <a:pPr>
            <a:defRPr sz="216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title>
    <c:autoTitleDeleted val="0"/>
    <c:plotArea>
      <c:layout>
        <c:manualLayout>
          <c:layoutTarget val="inner"/>
          <c:xMode val="edge"/>
          <c:yMode val="edge"/>
          <c:x val="0.11808818168562263"/>
          <c:y val="0.11716827063283757"/>
          <c:w val="0.82114792942548853"/>
          <c:h val="0.70434942160007774"/>
        </c:manualLayout>
      </c:layout>
      <c:scatterChart>
        <c:scatterStyle val="lineMarker"/>
        <c:varyColors val="0"/>
        <c:ser>
          <c:idx val="0"/>
          <c:order val="0"/>
          <c:tx>
            <c:v>Heat Setting 6</c:v>
          </c:tx>
          <c:spPr>
            <a:ln w="47625" cap="rnd" cmpd="sng" algn="ctr">
              <a:noFill/>
              <a:prstDash val="solid"/>
              <a:round/>
            </a:ln>
            <a:effectLst/>
          </c:spPr>
          <c:marker>
            <c:spPr>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w="9525" cap="flat" cmpd="sng" algn="ctr">
                <a:solidFill>
                  <a:schemeClr val="accent2">
                    <a:shade val="95000"/>
                    <a:satMod val="105000"/>
                  </a:schemeClr>
                </a:solidFill>
                <a:prstDash val="solid"/>
                <a:round/>
              </a:ln>
              <a:effectLst>
                <a:outerShdw blurRad="40000" dist="23000" dir="5400000" rotWithShape="0">
                  <a:srgbClr val="000000">
                    <a:alpha val="35000"/>
                  </a:srgbClr>
                </a:outerShdw>
              </a:effectLst>
            </c:spPr>
          </c:marker>
          <c:trendline>
            <c:spPr>
              <a:ln w="9525" cap="rnd" cmpd="sng" algn="ctr">
                <a:solidFill>
                  <a:schemeClr val="tx1">
                    <a:shade val="95000"/>
                    <a:satMod val="105000"/>
                  </a:schemeClr>
                </a:solidFill>
                <a:prstDash val="solid"/>
                <a:round/>
              </a:ln>
              <a:effectLst/>
            </c:spPr>
            <c:trendlineType val="linear"/>
            <c:dispRSqr val="0"/>
            <c:dispEq val="0"/>
          </c:trendline>
          <c:trendline>
            <c:spPr>
              <a:ln w="9525" cap="rnd" cmpd="sng" algn="ctr">
                <a:solidFill>
                  <a:schemeClr val="tx1">
                    <a:shade val="95000"/>
                    <a:satMod val="105000"/>
                  </a:schemeClr>
                </a:solidFill>
                <a:prstDash val="solid"/>
                <a:round/>
              </a:ln>
              <a:effectLst/>
            </c:spPr>
            <c:trendlineType val="linear"/>
            <c:dispRSqr val="0"/>
            <c:dispEq val="0"/>
          </c:trendline>
          <c:xVal>
            <c:numRef>
              <c:f>CoCurrent!$I$29:$I$37</c:f>
              <c:numCache>
                <c:formatCode>General</c:formatCode>
                <c:ptCount val="9"/>
                <c:pt idx="0">
                  <c:v>1.5901621508196784E-3</c:v>
                </c:pt>
                <c:pt idx="1">
                  <c:v>5.6220722001539003E-4</c:v>
                </c:pt>
                <c:pt idx="2">
                  <c:v>3.0602684861029883E-4</c:v>
                </c:pt>
                <c:pt idx="3">
                  <c:v>1.5901621508196784E-3</c:v>
                </c:pt>
                <c:pt idx="4">
                  <c:v>5.6220722001539003E-4</c:v>
                </c:pt>
                <c:pt idx="5">
                  <c:v>3.0602684861029883E-4</c:v>
                </c:pt>
                <c:pt idx="6">
                  <c:v>1.5901621508196784E-3</c:v>
                </c:pt>
                <c:pt idx="7">
                  <c:v>5.6220722001539003E-4</c:v>
                </c:pt>
                <c:pt idx="8">
                  <c:v>3.0602684861029883E-4</c:v>
                </c:pt>
              </c:numCache>
            </c:numRef>
          </c:xVal>
          <c:yVal>
            <c:numRef>
              <c:f>CoCurrent!$V$29:$V$37</c:f>
              <c:numCache>
                <c:formatCode>General</c:formatCode>
                <c:ptCount val="9"/>
                <c:pt idx="0">
                  <c:v>0.63288163494584926</c:v>
                </c:pt>
                <c:pt idx="1">
                  <c:v>0.49118281931252772</c:v>
                </c:pt>
                <c:pt idx="2">
                  <c:v>0.50910717150486084</c:v>
                </c:pt>
                <c:pt idx="3">
                  <c:v>0.64605328058459011</c:v>
                </c:pt>
                <c:pt idx="4">
                  <c:v>0.45364740254750047</c:v>
                </c:pt>
                <c:pt idx="5">
                  <c:v>0.46347198135522794</c:v>
                </c:pt>
                <c:pt idx="6">
                  <c:v>0.59000494336887543</c:v>
                </c:pt>
                <c:pt idx="7">
                  <c:v>0.45107228830522383</c:v>
                </c:pt>
                <c:pt idx="8">
                  <c:v>0.58143423889055335</c:v>
                </c:pt>
              </c:numCache>
            </c:numRef>
          </c:yVal>
          <c:smooth val="0"/>
          <c:extLst>
            <c:ext xmlns:c16="http://schemas.microsoft.com/office/drawing/2014/chart" uri="{C3380CC4-5D6E-409C-BE32-E72D297353CC}">
              <c16:uniqueId val="{00000002-9EBC-497A-811E-0C8228787288}"/>
            </c:ext>
          </c:extLst>
        </c:ser>
        <c:dLbls>
          <c:showLegendKey val="0"/>
          <c:showVal val="0"/>
          <c:showCatName val="0"/>
          <c:showSerName val="0"/>
          <c:showPercent val="0"/>
          <c:showBubbleSize val="0"/>
        </c:dLbls>
        <c:axId val="2132804824"/>
        <c:axId val="2134605512"/>
      </c:scatterChart>
      <c:valAx>
        <c:axId val="2132804824"/>
        <c:scaling>
          <c:orientation val="minMax"/>
        </c:scaling>
        <c:delete val="0"/>
        <c:axPos val="b"/>
        <c:title>
          <c:tx>
            <c:rich>
              <a:bodyPr rot="0" spcFirstLastPara="1" vertOverflow="ellipsis" vert="horz" wrap="square" anchor="ctr" anchorCtr="1"/>
              <a:lstStyle/>
              <a:p>
                <a:pPr>
                  <a:defRPr sz="1800" b="0" i="0" u="none" strike="noStrike" kern="1200" baseline="0">
                    <a:solidFill>
                      <a:schemeClr val="tx1"/>
                    </a:solidFill>
                    <a:latin typeface="Times New Roman" panose="02020603050405020304" pitchFamily="18" charset="0"/>
                    <a:ea typeface="+mn-ea"/>
                    <a:cs typeface="Times New Roman" panose="02020603050405020304" pitchFamily="18" charset="0"/>
                  </a:defRPr>
                </a:pPr>
                <a:r>
                  <a:rPr lang="en-US"/>
                  <a:t>1/Re^m</a:t>
                </a:r>
              </a:p>
            </c:rich>
          </c:tx>
          <c:overlay val="0"/>
          <c:spPr>
            <a:noFill/>
            <a:ln>
              <a:noFill/>
            </a:ln>
            <a:effectLst/>
          </c:spPr>
          <c:txPr>
            <a:bodyPr rot="0" spcFirstLastPara="1" vertOverflow="ellipsis" vert="horz" wrap="square" anchor="ctr" anchorCtr="1"/>
            <a:lstStyle/>
            <a:p>
              <a:pPr>
                <a:defRPr sz="18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out"/>
        <c:minorTickMark val="none"/>
        <c:tickLblPos val="nextTo"/>
        <c:spPr>
          <a:noFill/>
          <a:ln w="9525" cap="flat" cmpd="sng" algn="ctr">
            <a:solidFill>
              <a:schemeClr val="tx1"/>
            </a:solidFill>
            <a:prstDash val="solid"/>
            <a:round/>
          </a:ln>
          <a:effectLst/>
        </c:spPr>
        <c:txPr>
          <a:bodyPr rot="-60000000" spcFirstLastPara="1" vertOverflow="ellipsis" vert="horz" wrap="square" anchor="ctr" anchorCtr="1"/>
          <a:lstStyle/>
          <a:p>
            <a:pPr>
              <a:defRPr sz="18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crossAx val="2134605512"/>
        <c:crosses val="autoZero"/>
        <c:crossBetween val="midCat"/>
        <c:majorUnit val="5.0000000000000012E-4"/>
      </c:valAx>
      <c:valAx>
        <c:axId val="2134605512"/>
        <c:scaling>
          <c:orientation val="minMax"/>
          <c:min val="0.2"/>
        </c:scaling>
        <c:delete val="0"/>
        <c:axPos val="l"/>
        <c:title>
          <c:tx>
            <c:rich>
              <a:bodyPr rot="-5400000" spcFirstLastPara="1" vertOverflow="ellipsis" vert="horz" wrap="square" anchor="ctr" anchorCtr="1"/>
              <a:lstStyle/>
              <a:p>
                <a:pPr>
                  <a:defRPr sz="1800" b="0" i="0" u="none" strike="noStrike" kern="1200" baseline="0">
                    <a:solidFill>
                      <a:schemeClr val="tx1"/>
                    </a:solidFill>
                    <a:latin typeface="Times New Roman" panose="02020603050405020304" pitchFamily="18" charset="0"/>
                    <a:ea typeface="+mn-ea"/>
                    <a:cs typeface="Times New Roman" panose="02020603050405020304" pitchFamily="18" charset="0"/>
                  </a:defRPr>
                </a:pPr>
                <a:r>
                  <a:rPr lang="en-US"/>
                  <a:t>1/UA</a:t>
                </a:r>
              </a:p>
            </c:rich>
          </c:tx>
          <c:overlay val="0"/>
          <c:spPr>
            <a:noFill/>
            <a:ln>
              <a:noFill/>
            </a:ln>
            <a:effectLst/>
          </c:spPr>
          <c:txPr>
            <a:bodyPr rot="-5400000" spcFirstLastPara="1" vertOverflow="ellipsis" vert="horz" wrap="square" anchor="ctr" anchorCtr="1"/>
            <a:lstStyle/>
            <a:p>
              <a:pPr>
                <a:defRPr sz="18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out"/>
        <c:minorTickMark val="none"/>
        <c:tickLblPos val="nextTo"/>
        <c:spPr>
          <a:noFill/>
          <a:ln w="9525" cap="flat" cmpd="sng" algn="ctr">
            <a:solidFill>
              <a:schemeClr val="tx1"/>
            </a:solidFill>
            <a:prstDash val="solid"/>
            <a:round/>
          </a:ln>
          <a:effectLst/>
        </c:spPr>
        <c:txPr>
          <a:bodyPr rot="-60000000" spcFirstLastPara="1" vertOverflow="ellipsis" vert="horz" wrap="square" anchor="ctr" anchorCtr="1"/>
          <a:lstStyle/>
          <a:p>
            <a:pPr>
              <a:defRPr sz="18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crossAx val="2132804824"/>
        <c:crosses val="autoZero"/>
        <c:crossBetween val="midCat"/>
        <c:majorUnit val="0.2"/>
      </c:valAx>
      <c:spPr>
        <a:noFill/>
        <a:ln>
          <a:solidFill>
            <a:schemeClr val="tx1"/>
          </a:solidFill>
        </a:ln>
        <a:effectLst/>
      </c:spPr>
    </c:plotArea>
    <c:plotVisOnly val="1"/>
    <c:dispBlanksAs val="gap"/>
    <c:showDLblsOverMax val="0"/>
  </c:chart>
  <c:spPr>
    <a:solidFill>
      <a:schemeClr val="bg1"/>
    </a:solidFill>
    <a:ln w="9525" cap="flat" cmpd="sng" algn="ctr">
      <a:solidFill>
        <a:schemeClr val="tx1"/>
      </a:solidFill>
      <a:prstDash val="solid"/>
    </a:ln>
    <a:effectLst/>
  </c:spPr>
  <c:txPr>
    <a:bodyPr/>
    <a:lstStyle/>
    <a:p>
      <a:pPr>
        <a:defRPr sz="1800" b="0">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5"/>
    </mc:Choice>
    <mc:Fallback>
      <c:style val="5"/>
    </mc:Fallback>
  </mc:AlternateContent>
  <c:chart>
    <c:title>
      <c:tx>
        <c:rich>
          <a:bodyPr rot="0" spcFirstLastPara="1" vertOverflow="ellipsis" vert="horz" wrap="square" anchor="ctr" anchorCtr="1"/>
          <a:lstStyle/>
          <a:p>
            <a:pPr>
              <a:defRPr sz="2160" b="0" i="0" u="none" strike="noStrike" kern="1200" baseline="0">
                <a:solidFill>
                  <a:schemeClr val="tx1"/>
                </a:solidFill>
                <a:latin typeface="Times New Roman" panose="02020603050405020304" pitchFamily="18" charset="0"/>
                <a:ea typeface="+mn-ea"/>
                <a:cs typeface="Times New Roman" panose="02020603050405020304" pitchFamily="18" charset="0"/>
              </a:defRPr>
            </a:pPr>
            <a:r>
              <a:rPr lang="en-US"/>
              <a:t>High Heat Setting</a:t>
            </a:r>
          </a:p>
        </c:rich>
      </c:tx>
      <c:overlay val="0"/>
      <c:spPr>
        <a:noFill/>
        <a:ln>
          <a:noFill/>
        </a:ln>
        <a:effectLst/>
      </c:spPr>
      <c:txPr>
        <a:bodyPr rot="0" spcFirstLastPara="1" vertOverflow="ellipsis" vert="horz" wrap="square" anchor="ctr" anchorCtr="1"/>
        <a:lstStyle/>
        <a:p>
          <a:pPr>
            <a:defRPr sz="216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title>
    <c:autoTitleDeleted val="0"/>
    <c:plotArea>
      <c:layout>
        <c:manualLayout>
          <c:layoutTarget val="inner"/>
          <c:xMode val="edge"/>
          <c:yMode val="edge"/>
          <c:x val="0.12848972003499562"/>
          <c:y val="0.11749246621950034"/>
          <c:w val="0.81074639107611546"/>
          <c:h val="0.70189000680470492"/>
        </c:manualLayout>
      </c:layout>
      <c:scatterChart>
        <c:scatterStyle val="lineMarker"/>
        <c:varyColors val="0"/>
        <c:ser>
          <c:idx val="0"/>
          <c:order val="0"/>
          <c:tx>
            <c:v>Heat Setting 10</c:v>
          </c:tx>
          <c:spPr>
            <a:ln w="47625" cap="rnd" cmpd="sng" algn="ctr">
              <a:noFill/>
              <a:prstDash val="solid"/>
              <a:round/>
            </a:ln>
            <a:effectLst/>
          </c:spPr>
          <c:marker>
            <c:spPr>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w="9525" cap="flat" cmpd="sng" algn="ctr">
                <a:solidFill>
                  <a:schemeClr val="accent3">
                    <a:shade val="95000"/>
                    <a:satMod val="105000"/>
                  </a:schemeClr>
                </a:solidFill>
                <a:prstDash val="solid"/>
                <a:round/>
              </a:ln>
              <a:effectLst>
                <a:outerShdw blurRad="40000" dist="23000" dir="5400000" rotWithShape="0">
                  <a:srgbClr val="000000">
                    <a:alpha val="35000"/>
                  </a:srgbClr>
                </a:outerShdw>
              </a:effectLst>
            </c:spPr>
          </c:marker>
          <c:trendline>
            <c:spPr>
              <a:ln w="9525" cap="rnd" cmpd="sng" algn="ctr">
                <a:solidFill>
                  <a:schemeClr val="tx1">
                    <a:shade val="95000"/>
                    <a:satMod val="105000"/>
                  </a:schemeClr>
                </a:solidFill>
                <a:prstDash val="solid"/>
                <a:round/>
              </a:ln>
              <a:effectLst/>
            </c:spPr>
            <c:trendlineType val="linear"/>
            <c:dispRSqr val="0"/>
            <c:dispEq val="0"/>
          </c:trendline>
          <c:trendline>
            <c:spPr>
              <a:ln w="9525" cap="rnd" cmpd="sng" algn="ctr">
                <a:solidFill>
                  <a:schemeClr val="tx1">
                    <a:shade val="95000"/>
                    <a:satMod val="105000"/>
                  </a:schemeClr>
                </a:solidFill>
                <a:prstDash val="solid"/>
                <a:round/>
              </a:ln>
              <a:effectLst/>
            </c:spPr>
            <c:trendlineType val="linear"/>
            <c:dispRSqr val="0"/>
            <c:dispEq val="0"/>
          </c:trendline>
          <c:xVal>
            <c:numRef>
              <c:f>CoCurrent!$I$38:$I$46</c:f>
              <c:numCache>
                <c:formatCode>General</c:formatCode>
                <c:ptCount val="9"/>
                <c:pt idx="0">
                  <c:v>1.5901621508196784E-3</c:v>
                </c:pt>
                <c:pt idx="1">
                  <c:v>5.6220722001539003E-4</c:v>
                </c:pt>
                <c:pt idx="2">
                  <c:v>3.0602684861029883E-4</c:v>
                </c:pt>
                <c:pt idx="3">
                  <c:v>1.5901621508196784E-3</c:v>
                </c:pt>
                <c:pt idx="4">
                  <c:v>5.6220722001539003E-4</c:v>
                </c:pt>
                <c:pt idx="5">
                  <c:v>3.0602684861029883E-4</c:v>
                </c:pt>
                <c:pt idx="6">
                  <c:v>1.5901621508196784E-3</c:v>
                </c:pt>
                <c:pt idx="7">
                  <c:v>5.6220722001539003E-4</c:v>
                </c:pt>
                <c:pt idx="8">
                  <c:v>3.0602684861029883E-4</c:v>
                </c:pt>
              </c:numCache>
            </c:numRef>
          </c:xVal>
          <c:yVal>
            <c:numRef>
              <c:f>CoCurrent!$V$38:$V$46</c:f>
              <c:numCache>
                <c:formatCode>General</c:formatCode>
                <c:ptCount val="9"/>
                <c:pt idx="0">
                  <c:v>0.60095274220378925</c:v>
                </c:pt>
                <c:pt idx="1">
                  <c:v>0.44603409044489045</c:v>
                </c:pt>
                <c:pt idx="2">
                  <c:v>0.44547708309838652</c:v>
                </c:pt>
                <c:pt idx="3">
                  <c:v>0.57569063006252819</c:v>
                </c:pt>
                <c:pt idx="4">
                  <c:v>0.44941768170582252</c:v>
                </c:pt>
                <c:pt idx="5">
                  <c:v>0.55621025166448612</c:v>
                </c:pt>
                <c:pt idx="6">
                  <c:v>0.58651197600295157</c:v>
                </c:pt>
                <c:pt idx="7">
                  <c:v>0.33336350178790819</c:v>
                </c:pt>
                <c:pt idx="8">
                  <c:v>0.45118914908691099</c:v>
                </c:pt>
              </c:numCache>
            </c:numRef>
          </c:yVal>
          <c:smooth val="0"/>
          <c:extLst>
            <c:ext xmlns:c16="http://schemas.microsoft.com/office/drawing/2014/chart" uri="{C3380CC4-5D6E-409C-BE32-E72D297353CC}">
              <c16:uniqueId val="{00000002-ACAF-4E8E-A98A-611E400FD1F3}"/>
            </c:ext>
          </c:extLst>
        </c:ser>
        <c:dLbls>
          <c:showLegendKey val="0"/>
          <c:showVal val="0"/>
          <c:showCatName val="0"/>
          <c:showSerName val="0"/>
          <c:showPercent val="0"/>
          <c:showBubbleSize val="0"/>
        </c:dLbls>
        <c:axId val="2133882552"/>
        <c:axId val="2133968568"/>
      </c:scatterChart>
      <c:valAx>
        <c:axId val="2133882552"/>
        <c:scaling>
          <c:orientation val="minMax"/>
        </c:scaling>
        <c:delete val="0"/>
        <c:axPos val="b"/>
        <c:title>
          <c:tx>
            <c:rich>
              <a:bodyPr rot="0" spcFirstLastPara="1" vertOverflow="ellipsis" vert="horz" wrap="square" anchor="ctr" anchorCtr="1"/>
              <a:lstStyle/>
              <a:p>
                <a:pPr>
                  <a:defRPr sz="1800" b="0" i="0" u="none" strike="noStrike" kern="1200" baseline="0">
                    <a:solidFill>
                      <a:schemeClr val="tx1"/>
                    </a:solidFill>
                    <a:latin typeface="Times New Roman" panose="02020603050405020304" pitchFamily="18" charset="0"/>
                    <a:ea typeface="+mn-ea"/>
                    <a:cs typeface="Times New Roman" panose="02020603050405020304" pitchFamily="18" charset="0"/>
                  </a:defRPr>
                </a:pPr>
                <a:r>
                  <a:rPr lang="en-US"/>
                  <a:t>1/Re^m</a:t>
                </a:r>
              </a:p>
            </c:rich>
          </c:tx>
          <c:overlay val="0"/>
          <c:spPr>
            <a:noFill/>
            <a:ln>
              <a:noFill/>
            </a:ln>
            <a:effectLst/>
          </c:spPr>
          <c:txPr>
            <a:bodyPr rot="0" spcFirstLastPara="1" vertOverflow="ellipsis" vert="horz" wrap="square" anchor="ctr" anchorCtr="1"/>
            <a:lstStyle/>
            <a:p>
              <a:pPr>
                <a:defRPr sz="18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out"/>
        <c:minorTickMark val="none"/>
        <c:tickLblPos val="nextTo"/>
        <c:spPr>
          <a:noFill/>
          <a:ln w="9525" cap="flat" cmpd="sng" algn="ctr">
            <a:solidFill>
              <a:schemeClr val="tx1"/>
            </a:solidFill>
            <a:prstDash val="solid"/>
            <a:round/>
          </a:ln>
          <a:effectLst/>
        </c:spPr>
        <c:txPr>
          <a:bodyPr rot="-60000000" spcFirstLastPara="1" vertOverflow="ellipsis" vert="horz" wrap="square" anchor="ctr" anchorCtr="1"/>
          <a:lstStyle/>
          <a:p>
            <a:pPr>
              <a:defRPr sz="18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crossAx val="2133968568"/>
        <c:crosses val="autoZero"/>
        <c:crossBetween val="midCat"/>
        <c:majorUnit val="5.0000000000000012E-4"/>
      </c:valAx>
      <c:valAx>
        <c:axId val="2133968568"/>
        <c:scaling>
          <c:orientation val="minMax"/>
          <c:min val="0.2"/>
        </c:scaling>
        <c:delete val="0"/>
        <c:axPos val="l"/>
        <c:title>
          <c:tx>
            <c:rich>
              <a:bodyPr rot="-5400000" spcFirstLastPara="1" vertOverflow="ellipsis" vert="horz" wrap="square" anchor="ctr" anchorCtr="1"/>
              <a:lstStyle/>
              <a:p>
                <a:pPr>
                  <a:defRPr sz="1800" b="0" i="0" u="none" strike="noStrike" kern="1200" baseline="0">
                    <a:solidFill>
                      <a:schemeClr val="tx1"/>
                    </a:solidFill>
                    <a:latin typeface="Times New Roman" panose="02020603050405020304" pitchFamily="18" charset="0"/>
                    <a:ea typeface="+mn-ea"/>
                    <a:cs typeface="Times New Roman" panose="02020603050405020304" pitchFamily="18" charset="0"/>
                  </a:defRPr>
                </a:pPr>
                <a:r>
                  <a:rPr lang="en-US"/>
                  <a:t>1/UA</a:t>
                </a:r>
              </a:p>
            </c:rich>
          </c:tx>
          <c:overlay val="0"/>
          <c:spPr>
            <a:noFill/>
            <a:ln>
              <a:noFill/>
            </a:ln>
            <a:effectLst/>
          </c:spPr>
          <c:txPr>
            <a:bodyPr rot="-5400000" spcFirstLastPara="1" vertOverflow="ellipsis" vert="horz" wrap="square" anchor="ctr" anchorCtr="1"/>
            <a:lstStyle/>
            <a:p>
              <a:pPr>
                <a:defRPr sz="18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out"/>
        <c:minorTickMark val="none"/>
        <c:tickLblPos val="nextTo"/>
        <c:spPr>
          <a:noFill/>
          <a:ln w="9525" cap="flat" cmpd="sng" algn="ctr">
            <a:solidFill>
              <a:schemeClr val="tx1"/>
            </a:solidFill>
            <a:prstDash val="solid"/>
            <a:round/>
          </a:ln>
          <a:effectLst/>
        </c:spPr>
        <c:txPr>
          <a:bodyPr rot="-60000000" spcFirstLastPara="1" vertOverflow="ellipsis" vert="horz" wrap="square" anchor="ctr" anchorCtr="1"/>
          <a:lstStyle/>
          <a:p>
            <a:pPr>
              <a:defRPr sz="18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crossAx val="2133882552"/>
        <c:crosses val="autoZero"/>
        <c:crossBetween val="midCat"/>
        <c:majorUnit val="0.2"/>
      </c:valAx>
      <c:spPr>
        <a:noFill/>
        <a:ln>
          <a:solidFill>
            <a:schemeClr val="tx1"/>
          </a:solidFill>
        </a:ln>
        <a:effectLst/>
      </c:spPr>
    </c:plotArea>
    <c:plotVisOnly val="1"/>
    <c:dispBlanksAs val="gap"/>
    <c:showDLblsOverMax val="0"/>
  </c:chart>
  <c:spPr>
    <a:solidFill>
      <a:schemeClr val="bg1"/>
    </a:solidFill>
    <a:ln w="9525" cap="flat" cmpd="sng" algn="ctr">
      <a:solidFill>
        <a:schemeClr val="tx1"/>
      </a:solidFill>
      <a:prstDash val="solid"/>
    </a:ln>
    <a:effectLst/>
  </c:spPr>
  <c:txPr>
    <a:bodyPr/>
    <a:lstStyle/>
    <a:p>
      <a:pPr>
        <a:defRPr sz="1800" b="0">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4230724156208016"/>
          <c:y val="3.2031541577534003E-2"/>
          <c:w val="0.79756653259547305"/>
          <c:h val="0.77617403452576261"/>
        </c:manualLayout>
      </c:layout>
      <c:scatterChart>
        <c:scatterStyle val="lineMarker"/>
        <c:varyColors val="0"/>
        <c:ser>
          <c:idx val="0"/>
          <c:order val="0"/>
          <c:tx>
            <c:v>Heat Setting 10</c:v>
          </c:tx>
          <c:spPr>
            <a:ln w="47625" cap="rnd" cmpd="sng" algn="ctr">
              <a:noFill/>
              <a:prstDash val="solid"/>
              <a:round/>
            </a:ln>
            <a:effectLst/>
          </c:spPr>
          <c:marker>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w="9525" cap="flat" cmpd="sng" algn="ctr">
                <a:solidFill>
                  <a:schemeClr val="accent1">
                    <a:shade val="95000"/>
                    <a:satMod val="105000"/>
                  </a:schemeClr>
                </a:solidFill>
                <a:prstDash val="solid"/>
                <a:round/>
              </a:ln>
              <a:effectLst>
                <a:outerShdw blurRad="40000" dist="23000" dir="5400000" rotWithShape="0">
                  <a:srgbClr val="000000">
                    <a:alpha val="35000"/>
                  </a:srgbClr>
                </a:outerShdw>
              </a:effectLst>
            </c:spPr>
          </c:marker>
          <c:trendline>
            <c:spPr>
              <a:ln w="31750" cap="rnd" cmpd="sng" algn="ctr">
                <a:solidFill>
                  <a:schemeClr val="tx1"/>
                </a:solidFill>
                <a:prstDash val="dash"/>
                <a:round/>
              </a:ln>
              <a:effectLst/>
            </c:spPr>
            <c:trendlineType val="linear"/>
            <c:dispRSqr val="1"/>
            <c:dispEq val="1"/>
            <c:trendlineLbl>
              <c:layout>
                <c:manualLayout>
                  <c:x val="7.2539350764260518E-2"/>
                  <c:y val="0.13604344709900568"/>
                </c:manualLayout>
              </c:layout>
              <c:numFmt formatCode="General" sourceLinked="0"/>
              <c:spPr>
                <a:noFill/>
                <a:ln>
                  <a:noFill/>
                </a:ln>
                <a:effectLst/>
              </c:spPr>
              <c:txPr>
                <a:bodyPr rot="0" spcFirstLastPara="1" vertOverflow="ellipsis" vert="horz" wrap="square" anchor="ctr" anchorCtr="1"/>
                <a:lstStyle/>
                <a:p>
                  <a:pPr>
                    <a:defRPr sz="2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trendlineLbl>
          </c:trendline>
          <c:xVal>
            <c:numRef>
              <c:f>'Counter Current'!$I$41:$I$52</c:f>
              <c:numCache>
                <c:formatCode>General</c:formatCode>
                <c:ptCount val="12"/>
                <c:pt idx="0">
                  <c:v>3.2168841419494158E-2</c:v>
                </c:pt>
                <c:pt idx="1">
                  <c:v>1.847614761036671E-2</c:v>
                </c:pt>
                <c:pt idx="2">
                  <c:v>1.5455512576731341E-2</c:v>
                </c:pt>
                <c:pt idx="3">
                  <c:v>1.3357907015949686E-2</c:v>
                </c:pt>
                <c:pt idx="4">
                  <c:v>3.2168841419494158E-2</c:v>
                </c:pt>
                <c:pt idx="5">
                  <c:v>1.847614761036671E-2</c:v>
                </c:pt>
                <c:pt idx="6">
                  <c:v>1.5455512576731341E-2</c:v>
                </c:pt>
                <c:pt idx="7">
                  <c:v>1.3357907015949686E-2</c:v>
                </c:pt>
                <c:pt idx="8">
                  <c:v>3.2168841419494158E-2</c:v>
                </c:pt>
                <c:pt idx="9">
                  <c:v>1.847614761036671E-2</c:v>
                </c:pt>
                <c:pt idx="10">
                  <c:v>1.5455512576731341E-2</c:v>
                </c:pt>
                <c:pt idx="11">
                  <c:v>1.3357907015949686E-2</c:v>
                </c:pt>
              </c:numCache>
            </c:numRef>
          </c:xVal>
          <c:yVal>
            <c:numRef>
              <c:f>'Counter Current'!$W$41:$W$52</c:f>
              <c:numCache>
                <c:formatCode>General</c:formatCode>
                <c:ptCount val="12"/>
                <c:pt idx="0">
                  <c:v>0.46088205885090122</c:v>
                </c:pt>
                <c:pt idx="1">
                  <c:v>0.25515511089513909</c:v>
                </c:pt>
                <c:pt idx="2">
                  <c:v>0.417589656695598</c:v>
                </c:pt>
                <c:pt idx="3">
                  <c:v>0.65266165133138387</c:v>
                </c:pt>
                <c:pt idx="4">
                  <c:v>0.45053539709827556</c:v>
                </c:pt>
                <c:pt idx="5">
                  <c:v>0.27293722556386091</c:v>
                </c:pt>
                <c:pt idx="6">
                  <c:v>0.44608722570983067</c:v>
                </c:pt>
                <c:pt idx="7">
                  <c:v>0.66191411795460242</c:v>
                </c:pt>
                <c:pt idx="8">
                  <c:v>0.45534874192231062</c:v>
                </c:pt>
                <c:pt idx="9">
                  <c:v>0.30831545124019838</c:v>
                </c:pt>
                <c:pt idx="10">
                  <c:v>0.44454458712016898</c:v>
                </c:pt>
                <c:pt idx="11">
                  <c:v>0.57953499699261168</c:v>
                </c:pt>
              </c:numCache>
            </c:numRef>
          </c:yVal>
          <c:smooth val="0"/>
          <c:extLst>
            <c:ext xmlns:c16="http://schemas.microsoft.com/office/drawing/2014/chart" uri="{C3380CC4-5D6E-409C-BE32-E72D297353CC}">
              <c16:uniqueId val="{00000001-9109-4FC5-9676-948946096231}"/>
            </c:ext>
          </c:extLst>
        </c:ser>
        <c:ser>
          <c:idx val="1"/>
          <c:order val="1"/>
          <c:tx>
            <c:v>Heat Setting 6</c:v>
          </c:tx>
          <c:spPr>
            <a:ln w="47625" cap="rnd" cmpd="sng" algn="ctr">
              <a:noFill/>
              <a:prstDash val="solid"/>
              <a:round/>
            </a:ln>
            <a:effectLst/>
          </c:spPr>
          <c:marker>
            <c:symbol val="square"/>
            <c:size val="9"/>
            <c:spPr>
              <a:solidFill>
                <a:srgbClr val="FF0000"/>
              </a:solidFill>
              <a:ln w="9525" cap="flat" cmpd="sng" algn="ctr">
                <a:solidFill>
                  <a:srgbClr val="FF0000"/>
                </a:solidFill>
                <a:prstDash val="solid"/>
                <a:round/>
              </a:ln>
              <a:effectLst>
                <a:outerShdw blurRad="40000" dist="23000" dir="5400000" rotWithShape="0">
                  <a:srgbClr val="000000">
                    <a:alpha val="35000"/>
                  </a:srgbClr>
                </a:outerShdw>
              </a:effectLst>
            </c:spPr>
          </c:marker>
          <c:trendline>
            <c:spPr>
              <a:ln w="25400" cap="rnd" cmpd="sng" algn="ctr">
                <a:solidFill>
                  <a:schemeClr val="tx1"/>
                </a:solidFill>
                <a:prstDash val="solid"/>
                <a:round/>
              </a:ln>
              <a:effectLst/>
            </c:spPr>
            <c:trendlineType val="linear"/>
            <c:dispRSqr val="1"/>
            <c:dispEq val="1"/>
            <c:trendlineLbl>
              <c:layout>
                <c:manualLayout>
                  <c:x val="7.8212688766094579E-2"/>
                  <c:y val="-0.1600413133968244"/>
                </c:manualLayout>
              </c:layout>
              <c:numFmt formatCode="General" sourceLinked="0"/>
              <c:spPr>
                <a:noFill/>
                <a:ln>
                  <a:noFill/>
                </a:ln>
                <a:effectLst/>
              </c:spPr>
              <c:txPr>
                <a:bodyPr rot="0" spcFirstLastPara="1" vertOverflow="ellipsis" vert="horz" wrap="square" anchor="ctr" anchorCtr="1"/>
                <a:lstStyle/>
                <a:p>
                  <a:pPr>
                    <a:defRPr sz="2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trendlineLbl>
          </c:trendline>
          <c:xVal>
            <c:numRef>
              <c:f>'Counter Current'!$I$29:$I$40</c:f>
              <c:numCache>
                <c:formatCode>General</c:formatCode>
                <c:ptCount val="12"/>
                <c:pt idx="0">
                  <c:v>3.2168841419494158E-2</c:v>
                </c:pt>
                <c:pt idx="1">
                  <c:v>1.847614761036671E-2</c:v>
                </c:pt>
                <c:pt idx="2">
                  <c:v>1.5455512576731341E-2</c:v>
                </c:pt>
                <c:pt idx="3">
                  <c:v>1.3357907015949686E-2</c:v>
                </c:pt>
                <c:pt idx="4">
                  <c:v>3.2168841419494158E-2</c:v>
                </c:pt>
                <c:pt idx="5">
                  <c:v>1.847614761036671E-2</c:v>
                </c:pt>
                <c:pt idx="6">
                  <c:v>1.5455512576731341E-2</c:v>
                </c:pt>
                <c:pt idx="7">
                  <c:v>1.3357907015949686E-2</c:v>
                </c:pt>
                <c:pt idx="8">
                  <c:v>3.2168841419494158E-2</c:v>
                </c:pt>
                <c:pt idx="9">
                  <c:v>1.847614761036671E-2</c:v>
                </c:pt>
                <c:pt idx="10">
                  <c:v>1.5455512576731341E-2</c:v>
                </c:pt>
                <c:pt idx="11">
                  <c:v>1.3357907015949686E-2</c:v>
                </c:pt>
              </c:numCache>
            </c:numRef>
          </c:xVal>
          <c:yVal>
            <c:numRef>
              <c:f>'Counter Current'!$W$29:$W$40</c:f>
              <c:numCache>
                <c:formatCode>General</c:formatCode>
                <c:ptCount val="12"/>
                <c:pt idx="0">
                  <c:v>0.53307818108383243</c:v>
                </c:pt>
                <c:pt idx="1">
                  <c:v>0.42387330563237519</c:v>
                </c:pt>
                <c:pt idx="2">
                  <c:v>1.0669007302596447</c:v>
                </c:pt>
                <c:pt idx="3">
                  <c:v>0.48833566347747598</c:v>
                </c:pt>
                <c:pt idx="4">
                  <c:v>0.53023885622738809</c:v>
                </c:pt>
                <c:pt idx="5">
                  <c:v>0.48514081728853037</c:v>
                </c:pt>
                <c:pt idx="6">
                  <c:v>0.91892369471041435</c:v>
                </c:pt>
                <c:pt idx="7">
                  <c:v>0.51747785139406133</c:v>
                </c:pt>
                <c:pt idx="8">
                  <c:v>0.52424687864612107</c:v>
                </c:pt>
                <c:pt idx="9">
                  <c:v>0.767897557044389</c:v>
                </c:pt>
                <c:pt idx="10">
                  <c:v>0.9357515146440637</c:v>
                </c:pt>
                <c:pt idx="11">
                  <c:v>0.54295995603616076</c:v>
                </c:pt>
              </c:numCache>
            </c:numRef>
          </c:yVal>
          <c:smooth val="0"/>
          <c:extLst>
            <c:ext xmlns:c16="http://schemas.microsoft.com/office/drawing/2014/chart" uri="{C3380CC4-5D6E-409C-BE32-E72D297353CC}">
              <c16:uniqueId val="{00000003-9109-4FC5-9676-948946096231}"/>
            </c:ext>
          </c:extLst>
        </c:ser>
        <c:dLbls>
          <c:showLegendKey val="0"/>
          <c:showVal val="0"/>
          <c:showCatName val="0"/>
          <c:showSerName val="0"/>
          <c:showPercent val="0"/>
          <c:showBubbleSize val="0"/>
        </c:dLbls>
        <c:axId val="2090593192"/>
        <c:axId val="2090595896"/>
      </c:scatterChart>
      <c:valAx>
        <c:axId val="2090593192"/>
        <c:scaling>
          <c:orientation val="minMax"/>
          <c:max val="3.5000000000000003E-2"/>
          <c:min val="1.0000000000000002E-2"/>
        </c:scaling>
        <c:delete val="0"/>
        <c:axPos val="b"/>
        <c:title>
          <c:tx>
            <c:rich>
              <a:bodyPr rot="0" spcFirstLastPara="1" vertOverflow="ellipsis" vert="horz" wrap="square" anchor="ctr" anchorCtr="1"/>
              <a:lstStyle/>
              <a:p>
                <a:pPr>
                  <a:defRPr sz="2000" b="1" i="0" u="none" strike="noStrike" kern="1200" baseline="0">
                    <a:solidFill>
                      <a:schemeClr val="tx1"/>
                    </a:solidFill>
                    <a:latin typeface="Times New Roman" panose="02020603050405020304" pitchFamily="18" charset="0"/>
                    <a:ea typeface="+mn-ea"/>
                    <a:cs typeface="Times New Roman" panose="02020603050405020304" pitchFamily="18" charset="0"/>
                  </a:defRPr>
                </a:pPr>
                <a:r>
                  <a:rPr lang="en-US"/>
                  <a:t>1/Re^m</a:t>
                </a:r>
              </a:p>
            </c:rich>
          </c:tx>
          <c:layout>
            <c:manualLayout>
              <c:xMode val="edge"/>
              <c:yMode val="edge"/>
              <c:x val="0.41588756564034129"/>
              <c:y val="0.91528500350561548"/>
            </c:manualLayout>
          </c:layout>
          <c:overlay val="0"/>
          <c:spPr>
            <a:noFill/>
            <a:ln>
              <a:noFill/>
            </a:ln>
            <a:effectLst/>
          </c:spPr>
          <c:txPr>
            <a:bodyPr rot="0" spcFirstLastPara="1" vertOverflow="ellipsis" vert="horz" wrap="square" anchor="ctr" anchorCtr="1"/>
            <a:lstStyle/>
            <a:p>
              <a:pPr>
                <a:defRPr sz="2000" b="1"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out"/>
        <c:minorTickMark val="none"/>
        <c:tickLblPos val="nextTo"/>
        <c:spPr>
          <a:noFill/>
          <a:ln w="9525" cap="flat" cmpd="sng" algn="ctr">
            <a:solidFill>
              <a:schemeClr val="tx1"/>
            </a:solidFill>
            <a:prstDash val="solid"/>
            <a:round/>
          </a:ln>
          <a:effectLst/>
        </c:spPr>
        <c:txPr>
          <a:bodyPr rot="-60000000" spcFirstLastPara="1" vertOverflow="ellipsis" vert="horz" wrap="square" anchor="ctr" anchorCtr="1"/>
          <a:lstStyle/>
          <a:p>
            <a:pPr>
              <a:defRPr sz="2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crossAx val="2090595896"/>
        <c:crosses val="autoZero"/>
        <c:crossBetween val="midCat"/>
      </c:valAx>
      <c:valAx>
        <c:axId val="2090595896"/>
        <c:scaling>
          <c:orientation val="minMax"/>
          <c:max val="1.3"/>
          <c:min val="0"/>
        </c:scaling>
        <c:delete val="0"/>
        <c:axPos val="l"/>
        <c:title>
          <c:tx>
            <c:rich>
              <a:bodyPr rot="-5400000" spcFirstLastPara="1" vertOverflow="ellipsis" vert="horz" wrap="square" anchor="ctr" anchorCtr="1"/>
              <a:lstStyle/>
              <a:p>
                <a:pPr>
                  <a:defRPr sz="2000" b="1" i="0" u="none" strike="noStrike" kern="1200" baseline="0">
                    <a:solidFill>
                      <a:schemeClr val="tx1"/>
                    </a:solidFill>
                    <a:latin typeface="Times New Roman" panose="02020603050405020304" pitchFamily="18" charset="0"/>
                    <a:ea typeface="+mn-ea"/>
                    <a:cs typeface="Times New Roman" panose="02020603050405020304" pitchFamily="18" charset="0"/>
                  </a:defRPr>
                </a:pPr>
                <a:r>
                  <a:rPr lang="en-US"/>
                  <a:t>1/UA</a:t>
                </a:r>
              </a:p>
            </c:rich>
          </c:tx>
          <c:layout>
            <c:manualLayout>
              <c:xMode val="edge"/>
              <c:yMode val="edge"/>
              <c:x val="0"/>
              <c:y val="0.36759086650668227"/>
            </c:manualLayout>
          </c:layout>
          <c:overlay val="0"/>
          <c:spPr>
            <a:noFill/>
            <a:ln>
              <a:noFill/>
            </a:ln>
            <a:effectLst/>
          </c:spPr>
          <c:txPr>
            <a:bodyPr rot="-5400000" spcFirstLastPara="1" vertOverflow="ellipsis" vert="horz" wrap="square" anchor="ctr" anchorCtr="1"/>
            <a:lstStyle/>
            <a:p>
              <a:pPr>
                <a:defRPr sz="2000" b="1"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out"/>
        <c:minorTickMark val="none"/>
        <c:tickLblPos val="nextTo"/>
        <c:spPr>
          <a:noFill/>
          <a:ln w="9525" cap="flat" cmpd="sng" algn="ctr">
            <a:solidFill>
              <a:schemeClr val="tx1"/>
            </a:solidFill>
            <a:prstDash val="solid"/>
            <a:round/>
          </a:ln>
          <a:effectLst/>
        </c:spPr>
        <c:txPr>
          <a:bodyPr rot="-60000000" spcFirstLastPara="1" vertOverflow="ellipsis" vert="horz" wrap="square" anchor="ctr" anchorCtr="1"/>
          <a:lstStyle/>
          <a:p>
            <a:pPr>
              <a:defRPr sz="2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crossAx val="2090593192"/>
        <c:crosses val="autoZero"/>
        <c:crossBetween val="midCat"/>
      </c:valAx>
      <c:spPr>
        <a:noFill/>
        <a:ln>
          <a:solidFill>
            <a:schemeClr val="tx1"/>
          </a:solidFill>
        </a:ln>
        <a:effectLst/>
      </c:spPr>
    </c:plotArea>
    <c:legend>
      <c:legendPos val="t"/>
      <c:layout>
        <c:manualLayout>
          <c:xMode val="edge"/>
          <c:yMode val="edge"/>
          <c:x val="0.54022028226236551"/>
          <c:y val="5.2532399140314504E-2"/>
          <c:w val="0.45977978194646074"/>
          <c:h val="0.1407835063427334"/>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legend>
    <c:plotVisOnly val="1"/>
    <c:dispBlanksAs val="gap"/>
    <c:showDLblsOverMax val="0"/>
  </c:chart>
  <c:spPr>
    <a:solidFill>
      <a:schemeClr val="bg1"/>
    </a:solidFill>
    <a:ln w="9525" cap="flat" cmpd="sng" algn="ctr">
      <a:solidFill>
        <a:schemeClr val="tx1"/>
      </a:solidFill>
      <a:prstDash val="solid"/>
    </a:ln>
    <a:effectLst/>
  </c:spPr>
  <c:txPr>
    <a:bodyPr/>
    <a:lstStyle/>
    <a:p>
      <a:pPr>
        <a:defRPr sz="2000">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withinLinear" id="16">
  <a:schemeClr val="accent3"/>
</cs:colorStyle>
</file>

<file path=ppt/charts/colors4.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118">
  <cs:axisTitle>
    <cs:lnRef idx="0"/>
    <cs:fillRef idx="0"/>
    <cs:effectRef idx="0"/>
    <cs:fontRef idx="minor">
      <a:schemeClr val="tx1"/>
    </cs:fontRef>
    <cs:defRPr sz="1000" b="1" kern="1200"/>
  </cs:axisTitle>
  <cs:categoryAxis>
    <cs:lnRef idx="1">
      <a:schemeClr val="tx1">
        <a:tint val="75000"/>
      </a:schemeClr>
    </cs:lnRef>
    <cs:fillRef idx="0"/>
    <cs:effectRef idx="0"/>
    <cs:fontRef idx="minor">
      <a:schemeClr val="tx1"/>
    </cs:fontRef>
    <cs:spPr>
      <a:ln>
        <a:round/>
      </a:ln>
    </cs:spPr>
    <cs:defRPr sz="1000" kern="1200"/>
  </cs:categoryAxis>
  <cs:chartArea mods="allowNoFillOverride allowNoLineOverride">
    <cs:lnRef idx="1">
      <a:schemeClr val="tx1">
        <a:tint val="75000"/>
      </a:schemeClr>
    </cs:lnRef>
    <cs:fillRef idx="1">
      <a:schemeClr val="bg1"/>
    </cs:fillRef>
    <cs:effectRef idx="0"/>
    <cs:fontRef idx="minor">
      <a:schemeClr val="tx1"/>
    </cs:fontRef>
    <cs:spPr>
      <a:ln>
        <a:round/>
      </a:ln>
    </cs:spPr>
    <cs:defRPr sz="1000" kern="1200"/>
  </cs:chartArea>
  <cs:dataLabel>
    <cs:lnRef idx="0"/>
    <cs:fillRef idx="0"/>
    <cs:effectRef idx="0"/>
    <cs:fontRef idx="minor">
      <a:schemeClr val="tx1"/>
    </cs:fontRef>
    <cs:defRPr sz="1000" kern="1200"/>
  </cs:dataLabel>
  <cs:dataLabelCallout>
    <cs:lnRef idx="0"/>
    <cs:fillRef idx="0"/>
    <cs:effectRef idx="0"/>
    <cs:fontRef idx="minor">
      <a:schemeClr val="dk1"/>
    </cs:fontRef>
    <cs:spPr>
      <a:solidFill>
        <a:schemeClr val="lt1"/>
      </a:solidFill>
      <a:ln>
        <a:solidFill>
          <a:schemeClr val="dk1">
            <a:lumMod val="65000"/>
            <a:lumOff val="35000"/>
          </a:schemeClr>
        </a:solidFill>
      </a:ln>
    </cs:spPr>
    <cs:defRPr sz="1000" kern="1200"/>
  </cs:dataLabelCallout>
  <cs:dataPoint>
    <cs:lnRef idx="0"/>
    <cs:fillRef idx="3">
      <cs:styleClr val="auto"/>
    </cs:fillRef>
    <cs:effectRef idx="2">
      <a:schemeClr val="dk1"/>
    </cs:effectRef>
    <cs:fontRef idx="minor">
      <a:schemeClr val="tx1"/>
    </cs:fontRef>
  </cs:dataPoint>
  <cs:dataPoint3D>
    <cs:lnRef idx="0"/>
    <cs:fillRef idx="3">
      <cs:styleClr val="auto"/>
    </cs:fillRef>
    <cs:effectRef idx="2">
      <a:schemeClr val="dk1"/>
    </cs:effectRef>
    <cs:fontRef idx="minor">
      <a:schemeClr val="tx1"/>
    </cs:fontRef>
  </cs:dataPoint3D>
  <cs:dataPointLine>
    <cs:lnRef idx="1">
      <cs:styleClr val="auto"/>
    </cs:lnRef>
    <cs:lineWidthScale>5</cs:lineWidthScale>
    <cs:fillRef idx="0"/>
    <cs:effectRef idx="0"/>
    <cs:fontRef idx="minor">
      <a:schemeClr val="tx1"/>
    </cs:fontRef>
    <cs:spPr>
      <a:ln cap="rnd">
        <a:round/>
      </a:ln>
    </cs:spPr>
  </cs:dataPointLine>
  <cs:dataPointMarker>
    <cs:lnRef idx="1">
      <cs:styleClr val="auto"/>
    </cs:lnRef>
    <cs:fillRef idx="3">
      <cs:styleClr val="auto"/>
    </cs:fillRef>
    <cs:effectRef idx="2">
      <a:schemeClr val="dk1"/>
    </cs:effectRef>
    <cs:fontRef idx="minor">
      <a:schemeClr val="tx1"/>
    </cs:fontRef>
    <cs:spPr>
      <a:ln>
        <a:round/>
      </a:ln>
    </cs:spPr>
  </cs:dataPointMarker>
  <cs:dataPointMarkerLayout/>
  <cs:dataPointWireframe>
    <cs:lnRef idx="1">
      <cs:styleClr val="auto"/>
    </cs:lnRef>
    <cs:fillRef idx="0"/>
    <cs:effectRef idx="0"/>
    <cs:fontRef idx="minor">
      <a:schemeClr val="tx1"/>
    </cs:fontRef>
    <cs:spPr>
      <a:ln>
        <a:round/>
      </a:ln>
    </cs:spPr>
  </cs:dataPointWireframe>
  <cs:dataTable>
    <cs:lnRef idx="1">
      <a:schemeClr val="tx1">
        <a:tint val="75000"/>
      </a:schemeClr>
    </cs:lnRef>
    <cs:fillRef idx="0"/>
    <cs:effectRef idx="0"/>
    <cs:fontRef idx="minor">
      <a:schemeClr val="tx1"/>
    </cs:fontRef>
    <cs:spPr>
      <a:ln>
        <a:round/>
      </a:ln>
    </cs:spPr>
    <cs:defRPr sz="1000" kern="1200"/>
  </cs:dataTable>
  <cs:downBar>
    <cs:lnRef idx="0"/>
    <cs:fillRef idx="3">
      <a:schemeClr val="dk1">
        <a:tint val="95000"/>
      </a:schemeClr>
    </cs:fillRef>
    <cs:effectRef idx="2">
      <a:schemeClr val="dk1"/>
    </cs:effectRef>
    <cs:fontRef idx="minor">
      <a:schemeClr val="tx1"/>
    </cs:fontRef>
  </cs:downBar>
  <cs:dropLine>
    <cs:lnRef idx="1">
      <a:schemeClr val="tx1"/>
    </cs:lnRef>
    <cs:fillRef idx="0"/>
    <cs:effectRef idx="0"/>
    <cs:fontRef idx="minor">
      <a:schemeClr val="tx1"/>
    </cs:fontRef>
    <cs:spPr>
      <a:ln>
        <a:round/>
      </a:ln>
    </cs:spPr>
  </cs:dropLine>
  <cs:errorBar>
    <cs:lnRef idx="1">
      <a:schemeClr val="tx1"/>
    </cs:lnRef>
    <cs:fillRef idx="1">
      <a:schemeClr val="tx1"/>
    </cs:fillRef>
    <cs:effectRef idx="0"/>
    <cs:fontRef idx="minor">
      <a:schemeClr val="tx1"/>
    </cs:fontRef>
    <cs:spPr>
      <a:ln>
        <a:round/>
      </a:ln>
    </cs:spPr>
  </cs:errorBar>
  <cs:floor>
    <cs:lnRef idx="1">
      <a:schemeClr val="tx1">
        <a:tint val="75000"/>
      </a:schemeClr>
    </cs:lnRef>
    <cs:fillRef idx="0"/>
    <cs:effectRef idx="0"/>
    <cs:fontRef idx="minor">
      <a:schemeClr val="tx1"/>
    </cs:fontRef>
    <cs:spPr>
      <a:ln>
        <a:round/>
      </a:ln>
    </cs:spPr>
  </cs:floor>
  <cs:gridlineMajor>
    <cs:lnRef idx="1">
      <a:schemeClr val="tx1">
        <a:tint val="75000"/>
      </a:schemeClr>
    </cs:lnRef>
    <cs:fillRef idx="0"/>
    <cs:effectRef idx="0"/>
    <cs:fontRef idx="minor">
      <a:schemeClr val="tx1"/>
    </cs:fontRef>
    <cs:spPr>
      <a:ln>
        <a:round/>
      </a:ln>
    </cs:spPr>
  </cs:gridlineMajor>
  <cs:gridlineMinor>
    <cs:lnRef idx="1">
      <a:schemeClr val="tx1">
        <a:tint val="50000"/>
      </a:schemeClr>
    </cs:lnRef>
    <cs:fillRef idx="0"/>
    <cs:effectRef idx="0"/>
    <cs:fontRef idx="minor">
      <a:schemeClr val="tx1"/>
    </cs:fontRef>
    <cs:spPr>
      <a:ln>
        <a:round/>
      </a:ln>
    </cs:spPr>
  </cs:gridlineMinor>
  <cs:hiLoLine>
    <cs:lnRef idx="1">
      <a:schemeClr val="tx1"/>
    </cs:lnRef>
    <cs:fillRef idx="0"/>
    <cs:effectRef idx="0"/>
    <cs:fontRef idx="minor">
      <a:schemeClr val="tx1"/>
    </cs:fontRef>
    <cs:spPr>
      <a:ln>
        <a:round/>
      </a:ln>
    </cs:spPr>
  </cs:hiLoLine>
  <cs:leaderLine>
    <cs:lnRef idx="1">
      <a:schemeClr val="tx1"/>
    </cs:lnRef>
    <cs:fillRef idx="0"/>
    <cs:effectRef idx="0"/>
    <cs:fontRef idx="minor">
      <a:schemeClr val="tx1"/>
    </cs:fontRef>
    <cs:spPr>
      <a:ln>
        <a:round/>
      </a:ln>
    </cs:spPr>
  </cs:leaderLine>
  <cs:legend>
    <cs:lnRef idx="0"/>
    <cs:fillRef idx="0"/>
    <cs:effectRef idx="0"/>
    <cs:fontRef idx="minor">
      <a:schemeClr val="tx1"/>
    </cs:fontRef>
    <cs:defRPr sz="1000" kern="1200"/>
  </cs:legend>
  <cs:plotArea mods="allowNoFillOverride allowNoLineOverride">
    <cs:lnRef idx="0"/>
    <cs:fillRef idx="1">
      <a:schemeClr val="bg1"/>
    </cs:fillRef>
    <cs:effectRef idx="0"/>
    <cs:fontRef idx="minor">
      <a:schemeClr val="tx1"/>
    </cs:fontRef>
  </cs:plotArea>
  <cs:plotArea3D>
    <cs:lnRef idx="0"/>
    <cs:fillRef idx="0"/>
    <cs:effectRef idx="0"/>
    <cs:fontRef idx="minor">
      <a:schemeClr val="tx1"/>
    </cs:fontRef>
  </cs:plotArea3D>
  <cs:seriesAxis>
    <cs:lnRef idx="1">
      <a:schemeClr val="tx1">
        <a:tint val="75000"/>
      </a:schemeClr>
    </cs:lnRef>
    <cs:fillRef idx="0"/>
    <cs:effectRef idx="0"/>
    <cs:fontRef idx="minor">
      <a:schemeClr val="tx1"/>
    </cs:fontRef>
    <cs:spPr>
      <a:ln>
        <a:round/>
      </a:ln>
    </cs:spPr>
    <cs:defRPr sz="1000" kern="1200"/>
  </cs:seriesAxis>
  <cs:seriesLine>
    <cs:lnRef idx="1">
      <a:schemeClr val="tx1"/>
    </cs:lnRef>
    <cs:fillRef idx="0"/>
    <cs:effectRef idx="0"/>
    <cs:fontRef idx="minor">
      <a:schemeClr val="tx1"/>
    </cs:fontRef>
    <cs:spPr>
      <a:ln>
        <a:round/>
      </a:ln>
    </cs:spPr>
  </cs:seriesLine>
  <cs:title>
    <cs:lnRef idx="0"/>
    <cs:fillRef idx="0"/>
    <cs:effectRef idx="0"/>
    <cs:fontRef idx="minor">
      <a:schemeClr val="tx1"/>
    </cs:fontRef>
    <cs:defRPr sz="1800" b="1" kern="1200"/>
  </cs:title>
  <cs:trendline>
    <cs:lnRef idx="1">
      <a:schemeClr val="tx1"/>
    </cs:lnRef>
    <cs:fillRef idx="0"/>
    <cs:effectRef idx="0"/>
    <cs:fontRef idx="minor">
      <a:schemeClr val="tx1"/>
    </cs:fontRef>
    <cs:spPr>
      <a:ln cap="rnd">
        <a:round/>
      </a:ln>
    </cs:spPr>
  </cs:trendline>
  <cs:trendlineLabel>
    <cs:lnRef idx="0"/>
    <cs:fillRef idx="0"/>
    <cs:effectRef idx="0"/>
    <cs:fontRef idx="minor">
      <a:schemeClr val="tx1"/>
    </cs:fontRef>
    <cs:defRPr sz="1000" kern="1200"/>
  </cs:trendlineLabel>
  <cs:upBar>
    <cs:lnRef idx="0"/>
    <cs:fillRef idx="3">
      <a:schemeClr val="dk1">
        <a:tint val="5000"/>
      </a:schemeClr>
    </cs:fillRef>
    <cs:effectRef idx="2">
      <a:schemeClr val="dk1"/>
    </cs:effectRef>
    <cs:fontRef idx="minor">
      <a:schemeClr val="tx1"/>
    </cs:fontRef>
  </cs:upBar>
  <cs:valueAxis>
    <cs:lnRef idx="1">
      <a:schemeClr val="tx1">
        <a:tint val="75000"/>
      </a:schemeClr>
    </cs:lnRef>
    <cs:fillRef idx="0"/>
    <cs:effectRef idx="0"/>
    <cs:fontRef idx="minor">
      <a:schemeClr val="tx1"/>
    </cs:fontRef>
    <cs:spPr>
      <a:ln>
        <a:round/>
      </a:ln>
    </cs:spPr>
    <cs:defRPr sz="1000" kern="1200"/>
  </cs:valueAxis>
  <cs:wall>
    <cs:lnRef idx="0"/>
    <cs:fillRef idx="0"/>
    <cs:effectRef idx="0"/>
    <cs:fontRef idx="minor">
      <a:schemeClr val="tx1"/>
    </cs:fontRef>
  </cs:wall>
</cs:chartStyle>
</file>

<file path=ppt/charts/style3.xml><?xml version="1.0" encoding="utf-8"?>
<cs:chartStyle xmlns:cs="http://schemas.microsoft.com/office/drawing/2012/chartStyle" xmlns:a="http://schemas.openxmlformats.org/drawingml/2006/main" id="118">
  <cs:axisTitle>
    <cs:lnRef idx="0"/>
    <cs:fillRef idx="0"/>
    <cs:effectRef idx="0"/>
    <cs:fontRef idx="minor">
      <a:schemeClr val="tx1"/>
    </cs:fontRef>
    <cs:defRPr sz="1000" b="1" kern="1200"/>
  </cs:axisTitle>
  <cs:categoryAxis>
    <cs:lnRef idx="1">
      <a:schemeClr val="tx1">
        <a:tint val="75000"/>
      </a:schemeClr>
    </cs:lnRef>
    <cs:fillRef idx="0"/>
    <cs:effectRef idx="0"/>
    <cs:fontRef idx="minor">
      <a:schemeClr val="tx1"/>
    </cs:fontRef>
    <cs:spPr>
      <a:ln>
        <a:round/>
      </a:ln>
    </cs:spPr>
    <cs:defRPr sz="1000" kern="1200"/>
  </cs:categoryAxis>
  <cs:chartArea mods="allowNoFillOverride allowNoLineOverride">
    <cs:lnRef idx="1">
      <a:schemeClr val="tx1">
        <a:tint val="75000"/>
      </a:schemeClr>
    </cs:lnRef>
    <cs:fillRef idx="1">
      <a:schemeClr val="bg1"/>
    </cs:fillRef>
    <cs:effectRef idx="0"/>
    <cs:fontRef idx="minor">
      <a:schemeClr val="tx1"/>
    </cs:fontRef>
    <cs:spPr>
      <a:ln>
        <a:round/>
      </a:ln>
    </cs:spPr>
    <cs:defRPr sz="1000" kern="1200"/>
  </cs:chartArea>
  <cs:dataLabel>
    <cs:lnRef idx="0"/>
    <cs:fillRef idx="0"/>
    <cs:effectRef idx="0"/>
    <cs:fontRef idx="minor">
      <a:schemeClr val="tx1"/>
    </cs:fontRef>
    <cs:defRPr sz="1000" kern="1200"/>
  </cs:dataLabel>
  <cs:dataLabelCallout>
    <cs:lnRef idx="0"/>
    <cs:fillRef idx="0"/>
    <cs:effectRef idx="0"/>
    <cs:fontRef idx="minor">
      <a:schemeClr val="dk1"/>
    </cs:fontRef>
    <cs:spPr>
      <a:solidFill>
        <a:schemeClr val="lt1"/>
      </a:solidFill>
      <a:ln>
        <a:solidFill>
          <a:schemeClr val="dk1">
            <a:lumMod val="65000"/>
            <a:lumOff val="35000"/>
          </a:schemeClr>
        </a:solidFill>
      </a:ln>
    </cs:spPr>
    <cs:defRPr sz="1000" kern="1200"/>
  </cs:dataLabelCallout>
  <cs:dataPoint>
    <cs:lnRef idx="0"/>
    <cs:fillRef idx="3">
      <cs:styleClr val="auto"/>
    </cs:fillRef>
    <cs:effectRef idx="2">
      <a:schemeClr val="dk1"/>
    </cs:effectRef>
    <cs:fontRef idx="minor">
      <a:schemeClr val="tx1"/>
    </cs:fontRef>
  </cs:dataPoint>
  <cs:dataPoint3D>
    <cs:lnRef idx="0"/>
    <cs:fillRef idx="3">
      <cs:styleClr val="auto"/>
    </cs:fillRef>
    <cs:effectRef idx="2">
      <a:schemeClr val="dk1"/>
    </cs:effectRef>
    <cs:fontRef idx="minor">
      <a:schemeClr val="tx1"/>
    </cs:fontRef>
  </cs:dataPoint3D>
  <cs:dataPointLine>
    <cs:lnRef idx="1">
      <cs:styleClr val="auto"/>
    </cs:lnRef>
    <cs:lineWidthScale>5</cs:lineWidthScale>
    <cs:fillRef idx="0"/>
    <cs:effectRef idx="0"/>
    <cs:fontRef idx="minor">
      <a:schemeClr val="tx1"/>
    </cs:fontRef>
    <cs:spPr>
      <a:ln cap="rnd">
        <a:round/>
      </a:ln>
    </cs:spPr>
  </cs:dataPointLine>
  <cs:dataPointMarker>
    <cs:lnRef idx="1">
      <cs:styleClr val="auto"/>
    </cs:lnRef>
    <cs:fillRef idx="3">
      <cs:styleClr val="auto"/>
    </cs:fillRef>
    <cs:effectRef idx="2">
      <a:schemeClr val="dk1"/>
    </cs:effectRef>
    <cs:fontRef idx="minor">
      <a:schemeClr val="tx1"/>
    </cs:fontRef>
    <cs:spPr>
      <a:ln>
        <a:round/>
      </a:ln>
    </cs:spPr>
  </cs:dataPointMarker>
  <cs:dataPointMarkerLayout/>
  <cs:dataPointWireframe>
    <cs:lnRef idx="1">
      <cs:styleClr val="auto"/>
    </cs:lnRef>
    <cs:fillRef idx="0"/>
    <cs:effectRef idx="0"/>
    <cs:fontRef idx="minor">
      <a:schemeClr val="tx1"/>
    </cs:fontRef>
    <cs:spPr>
      <a:ln>
        <a:round/>
      </a:ln>
    </cs:spPr>
  </cs:dataPointWireframe>
  <cs:dataTable>
    <cs:lnRef idx="1">
      <a:schemeClr val="tx1">
        <a:tint val="75000"/>
      </a:schemeClr>
    </cs:lnRef>
    <cs:fillRef idx="0"/>
    <cs:effectRef idx="0"/>
    <cs:fontRef idx="minor">
      <a:schemeClr val="tx1"/>
    </cs:fontRef>
    <cs:spPr>
      <a:ln>
        <a:round/>
      </a:ln>
    </cs:spPr>
    <cs:defRPr sz="1000" kern="1200"/>
  </cs:dataTable>
  <cs:downBar>
    <cs:lnRef idx="0"/>
    <cs:fillRef idx="3">
      <a:schemeClr val="dk1">
        <a:tint val="95000"/>
      </a:schemeClr>
    </cs:fillRef>
    <cs:effectRef idx="2">
      <a:schemeClr val="dk1"/>
    </cs:effectRef>
    <cs:fontRef idx="minor">
      <a:schemeClr val="tx1"/>
    </cs:fontRef>
  </cs:downBar>
  <cs:dropLine>
    <cs:lnRef idx="1">
      <a:schemeClr val="tx1"/>
    </cs:lnRef>
    <cs:fillRef idx="0"/>
    <cs:effectRef idx="0"/>
    <cs:fontRef idx="minor">
      <a:schemeClr val="tx1"/>
    </cs:fontRef>
    <cs:spPr>
      <a:ln>
        <a:round/>
      </a:ln>
    </cs:spPr>
  </cs:dropLine>
  <cs:errorBar>
    <cs:lnRef idx="1">
      <a:schemeClr val="tx1"/>
    </cs:lnRef>
    <cs:fillRef idx="1">
      <a:schemeClr val="tx1"/>
    </cs:fillRef>
    <cs:effectRef idx="0"/>
    <cs:fontRef idx="minor">
      <a:schemeClr val="tx1"/>
    </cs:fontRef>
    <cs:spPr>
      <a:ln>
        <a:round/>
      </a:ln>
    </cs:spPr>
  </cs:errorBar>
  <cs:floor>
    <cs:lnRef idx="1">
      <a:schemeClr val="tx1">
        <a:tint val="75000"/>
      </a:schemeClr>
    </cs:lnRef>
    <cs:fillRef idx="0"/>
    <cs:effectRef idx="0"/>
    <cs:fontRef idx="minor">
      <a:schemeClr val="tx1"/>
    </cs:fontRef>
    <cs:spPr>
      <a:ln>
        <a:round/>
      </a:ln>
    </cs:spPr>
  </cs:floor>
  <cs:gridlineMajor>
    <cs:lnRef idx="1">
      <a:schemeClr val="tx1">
        <a:tint val="75000"/>
      </a:schemeClr>
    </cs:lnRef>
    <cs:fillRef idx="0"/>
    <cs:effectRef idx="0"/>
    <cs:fontRef idx="minor">
      <a:schemeClr val="tx1"/>
    </cs:fontRef>
    <cs:spPr>
      <a:ln>
        <a:round/>
      </a:ln>
    </cs:spPr>
  </cs:gridlineMajor>
  <cs:gridlineMinor>
    <cs:lnRef idx="1">
      <a:schemeClr val="tx1">
        <a:tint val="50000"/>
      </a:schemeClr>
    </cs:lnRef>
    <cs:fillRef idx="0"/>
    <cs:effectRef idx="0"/>
    <cs:fontRef idx="minor">
      <a:schemeClr val="tx1"/>
    </cs:fontRef>
    <cs:spPr>
      <a:ln>
        <a:round/>
      </a:ln>
    </cs:spPr>
  </cs:gridlineMinor>
  <cs:hiLoLine>
    <cs:lnRef idx="1">
      <a:schemeClr val="tx1"/>
    </cs:lnRef>
    <cs:fillRef idx="0"/>
    <cs:effectRef idx="0"/>
    <cs:fontRef idx="minor">
      <a:schemeClr val="tx1"/>
    </cs:fontRef>
    <cs:spPr>
      <a:ln>
        <a:round/>
      </a:ln>
    </cs:spPr>
  </cs:hiLoLine>
  <cs:leaderLine>
    <cs:lnRef idx="1">
      <a:schemeClr val="tx1"/>
    </cs:lnRef>
    <cs:fillRef idx="0"/>
    <cs:effectRef idx="0"/>
    <cs:fontRef idx="minor">
      <a:schemeClr val="tx1"/>
    </cs:fontRef>
    <cs:spPr>
      <a:ln>
        <a:round/>
      </a:ln>
    </cs:spPr>
  </cs:leaderLine>
  <cs:legend>
    <cs:lnRef idx="0"/>
    <cs:fillRef idx="0"/>
    <cs:effectRef idx="0"/>
    <cs:fontRef idx="minor">
      <a:schemeClr val="tx1"/>
    </cs:fontRef>
    <cs:defRPr sz="1000" kern="1200"/>
  </cs:legend>
  <cs:plotArea mods="allowNoFillOverride allowNoLineOverride">
    <cs:lnRef idx="0"/>
    <cs:fillRef idx="1">
      <a:schemeClr val="bg1"/>
    </cs:fillRef>
    <cs:effectRef idx="0"/>
    <cs:fontRef idx="minor">
      <a:schemeClr val="tx1"/>
    </cs:fontRef>
  </cs:plotArea>
  <cs:plotArea3D>
    <cs:lnRef idx="0"/>
    <cs:fillRef idx="0"/>
    <cs:effectRef idx="0"/>
    <cs:fontRef idx="minor">
      <a:schemeClr val="tx1"/>
    </cs:fontRef>
  </cs:plotArea3D>
  <cs:seriesAxis>
    <cs:lnRef idx="1">
      <a:schemeClr val="tx1">
        <a:tint val="75000"/>
      </a:schemeClr>
    </cs:lnRef>
    <cs:fillRef idx="0"/>
    <cs:effectRef idx="0"/>
    <cs:fontRef idx="minor">
      <a:schemeClr val="tx1"/>
    </cs:fontRef>
    <cs:spPr>
      <a:ln>
        <a:round/>
      </a:ln>
    </cs:spPr>
    <cs:defRPr sz="1000" kern="1200"/>
  </cs:seriesAxis>
  <cs:seriesLine>
    <cs:lnRef idx="1">
      <a:schemeClr val="tx1"/>
    </cs:lnRef>
    <cs:fillRef idx="0"/>
    <cs:effectRef idx="0"/>
    <cs:fontRef idx="minor">
      <a:schemeClr val="tx1"/>
    </cs:fontRef>
    <cs:spPr>
      <a:ln>
        <a:round/>
      </a:ln>
    </cs:spPr>
  </cs:seriesLine>
  <cs:title>
    <cs:lnRef idx="0"/>
    <cs:fillRef idx="0"/>
    <cs:effectRef idx="0"/>
    <cs:fontRef idx="minor">
      <a:schemeClr val="tx1"/>
    </cs:fontRef>
    <cs:defRPr sz="1800" b="1" kern="1200"/>
  </cs:title>
  <cs:trendline>
    <cs:lnRef idx="1">
      <a:schemeClr val="tx1"/>
    </cs:lnRef>
    <cs:fillRef idx="0"/>
    <cs:effectRef idx="0"/>
    <cs:fontRef idx="minor">
      <a:schemeClr val="tx1"/>
    </cs:fontRef>
    <cs:spPr>
      <a:ln cap="rnd">
        <a:round/>
      </a:ln>
    </cs:spPr>
  </cs:trendline>
  <cs:trendlineLabel>
    <cs:lnRef idx="0"/>
    <cs:fillRef idx="0"/>
    <cs:effectRef idx="0"/>
    <cs:fontRef idx="minor">
      <a:schemeClr val="tx1"/>
    </cs:fontRef>
    <cs:defRPr sz="1000" kern="1200"/>
  </cs:trendlineLabel>
  <cs:upBar>
    <cs:lnRef idx="0"/>
    <cs:fillRef idx="3">
      <a:schemeClr val="dk1">
        <a:tint val="5000"/>
      </a:schemeClr>
    </cs:fillRef>
    <cs:effectRef idx="2">
      <a:schemeClr val="dk1"/>
    </cs:effectRef>
    <cs:fontRef idx="minor">
      <a:schemeClr val="tx1"/>
    </cs:fontRef>
  </cs:upBar>
  <cs:valueAxis>
    <cs:lnRef idx="1">
      <a:schemeClr val="tx1">
        <a:tint val="75000"/>
      </a:schemeClr>
    </cs:lnRef>
    <cs:fillRef idx="0"/>
    <cs:effectRef idx="0"/>
    <cs:fontRef idx="minor">
      <a:schemeClr val="tx1"/>
    </cs:fontRef>
    <cs:spPr>
      <a:ln>
        <a:round/>
      </a:ln>
    </cs:spPr>
    <cs:defRPr sz="1000" kern="1200"/>
  </cs:valueAxis>
  <cs:wall>
    <cs:lnRef idx="0"/>
    <cs:fillRef idx="0"/>
    <cs:effectRef idx="0"/>
    <cs:fontRef idx="minor">
      <a:schemeClr val="tx1"/>
    </cs:fontRef>
  </cs:wall>
</cs:chartStyle>
</file>

<file path=ppt/charts/style4.xml><?xml version="1.0" encoding="utf-8"?>
<cs:chartStyle xmlns:cs="http://schemas.microsoft.com/office/drawing/2012/chartStyle" xmlns:a="http://schemas.openxmlformats.org/drawingml/2006/main" id="118">
  <cs:axisTitle>
    <cs:lnRef idx="0"/>
    <cs:fillRef idx="0"/>
    <cs:effectRef idx="0"/>
    <cs:fontRef idx="minor">
      <a:schemeClr val="tx1"/>
    </cs:fontRef>
    <cs:defRPr sz="1000" b="1" kern="1200"/>
  </cs:axisTitle>
  <cs:categoryAxis>
    <cs:lnRef idx="1">
      <a:schemeClr val="tx1">
        <a:tint val="75000"/>
      </a:schemeClr>
    </cs:lnRef>
    <cs:fillRef idx="0"/>
    <cs:effectRef idx="0"/>
    <cs:fontRef idx="minor">
      <a:schemeClr val="tx1"/>
    </cs:fontRef>
    <cs:spPr>
      <a:ln>
        <a:round/>
      </a:ln>
    </cs:spPr>
    <cs:defRPr sz="1000" kern="1200"/>
  </cs:categoryAxis>
  <cs:chartArea mods="allowNoFillOverride allowNoLineOverride">
    <cs:lnRef idx="1">
      <a:schemeClr val="tx1">
        <a:tint val="75000"/>
      </a:schemeClr>
    </cs:lnRef>
    <cs:fillRef idx="1">
      <a:schemeClr val="bg1"/>
    </cs:fillRef>
    <cs:effectRef idx="0"/>
    <cs:fontRef idx="minor">
      <a:schemeClr val="tx1"/>
    </cs:fontRef>
    <cs:spPr>
      <a:ln>
        <a:round/>
      </a:ln>
    </cs:spPr>
    <cs:defRPr sz="1000" kern="1200"/>
  </cs:chartArea>
  <cs:dataLabel>
    <cs:lnRef idx="0"/>
    <cs:fillRef idx="0"/>
    <cs:effectRef idx="0"/>
    <cs:fontRef idx="minor">
      <a:schemeClr val="tx1"/>
    </cs:fontRef>
    <cs:defRPr sz="1000" kern="1200"/>
  </cs:dataLabel>
  <cs:dataLabelCallout>
    <cs:lnRef idx="0"/>
    <cs:fillRef idx="0"/>
    <cs:effectRef idx="0"/>
    <cs:fontRef idx="minor">
      <a:schemeClr val="dk1"/>
    </cs:fontRef>
    <cs:spPr>
      <a:solidFill>
        <a:schemeClr val="lt1"/>
      </a:solidFill>
      <a:ln>
        <a:solidFill>
          <a:schemeClr val="dk1">
            <a:lumMod val="65000"/>
            <a:lumOff val="35000"/>
          </a:schemeClr>
        </a:solidFill>
      </a:ln>
    </cs:spPr>
    <cs:defRPr sz="1000" kern="1200"/>
  </cs:dataLabelCallout>
  <cs:dataPoint>
    <cs:lnRef idx="0"/>
    <cs:fillRef idx="3">
      <cs:styleClr val="auto"/>
    </cs:fillRef>
    <cs:effectRef idx="2">
      <a:schemeClr val="dk1"/>
    </cs:effectRef>
    <cs:fontRef idx="minor">
      <a:schemeClr val="tx1"/>
    </cs:fontRef>
  </cs:dataPoint>
  <cs:dataPoint3D>
    <cs:lnRef idx="0"/>
    <cs:fillRef idx="3">
      <cs:styleClr val="auto"/>
    </cs:fillRef>
    <cs:effectRef idx="2">
      <a:schemeClr val="dk1"/>
    </cs:effectRef>
    <cs:fontRef idx="minor">
      <a:schemeClr val="tx1"/>
    </cs:fontRef>
  </cs:dataPoint3D>
  <cs:dataPointLine>
    <cs:lnRef idx="1">
      <cs:styleClr val="auto"/>
    </cs:lnRef>
    <cs:lineWidthScale>5</cs:lineWidthScale>
    <cs:fillRef idx="0"/>
    <cs:effectRef idx="0"/>
    <cs:fontRef idx="minor">
      <a:schemeClr val="tx1"/>
    </cs:fontRef>
    <cs:spPr>
      <a:ln cap="rnd">
        <a:round/>
      </a:ln>
    </cs:spPr>
  </cs:dataPointLine>
  <cs:dataPointMarker>
    <cs:lnRef idx="1">
      <cs:styleClr val="auto"/>
    </cs:lnRef>
    <cs:fillRef idx="3">
      <cs:styleClr val="auto"/>
    </cs:fillRef>
    <cs:effectRef idx="2">
      <a:schemeClr val="dk1"/>
    </cs:effectRef>
    <cs:fontRef idx="minor">
      <a:schemeClr val="tx1"/>
    </cs:fontRef>
    <cs:spPr>
      <a:ln>
        <a:round/>
      </a:ln>
    </cs:spPr>
  </cs:dataPointMarker>
  <cs:dataPointMarkerLayout/>
  <cs:dataPointWireframe>
    <cs:lnRef idx="1">
      <cs:styleClr val="auto"/>
    </cs:lnRef>
    <cs:fillRef idx="0"/>
    <cs:effectRef idx="0"/>
    <cs:fontRef idx="minor">
      <a:schemeClr val="tx1"/>
    </cs:fontRef>
    <cs:spPr>
      <a:ln>
        <a:round/>
      </a:ln>
    </cs:spPr>
  </cs:dataPointWireframe>
  <cs:dataTable>
    <cs:lnRef idx="1">
      <a:schemeClr val="tx1">
        <a:tint val="75000"/>
      </a:schemeClr>
    </cs:lnRef>
    <cs:fillRef idx="0"/>
    <cs:effectRef idx="0"/>
    <cs:fontRef idx="minor">
      <a:schemeClr val="tx1"/>
    </cs:fontRef>
    <cs:spPr>
      <a:ln>
        <a:round/>
      </a:ln>
    </cs:spPr>
    <cs:defRPr sz="1000" kern="1200"/>
  </cs:dataTable>
  <cs:downBar>
    <cs:lnRef idx="0"/>
    <cs:fillRef idx="3">
      <a:schemeClr val="dk1">
        <a:tint val="95000"/>
      </a:schemeClr>
    </cs:fillRef>
    <cs:effectRef idx="2">
      <a:schemeClr val="dk1"/>
    </cs:effectRef>
    <cs:fontRef idx="minor">
      <a:schemeClr val="tx1"/>
    </cs:fontRef>
  </cs:downBar>
  <cs:dropLine>
    <cs:lnRef idx="1">
      <a:schemeClr val="tx1"/>
    </cs:lnRef>
    <cs:fillRef idx="0"/>
    <cs:effectRef idx="0"/>
    <cs:fontRef idx="minor">
      <a:schemeClr val="tx1"/>
    </cs:fontRef>
    <cs:spPr>
      <a:ln>
        <a:round/>
      </a:ln>
    </cs:spPr>
  </cs:dropLine>
  <cs:errorBar>
    <cs:lnRef idx="1">
      <a:schemeClr val="tx1"/>
    </cs:lnRef>
    <cs:fillRef idx="1">
      <a:schemeClr val="tx1"/>
    </cs:fillRef>
    <cs:effectRef idx="0"/>
    <cs:fontRef idx="minor">
      <a:schemeClr val="tx1"/>
    </cs:fontRef>
    <cs:spPr>
      <a:ln>
        <a:round/>
      </a:ln>
    </cs:spPr>
  </cs:errorBar>
  <cs:floor>
    <cs:lnRef idx="1">
      <a:schemeClr val="tx1">
        <a:tint val="75000"/>
      </a:schemeClr>
    </cs:lnRef>
    <cs:fillRef idx="0"/>
    <cs:effectRef idx="0"/>
    <cs:fontRef idx="minor">
      <a:schemeClr val="tx1"/>
    </cs:fontRef>
    <cs:spPr>
      <a:ln>
        <a:round/>
      </a:ln>
    </cs:spPr>
  </cs:floor>
  <cs:gridlineMajor>
    <cs:lnRef idx="1">
      <a:schemeClr val="tx1">
        <a:tint val="75000"/>
      </a:schemeClr>
    </cs:lnRef>
    <cs:fillRef idx="0"/>
    <cs:effectRef idx="0"/>
    <cs:fontRef idx="minor">
      <a:schemeClr val="tx1"/>
    </cs:fontRef>
    <cs:spPr>
      <a:ln>
        <a:round/>
      </a:ln>
    </cs:spPr>
  </cs:gridlineMajor>
  <cs:gridlineMinor>
    <cs:lnRef idx="1">
      <a:schemeClr val="tx1">
        <a:tint val="50000"/>
      </a:schemeClr>
    </cs:lnRef>
    <cs:fillRef idx="0"/>
    <cs:effectRef idx="0"/>
    <cs:fontRef idx="minor">
      <a:schemeClr val="tx1"/>
    </cs:fontRef>
    <cs:spPr>
      <a:ln>
        <a:round/>
      </a:ln>
    </cs:spPr>
  </cs:gridlineMinor>
  <cs:hiLoLine>
    <cs:lnRef idx="1">
      <a:schemeClr val="tx1"/>
    </cs:lnRef>
    <cs:fillRef idx="0"/>
    <cs:effectRef idx="0"/>
    <cs:fontRef idx="minor">
      <a:schemeClr val="tx1"/>
    </cs:fontRef>
    <cs:spPr>
      <a:ln>
        <a:round/>
      </a:ln>
    </cs:spPr>
  </cs:hiLoLine>
  <cs:leaderLine>
    <cs:lnRef idx="1">
      <a:schemeClr val="tx1"/>
    </cs:lnRef>
    <cs:fillRef idx="0"/>
    <cs:effectRef idx="0"/>
    <cs:fontRef idx="minor">
      <a:schemeClr val="tx1"/>
    </cs:fontRef>
    <cs:spPr>
      <a:ln>
        <a:round/>
      </a:ln>
    </cs:spPr>
  </cs:leaderLine>
  <cs:legend>
    <cs:lnRef idx="0"/>
    <cs:fillRef idx="0"/>
    <cs:effectRef idx="0"/>
    <cs:fontRef idx="minor">
      <a:schemeClr val="tx1"/>
    </cs:fontRef>
    <cs:defRPr sz="1000" kern="1200"/>
  </cs:legend>
  <cs:plotArea mods="allowNoFillOverride allowNoLineOverride">
    <cs:lnRef idx="0"/>
    <cs:fillRef idx="1">
      <a:schemeClr val="bg1"/>
    </cs:fillRef>
    <cs:effectRef idx="0"/>
    <cs:fontRef idx="minor">
      <a:schemeClr val="tx1"/>
    </cs:fontRef>
  </cs:plotArea>
  <cs:plotArea3D>
    <cs:lnRef idx="0"/>
    <cs:fillRef idx="0"/>
    <cs:effectRef idx="0"/>
    <cs:fontRef idx="minor">
      <a:schemeClr val="tx1"/>
    </cs:fontRef>
  </cs:plotArea3D>
  <cs:seriesAxis>
    <cs:lnRef idx="1">
      <a:schemeClr val="tx1">
        <a:tint val="75000"/>
      </a:schemeClr>
    </cs:lnRef>
    <cs:fillRef idx="0"/>
    <cs:effectRef idx="0"/>
    <cs:fontRef idx="minor">
      <a:schemeClr val="tx1"/>
    </cs:fontRef>
    <cs:spPr>
      <a:ln>
        <a:round/>
      </a:ln>
    </cs:spPr>
    <cs:defRPr sz="1000" kern="1200"/>
  </cs:seriesAxis>
  <cs:seriesLine>
    <cs:lnRef idx="1">
      <a:schemeClr val="tx1"/>
    </cs:lnRef>
    <cs:fillRef idx="0"/>
    <cs:effectRef idx="0"/>
    <cs:fontRef idx="minor">
      <a:schemeClr val="tx1"/>
    </cs:fontRef>
    <cs:spPr>
      <a:ln>
        <a:round/>
      </a:ln>
    </cs:spPr>
  </cs:seriesLine>
  <cs:title>
    <cs:lnRef idx="0"/>
    <cs:fillRef idx="0"/>
    <cs:effectRef idx="0"/>
    <cs:fontRef idx="minor">
      <a:schemeClr val="tx1"/>
    </cs:fontRef>
    <cs:defRPr sz="1800" b="1" kern="1200"/>
  </cs:title>
  <cs:trendline>
    <cs:lnRef idx="1">
      <a:schemeClr val="tx1"/>
    </cs:lnRef>
    <cs:fillRef idx="0"/>
    <cs:effectRef idx="0"/>
    <cs:fontRef idx="minor">
      <a:schemeClr val="tx1"/>
    </cs:fontRef>
    <cs:spPr>
      <a:ln cap="rnd">
        <a:round/>
      </a:ln>
    </cs:spPr>
  </cs:trendline>
  <cs:trendlineLabel>
    <cs:lnRef idx="0"/>
    <cs:fillRef idx="0"/>
    <cs:effectRef idx="0"/>
    <cs:fontRef idx="minor">
      <a:schemeClr val="tx1"/>
    </cs:fontRef>
    <cs:defRPr sz="1000" kern="1200"/>
  </cs:trendlineLabel>
  <cs:upBar>
    <cs:lnRef idx="0"/>
    <cs:fillRef idx="3">
      <a:schemeClr val="dk1">
        <a:tint val="5000"/>
      </a:schemeClr>
    </cs:fillRef>
    <cs:effectRef idx="2">
      <a:schemeClr val="dk1"/>
    </cs:effectRef>
    <cs:fontRef idx="minor">
      <a:schemeClr val="tx1"/>
    </cs:fontRef>
  </cs:upBar>
  <cs:valueAxis>
    <cs:lnRef idx="1">
      <a:schemeClr val="tx1">
        <a:tint val="75000"/>
      </a:schemeClr>
    </cs:lnRef>
    <cs:fillRef idx="0"/>
    <cs:effectRef idx="0"/>
    <cs:fontRef idx="minor">
      <a:schemeClr val="tx1"/>
    </cs:fontRef>
    <cs:spPr>
      <a:ln>
        <a:round/>
      </a:ln>
    </cs:spPr>
    <cs:defRPr sz="1000" kern="1200"/>
  </cs:valueAxis>
  <cs:wall>
    <cs:lnRef idx="0"/>
    <cs:fillRef idx="0"/>
    <cs:effectRef idx="0"/>
    <cs:fontRef idx="minor">
      <a:schemeClr val="tx1"/>
    </cs:fontRef>
  </cs:wall>
</cs:chartStyle>
</file>

<file path=ppt/diagrams/_rels/data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image" Target="../media/image1.png"/><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4AD029A-EF8D-419F-A570-EC811F45879A}" type="doc">
      <dgm:prSet loTypeId="urn:microsoft.com/office/officeart/2005/8/layout/bProcess3" loCatId="process" qsTypeId="urn:microsoft.com/office/officeart/2005/8/quickstyle/simple1" qsCatId="simple" csTypeId="urn:microsoft.com/office/officeart/2005/8/colors/accent0_1" csCatId="mainScheme" phldr="1"/>
      <dgm:spPr/>
      <dgm:t>
        <a:bodyPr/>
        <a:lstStyle/>
        <a:p>
          <a:endParaRPr lang="en-US"/>
        </a:p>
      </dgm:t>
    </dgm:pt>
    <mc:AlternateContent xmlns:mc="http://schemas.openxmlformats.org/markup-compatibility/2006" xmlns:a14="http://schemas.microsoft.com/office/drawing/2010/main">
      <mc:Choice Requires="a14">
        <dgm:pt modelId="{3EA0575D-EE71-4F26-BA1B-B560329C3040}">
          <dgm:prSet phldrT="[Text]" custT="1"/>
          <dgm:spPr/>
          <dgm:t>
            <a:bodyPr/>
            <a:lstStyle/>
            <a:p>
              <a:pPr algn="ctr">
                <a:lnSpc>
                  <a:spcPct val="150000"/>
                </a:lnSpc>
                <a:spcAft>
                  <a:spcPts val="0"/>
                </a:spcAft>
              </a:pPr>
              <a:r>
                <a:rPr lang="en-US" sz="2000" b="0" dirty="0">
                  <a:solidFill>
                    <a:schemeClr val="tx1"/>
                  </a:solidFill>
                  <a:latin typeface="Times New Roman" panose="02020603050405020304" pitchFamily="18" charset="0"/>
                  <a:cs typeface="Times New Roman" panose="02020603050405020304" pitchFamily="18" charset="0"/>
                </a:rPr>
                <a:t>Using parameter 1, Re=286.12, </a:t>
              </a:r>
              <a14:m>
                <m:oMath xmlns:m="http://schemas.openxmlformats.org/officeDocument/2006/math">
                  <m:sSub>
                    <m:sSubPr>
                      <m:ctrlPr>
                        <a:rPr lang="en-US" sz="2000" b="0" i="1" smtClean="0">
                          <a:solidFill>
                            <a:schemeClr val="tx1"/>
                          </a:solidFill>
                          <a:latin typeface="Cambria Math" panose="02040503050406030204" pitchFamily="18" charset="0"/>
                          <a:cs typeface="Times New Roman" panose="02020603050405020304" pitchFamily="18" charset="0"/>
                        </a:rPr>
                      </m:ctrlPr>
                    </m:sSubPr>
                    <m:e>
                      <m:acc>
                        <m:accPr>
                          <m:chr m:val="̇"/>
                          <m:ctrlPr>
                            <a:rPr lang="en-US" sz="2000" b="0" i="1">
                              <a:solidFill>
                                <a:schemeClr val="tx1"/>
                              </a:solidFill>
                              <a:latin typeface="Cambria Math" panose="02040503050406030204" pitchFamily="18" charset="0"/>
                              <a:cs typeface="Times New Roman" panose="02020603050405020304" pitchFamily="18" charset="0"/>
                            </a:rPr>
                          </m:ctrlPr>
                        </m:accPr>
                        <m:e>
                          <m:r>
                            <a:rPr lang="en-US" sz="2000" b="0" i="1" smtClean="0">
                              <a:solidFill>
                                <a:schemeClr val="tx1"/>
                              </a:solidFill>
                              <a:latin typeface="Cambria Math" panose="02040503050406030204" pitchFamily="18" charset="0"/>
                              <a:cs typeface="Times New Roman" panose="02020603050405020304" pitchFamily="18" charset="0"/>
                            </a:rPr>
                            <m:t>𝑉</m:t>
                          </m:r>
                        </m:e>
                      </m:acc>
                    </m:e>
                    <m:sub>
                      <m:r>
                        <a:rPr lang="en-US" sz="2000" b="0" i="1" smtClean="0">
                          <a:solidFill>
                            <a:schemeClr val="tx1"/>
                          </a:solidFill>
                          <a:latin typeface="Cambria Math" panose="02040503050406030204" pitchFamily="18" charset="0"/>
                          <a:cs typeface="Times New Roman" panose="02020603050405020304" pitchFamily="18" charset="0"/>
                        </a:rPr>
                        <m:t>𝑤𝑎𝑡𝑒𝑟</m:t>
                      </m:r>
                    </m:sub>
                  </m:sSub>
                  <m:r>
                    <a:rPr lang="en-US" sz="2000" b="0" i="0" smtClean="0">
                      <a:solidFill>
                        <a:schemeClr val="tx1"/>
                      </a:solidFill>
                      <a:latin typeface="Cambria Math" panose="02040503050406030204" pitchFamily="18" charset="0"/>
                      <a:cs typeface="Times New Roman" panose="02020603050405020304" pitchFamily="18" charset="0"/>
                    </a:rPr>
                    <m:t>=0.000</m:t>
                  </m:r>
                  <m:r>
                    <a:rPr lang="en-US" sz="2000" b="0" i="1" smtClean="0">
                      <a:solidFill>
                        <a:schemeClr val="tx1"/>
                      </a:solidFill>
                      <a:latin typeface="Cambria Math" panose="02040503050406030204" pitchFamily="18" charset="0"/>
                      <a:cs typeface="Times New Roman" panose="02020603050405020304" pitchFamily="18" charset="0"/>
                    </a:rPr>
                    <m:t>2</m:t>
                  </m:r>
                  <m:f>
                    <m:fPr>
                      <m:ctrlPr>
                        <a:rPr lang="en-US" sz="2000" b="0" i="1" smtClean="0">
                          <a:solidFill>
                            <a:schemeClr val="tx1"/>
                          </a:solidFill>
                          <a:latin typeface="Cambria Math" panose="02040503050406030204" pitchFamily="18" charset="0"/>
                          <a:cs typeface="Times New Roman" panose="02020603050405020304" pitchFamily="18" charset="0"/>
                        </a:rPr>
                      </m:ctrlPr>
                    </m:fPr>
                    <m:num>
                      <m:sSup>
                        <m:sSupPr>
                          <m:ctrlPr>
                            <a:rPr lang="en-US" sz="2000" b="0" i="1" smtClean="0">
                              <a:solidFill>
                                <a:schemeClr val="tx1"/>
                              </a:solidFill>
                              <a:latin typeface="Cambria Math" panose="02040503050406030204" pitchFamily="18" charset="0"/>
                              <a:cs typeface="Times New Roman" panose="02020603050405020304" pitchFamily="18" charset="0"/>
                            </a:rPr>
                          </m:ctrlPr>
                        </m:sSupPr>
                        <m:e>
                          <m:r>
                            <a:rPr lang="en-US" sz="2000" b="0" i="0" smtClean="0">
                              <a:solidFill>
                                <a:schemeClr val="tx1"/>
                              </a:solidFill>
                              <a:latin typeface="Cambria Math" panose="02040503050406030204" pitchFamily="18" charset="0"/>
                              <a:cs typeface="Times New Roman" panose="02020603050405020304" pitchFamily="18" charset="0"/>
                            </a:rPr>
                            <m:t> </m:t>
                          </m:r>
                          <m:r>
                            <m:rPr>
                              <m:sty m:val="p"/>
                            </m:rPr>
                            <a:rPr lang="en-US" sz="2000" b="0" i="0" smtClean="0">
                              <a:solidFill>
                                <a:schemeClr val="tx1"/>
                              </a:solidFill>
                              <a:latin typeface="Cambria Math" panose="02040503050406030204" pitchFamily="18" charset="0"/>
                              <a:cs typeface="Times New Roman" panose="02020603050405020304" pitchFamily="18" charset="0"/>
                            </a:rPr>
                            <m:t>m</m:t>
                          </m:r>
                        </m:e>
                        <m:sup>
                          <m:r>
                            <a:rPr lang="en-US" sz="2000" b="0" i="0" smtClean="0">
                              <a:solidFill>
                                <a:schemeClr val="tx1"/>
                              </a:solidFill>
                              <a:latin typeface="Cambria Math" panose="02040503050406030204" pitchFamily="18" charset="0"/>
                              <a:cs typeface="Times New Roman" panose="02020603050405020304" pitchFamily="18" charset="0"/>
                            </a:rPr>
                            <m:t>3</m:t>
                          </m:r>
                        </m:sup>
                      </m:sSup>
                    </m:num>
                    <m:den>
                      <m:r>
                        <a:rPr lang="en-US" sz="2000" b="0" i="1" smtClean="0">
                          <a:solidFill>
                            <a:schemeClr val="tx1"/>
                          </a:solidFill>
                          <a:latin typeface="Cambria Math" panose="02040503050406030204" pitchFamily="18" charset="0"/>
                          <a:cs typeface="Times New Roman" panose="02020603050405020304" pitchFamily="18" charset="0"/>
                        </a:rPr>
                        <m:t>𝑠𝑒𝑐</m:t>
                      </m:r>
                    </m:den>
                  </m:f>
                  <m:r>
                    <a:rPr lang="en-US" sz="2000" b="0" i="1" smtClean="0">
                      <a:solidFill>
                        <a:schemeClr val="tx1"/>
                      </a:solidFill>
                      <a:latin typeface="Cambria Math" panose="02040503050406030204" pitchFamily="18" charset="0"/>
                      <a:cs typeface="Times New Roman" panose="02020603050405020304" pitchFamily="18" charset="0"/>
                    </a:rPr>
                    <m:t>, </m:t>
                  </m:r>
                  <m:sSub>
                    <m:sSubPr>
                      <m:ctrlPr>
                        <a:rPr lang="en-US" sz="2000" b="0" i="1" dirty="0" smtClean="0">
                          <a:solidFill>
                            <a:schemeClr val="tx1"/>
                          </a:solidFill>
                          <a:latin typeface="Cambria Math" panose="02040503050406030204" pitchFamily="18" charset="0"/>
                          <a:cs typeface="Times New Roman" panose="02020603050405020304" pitchFamily="18" charset="0"/>
                        </a:rPr>
                      </m:ctrlPr>
                    </m:sSubPr>
                    <m:e>
                      <m:r>
                        <a:rPr lang="en-US" sz="2000" b="0" i="1" dirty="0">
                          <a:solidFill>
                            <a:schemeClr val="tx1"/>
                          </a:solidFill>
                          <a:latin typeface="Cambria Math" panose="02040503050406030204" pitchFamily="18" charset="0"/>
                          <a:cs typeface="Times New Roman" panose="02020603050405020304" pitchFamily="18" charset="0"/>
                        </a:rPr>
                        <m:t>𝐷</m:t>
                      </m:r>
                    </m:e>
                    <m:sub>
                      <m:r>
                        <a:rPr lang="en-US" sz="2000" b="0" i="1" dirty="0" smtClean="0">
                          <a:solidFill>
                            <a:schemeClr val="tx1"/>
                          </a:solidFill>
                          <a:latin typeface="Cambria Math" panose="02040503050406030204" pitchFamily="18" charset="0"/>
                          <a:cs typeface="Times New Roman" panose="02020603050405020304" pitchFamily="18" charset="0"/>
                        </a:rPr>
                        <m:t>𝑤𝑎𝑡𝑒𝑟</m:t>
                      </m:r>
                    </m:sub>
                  </m:sSub>
                </m:oMath>
              </a14:m>
              <a:r>
                <a:rPr lang="en-US" sz="2000" b="0"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r>
                    <a:rPr lang="en-US" sz="2000" b="0" i="0" smtClean="0">
                      <a:solidFill>
                        <a:schemeClr val="tx1"/>
                      </a:solidFill>
                      <a:latin typeface="Cambria Math" panose="02040503050406030204" pitchFamily="18" charset="0"/>
                      <a:cs typeface="Times New Roman" panose="02020603050405020304" pitchFamily="18" charset="0"/>
                    </a:rPr>
                    <m:t>1</m:t>
                  </m:r>
                  <m:r>
                    <a:rPr lang="en-US" sz="2000" b="0" i="1" smtClean="0">
                      <a:solidFill>
                        <a:schemeClr val="tx1"/>
                      </a:solidFill>
                      <a:latin typeface="Cambria Math" panose="02040503050406030204" pitchFamily="18" charset="0"/>
                      <a:cs typeface="Times New Roman" panose="02020603050405020304" pitchFamily="18" charset="0"/>
                    </a:rPr>
                    <m:t> </m:t>
                  </m:r>
                  <m:r>
                    <a:rPr lang="en-US" sz="2000" b="0" i="1">
                      <a:solidFill>
                        <a:schemeClr val="tx1"/>
                      </a:solidFill>
                      <a:latin typeface="Cambria Math" panose="02040503050406030204" pitchFamily="18" charset="0"/>
                      <a:cs typeface="Times New Roman" panose="02020603050405020304" pitchFamily="18" charset="0"/>
                    </a:rPr>
                    <m:t>𝑚</m:t>
                  </m:r>
                </m:oMath>
              </a14:m>
              <a:endParaRPr lang="en-US" sz="2000" dirty="0"/>
            </a:p>
          </dgm:t>
        </dgm:pt>
      </mc:Choice>
      <mc:Fallback xmlns="">
        <dgm:pt modelId="{3EA0575D-EE71-4F26-BA1B-B560329C3040}">
          <dgm:prSet phldrT="[Text]" custT="1"/>
          <dgm:spPr/>
          <dgm:t>
            <a:bodyPr/>
            <a:lstStyle/>
            <a:p>
              <a:pPr algn="ctr">
                <a:lnSpc>
                  <a:spcPct val="150000"/>
                </a:lnSpc>
                <a:spcAft>
                  <a:spcPts val="0"/>
                </a:spcAft>
              </a:pPr>
              <a:r>
                <a:rPr lang="en-US" sz="2000" b="0" dirty="0">
                  <a:solidFill>
                    <a:schemeClr val="tx1"/>
                  </a:solidFill>
                  <a:latin typeface="Times New Roman" panose="02020603050405020304" pitchFamily="18" charset="0"/>
                  <a:cs typeface="Times New Roman" panose="02020603050405020304" pitchFamily="18" charset="0"/>
                </a:rPr>
                <a:t>Using parameter 1, Re=286.12, </a:t>
              </a:r>
              <a:r>
                <a:rPr lang="en-US" sz="2000" b="0" i="0">
                  <a:solidFill>
                    <a:schemeClr val="tx1"/>
                  </a:solidFill>
                  <a:latin typeface="Cambria Math" panose="02040503050406030204" pitchFamily="18" charset="0"/>
                  <a:cs typeface="Times New Roman" panose="02020603050405020304" pitchFamily="18" charset="0"/>
                </a:rPr>
                <a:t>𝑉 ̇_𝑤𝑎𝑡𝑒𝑟=0.0002 〖 m〗^3/𝑠𝑒𝑐, </a:t>
              </a:r>
              <a:r>
                <a:rPr lang="en-US" sz="2000" b="0" i="0" dirty="0">
                  <a:solidFill>
                    <a:schemeClr val="tx1"/>
                  </a:solidFill>
                  <a:latin typeface="Cambria Math" panose="02040503050406030204" pitchFamily="18" charset="0"/>
                  <a:cs typeface="Times New Roman" panose="02020603050405020304" pitchFamily="18" charset="0"/>
                </a:rPr>
                <a:t>𝐷_𝑤𝑎𝑡𝑒𝑟</a:t>
              </a:r>
              <a:r>
                <a:rPr lang="en-US" sz="2000" b="0" dirty="0">
                  <a:solidFill>
                    <a:schemeClr val="tx1"/>
                  </a:solidFill>
                  <a:latin typeface="Times New Roman" panose="02020603050405020304" pitchFamily="18" charset="0"/>
                  <a:cs typeface="Times New Roman" panose="02020603050405020304" pitchFamily="18" charset="0"/>
                </a:rPr>
                <a:t>= </a:t>
              </a:r>
              <a:r>
                <a:rPr lang="en-US" sz="2000" b="0" i="0">
                  <a:solidFill>
                    <a:schemeClr val="tx1"/>
                  </a:solidFill>
                  <a:latin typeface="Cambria Math" panose="02040503050406030204" pitchFamily="18" charset="0"/>
                  <a:cs typeface="Times New Roman" panose="02020603050405020304" pitchFamily="18" charset="0"/>
                </a:rPr>
                <a:t>1 𝑚</a:t>
              </a:r>
              <a:endParaRPr lang="en-US" sz="2000" dirty="0"/>
            </a:p>
          </dgm:t>
        </dgm:pt>
      </mc:Fallback>
    </mc:AlternateContent>
    <dgm:pt modelId="{D17C57B7-A448-4AD5-8ED6-E7DAFDACE8CE}" type="parTrans" cxnId="{4886C32F-7EE2-478B-B151-29B15775FDF4}">
      <dgm:prSet/>
      <dgm:spPr/>
      <dgm:t>
        <a:bodyPr/>
        <a:lstStyle/>
        <a:p>
          <a:endParaRPr lang="en-US" sz="2000"/>
        </a:p>
      </dgm:t>
    </dgm:pt>
    <dgm:pt modelId="{00D08058-DC21-4137-A9E9-B8474A3C7E57}" type="sibTrans" cxnId="{4886C32F-7EE2-478B-B151-29B15775FDF4}">
      <dgm:prSet custT="1"/>
      <dgm:spPr/>
      <dgm:t>
        <a:bodyPr/>
        <a:lstStyle/>
        <a:p>
          <a:endParaRPr lang="en-US" sz="2000"/>
        </a:p>
      </dgm:t>
    </dgm:pt>
    <mc:AlternateContent xmlns:mc="http://schemas.openxmlformats.org/markup-compatibility/2006" xmlns:a14="http://schemas.microsoft.com/office/drawing/2010/main">
      <mc:Choice Requires="a14">
        <dgm:pt modelId="{2EAAA425-6E44-4117-AEA6-184A405DABD0}">
          <dgm:prSet phldrT="[Text]" custT="1"/>
          <dgm:spPr/>
          <dgm:t>
            <a:bodyPr/>
            <a:lstStyle/>
            <a:p>
              <a14:m>
                <m:oMath xmlns:m="http://schemas.openxmlformats.org/officeDocument/2006/math">
                  <m:sSub>
                    <m:sSubPr>
                      <m:ctrlPr>
                        <a:rPr lang="en-US" sz="2000" b="0" i="1" smtClean="0">
                          <a:solidFill>
                            <a:schemeClr val="tx1"/>
                          </a:solidFill>
                          <a:latin typeface="Cambria Math" panose="02040503050406030204" pitchFamily="18" charset="0"/>
                          <a:cs typeface="Times New Roman" panose="02020603050405020304" pitchFamily="18" charset="0"/>
                        </a:rPr>
                      </m:ctrlPr>
                    </m:sSubPr>
                    <m:e>
                      <m:r>
                        <a:rPr lang="en-US" sz="2000" b="0" i="1">
                          <a:solidFill>
                            <a:schemeClr val="tx1"/>
                          </a:solidFill>
                          <a:latin typeface="Cambria Math" panose="02040503050406030204" pitchFamily="18" charset="0"/>
                          <a:cs typeface="Times New Roman" panose="02020603050405020304" pitchFamily="18" charset="0"/>
                        </a:rPr>
                        <m:t>h</m:t>
                      </m:r>
                    </m:e>
                    <m:sub>
                      <m:r>
                        <a:rPr lang="en-US" sz="2000" b="0" i="1">
                          <a:solidFill>
                            <a:schemeClr val="tx1"/>
                          </a:solidFill>
                          <a:latin typeface="Cambria Math" panose="02040503050406030204" pitchFamily="18" charset="0"/>
                          <a:cs typeface="Times New Roman" panose="02020603050405020304" pitchFamily="18" charset="0"/>
                        </a:rPr>
                        <m:t>𝑖</m:t>
                      </m:r>
                    </m:sub>
                  </m:sSub>
                </m:oMath>
              </a14:m>
              <a:r>
                <a:rPr lang="en-US" sz="2000" b="0" dirty="0">
                  <a:solidFill>
                    <a:schemeClr val="tx1"/>
                  </a:solidFill>
                  <a:latin typeface="Times New Roman" panose="02020603050405020304" pitchFamily="18" charset="0"/>
                  <a:cs typeface="Times New Roman" panose="02020603050405020304" pitchFamily="18" charset="0"/>
                </a:rPr>
                <a:t> was calculated using Nu equation and C and m values derived from Wilson Plot</a:t>
              </a:r>
            </a:p>
            <a:p>
              <a14:m>
                <m:oMath xmlns:m="http://schemas.openxmlformats.org/officeDocument/2006/math">
                  <m:sSub>
                    <m:sSubPr>
                      <m:ctrlPr>
                        <a:rPr lang="en-US" sz="2000" b="0" i="1" smtClean="0">
                          <a:solidFill>
                            <a:schemeClr val="tx1"/>
                          </a:solidFill>
                          <a:latin typeface="Cambria Math" panose="02040503050406030204" pitchFamily="18" charset="0"/>
                          <a:cs typeface="Times New Roman" panose="02020603050405020304" pitchFamily="18" charset="0"/>
                        </a:rPr>
                      </m:ctrlPr>
                    </m:sSubPr>
                    <m:e>
                      <m:r>
                        <a:rPr lang="en-US" sz="2000" b="0" i="1">
                          <a:solidFill>
                            <a:schemeClr val="tx1"/>
                          </a:solidFill>
                          <a:latin typeface="Cambria Math" panose="02040503050406030204" pitchFamily="18" charset="0"/>
                          <a:cs typeface="Times New Roman" panose="02020603050405020304" pitchFamily="18" charset="0"/>
                        </a:rPr>
                        <m:t>h</m:t>
                      </m:r>
                    </m:e>
                    <m:sub>
                      <m:r>
                        <a:rPr lang="en-US" sz="2000" b="0" i="1">
                          <a:solidFill>
                            <a:schemeClr val="tx1"/>
                          </a:solidFill>
                          <a:latin typeface="Cambria Math" panose="02040503050406030204" pitchFamily="18" charset="0"/>
                          <a:cs typeface="Times New Roman" panose="02020603050405020304" pitchFamily="18" charset="0"/>
                        </a:rPr>
                        <m:t>𝑖</m:t>
                      </m:r>
                    </m:sub>
                  </m:sSub>
                </m:oMath>
              </a14:m>
              <a:r>
                <a:rPr lang="en-US" sz="2000" b="0" dirty="0">
                  <a:solidFill>
                    <a:schemeClr val="tx1"/>
                  </a:solidFill>
                  <a:latin typeface="Times New Roman" panose="02020603050405020304" pitchFamily="18" charset="0"/>
                  <a:cs typeface="Times New Roman" panose="02020603050405020304" pitchFamily="18" charset="0"/>
                </a:rPr>
                <a:t> = 0.068 W/(</a:t>
              </a:r>
              <a14:m>
                <m:oMath xmlns:m="http://schemas.openxmlformats.org/officeDocument/2006/math">
                  <m:sSup>
                    <m:sSupPr>
                      <m:ctrlPr>
                        <a:rPr lang="en-US" sz="2000" b="0" i="1" smtClean="0">
                          <a:solidFill>
                            <a:schemeClr val="tx1"/>
                          </a:solidFill>
                          <a:latin typeface="Cambria Math" panose="02040503050406030204" pitchFamily="18" charset="0"/>
                          <a:cs typeface="Times New Roman" panose="02020603050405020304" pitchFamily="18" charset="0"/>
                        </a:rPr>
                      </m:ctrlPr>
                    </m:sSupPr>
                    <m:e>
                      <m:r>
                        <a:rPr lang="en-US" sz="2000" b="0" i="1" smtClean="0">
                          <a:solidFill>
                            <a:schemeClr val="tx1"/>
                          </a:solidFill>
                          <a:latin typeface="Cambria Math" panose="02040503050406030204" pitchFamily="18" charset="0"/>
                          <a:cs typeface="Times New Roman" panose="02020603050405020304" pitchFamily="18" charset="0"/>
                        </a:rPr>
                        <m:t>𝑚</m:t>
                      </m:r>
                    </m:e>
                    <m:sup>
                      <m:r>
                        <a:rPr lang="en-US" sz="2000" b="0" i="1" smtClean="0">
                          <a:solidFill>
                            <a:schemeClr val="tx1"/>
                          </a:solidFill>
                          <a:latin typeface="Cambria Math" panose="02040503050406030204" pitchFamily="18" charset="0"/>
                          <a:cs typeface="Times New Roman" panose="02020603050405020304" pitchFamily="18" charset="0"/>
                        </a:rPr>
                        <m:t>2</m:t>
                      </m:r>
                    </m:sup>
                  </m:sSup>
                </m:oMath>
              </a14:m>
              <a:r>
                <a:rPr lang="en-US" sz="2000" b="0" dirty="0">
                  <a:solidFill>
                    <a:schemeClr val="tx1"/>
                  </a:solidFill>
                  <a:latin typeface="Times New Roman" panose="02020603050405020304" pitchFamily="18" charset="0"/>
                  <a:cs typeface="Times New Roman" panose="02020603050405020304" pitchFamily="18" charset="0"/>
                </a:rPr>
                <a:t>K)</a:t>
              </a:r>
              <a:endParaRPr lang="en-US" sz="2000" dirty="0"/>
            </a:p>
          </dgm:t>
        </dgm:pt>
      </mc:Choice>
      <mc:Fallback xmlns="">
        <dgm:pt modelId="{2EAAA425-6E44-4117-AEA6-184A405DABD0}">
          <dgm:prSet phldrT="[Text]" custT="1"/>
          <dgm:spPr/>
          <dgm:t>
            <a:bodyPr/>
            <a:lstStyle/>
            <a:p>
              <a:r>
                <a:rPr lang="en-US" sz="2000" b="0" i="0">
                  <a:solidFill>
                    <a:schemeClr val="tx1"/>
                  </a:solidFill>
                  <a:latin typeface="Cambria Math" panose="02040503050406030204" pitchFamily="18" charset="0"/>
                  <a:cs typeface="Times New Roman" panose="02020603050405020304" pitchFamily="18" charset="0"/>
                </a:rPr>
                <a:t>ℎ_𝑖</a:t>
              </a:r>
              <a:r>
                <a:rPr lang="en-US" sz="2000" b="0" dirty="0">
                  <a:solidFill>
                    <a:schemeClr val="tx1"/>
                  </a:solidFill>
                  <a:latin typeface="Times New Roman" panose="02020603050405020304" pitchFamily="18" charset="0"/>
                  <a:cs typeface="Times New Roman" panose="02020603050405020304" pitchFamily="18" charset="0"/>
                </a:rPr>
                <a:t> was calculated using Nu equation and C and m values derived from Wilson Plot</a:t>
              </a:r>
            </a:p>
            <a:p>
              <a:r>
                <a:rPr lang="en-US" sz="2000" b="0" i="0">
                  <a:solidFill>
                    <a:schemeClr val="tx1"/>
                  </a:solidFill>
                  <a:latin typeface="Cambria Math" panose="02040503050406030204" pitchFamily="18" charset="0"/>
                  <a:cs typeface="Times New Roman" panose="02020603050405020304" pitchFamily="18" charset="0"/>
                </a:rPr>
                <a:t>ℎ_𝑖</a:t>
              </a:r>
              <a:r>
                <a:rPr lang="en-US" sz="2000" b="0" dirty="0">
                  <a:solidFill>
                    <a:schemeClr val="tx1"/>
                  </a:solidFill>
                  <a:latin typeface="Times New Roman" panose="02020603050405020304" pitchFamily="18" charset="0"/>
                  <a:cs typeface="Times New Roman" panose="02020603050405020304" pitchFamily="18" charset="0"/>
                </a:rPr>
                <a:t> = 0.068 W/(</a:t>
              </a:r>
              <a:r>
                <a:rPr lang="en-US" sz="2000" b="0" i="0">
                  <a:solidFill>
                    <a:schemeClr val="tx1"/>
                  </a:solidFill>
                  <a:latin typeface="Cambria Math" panose="02040503050406030204" pitchFamily="18" charset="0"/>
                  <a:cs typeface="Times New Roman" panose="02020603050405020304" pitchFamily="18" charset="0"/>
                </a:rPr>
                <a:t>𝑚^2</a:t>
              </a:r>
              <a:r>
                <a:rPr lang="en-US" sz="2000" b="0" dirty="0">
                  <a:solidFill>
                    <a:schemeClr val="tx1"/>
                  </a:solidFill>
                  <a:latin typeface="Times New Roman" panose="02020603050405020304" pitchFamily="18" charset="0"/>
                  <a:cs typeface="Times New Roman" panose="02020603050405020304" pitchFamily="18" charset="0"/>
                </a:rPr>
                <a:t>K)</a:t>
              </a:r>
              <a:endParaRPr lang="en-US" sz="2000" dirty="0"/>
            </a:p>
          </dgm:t>
        </dgm:pt>
      </mc:Fallback>
    </mc:AlternateContent>
    <dgm:pt modelId="{7C07CE95-D0C2-4B5E-B63F-BE4CFBC95D23}" type="parTrans" cxnId="{CD529CF4-573D-47C6-BA18-8A32CAAEA14B}">
      <dgm:prSet/>
      <dgm:spPr/>
      <dgm:t>
        <a:bodyPr/>
        <a:lstStyle/>
        <a:p>
          <a:endParaRPr lang="en-US" sz="2000"/>
        </a:p>
      </dgm:t>
    </dgm:pt>
    <dgm:pt modelId="{943D2870-95EF-43C7-AD1D-3E342BE323B0}" type="sibTrans" cxnId="{CD529CF4-573D-47C6-BA18-8A32CAAEA14B}">
      <dgm:prSet custT="1"/>
      <dgm:spPr/>
      <dgm:t>
        <a:bodyPr/>
        <a:lstStyle/>
        <a:p>
          <a:endParaRPr lang="en-US" sz="2000"/>
        </a:p>
      </dgm:t>
    </dgm:pt>
    <mc:AlternateContent xmlns:mc="http://schemas.openxmlformats.org/markup-compatibility/2006">
      <mc:Choice xmlns:a14="http://schemas.microsoft.com/office/drawing/2010/main" Requires="a14">
        <dgm:pt modelId="{20B95D90-D653-4614-8127-C8BCE297EB2E}">
          <dgm:prSet phldrT="[Text]" custT="1"/>
          <dgm:spPr/>
          <dgm:t>
            <a:bodyPr/>
            <a:lstStyle/>
            <a:p>
              <a:r>
                <a:rPr lang="en-US" sz="2000" b="0" dirty="0">
                  <a:solidFill>
                    <a:schemeClr val="tx1"/>
                  </a:solidFill>
                  <a:latin typeface="Times New Roman" panose="02020603050405020304" pitchFamily="18" charset="0"/>
                  <a:cs typeface="Times New Roman" panose="02020603050405020304" pitchFamily="18" charset="0"/>
                </a:rPr>
                <a:t>Re</a:t>
              </a:r>
              <a:r>
                <a:rPr lang="en-US" sz="2000" b="0" baseline="-25000" dirty="0" err="1">
                  <a:solidFill>
                    <a:schemeClr val="tx1"/>
                  </a:solidFill>
                  <a:latin typeface="Times New Roman" panose="02020603050405020304" pitchFamily="18" charset="0"/>
                  <a:cs typeface="Times New Roman" panose="02020603050405020304" pitchFamily="18" charset="0"/>
                </a:rPr>
                <a:t>steam</a:t>
              </a:r>
              <a:r>
                <a:rPr lang="en-US" sz="2000" b="0" dirty="0">
                  <a:solidFill>
                    <a:schemeClr val="tx1"/>
                  </a:solidFill>
                  <a:latin typeface="Times New Roman" panose="02020603050405020304" pitchFamily="18" charset="0"/>
                  <a:cs typeface="Times New Roman" panose="02020603050405020304" pitchFamily="18" charset="0"/>
                </a:rPr>
                <a:t> was calculated using Nu relation with tabulated C and m values</a:t>
              </a:r>
            </a:p>
            <a:p>
              <a:pPr/>
              <a14:m>
                <m:oMathPara xmlns:m="http://schemas.openxmlformats.org/officeDocument/2006/math">
                  <m:oMathParaPr>
                    <m:jc m:val="centerGroup"/>
                  </m:oMathParaPr>
                  <m:oMath xmlns:m="http://schemas.openxmlformats.org/officeDocument/2006/math">
                    <m:sSub>
                      <m:sSubPr>
                        <m:ctrlPr>
                          <a:rPr lang="en-US" sz="2000" b="0" i="1" smtClean="0">
                            <a:solidFill>
                              <a:schemeClr val="tx1"/>
                            </a:solidFill>
                            <a:latin typeface="Cambria Math" panose="02040503050406030204" pitchFamily="18" charset="0"/>
                            <a:cs typeface="Times New Roman" panose="02020603050405020304" pitchFamily="18" charset="0"/>
                          </a:rPr>
                        </m:ctrlPr>
                      </m:sSubPr>
                      <m:e>
                        <m:r>
                          <a:rPr lang="en-US" sz="2000" b="0" i="1" smtClean="0">
                            <a:solidFill>
                              <a:schemeClr val="tx1"/>
                            </a:solidFill>
                            <a:latin typeface="Cambria Math" panose="02040503050406030204" pitchFamily="18" charset="0"/>
                            <a:cs typeface="Times New Roman" panose="02020603050405020304" pitchFamily="18" charset="0"/>
                          </a:rPr>
                          <m:t>𝑁𝑢</m:t>
                        </m:r>
                      </m:e>
                      <m:sub>
                        <m:r>
                          <a:rPr lang="en-US" sz="2000" b="0" i="1" smtClean="0">
                            <a:solidFill>
                              <a:schemeClr val="tx1"/>
                            </a:solidFill>
                            <a:latin typeface="Cambria Math" panose="02040503050406030204" pitchFamily="18" charset="0"/>
                            <a:cs typeface="Times New Roman" panose="02020603050405020304" pitchFamily="18" charset="0"/>
                          </a:rPr>
                          <m:t>𝐻</m:t>
                        </m:r>
                        <m:r>
                          <a:rPr lang="en-US" sz="2000" b="0" i="1" smtClean="0">
                            <a:solidFill>
                              <a:schemeClr val="tx1"/>
                            </a:solidFill>
                            <a:latin typeface="Cambria Math" panose="02040503050406030204" pitchFamily="18" charset="0"/>
                            <a:cs typeface="Times New Roman" panose="02020603050405020304" pitchFamily="18" charset="0"/>
                          </a:rPr>
                          <m:t>2</m:t>
                        </m:r>
                        <m:r>
                          <a:rPr lang="en-US" sz="2000" b="0" i="1" smtClean="0">
                            <a:solidFill>
                              <a:schemeClr val="tx1"/>
                            </a:solidFill>
                            <a:latin typeface="Cambria Math" panose="02040503050406030204" pitchFamily="18" charset="0"/>
                            <a:cs typeface="Times New Roman" panose="02020603050405020304" pitchFamily="18" charset="0"/>
                          </a:rPr>
                          <m:t>𝑂</m:t>
                        </m:r>
                      </m:sub>
                    </m:sSub>
                    <m:r>
                      <a:rPr lang="en-US" sz="2000" b="0" i="1" smtClean="0">
                        <a:solidFill>
                          <a:schemeClr val="tx1"/>
                        </a:solidFill>
                        <a:latin typeface="Cambria Math" panose="02040503050406030204" pitchFamily="18" charset="0"/>
                        <a:cs typeface="Times New Roman" panose="02020603050405020304" pitchFamily="18" charset="0"/>
                      </a:rPr>
                      <m:t>=</m:t>
                    </m:r>
                    <m:sSub>
                      <m:sSubPr>
                        <m:ctrlPr>
                          <a:rPr lang="en-US" sz="2000" b="0" i="1" smtClean="0">
                            <a:solidFill>
                              <a:schemeClr val="tx1"/>
                            </a:solidFill>
                            <a:latin typeface="Cambria Math" panose="02040503050406030204" pitchFamily="18" charset="0"/>
                            <a:cs typeface="Times New Roman" panose="02020603050405020304" pitchFamily="18" charset="0"/>
                          </a:rPr>
                        </m:ctrlPr>
                      </m:sSubPr>
                      <m:e>
                        <m:r>
                          <a:rPr lang="en-US" sz="2000" b="0" i="1" smtClean="0">
                            <a:solidFill>
                              <a:schemeClr val="tx1"/>
                            </a:solidFill>
                            <a:latin typeface="Cambria Math" panose="02040503050406030204" pitchFamily="18" charset="0"/>
                            <a:cs typeface="Times New Roman" panose="02020603050405020304" pitchFamily="18" charset="0"/>
                          </a:rPr>
                          <m:t>𝑁𝑢</m:t>
                        </m:r>
                      </m:e>
                      <m:sub>
                        <m:r>
                          <a:rPr lang="en-US" sz="2000" b="0" i="1" smtClean="0">
                            <a:solidFill>
                              <a:schemeClr val="tx1"/>
                            </a:solidFill>
                            <a:latin typeface="Cambria Math" panose="02040503050406030204" pitchFamily="18" charset="0"/>
                            <a:cs typeface="Times New Roman" panose="02020603050405020304" pitchFamily="18" charset="0"/>
                          </a:rPr>
                          <m:t>𝑠𝑡𝑒𝑎𝑚</m:t>
                        </m:r>
                      </m:sub>
                    </m:sSub>
                  </m:oMath>
                </m:oMathPara>
              </a14:m>
              <a:endParaRPr lang="en-US" sz="2000" b="0" dirty="0">
                <a:solidFill>
                  <a:schemeClr val="tx1"/>
                </a:solidFill>
                <a:latin typeface="Times New Roman" panose="02020603050405020304" pitchFamily="18" charset="0"/>
                <a:cs typeface="Times New Roman" panose="02020603050405020304" pitchFamily="18" charset="0"/>
              </a:endParaRPr>
            </a:p>
            <a:p>
              <a:pPr/>
              <a14:m>
                <m:oMathPara xmlns:m="http://schemas.openxmlformats.org/officeDocument/2006/math">
                  <m:oMathParaPr>
                    <m:jc m:val="centerGroup"/>
                  </m:oMathParaPr>
                  <m:oMath xmlns:m="http://schemas.openxmlformats.org/officeDocument/2006/math">
                    <m:sSub>
                      <m:sSubPr>
                        <m:ctrlPr>
                          <a:rPr lang="en-US" sz="2000" b="0" i="1" smtClean="0">
                            <a:solidFill>
                              <a:schemeClr val="tx1"/>
                            </a:solidFill>
                            <a:latin typeface="Cambria Math" panose="02040503050406030204" pitchFamily="18" charset="0"/>
                            <a:cs typeface="Times New Roman" panose="02020603050405020304" pitchFamily="18" charset="0"/>
                          </a:rPr>
                        </m:ctrlPr>
                      </m:sSubPr>
                      <m:e>
                        <m:r>
                          <a:rPr lang="en-US" sz="2000" b="0" i="1" smtClean="0">
                            <a:solidFill>
                              <a:schemeClr val="tx1"/>
                            </a:solidFill>
                            <a:latin typeface="Cambria Math" panose="02040503050406030204" pitchFamily="18" charset="0"/>
                            <a:cs typeface="Times New Roman" panose="02020603050405020304" pitchFamily="18" charset="0"/>
                          </a:rPr>
                          <m:t>𝑅𝑒</m:t>
                        </m:r>
                      </m:e>
                      <m:sub>
                        <m:r>
                          <a:rPr lang="en-US" sz="2000" b="0" i="1" smtClean="0">
                            <a:solidFill>
                              <a:schemeClr val="tx1"/>
                            </a:solidFill>
                            <a:latin typeface="Cambria Math" panose="02040503050406030204" pitchFamily="18" charset="0"/>
                            <a:cs typeface="Times New Roman" panose="02020603050405020304" pitchFamily="18" charset="0"/>
                          </a:rPr>
                          <m:t>𝑠𝑡𝑒𝑎𝑚</m:t>
                        </m:r>
                      </m:sub>
                    </m:sSub>
                    <m:r>
                      <a:rPr lang="en-US" sz="2000" b="0" i="1" smtClean="0">
                        <a:solidFill>
                          <a:schemeClr val="tx1"/>
                        </a:solidFill>
                        <a:latin typeface="Cambria Math" panose="02040503050406030204" pitchFamily="18" charset="0"/>
                        <a:cs typeface="Times New Roman" panose="02020603050405020304" pitchFamily="18" charset="0"/>
                      </a:rPr>
                      <m:t>=</m:t>
                    </m:r>
                    <m:r>
                      <a:rPr lang="en-US" sz="2000" b="0" i="1">
                        <a:solidFill>
                          <a:schemeClr val="tx1"/>
                        </a:solidFill>
                        <a:latin typeface="Cambria Math" panose="02040503050406030204" pitchFamily="18" charset="0"/>
                        <a:cs typeface="Times New Roman" panose="02020603050405020304" pitchFamily="18" charset="0"/>
                      </a:rPr>
                      <m:t>131</m:t>
                    </m:r>
                    <m:r>
                      <a:rPr lang="en-US" sz="2000" b="0" i="1" smtClean="0">
                        <a:solidFill>
                          <a:schemeClr val="tx1"/>
                        </a:solidFill>
                        <a:latin typeface="Cambria Math" panose="02040503050406030204" pitchFamily="18" charset="0"/>
                        <a:cs typeface="Times New Roman" panose="02020603050405020304" pitchFamily="18" charset="0"/>
                      </a:rPr>
                      <m:t>1</m:t>
                    </m:r>
                  </m:oMath>
                </m:oMathPara>
              </a14:m>
              <a:endParaRPr lang="en-US" sz="2000" dirty="0"/>
            </a:p>
          </dgm:t>
        </dgm:pt>
      </mc:Choice>
      <mc:Fallback>
        <dgm:pt modelId="{20B95D90-D653-4614-8127-C8BCE297EB2E}">
          <dgm:prSet phldrT="[Text]" custT="1"/>
          <dgm:spPr/>
          <dgm:t>
            <a:bodyPr/>
            <a:lstStyle/>
            <a:p>
              <a:r>
                <a:rPr lang="en-US" sz="2000" b="0" dirty="0">
                  <a:solidFill>
                    <a:schemeClr val="tx1"/>
                  </a:solidFill>
                  <a:latin typeface="Times New Roman" panose="02020603050405020304" pitchFamily="18" charset="0"/>
                  <a:cs typeface="Times New Roman" panose="02020603050405020304" pitchFamily="18" charset="0"/>
                </a:rPr>
                <a:t>Re</a:t>
              </a:r>
              <a:r>
                <a:rPr lang="en-US" sz="2000" b="0" baseline="-25000" dirty="0" err="1">
                  <a:solidFill>
                    <a:schemeClr val="tx1"/>
                  </a:solidFill>
                  <a:latin typeface="Times New Roman" panose="02020603050405020304" pitchFamily="18" charset="0"/>
                  <a:cs typeface="Times New Roman" panose="02020603050405020304" pitchFamily="18" charset="0"/>
                </a:rPr>
                <a:t>steam</a:t>
              </a:r>
              <a:r>
                <a:rPr lang="en-US" sz="2000" b="0" dirty="0">
                  <a:solidFill>
                    <a:schemeClr val="tx1"/>
                  </a:solidFill>
                  <a:latin typeface="Times New Roman" panose="02020603050405020304" pitchFamily="18" charset="0"/>
                  <a:cs typeface="Times New Roman" panose="02020603050405020304" pitchFamily="18" charset="0"/>
                </a:rPr>
                <a:t> was calculated using Nu relation with tabulated C and m values</a:t>
              </a:r>
            </a:p>
            <a:p>
              <a:pPr/>
              <a:r>
                <a:rPr lang="en-US" sz="2000" b="0" i="0">
                  <a:solidFill>
                    <a:schemeClr val="tx1"/>
                  </a:solidFill>
                  <a:latin typeface="Cambria Math" panose="02040503050406030204" pitchFamily="18" charset="0"/>
                  <a:cs typeface="Times New Roman" panose="02020603050405020304" pitchFamily="18" charset="0"/>
                </a:rPr>
                <a:t>〖𝑁𝑢〗_𝐻2𝑂=〖𝑁𝑢〗_𝑠𝑡𝑒𝑎𝑚</a:t>
              </a:r>
              <a:endParaRPr lang="en-US" sz="2000" b="0" dirty="0">
                <a:solidFill>
                  <a:schemeClr val="tx1"/>
                </a:solidFill>
                <a:latin typeface="Times New Roman" panose="02020603050405020304" pitchFamily="18" charset="0"/>
                <a:cs typeface="Times New Roman" panose="02020603050405020304" pitchFamily="18" charset="0"/>
              </a:endParaRPr>
            </a:p>
            <a:p>
              <a:pPr/>
              <a:r>
                <a:rPr lang="en-US" sz="2000" b="0" i="0">
                  <a:solidFill>
                    <a:schemeClr val="tx1"/>
                  </a:solidFill>
                  <a:latin typeface="Cambria Math" panose="02040503050406030204" pitchFamily="18" charset="0"/>
                  <a:cs typeface="Times New Roman" panose="02020603050405020304" pitchFamily="18" charset="0"/>
                </a:rPr>
                <a:t>〖𝑅𝑒〗_𝑠𝑡𝑒𝑎𝑚=1311</a:t>
              </a:r>
              <a:endParaRPr lang="en-US" sz="2000" dirty="0"/>
            </a:p>
          </dgm:t>
        </dgm:pt>
      </mc:Fallback>
    </mc:AlternateContent>
    <dgm:pt modelId="{6445A08D-EB3B-4F1D-999A-4AE0D22F4896}" type="parTrans" cxnId="{E621D52F-109B-47A4-ADC0-998D282DB41E}">
      <dgm:prSet/>
      <dgm:spPr/>
      <dgm:t>
        <a:bodyPr/>
        <a:lstStyle/>
        <a:p>
          <a:endParaRPr lang="en-US" sz="2000"/>
        </a:p>
      </dgm:t>
    </dgm:pt>
    <dgm:pt modelId="{8CDA58A9-9710-4AB0-A7DF-798E6E4432C6}" type="sibTrans" cxnId="{E621D52F-109B-47A4-ADC0-998D282DB41E}">
      <dgm:prSet custT="1"/>
      <dgm:spPr/>
      <dgm:t>
        <a:bodyPr/>
        <a:lstStyle/>
        <a:p>
          <a:endParaRPr lang="en-US" sz="2000"/>
        </a:p>
      </dgm:t>
    </dgm:pt>
    <dgm:pt modelId="{BA7CA8AA-7F07-494D-B514-62D467F467C9}">
      <dgm:prSet custT="1"/>
      <dgm:spPr/>
      <dgm:t>
        <a:bodyPr/>
        <a:lstStyle/>
        <a:p>
          <a:r>
            <a:rPr lang="en-US" sz="2000" b="0" dirty="0">
              <a:solidFill>
                <a:schemeClr val="tx1"/>
              </a:solidFill>
              <a:latin typeface="Times New Roman" panose="02020603050405020304" pitchFamily="18" charset="0"/>
              <a:cs typeface="Times New Roman" panose="02020603050405020304" pitchFamily="18" charset="0"/>
            </a:rPr>
            <a:t>Steam flow diameter was found using Re equation </a:t>
          </a:r>
        </a:p>
        <a:p>
          <a:r>
            <a:rPr lang="en-US" sz="2000" b="0" dirty="0">
              <a:solidFill>
                <a:schemeClr val="tx1"/>
              </a:solidFill>
              <a:latin typeface="Times New Roman" panose="02020603050405020304" pitchFamily="18" charset="0"/>
              <a:cs typeface="Times New Roman" panose="02020603050405020304" pitchFamily="18" charset="0"/>
            </a:rPr>
            <a:t>D = 12.7 m</a:t>
          </a:r>
          <a:endParaRPr lang="en-US" sz="2000" dirty="0"/>
        </a:p>
      </dgm:t>
    </dgm:pt>
    <dgm:pt modelId="{FAB3ACD3-CB23-4037-BB61-F9787998970F}" type="parTrans" cxnId="{63BADF89-C451-4B9D-A2ED-8ABFBF4C9E55}">
      <dgm:prSet/>
      <dgm:spPr/>
      <dgm:t>
        <a:bodyPr/>
        <a:lstStyle/>
        <a:p>
          <a:endParaRPr lang="en-US" sz="2000"/>
        </a:p>
      </dgm:t>
    </dgm:pt>
    <dgm:pt modelId="{44CB00CE-807E-4C63-BEA7-E739230A82E4}" type="sibTrans" cxnId="{63BADF89-C451-4B9D-A2ED-8ABFBF4C9E55}">
      <dgm:prSet custT="1"/>
      <dgm:spPr/>
      <dgm:t>
        <a:bodyPr/>
        <a:lstStyle/>
        <a:p>
          <a:endParaRPr lang="en-US" sz="2000"/>
        </a:p>
      </dgm:t>
    </dgm:pt>
    <mc:AlternateContent xmlns:mc="http://schemas.openxmlformats.org/markup-compatibility/2006">
      <mc:Choice xmlns:a14="http://schemas.microsoft.com/office/drawing/2010/main" Requires="a14">
        <dgm:pt modelId="{9D897105-C1BD-4A12-901D-4FA5656B3BEF}">
          <dgm:prSet custT="1"/>
          <dgm:spPr/>
          <dgm:t>
            <a:bodyPr/>
            <a:lstStyle/>
            <a:p>
              <a:pPr marL="0" lvl="0" algn="ctr" defTabSz="889000">
                <a:lnSpc>
                  <a:spcPct val="90000"/>
                </a:lnSpc>
                <a:spcBef>
                  <a:spcPct val="0"/>
                </a:spcBef>
                <a:spcAft>
                  <a:spcPct val="35000"/>
                </a:spcAft>
                <a:buNone/>
              </a:pPr>
              <a:endParaRPr lang="en-US" sz="2000" b="0" i="1" dirty="0">
                <a:solidFill>
                  <a:schemeClr val="tx1"/>
                </a:solidFill>
                <a:latin typeface="Cambria Math" panose="02040503050406030204" pitchFamily="18" charset="0"/>
                <a:cs typeface="Times New Roman" panose="02020603050405020304" pitchFamily="18" charset="0"/>
              </a:endParaRPr>
            </a:p>
            <a:p>
              <a:pPr marL="0" lvl="0" algn="ctr" defTabSz="889000">
                <a:lnSpc>
                  <a:spcPct val="90000"/>
                </a:lnSpc>
                <a:spcBef>
                  <a:spcPct val="0"/>
                </a:spcBef>
                <a:spcAft>
                  <a:spcPct val="35000"/>
                </a:spcAft>
                <a:buNone/>
              </a:pPr>
              <a14:m>
                <m:oMathPara xmlns:m="http://schemas.openxmlformats.org/officeDocument/2006/math">
                  <m:oMathParaPr>
                    <m:jc m:val="centerGroup"/>
                  </m:oMathParaPr>
                  <m:oMath xmlns:m="http://schemas.openxmlformats.org/officeDocument/2006/math">
                    <m:r>
                      <a:rPr lang="en-US" sz="2000" b="0" i="1" smtClean="0">
                        <a:solidFill>
                          <a:schemeClr val="tx1"/>
                        </a:solidFill>
                        <a:latin typeface="Cambria Math" panose="02040503050406030204" pitchFamily="18" charset="0"/>
                        <a:cs typeface="Times New Roman" panose="02020603050405020304" pitchFamily="18" charset="0"/>
                      </a:rPr>
                      <m:t>𝑄</m:t>
                    </m:r>
                    <m:r>
                      <a:rPr lang="en-US" sz="2000" b="0" i="1" smtClean="0">
                        <a:solidFill>
                          <a:schemeClr val="tx1"/>
                        </a:solidFill>
                        <a:latin typeface="Cambria Math" panose="02040503050406030204" pitchFamily="18" charset="0"/>
                        <a:cs typeface="Times New Roman" panose="02020603050405020304" pitchFamily="18" charset="0"/>
                      </a:rPr>
                      <m:t>=</m:t>
                    </m:r>
                    <m:acc>
                      <m:accPr>
                        <m:chr m:val="̇"/>
                        <m:ctrlPr>
                          <a:rPr lang="en-US" sz="2000" b="0" i="1" smtClean="0">
                            <a:solidFill>
                              <a:schemeClr val="tx1"/>
                            </a:solidFill>
                            <a:latin typeface="Cambria Math" panose="02040503050406030204" pitchFamily="18" charset="0"/>
                            <a:cs typeface="Times New Roman" panose="02020603050405020304" pitchFamily="18" charset="0"/>
                          </a:rPr>
                        </m:ctrlPr>
                      </m:accPr>
                      <m:e>
                        <m:r>
                          <a:rPr lang="en-US" sz="2000" b="0" i="1" smtClean="0">
                            <a:solidFill>
                              <a:schemeClr val="tx1"/>
                            </a:solidFill>
                            <a:latin typeface="Cambria Math" panose="02040503050406030204" pitchFamily="18" charset="0"/>
                            <a:cs typeface="Times New Roman" panose="02020603050405020304" pitchFamily="18" charset="0"/>
                          </a:rPr>
                          <m:t>𝑚</m:t>
                        </m:r>
                      </m:e>
                    </m:acc>
                    <m:r>
                      <a:rPr lang="en-US" sz="2000" b="0" i="1" smtClean="0">
                        <a:solidFill>
                          <a:schemeClr val="tx1"/>
                        </a:solidFill>
                        <a:latin typeface="Cambria Math" panose="02040503050406030204" pitchFamily="18" charset="0"/>
                        <a:cs typeface="Times New Roman" panose="02020603050405020304" pitchFamily="18" charset="0"/>
                      </a:rPr>
                      <m:t>𝐶𝑝</m:t>
                    </m:r>
                    <m:d>
                      <m:dPr>
                        <m:ctrlPr>
                          <a:rPr lang="en-US" sz="2000" b="0" i="1" smtClean="0">
                            <a:solidFill>
                              <a:schemeClr val="tx1"/>
                            </a:solidFill>
                            <a:latin typeface="Cambria Math" panose="02040503050406030204" pitchFamily="18" charset="0"/>
                            <a:cs typeface="Times New Roman" panose="02020603050405020304" pitchFamily="18" charset="0"/>
                          </a:rPr>
                        </m:ctrlPr>
                      </m:dPr>
                      <m:e>
                        <m:sSub>
                          <m:sSubPr>
                            <m:ctrlPr>
                              <a:rPr lang="en-US" sz="2000" b="0" i="1" smtClean="0">
                                <a:solidFill>
                                  <a:schemeClr val="tx1"/>
                                </a:solidFill>
                                <a:latin typeface="Cambria Math" panose="02040503050406030204" pitchFamily="18" charset="0"/>
                                <a:cs typeface="Times New Roman" panose="02020603050405020304" pitchFamily="18" charset="0"/>
                              </a:rPr>
                            </m:ctrlPr>
                          </m:sSubPr>
                          <m:e>
                            <m:r>
                              <a:rPr lang="en-US" sz="2000" b="0" i="1" smtClean="0">
                                <a:solidFill>
                                  <a:schemeClr val="tx1"/>
                                </a:solidFill>
                                <a:latin typeface="Cambria Math" panose="02040503050406030204" pitchFamily="18" charset="0"/>
                                <a:cs typeface="Times New Roman" panose="02020603050405020304" pitchFamily="18" charset="0"/>
                              </a:rPr>
                              <m:t>𝑇</m:t>
                            </m:r>
                          </m:e>
                          <m:sub>
                            <m:r>
                              <a:rPr lang="en-US" sz="2000" b="0" i="1" smtClean="0">
                                <a:solidFill>
                                  <a:schemeClr val="tx1"/>
                                </a:solidFill>
                                <a:latin typeface="Cambria Math" panose="02040503050406030204" pitchFamily="18" charset="0"/>
                                <a:cs typeface="Times New Roman" panose="02020603050405020304" pitchFamily="18" charset="0"/>
                              </a:rPr>
                              <m:t>2</m:t>
                            </m:r>
                          </m:sub>
                        </m:sSub>
                        <m:r>
                          <a:rPr lang="en-US" sz="2000" b="0" i="1" smtClean="0">
                            <a:solidFill>
                              <a:schemeClr val="tx1"/>
                            </a:solidFill>
                            <a:latin typeface="Cambria Math" panose="02040503050406030204" pitchFamily="18" charset="0"/>
                            <a:cs typeface="Times New Roman" panose="02020603050405020304" pitchFamily="18" charset="0"/>
                          </a:rPr>
                          <m:t>−</m:t>
                        </m:r>
                        <m:sSub>
                          <m:sSubPr>
                            <m:ctrlPr>
                              <a:rPr lang="en-US" sz="2000" b="0" i="1" smtClean="0">
                                <a:solidFill>
                                  <a:schemeClr val="tx1"/>
                                </a:solidFill>
                                <a:latin typeface="Cambria Math" panose="02040503050406030204" pitchFamily="18" charset="0"/>
                                <a:cs typeface="Times New Roman" panose="02020603050405020304" pitchFamily="18" charset="0"/>
                              </a:rPr>
                            </m:ctrlPr>
                          </m:sSubPr>
                          <m:e>
                            <m:r>
                              <a:rPr lang="en-US" sz="2000" b="0" i="1" smtClean="0">
                                <a:solidFill>
                                  <a:schemeClr val="tx1"/>
                                </a:solidFill>
                                <a:latin typeface="Cambria Math" panose="02040503050406030204" pitchFamily="18" charset="0"/>
                                <a:cs typeface="Times New Roman" panose="02020603050405020304" pitchFamily="18" charset="0"/>
                              </a:rPr>
                              <m:t>𝑇</m:t>
                            </m:r>
                          </m:e>
                          <m:sub>
                            <m:r>
                              <a:rPr lang="en-US" sz="2000" b="0" i="1" smtClean="0">
                                <a:solidFill>
                                  <a:schemeClr val="tx1"/>
                                </a:solidFill>
                                <a:latin typeface="Cambria Math" panose="02040503050406030204" pitchFamily="18" charset="0"/>
                                <a:cs typeface="Times New Roman" panose="02020603050405020304" pitchFamily="18" charset="0"/>
                              </a:rPr>
                              <m:t>1</m:t>
                            </m:r>
                          </m:sub>
                        </m:sSub>
                      </m:e>
                    </m:d>
                    <m:r>
                      <a:rPr lang="en-US" sz="2000" b="0" i="1" smtClean="0">
                        <a:solidFill>
                          <a:schemeClr val="tx1"/>
                        </a:solidFill>
                        <a:latin typeface="Cambria Math" panose="02040503050406030204" pitchFamily="18" charset="0"/>
                        <a:cs typeface="Times New Roman" panose="02020603050405020304" pitchFamily="18" charset="0"/>
                      </a:rPr>
                      <m:t> </m:t>
                    </m:r>
                  </m:oMath>
                </m:oMathPara>
              </a14:m>
              <a:endParaRPr lang="en-US" sz="2000" b="0" dirty="0">
                <a:solidFill>
                  <a:schemeClr val="tx1"/>
                </a:solidFill>
                <a:latin typeface="Times New Roman" panose="02020603050405020304" pitchFamily="18" charset="0"/>
                <a:cs typeface="Times New Roman" panose="02020603050405020304" pitchFamily="18" charset="0"/>
              </a:endParaRPr>
            </a:p>
            <a:p>
              <a:pPr marL="0" lvl="0" algn="ctr" defTabSz="889000">
                <a:lnSpc>
                  <a:spcPct val="90000"/>
                </a:lnSpc>
                <a:spcBef>
                  <a:spcPct val="0"/>
                </a:spcBef>
                <a:spcAft>
                  <a:spcPct val="35000"/>
                </a:spcAft>
                <a:buNone/>
              </a:pPr>
              <a:r>
                <a:rPr lang="en-US" sz="2000" b="0" dirty="0">
                  <a:solidFill>
                    <a:schemeClr val="tx1"/>
                  </a:solidFill>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000" b="0" i="1">
                          <a:solidFill>
                            <a:schemeClr val="tx1"/>
                          </a:solidFill>
                          <a:latin typeface="Cambria Math" panose="02040503050406030204" pitchFamily="18" charset="0"/>
                          <a:cs typeface="Times New Roman" panose="02020603050405020304" pitchFamily="18" charset="0"/>
                        </a:rPr>
                      </m:ctrlPr>
                    </m:sSubPr>
                    <m:e>
                      <m:r>
                        <a:rPr lang="en-US" sz="2000" b="0" i="1">
                          <a:solidFill>
                            <a:schemeClr val="tx1"/>
                          </a:solidFill>
                          <a:latin typeface="Cambria Math" panose="02040503050406030204" pitchFamily="18" charset="0"/>
                          <a:cs typeface="Times New Roman" panose="02020603050405020304" pitchFamily="18" charset="0"/>
                        </a:rPr>
                        <m:t>𝑇</m:t>
                      </m:r>
                    </m:e>
                    <m:sub>
                      <m:r>
                        <a:rPr lang="en-US" sz="2000" b="0" i="1">
                          <a:solidFill>
                            <a:schemeClr val="tx1"/>
                          </a:solidFill>
                          <a:latin typeface="Cambria Math" panose="02040503050406030204" pitchFamily="18" charset="0"/>
                          <a:cs typeface="Times New Roman" panose="02020603050405020304" pitchFamily="18" charset="0"/>
                        </a:rPr>
                        <m:t>1</m:t>
                      </m:r>
                    </m:sub>
                  </m:sSub>
                </m:oMath>
              </a14:m>
              <a:r>
                <a:rPr lang="en-US" sz="2000" b="0" dirty="0">
                  <a:solidFill>
                    <a:schemeClr val="tx1"/>
                  </a:solidFill>
                  <a:latin typeface="Times New Roman" panose="02020603050405020304" pitchFamily="18" charset="0"/>
                  <a:cs typeface="Times New Roman" panose="02020603050405020304" pitchFamily="18" charset="0"/>
                </a:rPr>
                <a:t>= 15</a:t>
              </a:r>
              <a:r>
                <a:rPr lang="en-US" sz="2000" b="0" dirty="0">
                  <a:solidFill>
                    <a:schemeClr val="tx1"/>
                  </a:solidFill>
                  <a:latin typeface="Calibri" panose="020F0502020204030204" pitchFamily="34" charset="0"/>
                  <a:cs typeface="Calibri" panose="020F0502020204030204" pitchFamily="34" charset="0"/>
                </a:rPr>
                <a:t>°C</a:t>
              </a:r>
              <a:r>
                <a:rPr lang="en-US" sz="2000" b="0" dirty="0">
                  <a:solidFill>
                    <a:schemeClr val="tx1"/>
                  </a:solidFill>
                  <a:latin typeface="Times New Roman" panose="02020603050405020304" pitchFamily="18" charset="0"/>
                  <a:cs typeface="Times New Roman" panose="02020603050405020304" pitchFamily="18" charset="0"/>
                </a:rPr>
                <a:t> and </a:t>
              </a:r>
              <a14:m>
                <m:oMath xmlns:m="http://schemas.openxmlformats.org/officeDocument/2006/math">
                  <m:sSub>
                    <m:sSubPr>
                      <m:ctrlPr>
                        <a:rPr lang="en-US" sz="2000" b="0" i="1">
                          <a:solidFill>
                            <a:schemeClr val="tx1"/>
                          </a:solidFill>
                          <a:latin typeface="Cambria Math" panose="02040503050406030204" pitchFamily="18" charset="0"/>
                          <a:cs typeface="Times New Roman" panose="02020603050405020304" pitchFamily="18" charset="0"/>
                        </a:rPr>
                      </m:ctrlPr>
                    </m:sSubPr>
                    <m:e>
                      <m:r>
                        <a:rPr lang="en-US" sz="2000" b="0" i="1">
                          <a:solidFill>
                            <a:schemeClr val="tx1"/>
                          </a:solidFill>
                          <a:latin typeface="Cambria Math" panose="02040503050406030204" pitchFamily="18" charset="0"/>
                          <a:cs typeface="Times New Roman" panose="02020603050405020304" pitchFamily="18" charset="0"/>
                        </a:rPr>
                        <m:t>𝑇</m:t>
                      </m:r>
                    </m:e>
                    <m:sub>
                      <m:r>
                        <a:rPr lang="en-US" sz="2000" b="0" i="1">
                          <a:solidFill>
                            <a:schemeClr val="tx1"/>
                          </a:solidFill>
                          <a:latin typeface="Cambria Math" panose="02040503050406030204" pitchFamily="18" charset="0"/>
                          <a:cs typeface="Times New Roman" panose="02020603050405020304" pitchFamily="18" charset="0"/>
                        </a:rPr>
                        <m:t>2</m:t>
                      </m:r>
                    </m:sub>
                  </m:sSub>
                </m:oMath>
              </a14:m>
              <a:r>
                <a:rPr lang="en-US" sz="2000" b="0" dirty="0">
                  <a:solidFill>
                    <a:schemeClr val="tx1"/>
                  </a:solidFill>
                  <a:latin typeface="Times New Roman" panose="02020603050405020304" pitchFamily="18" charset="0"/>
                  <a:cs typeface="Times New Roman" panose="02020603050405020304" pitchFamily="18" charset="0"/>
                </a:rPr>
                <a:t> = 30</a:t>
              </a:r>
              <a:r>
                <a:rPr lang="en-US" sz="2000" b="0" dirty="0">
                  <a:solidFill>
                    <a:schemeClr val="tx1"/>
                  </a:solidFill>
                  <a:latin typeface="Calibri" panose="020F0502020204030204" pitchFamily="34" charset="0"/>
                  <a:cs typeface="Calibri" panose="020F0502020204030204" pitchFamily="34" charset="0"/>
                </a:rPr>
                <a:t>°C</a:t>
              </a:r>
              <a:r>
                <a:rPr lang="en-US" sz="2000" b="0" dirty="0">
                  <a:solidFill>
                    <a:schemeClr val="tx1"/>
                  </a:solidFill>
                  <a:latin typeface="Times New Roman" panose="02020603050405020304" pitchFamily="18" charset="0"/>
                  <a:cs typeface="Times New Roman" panose="02020603050405020304" pitchFamily="18" charset="0"/>
                </a:rPr>
                <a:t> </a:t>
              </a:r>
            </a:p>
            <a:p>
              <a:pPr marL="0" lvl="0" algn="ctr" defTabSz="889000">
                <a:lnSpc>
                  <a:spcPct val="90000"/>
                </a:lnSpc>
                <a:spcBef>
                  <a:spcPct val="0"/>
                </a:spcBef>
                <a:spcAft>
                  <a:spcPct val="35000"/>
                </a:spcAft>
                <a:buNone/>
              </a:pPr>
              <a14:m>
                <m:oMath xmlns:m="http://schemas.openxmlformats.org/officeDocument/2006/math">
                  <m:r>
                    <a:rPr lang="en-US" sz="2000" b="0" i="1">
                      <a:solidFill>
                        <a:schemeClr val="tx1"/>
                      </a:solidFill>
                      <a:latin typeface="Cambria Math" panose="02040503050406030204" pitchFamily="18" charset="0"/>
                      <a:cs typeface="Times New Roman" panose="02020603050405020304" pitchFamily="18" charset="0"/>
                    </a:rPr>
                    <m:t>𝑄</m:t>
                  </m:r>
                </m:oMath>
              </a14:m>
              <a:r>
                <a:rPr lang="en-US" sz="2000" b="0" dirty="0">
                  <a:solidFill>
                    <a:schemeClr val="tx1"/>
                  </a:solidFill>
                  <a:latin typeface="Times New Roman" panose="02020603050405020304" pitchFamily="18" charset="0"/>
                  <a:cs typeface="Times New Roman" panose="02020603050405020304" pitchFamily="18" charset="0"/>
                </a:rPr>
                <a:t> =12549 J</a:t>
              </a:r>
            </a:p>
            <a:p>
              <a:pPr marL="0" marR="0" lvl="0" indent="0" algn="ctr" defTabSz="91440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a:t>
              </a:r>
              <a14:m>
                <m:oMath xmlns:m="http://schemas.openxmlformats.org/officeDocument/2006/math">
                  <m:sSub>
                    <m:sSubPr>
                      <m:ctrlPr>
                        <a:rPr lang="en-US" sz="2000" b="0" i="1">
                          <a:solidFill>
                            <a:schemeClr val="tx1"/>
                          </a:solidFill>
                          <a:latin typeface="Cambria Math" panose="02040503050406030204" pitchFamily="18" charset="0"/>
                          <a:cs typeface="Times New Roman" panose="02020603050405020304" pitchFamily="18" charset="0"/>
                        </a:rPr>
                      </m:ctrlPr>
                    </m:sSubPr>
                    <m:e>
                      <m:r>
                        <a:rPr lang="en-US" sz="2000" b="0" i="1">
                          <a:solidFill>
                            <a:schemeClr val="tx1"/>
                          </a:solidFill>
                          <a:latin typeface="Cambria Math" panose="02040503050406030204" pitchFamily="18" charset="0"/>
                          <a:cs typeface="Times New Roman" panose="02020603050405020304" pitchFamily="18" charset="0"/>
                        </a:rPr>
                        <m:t>𝑇</m:t>
                      </m:r>
                    </m:e>
                    <m:sub>
                      <m:r>
                        <a:rPr lang="en-US" sz="2000" b="0" i="1">
                          <a:solidFill>
                            <a:schemeClr val="tx1"/>
                          </a:solidFill>
                          <a:latin typeface="Cambria Math" panose="02040503050406030204" pitchFamily="18" charset="0"/>
                          <a:cs typeface="Times New Roman" panose="02020603050405020304" pitchFamily="18" charset="0"/>
                        </a:rPr>
                        <m:t>𝑙𝑚</m:t>
                      </m:r>
                    </m:sub>
                  </m:sSub>
                </m:oMath>
              </a14:m>
              <a:r>
                <a:rPr lang="en-US" sz="2000" b="0" dirty="0">
                  <a:solidFill>
                    <a:schemeClr val="tx1"/>
                  </a:solidFill>
                  <a:latin typeface="Times New Roman" panose="02020603050405020304" pitchFamily="18" charset="0"/>
                  <a:cs typeface="Times New Roman" panose="02020603050405020304" pitchFamily="18" charset="0"/>
                </a:rPr>
                <a:t> = 77.26</a:t>
              </a:r>
              <a:r>
                <a:rPr lang="en-US" sz="2000" b="0" dirty="0">
                  <a:solidFill>
                    <a:schemeClr val="tx1"/>
                  </a:solidFill>
                  <a:latin typeface="Calibri" panose="020F0502020204030204" pitchFamily="34" charset="0"/>
                  <a:cs typeface="Calibri" panose="020F0502020204030204" pitchFamily="34" charset="0"/>
                </a:rPr>
                <a:t> °C</a:t>
              </a:r>
            </a:p>
            <a:p>
              <a:pPr marL="0" lvl="0" algn="ctr" defTabSz="889000">
                <a:lnSpc>
                  <a:spcPct val="90000"/>
                </a:lnSpc>
                <a:spcBef>
                  <a:spcPct val="0"/>
                </a:spcBef>
                <a:spcAft>
                  <a:spcPct val="35000"/>
                </a:spcAft>
                <a:buNone/>
              </a:pPr>
              <a:endParaRPr lang="en-US" sz="2000" dirty="0"/>
            </a:p>
          </dgm:t>
        </dgm:pt>
      </mc:Choice>
      <mc:Fallback>
        <dgm:pt modelId="{9D897105-C1BD-4A12-901D-4FA5656B3BEF}">
          <dgm:prSet custT="1"/>
          <dgm:spPr/>
          <dgm:t>
            <a:bodyPr/>
            <a:lstStyle/>
            <a:p>
              <a:pPr marL="0" lvl="0" algn="ctr" defTabSz="889000">
                <a:lnSpc>
                  <a:spcPct val="90000"/>
                </a:lnSpc>
                <a:spcBef>
                  <a:spcPct val="0"/>
                </a:spcBef>
                <a:spcAft>
                  <a:spcPct val="35000"/>
                </a:spcAft>
                <a:buNone/>
              </a:pPr>
              <a:endParaRPr lang="en-US" sz="2000" b="0" i="1" dirty="0">
                <a:solidFill>
                  <a:schemeClr val="tx1"/>
                </a:solidFill>
                <a:latin typeface="Cambria Math" panose="02040503050406030204" pitchFamily="18" charset="0"/>
                <a:cs typeface="Times New Roman" panose="02020603050405020304" pitchFamily="18" charset="0"/>
              </a:endParaRPr>
            </a:p>
            <a:p>
              <a:pPr marL="0" lvl="0" algn="ctr" defTabSz="889000">
                <a:lnSpc>
                  <a:spcPct val="90000"/>
                </a:lnSpc>
                <a:spcBef>
                  <a:spcPct val="0"/>
                </a:spcBef>
                <a:spcAft>
                  <a:spcPct val="35000"/>
                </a:spcAft>
                <a:buNone/>
              </a:pPr>
              <a:r>
                <a:rPr lang="en-US" sz="2000" b="0" i="0">
                  <a:solidFill>
                    <a:schemeClr val="tx1"/>
                  </a:solidFill>
                  <a:latin typeface="Cambria Math" panose="02040503050406030204" pitchFamily="18" charset="0"/>
                  <a:cs typeface="Times New Roman" panose="02020603050405020304" pitchFamily="18" charset="0"/>
                </a:rPr>
                <a:t>𝑄=𝑚 ̇𝐶𝑝(𝑇_2−𝑇_1 )  </a:t>
              </a:r>
              <a:endParaRPr lang="en-US" sz="2000" b="0" dirty="0">
                <a:solidFill>
                  <a:schemeClr val="tx1"/>
                </a:solidFill>
                <a:latin typeface="Times New Roman" panose="02020603050405020304" pitchFamily="18" charset="0"/>
                <a:cs typeface="Times New Roman" panose="02020603050405020304" pitchFamily="18" charset="0"/>
              </a:endParaRPr>
            </a:p>
            <a:p>
              <a:pPr marL="0" lvl="0" algn="ctr" defTabSz="889000">
                <a:lnSpc>
                  <a:spcPct val="90000"/>
                </a:lnSpc>
                <a:spcBef>
                  <a:spcPct val="0"/>
                </a:spcBef>
                <a:spcAft>
                  <a:spcPct val="35000"/>
                </a:spcAft>
                <a:buNone/>
              </a:pPr>
              <a:r>
                <a:rPr lang="en-US" sz="2000" b="0" dirty="0">
                  <a:solidFill>
                    <a:schemeClr val="tx1"/>
                  </a:solidFill>
                  <a:latin typeface="Times New Roman" panose="02020603050405020304" pitchFamily="18" charset="0"/>
                  <a:cs typeface="Times New Roman" panose="02020603050405020304" pitchFamily="18" charset="0"/>
                </a:rPr>
                <a:t>where </a:t>
              </a:r>
              <a:r>
                <a:rPr lang="en-US" sz="2000" b="0" i="0">
                  <a:solidFill>
                    <a:schemeClr val="tx1"/>
                  </a:solidFill>
                  <a:latin typeface="Cambria Math" panose="02040503050406030204" pitchFamily="18" charset="0"/>
                  <a:cs typeface="Times New Roman" panose="02020603050405020304" pitchFamily="18" charset="0"/>
                </a:rPr>
                <a:t>𝑇_1</a:t>
              </a:r>
              <a:r>
                <a:rPr lang="en-US" sz="2000" b="0" dirty="0">
                  <a:solidFill>
                    <a:schemeClr val="tx1"/>
                  </a:solidFill>
                  <a:latin typeface="Times New Roman" panose="02020603050405020304" pitchFamily="18" charset="0"/>
                  <a:cs typeface="Times New Roman" panose="02020603050405020304" pitchFamily="18" charset="0"/>
                </a:rPr>
                <a:t>= 15</a:t>
              </a:r>
              <a:r>
                <a:rPr lang="en-US" sz="2000" b="0" dirty="0">
                  <a:solidFill>
                    <a:schemeClr val="tx1"/>
                  </a:solidFill>
                  <a:latin typeface="Calibri" panose="020F0502020204030204" pitchFamily="34" charset="0"/>
                  <a:cs typeface="Calibri" panose="020F0502020204030204" pitchFamily="34" charset="0"/>
                </a:rPr>
                <a:t>°C</a:t>
              </a:r>
              <a:r>
                <a:rPr lang="en-US" sz="2000" b="0" dirty="0">
                  <a:solidFill>
                    <a:schemeClr val="tx1"/>
                  </a:solidFill>
                  <a:latin typeface="Times New Roman" panose="02020603050405020304" pitchFamily="18" charset="0"/>
                  <a:cs typeface="Times New Roman" panose="02020603050405020304" pitchFamily="18" charset="0"/>
                </a:rPr>
                <a:t> and </a:t>
              </a:r>
              <a:r>
                <a:rPr lang="en-US" sz="2000" b="0" i="0">
                  <a:solidFill>
                    <a:schemeClr val="tx1"/>
                  </a:solidFill>
                  <a:latin typeface="Cambria Math" panose="02040503050406030204" pitchFamily="18" charset="0"/>
                  <a:cs typeface="Times New Roman" panose="02020603050405020304" pitchFamily="18" charset="0"/>
                </a:rPr>
                <a:t>𝑇_2</a:t>
              </a:r>
              <a:r>
                <a:rPr lang="en-US" sz="2000" b="0" dirty="0">
                  <a:solidFill>
                    <a:schemeClr val="tx1"/>
                  </a:solidFill>
                  <a:latin typeface="Times New Roman" panose="02020603050405020304" pitchFamily="18" charset="0"/>
                  <a:cs typeface="Times New Roman" panose="02020603050405020304" pitchFamily="18" charset="0"/>
                </a:rPr>
                <a:t> = 30</a:t>
              </a:r>
              <a:r>
                <a:rPr lang="en-US" sz="2000" b="0" dirty="0">
                  <a:solidFill>
                    <a:schemeClr val="tx1"/>
                  </a:solidFill>
                  <a:latin typeface="Calibri" panose="020F0502020204030204" pitchFamily="34" charset="0"/>
                  <a:cs typeface="Calibri" panose="020F0502020204030204" pitchFamily="34" charset="0"/>
                </a:rPr>
                <a:t>°C</a:t>
              </a:r>
              <a:r>
                <a:rPr lang="en-US" sz="2000" b="0" dirty="0">
                  <a:solidFill>
                    <a:schemeClr val="tx1"/>
                  </a:solidFill>
                  <a:latin typeface="Times New Roman" panose="02020603050405020304" pitchFamily="18" charset="0"/>
                  <a:cs typeface="Times New Roman" panose="02020603050405020304" pitchFamily="18" charset="0"/>
                </a:rPr>
                <a:t> </a:t>
              </a:r>
            </a:p>
            <a:p>
              <a:pPr marL="0" lvl="0" algn="ctr" defTabSz="889000">
                <a:lnSpc>
                  <a:spcPct val="90000"/>
                </a:lnSpc>
                <a:spcBef>
                  <a:spcPct val="0"/>
                </a:spcBef>
                <a:spcAft>
                  <a:spcPct val="35000"/>
                </a:spcAft>
                <a:buNone/>
              </a:pPr>
              <a:r>
                <a:rPr lang="en-US" sz="2000" b="0" i="0">
                  <a:solidFill>
                    <a:schemeClr val="tx1"/>
                  </a:solidFill>
                  <a:latin typeface="Cambria Math" panose="02040503050406030204" pitchFamily="18" charset="0"/>
                  <a:cs typeface="Times New Roman" panose="02020603050405020304" pitchFamily="18" charset="0"/>
                </a:rPr>
                <a:t>𝑄</a:t>
              </a:r>
              <a:r>
                <a:rPr lang="en-US" sz="2000" b="0" dirty="0">
                  <a:solidFill>
                    <a:schemeClr val="tx1"/>
                  </a:solidFill>
                  <a:latin typeface="Times New Roman" panose="02020603050405020304" pitchFamily="18" charset="0"/>
                  <a:cs typeface="Times New Roman" panose="02020603050405020304" pitchFamily="18" charset="0"/>
                </a:rPr>
                <a:t> =12549 J</a:t>
              </a:r>
            </a:p>
            <a:p>
              <a:pPr marL="0" marR="0" lvl="0" indent="0" algn="ctr" defTabSz="91440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a:t>
              </a:r>
              <a:r>
                <a:rPr lang="en-US" sz="2000" b="0" i="0">
                  <a:solidFill>
                    <a:schemeClr val="tx1"/>
                  </a:solidFill>
                  <a:latin typeface="Cambria Math" panose="02040503050406030204" pitchFamily="18" charset="0"/>
                  <a:cs typeface="Times New Roman" panose="02020603050405020304" pitchFamily="18" charset="0"/>
                </a:rPr>
                <a:t>𝑇_𝑙𝑚</a:t>
              </a:r>
              <a:r>
                <a:rPr lang="en-US" sz="2000" b="0" dirty="0">
                  <a:solidFill>
                    <a:schemeClr val="tx1"/>
                  </a:solidFill>
                  <a:latin typeface="Times New Roman" panose="02020603050405020304" pitchFamily="18" charset="0"/>
                  <a:cs typeface="Times New Roman" panose="02020603050405020304" pitchFamily="18" charset="0"/>
                </a:rPr>
                <a:t> = 77.26</a:t>
              </a:r>
              <a:r>
                <a:rPr lang="en-US" sz="2000" b="0" dirty="0">
                  <a:solidFill>
                    <a:schemeClr val="tx1"/>
                  </a:solidFill>
                  <a:latin typeface="Calibri" panose="020F0502020204030204" pitchFamily="34" charset="0"/>
                  <a:cs typeface="Calibri" panose="020F0502020204030204" pitchFamily="34" charset="0"/>
                </a:rPr>
                <a:t> °C</a:t>
              </a:r>
            </a:p>
            <a:p>
              <a:pPr marL="0" lvl="0" algn="ctr" defTabSz="889000">
                <a:lnSpc>
                  <a:spcPct val="90000"/>
                </a:lnSpc>
                <a:spcBef>
                  <a:spcPct val="0"/>
                </a:spcBef>
                <a:spcAft>
                  <a:spcPct val="35000"/>
                </a:spcAft>
                <a:buNone/>
              </a:pPr>
              <a:endParaRPr lang="en-US" sz="2000" dirty="0"/>
            </a:p>
          </dgm:t>
        </dgm:pt>
      </mc:Fallback>
    </mc:AlternateContent>
    <dgm:pt modelId="{49626D1B-3117-4DDD-95C3-77322C1CB737}" type="parTrans" cxnId="{01C47D85-93FE-44CA-AD15-DA6757220354}">
      <dgm:prSet/>
      <dgm:spPr/>
      <dgm:t>
        <a:bodyPr/>
        <a:lstStyle/>
        <a:p>
          <a:endParaRPr lang="en-US" sz="2000"/>
        </a:p>
      </dgm:t>
    </dgm:pt>
    <dgm:pt modelId="{188AC4BF-0565-4699-8CD6-7B8DFDA70DA9}" type="sibTrans" cxnId="{01C47D85-93FE-44CA-AD15-DA6757220354}">
      <dgm:prSet custT="1"/>
      <dgm:spPr/>
      <dgm:t>
        <a:bodyPr/>
        <a:lstStyle/>
        <a:p>
          <a:endParaRPr lang="en-US" sz="2000"/>
        </a:p>
      </dgm:t>
    </dgm:pt>
    <mc:AlternateContent xmlns:mc="http://schemas.openxmlformats.org/markup-compatibility/2006" xmlns:a14="http://schemas.microsoft.com/office/drawing/2010/main">
      <mc:Choice Requires="a14">
        <dgm:pt modelId="{1C217D5C-EA27-49F5-9470-08F534E57C8F}">
          <dgm:prSet custT="1"/>
          <dgm:spPr/>
          <dgm:t>
            <a:bodyPr/>
            <a:lstStyle/>
            <a:p>
              <a:pPr algn="ctr"/>
              <a14:m>
                <m:oMath xmlns:m="http://schemas.openxmlformats.org/officeDocument/2006/math">
                  <m:sSub>
                    <m:sSubPr>
                      <m:ctrlPr>
                        <a:rPr lang="en-US" sz="2000" b="0" i="1" smtClean="0">
                          <a:solidFill>
                            <a:schemeClr val="tx1"/>
                          </a:solidFill>
                          <a:latin typeface="Cambria Math" panose="02040503050406030204" pitchFamily="18" charset="0"/>
                          <a:cs typeface="Times New Roman" panose="02020603050405020304" pitchFamily="18" charset="0"/>
                        </a:rPr>
                      </m:ctrlPr>
                    </m:sSubPr>
                    <m:e>
                      <m:r>
                        <a:rPr lang="en-US" sz="2000" b="0" i="1" smtClean="0">
                          <a:solidFill>
                            <a:schemeClr val="tx1"/>
                          </a:solidFill>
                          <a:latin typeface="Cambria Math" panose="02040503050406030204" pitchFamily="18" charset="0"/>
                          <a:cs typeface="Times New Roman" panose="02020603050405020304" pitchFamily="18" charset="0"/>
                        </a:rPr>
                        <m:t>h</m:t>
                      </m:r>
                    </m:e>
                    <m:sub>
                      <m:r>
                        <a:rPr lang="en-US" sz="2000" b="0" i="1" smtClean="0">
                          <a:solidFill>
                            <a:schemeClr val="tx1"/>
                          </a:solidFill>
                          <a:latin typeface="Cambria Math" panose="02040503050406030204" pitchFamily="18" charset="0"/>
                          <a:cs typeface="Times New Roman" panose="02020603050405020304" pitchFamily="18" charset="0"/>
                        </a:rPr>
                        <m:t>0</m:t>
                      </m:r>
                    </m:sub>
                  </m:sSub>
                </m:oMath>
              </a14:m>
              <a:r>
                <a:rPr lang="en-US" sz="2000" b="0" dirty="0">
                  <a:solidFill>
                    <a:schemeClr val="tx1"/>
                  </a:solidFill>
                  <a:latin typeface="Times New Roman" panose="02020603050405020304" pitchFamily="18" charset="0"/>
                  <a:cs typeface="Times New Roman" panose="02020603050405020304" pitchFamily="18" charset="0"/>
                </a:rPr>
                <a:t> was calculated using Nu relation </a:t>
              </a:r>
            </a:p>
            <a:p>
              <a:pPr algn="ctr"/>
              <a14:m>
                <m:oMathPara xmlns:m="http://schemas.openxmlformats.org/officeDocument/2006/math">
                  <m:oMathParaPr>
                    <m:jc m:val="centerGroup"/>
                  </m:oMathParaPr>
                  <m:oMath xmlns:m="http://schemas.openxmlformats.org/officeDocument/2006/math">
                    <m:r>
                      <a:rPr lang="en-US" sz="2000" b="0" i="1" smtClean="0">
                        <a:solidFill>
                          <a:schemeClr val="tx1"/>
                        </a:solidFill>
                        <a:latin typeface="Cambria Math" panose="02040503050406030204" pitchFamily="18" charset="0"/>
                        <a:cs typeface="Times New Roman" panose="02020603050405020304" pitchFamily="18" charset="0"/>
                      </a:rPr>
                      <m:t>𝑁𝑢</m:t>
                    </m:r>
                    <m:d>
                      <m:dPr>
                        <m:ctrlPr>
                          <a:rPr lang="en-US" sz="2000" b="0" i="1" smtClean="0">
                            <a:solidFill>
                              <a:schemeClr val="tx1"/>
                            </a:solidFill>
                            <a:latin typeface="Cambria Math" panose="02040503050406030204" pitchFamily="18" charset="0"/>
                            <a:cs typeface="Times New Roman" panose="02020603050405020304" pitchFamily="18" charset="0"/>
                          </a:rPr>
                        </m:ctrlPr>
                      </m:dPr>
                      <m:e>
                        <m:r>
                          <a:rPr lang="en-US" sz="2000" b="0" i="1" smtClean="0">
                            <a:solidFill>
                              <a:schemeClr val="tx1"/>
                            </a:solidFill>
                            <a:latin typeface="Cambria Math" panose="02040503050406030204" pitchFamily="18" charset="0"/>
                            <a:cs typeface="Times New Roman" panose="02020603050405020304" pitchFamily="18" charset="0"/>
                          </a:rPr>
                          <m:t>𝑤𝑎𝑡𝑒𝑟</m:t>
                        </m:r>
                      </m:e>
                    </m:d>
                    <m:r>
                      <a:rPr lang="en-US" sz="2000" b="0" i="1" smtClean="0">
                        <a:solidFill>
                          <a:schemeClr val="tx1"/>
                        </a:solidFill>
                        <a:latin typeface="Cambria Math" panose="02040503050406030204" pitchFamily="18" charset="0"/>
                        <a:cs typeface="Times New Roman" panose="02020603050405020304" pitchFamily="18" charset="0"/>
                      </a:rPr>
                      <m:t>=</m:t>
                    </m:r>
                    <m:r>
                      <a:rPr lang="en-US" sz="2000" b="0" i="1" smtClean="0">
                        <a:solidFill>
                          <a:schemeClr val="tx1"/>
                        </a:solidFill>
                        <a:latin typeface="Cambria Math" panose="02040503050406030204" pitchFamily="18" charset="0"/>
                        <a:cs typeface="Times New Roman" panose="02020603050405020304" pitchFamily="18" charset="0"/>
                      </a:rPr>
                      <m:t>𝑁𝑢</m:t>
                    </m:r>
                    <m:d>
                      <m:dPr>
                        <m:ctrlPr>
                          <a:rPr lang="en-US" sz="2000" b="0" i="1" smtClean="0">
                            <a:solidFill>
                              <a:schemeClr val="tx1"/>
                            </a:solidFill>
                            <a:latin typeface="Cambria Math" panose="02040503050406030204" pitchFamily="18" charset="0"/>
                            <a:cs typeface="Times New Roman" panose="02020603050405020304" pitchFamily="18" charset="0"/>
                          </a:rPr>
                        </m:ctrlPr>
                      </m:dPr>
                      <m:e>
                        <m:r>
                          <a:rPr lang="en-US" sz="2000" b="0" i="1" smtClean="0">
                            <a:solidFill>
                              <a:schemeClr val="tx1"/>
                            </a:solidFill>
                            <a:latin typeface="Cambria Math" panose="02040503050406030204" pitchFamily="18" charset="0"/>
                            <a:cs typeface="Times New Roman" panose="02020603050405020304" pitchFamily="18" charset="0"/>
                          </a:rPr>
                          <m:t>𝑠𝑡𝑒𝑎𝑚</m:t>
                        </m:r>
                      </m:e>
                    </m:d>
                  </m:oMath>
                </m:oMathPara>
              </a14:m>
              <a:endParaRPr lang="en-US" sz="2000" b="0" dirty="0">
                <a:solidFill>
                  <a:schemeClr val="tx1"/>
                </a:solidFill>
                <a:latin typeface="Times New Roman" panose="02020603050405020304" pitchFamily="18" charset="0"/>
                <a:cs typeface="Times New Roman" panose="02020603050405020304" pitchFamily="18" charset="0"/>
              </a:endParaRPr>
            </a:p>
            <a:p>
              <a:pPr algn="ctr"/>
              <a14:m>
                <m:oMath xmlns:m="http://schemas.openxmlformats.org/officeDocument/2006/math">
                  <m:sSub>
                    <m:sSubPr>
                      <m:ctrlPr>
                        <a:rPr lang="en-US" sz="2000" b="0" i="1" smtClean="0">
                          <a:solidFill>
                            <a:schemeClr val="tx1"/>
                          </a:solidFill>
                          <a:latin typeface="Cambria Math" panose="02040503050406030204" pitchFamily="18" charset="0"/>
                          <a:cs typeface="Times New Roman" panose="02020603050405020304" pitchFamily="18" charset="0"/>
                        </a:rPr>
                      </m:ctrlPr>
                    </m:sSubPr>
                    <m:e>
                      <m:r>
                        <a:rPr lang="en-US" sz="2000" b="0" i="1">
                          <a:solidFill>
                            <a:schemeClr val="tx1"/>
                          </a:solidFill>
                          <a:latin typeface="Cambria Math" panose="02040503050406030204" pitchFamily="18" charset="0"/>
                          <a:cs typeface="Times New Roman" panose="02020603050405020304" pitchFamily="18" charset="0"/>
                        </a:rPr>
                        <m:t>h</m:t>
                      </m:r>
                    </m:e>
                    <m:sub>
                      <m:r>
                        <a:rPr lang="en-US" sz="2000" b="0" i="1">
                          <a:solidFill>
                            <a:schemeClr val="tx1"/>
                          </a:solidFill>
                          <a:latin typeface="Cambria Math" panose="02040503050406030204" pitchFamily="18" charset="0"/>
                          <a:cs typeface="Times New Roman" panose="02020603050405020304" pitchFamily="18" charset="0"/>
                        </a:rPr>
                        <m:t>0</m:t>
                      </m:r>
                    </m:sub>
                  </m:sSub>
                </m:oMath>
              </a14:m>
              <a:r>
                <a:rPr lang="en-US" sz="2000" b="0" dirty="0">
                  <a:solidFill>
                    <a:schemeClr val="tx1"/>
                  </a:solidFill>
                  <a:latin typeface="Times New Roman" panose="02020603050405020304" pitchFamily="18" charset="0"/>
                  <a:cs typeface="Times New Roman" panose="02020603050405020304" pitchFamily="18" charset="0"/>
                </a:rPr>
                <a:t> = 0.016 W/(</a:t>
              </a:r>
              <a14:m>
                <m:oMath xmlns:m="http://schemas.openxmlformats.org/officeDocument/2006/math">
                  <m:sSup>
                    <m:sSupPr>
                      <m:ctrlPr>
                        <a:rPr lang="en-US" sz="2000" b="0" i="1">
                          <a:solidFill>
                            <a:schemeClr val="tx1"/>
                          </a:solidFill>
                          <a:latin typeface="Cambria Math" panose="02040503050406030204" pitchFamily="18" charset="0"/>
                          <a:cs typeface="Times New Roman" panose="02020603050405020304" pitchFamily="18" charset="0"/>
                        </a:rPr>
                      </m:ctrlPr>
                    </m:sSupPr>
                    <m:e>
                      <m:r>
                        <a:rPr lang="en-US" sz="2000" b="0" i="1">
                          <a:solidFill>
                            <a:schemeClr val="tx1"/>
                          </a:solidFill>
                          <a:latin typeface="Cambria Math" panose="02040503050406030204" pitchFamily="18" charset="0"/>
                          <a:cs typeface="Times New Roman" panose="02020603050405020304" pitchFamily="18" charset="0"/>
                        </a:rPr>
                        <m:t>𝑚</m:t>
                      </m:r>
                    </m:e>
                    <m:sup>
                      <m:r>
                        <a:rPr lang="en-US" sz="2000" b="0" i="1">
                          <a:solidFill>
                            <a:schemeClr val="tx1"/>
                          </a:solidFill>
                          <a:latin typeface="Cambria Math" panose="02040503050406030204" pitchFamily="18" charset="0"/>
                          <a:cs typeface="Times New Roman" panose="02020603050405020304" pitchFamily="18" charset="0"/>
                        </a:rPr>
                        <m:t>2</m:t>
                      </m:r>
                    </m:sup>
                  </m:sSup>
                </m:oMath>
              </a14:m>
              <a:r>
                <a:rPr lang="en-US" sz="2000" b="0" dirty="0">
                  <a:solidFill>
                    <a:schemeClr val="tx1"/>
                  </a:solidFill>
                  <a:latin typeface="Times New Roman" panose="02020603050405020304" pitchFamily="18" charset="0"/>
                  <a:cs typeface="Times New Roman" panose="02020603050405020304" pitchFamily="18" charset="0"/>
                </a:rPr>
                <a:t>K)</a:t>
              </a:r>
            </a:p>
            <a:p>
              <a:pPr algn="ctr"/>
              <a:endParaRPr lang="en-US" sz="2000" b="0" dirty="0">
                <a:solidFill>
                  <a:schemeClr val="tx1"/>
                </a:solidFill>
                <a:latin typeface="Times New Roman" panose="02020603050405020304" pitchFamily="18" charset="0"/>
                <a:cs typeface="Times New Roman" panose="02020603050405020304" pitchFamily="18" charset="0"/>
              </a:endParaRPr>
            </a:p>
          </dgm:t>
        </dgm:pt>
      </mc:Choice>
      <mc:Fallback xmlns="">
        <dgm:pt modelId="{1C217D5C-EA27-49F5-9470-08F534E57C8F}">
          <dgm:prSet custT="1"/>
          <dgm:spPr/>
          <dgm:t>
            <a:bodyPr/>
            <a:lstStyle/>
            <a:p>
              <a:pPr algn="ctr"/>
              <a:r>
                <a:rPr lang="en-US" sz="2000" b="0" i="0">
                  <a:solidFill>
                    <a:schemeClr val="tx1"/>
                  </a:solidFill>
                  <a:latin typeface="Cambria Math" panose="02040503050406030204" pitchFamily="18" charset="0"/>
                  <a:cs typeface="Times New Roman" panose="02020603050405020304" pitchFamily="18" charset="0"/>
                </a:rPr>
                <a:t>ℎ_0</a:t>
              </a:r>
              <a:r>
                <a:rPr lang="en-US" sz="2000" b="0" dirty="0">
                  <a:solidFill>
                    <a:schemeClr val="tx1"/>
                  </a:solidFill>
                  <a:latin typeface="Times New Roman" panose="02020603050405020304" pitchFamily="18" charset="0"/>
                  <a:cs typeface="Times New Roman" panose="02020603050405020304" pitchFamily="18" charset="0"/>
                </a:rPr>
                <a:t> was calculated using Nu relation </a:t>
              </a:r>
            </a:p>
            <a:p>
              <a:pPr algn="ctr"/>
              <a:r>
                <a:rPr lang="en-US" sz="2000" b="0" i="0">
                  <a:solidFill>
                    <a:schemeClr val="tx1"/>
                  </a:solidFill>
                  <a:latin typeface="Cambria Math" panose="02040503050406030204" pitchFamily="18" charset="0"/>
                  <a:cs typeface="Times New Roman" panose="02020603050405020304" pitchFamily="18" charset="0"/>
                </a:rPr>
                <a:t>𝑁𝑢(𝑤𝑎𝑡𝑒𝑟)=𝑁𝑢(𝑠𝑡𝑒𝑎𝑚)</a:t>
              </a:r>
              <a:endParaRPr lang="en-US" sz="2000" b="0" dirty="0">
                <a:solidFill>
                  <a:schemeClr val="tx1"/>
                </a:solidFill>
                <a:latin typeface="Times New Roman" panose="02020603050405020304" pitchFamily="18" charset="0"/>
                <a:cs typeface="Times New Roman" panose="02020603050405020304" pitchFamily="18" charset="0"/>
              </a:endParaRPr>
            </a:p>
            <a:p>
              <a:pPr algn="ctr"/>
              <a:r>
                <a:rPr lang="en-US" sz="2000" b="0" i="0">
                  <a:solidFill>
                    <a:schemeClr val="tx1"/>
                  </a:solidFill>
                  <a:latin typeface="Cambria Math" panose="02040503050406030204" pitchFamily="18" charset="0"/>
                  <a:cs typeface="Times New Roman" panose="02020603050405020304" pitchFamily="18" charset="0"/>
                </a:rPr>
                <a:t>ℎ_0</a:t>
              </a:r>
              <a:r>
                <a:rPr lang="en-US" sz="2000" b="0" dirty="0">
                  <a:solidFill>
                    <a:schemeClr val="tx1"/>
                  </a:solidFill>
                  <a:latin typeface="Times New Roman" panose="02020603050405020304" pitchFamily="18" charset="0"/>
                  <a:cs typeface="Times New Roman" panose="02020603050405020304" pitchFamily="18" charset="0"/>
                </a:rPr>
                <a:t> = 0.016 W/(</a:t>
              </a:r>
              <a:r>
                <a:rPr lang="en-US" sz="2000" b="0" i="0">
                  <a:solidFill>
                    <a:schemeClr val="tx1"/>
                  </a:solidFill>
                  <a:latin typeface="Cambria Math" panose="02040503050406030204" pitchFamily="18" charset="0"/>
                  <a:cs typeface="Times New Roman" panose="02020603050405020304" pitchFamily="18" charset="0"/>
                </a:rPr>
                <a:t>𝑚^2</a:t>
              </a:r>
              <a:r>
                <a:rPr lang="en-US" sz="2000" b="0" dirty="0">
                  <a:solidFill>
                    <a:schemeClr val="tx1"/>
                  </a:solidFill>
                  <a:latin typeface="Times New Roman" panose="02020603050405020304" pitchFamily="18" charset="0"/>
                  <a:cs typeface="Times New Roman" panose="02020603050405020304" pitchFamily="18" charset="0"/>
                </a:rPr>
                <a:t>K)</a:t>
              </a:r>
            </a:p>
            <a:p>
              <a:pPr algn="ctr"/>
              <a:endParaRPr lang="en-US" sz="2000" b="0" dirty="0">
                <a:solidFill>
                  <a:schemeClr val="tx1"/>
                </a:solidFill>
                <a:latin typeface="Times New Roman" panose="02020603050405020304" pitchFamily="18" charset="0"/>
                <a:cs typeface="Times New Roman" panose="02020603050405020304" pitchFamily="18" charset="0"/>
              </a:endParaRPr>
            </a:p>
          </dgm:t>
        </dgm:pt>
      </mc:Fallback>
    </mc:AlternateContent>
    <dgm:pt modelId="{AB30E26E-CF95-47BB-A789-67BF1B0C7157}" type="parTrans" cxnId="{16E5986D-216D-43D0-9F26-ABC047DA2A0B}">
      <dgm:prSet/>
      <dgm:spPr/>
      <dgm:t>
        <a:bodyPr/>
        <a:lstStyle/>
        <a:p>
          <a:endParaRPr lang="en-US" sz="2000"/>
        </a:p>
      </dgm:t>
    </dgm:pt>
    <dgm:pt modelId="{5170ED47-B0F3-4D70-9254-341D6FA4C0E1}" type="sibTrans" cxnId="{16E5986D-216D-43D0-9F26-ABC047DA2A0B}">
      <dgm:prSet custT="1"/>
      <dgm:spPr/>
      <dgm:t>
        <a:bodyPr/>
        <a:lstStyle/>
        <a:p>
          <a:endParaRPr lang="en-US" sz="2000"/>
        </a:p>
      </dgm:t>
    </dgm:pt>
    <dgm:pt modelId="{F65CF4B5-0DBB-40CB-A242-E7F367072B18}">
      <dgm:prSet custT="1"/>
      <dgm:spPr/>
      <dgm:t>
        <a:bodyPr/>
        <a:lstStyle/>
        <a:p>
          <a:pPr algn="ctr"/>
          <a:endParaRPr lang="en-US" sz="2000" b="0" dirty="0">
            <a:solidFill>
              <a:schemeClr val="tx1"/>
            </a:solidFill>
            <a:latin typeface="Times New Roman" panose="02020603050405020304" pitchFamily="18" charset="0"/>
            <a:cs typeface="Times New Roman" panose="02020603050405020304" pitchFamily="18" charset="0"/>
          </a:endParaRPr>
        </a:p>
      </dgm:t>
    </dgm:pt>
    <dgm:pt modelId="{B47D3002-EF54-457E-B539-A4C7987407F5}" type="parTrans" cxnId="{FAC55651-3062-4349-9FBD-5E854CF64DFA}">
      <dgm:prSet/>
      <dgm:spPr/>
      <dgm:t>
        <a:bodyPr/>
        <a:lstStyle/>
        <a:p>
          <a:endParaRPr lang="en-US" sz="2000"/>
        </a:p>
      </dgm:t>
    </dgm:pt>
    <dgm:pt modelId="{E3A0E6A8-AB56-4F43-AEC3-78400E72F54F}" type="sibTrans" cxnId="{FAC55651-3062-4349-9FBD-5E854CF64DFA}">
      <dgm:prSet/>
      <dgm:spPr/>
      <dgm:t>
        <a:bodyPr/>
        <a:lstStyle/>
        <a:p>
          <a:endParaRPr lang="en-US" sz="2000"/>
        </a:p>
      </dgm:t>
    </dgm:pt>
    <mc:AlternateContent xmlns:mc="http://schemas.openxmlformats.org/markup-compatibility/2006" xmlns:a14="http://schemas.microsoft.com/office/drawing/2010/main">
      <mc:Choice Requires="a14">
        <dgm:pt modelId="{DD566733-E59B-4B7B-8A72-840707C49C65}">
          <dgm:prSet custT="1"/>
          <dgm:spPr/>
          <dgm:t>
            <a:bodyPr/>
            <a:lstStyle/>
            <a:p>
              <a:pPr algn="ctr"/>
              <a14:m>
                <m:oMathPara xmlns:m="http://schemas.openxmlformats.org/officeDocument/2006/math">
                  <m:oMathParaPr>
                    <m:jc m:val="centerGroup"/>
                  </m:oMathParaPr>
                  <m:oMath xmlns:m="http://schemas.openxmlformats.org/officeDocument/2006/math">
                    <m:f>
                      <m:fPr>
                        <m:ctrlPr>
                          <a:rPr lang="en-US" sz="2000" b="0" i="1" smtClean="0">
                            <a:solidFill>
                              <a:schemeClr val="tx1"/>
                            </a:solidFill>
                            <a:latin typeface="Cambria Math" panose="02040503050406030204" pitchFamily="18" charset="0"/>
                            <a:cs typeface="Times New Roman" panose="02020603050405020304" pitchFamily="18" charset="0"/>
                          </a:rPr>
                        </m:ctrlPr>
                      </m:fPr>
                      <m:num>
                        <m:r>
                          <a:rPr lang="en-US" sz="2000" b="0" i="1" smtClean="0">
                            <a:solidFill>
                              <a:schemeClr val="tx1"/>
                            </a:solidFill>
                            <a:latin typeface="Cambria Math" panose="02040503050406030204" pitchFamily="18" charset="0"/>
                            <a:cs typeface="Times New Roman" panose="02020603050405020304" pitchFamily="18" charset="0"/>
                          </a:rPr>
                          <m:t>1</m:t>
                        </m:r>
                      </m:num>
                      <m:den>
                        <m:r>
                          <a:rPr lang="en-US" sz="2000" b="0" i="1" smtClean="0">
                            <a:solidFill>
                              <a:schemeClr val="tx1"/>
                            </a:solidFill>
                            <a:latin typeface="Cambria Math" panose="02040503050406030204" pitchFamily="18" charset="0"/>
                            <a:cs typeface="Times New Roman" panose="02020603050405020304" pitchFamily="18" charset="0"/>
                          </a:rPr>
                          <m:t>𝑈𝐴</m:t>
                        </m:r>
                      </m:den>
                    </m:f>
                    <m:r>
                      <a:rPr lang="en-US" sz="2000" b="0" i="1" smtClean="0">
                        <a:solidFill>
                          <a:schemeClr val="tx1"/>
                        </a:solidFill>
                        <a:latin typeface="Cambria Math" panose="02040503050406030204" pitchFamily="18" charset="0"/>
                        <a:cs typeface="Times New Roman" panose="02020603050405020304" pitchFamily="18" charset="0"/>
                      </a:rPr>
                      <m:t>=</m:t>
                    </m:r>
                    <m:f>
                      <m:fPr>
                        <m:ctrlPr>
                          <a:rPr lang="en-US" sz="2000" b="0" i="1" smtClean="0">
                            <a:solidFill>
                              <a:schemeClr val="tx1"/>
                            </a:solidFill>
                            <a:latin typeface="Cambria Math" panose="02040503050406030204" pitchFamily="18" charset="0"/>
                            <a:cs typeface="Times New Roman" panose="02020603050405020304" pitchFamily="18" charset="0"/>
                          </a:rPr>
                        </m:ctrlPr>
                      </m:fPr>
                      <m:num>
                        <m:r>
                          <a:rPr lang="en-US" sz="2000" b="0" i="1" smtClean="0">
                            <a:solidFill>
                              <a:schemeClr val="tx1"/>
                            </a:solidFill>
                            <a:latin typeface="Cambria Math" panose="02040503050406030204" pitchFamily="18" charset="0"/>
                            <a:cs typeface="Times New Roman" panose="02020603050405020304" pitchFamily="18" charset="0"/>
                          </a:rPr>
                          <m:t>1</m:t>
                        </m:r>
                      </m:num>
                      <m:den>
                        <m:sSub>
                          <m:sSubPr>
                            <m:ctrlPr>
                              <a:rPr lang="en-US" sz="2000" b="0" i="1">
                                <a:solidFill>
                                  <a:schemeClr val="tx1"/>
                                </a:solidFill>
                                <a:latin typeface="Cambria Math" panose="02040503050406030204" pitchFamily="18" charset="0"/>
                                <a:cs typeface="Times New Roman" panose="02020603050405020304" pitchFamily="18" charset="0"/>
                              </a:rPr>
                            </m:ctrlPr>
                          </m:sSubPr>
                          <m:e>
                            <m:r>
                              <a:rPr lang="en-US" sz="2000" b="0" i="1">
                                <a:solidFill>
                                  <a:schemeClr val="tx1"/>
                                </a:solidFill>
                                <a:latin typeface="Cambria Math" panose="02040503050406030204" pitchFamily="18" charset="0"/>
                                <a:cs typeface="Times New Roman" panose="02020603050405020304" pitchFamily="18" charset="0"/>
                              </a:rPr>
                              <m:t>h</m:t>
                            </m:r>
                          </m:e>
                          <m:sub>
                            <m:r>
                              <a:rPr lang="en-US" sz="2000" b="0" i="1" smtClean="0">
                                <a:solidFill>
                                  <a:schemeClr val="tx1"/>
                                </a:solidFill>
                                <a:latin typeface="Cambria Math" panose="02040503050406030204" pitchFamily="18" charset="0"/>
                                <a:cs typeface="Times New Roman" panose="02020603050405020304" pitchFamily="18" charset="0"/>
                              </a:rPr>
                              <m:t>𝑖</m:t>
                            </m:r>
                          </m:sub>
                        </m:sSub>
                        <m:sSub>
                          <m:sSubPr>
                            <m:ctrlPr>
                              <a:rPr lang="en-US" sz="2000" b="0" i="1" smtClean="0">
                                <a:solidFill>
                                  <a:schemeClr val="tx1"/>
                                </a:solidFill>
                                <a:latin typeface="Cambria Math" panose="02040503050406030204" pitchFamily="18" charset="0"/>
                                <a:cs typeface="Times New Roman" panose="02020603050405020304" pitchFamily="18" charset="0"/>
                              </a:rPr>
                            </m:ctrlPr>
                          </m:sSubPr>
                          <m:e>
                            <m:r>
                              <a:rPr lang="en-US" sz="2000" b="0" i="1" smtClean="0">
                                <a:solidFill>
                                  <a:schemeClr val="tx1"/>
                                </a:solidFill>
                                <a:latin typeface="Cambria Math" panose="02040503050406030204" pitchFamily="18" charset="0"/>
                                <a:cs typeface="Times New Roman" panose="02020603050405020304" pitchFamily="18" charset="0"/>
                              </a:rPr>
                              <m:t>𝐴</m:t>
                            </m:r>
                          </m:e>
                          <m:sub>
                            <m:r>
                              <a:rPr lang="en-US" sz="2000" b="0" i="1" smtClean="0">
                                <a:solidFill>
                                  <a:schemeClr val="tx1"/>
                                </a:solidFill>
                                <a:latin typeface="Cambria Math" panose="02040503050406030204" pitchFamily="18" charset="0"/>
                                <a:cs typeface="Times New Roman" panose="02020603050405020304" pitchFamily="18" charset="0"/>
                              </a:rPr>
                              <m:t>𝑖</m:t>
                            </m:r>
                          </m:sub>
                        </m:sSub>
                      </m:den>
                    </m:f>
                    <m:r>
                      <a:rPr lang="en-US" sz="2000" b="0" i="1" smtClean="0">
                        <a:solidFill>
                          <a:schemeClr val="tx1"/>
                        </a:solidFill>
                        <a:latin typeface="Cambria Math" panose="02040503050406030204" pitchFamily="18" charset="0"/>
                        <a:cs typeface="Times New Roman" panose="02020603050405020304" pitchFamily="18" charset="0"/>
                      </a:rPr>
                      <m:t>+</m:t>
                    </m:r>
                    <m:sSub>
                      <m:sSubPr>
                        <m:ctrlPr>
                          <a:rPr lang="en-US" sz="2000" b="0" i="1" smtClean="0">
                            <a:solidFill>
                              <a:schemeClr val="tx1"/>
                            </a:solidFill>
                            <a:latin typeface="Cambria Math" panose="02040503050406030204" pitchFamily="18" charset="0"/>
                            <a:cs typeface="Times New Roman" panose="02020603050405020304" pitchFamily="18" charset="0"/>
                          </a:rPr>
                        </m:ctrlPr>
                      </m:sSubPr>
                      <m:e>
                        <m:r>
                          <a:rPr lang="en-US" sz="2000" b="0" i="1">
                            <a:solidFill>
                              <a:schemeClr val="tx1"/>
                            </a:solidFill>
                            <a:latin typeface="Cambria Math" panose="02040503050406030204" pitchFamily="18" charset="0"/>
                            <a:cs typeface="Times New Roman" panose="02020603050405020304" pitchFamily="18" charset="0"/>
                          </a:rPr>
                          <m:t>𝑅</m:t>
                        </m:r>
                      </m:e>
                      <m:sub>
                        <m:r>
                          <a:rPr lang="en-US" sz="2000" b="0" i="1">
                            <a:solidFill>
                              <a:schemeClr val="tx1"/>
                            </a:solidFill>
                            <a:latin typeface="Cambria Math" panose="02040503050406030204" pitchFamily="18" charset="0"/>
                            <a:cs typeface="Times New Roman" panose="02020603050405020304" pitchFamily="18" charset="0"/>
                          </a:rPr>
                          <m:t>𝑤</m:t>
                        </m:r>
                      </m:sub>
                    </m:sSub>
                    <m:r>
                      <a:rPr lang="en-US" sz="2000" b="0" i="1" smtClean="0">
                        <a:solidFill>
                          <a:schemeClr val="tx1"/>
                        </a:solidFill>
                        <a:latin typeface="Cambria Math" panose="02040503050406030204" pitchFamily="18" charset="0"/>
                        <a:cs typeface="Times New Roman" panose="02020603050405020304" pitchFamily="18" charset="0"/>
                      </a:rPr>
                      <m:t>+</m:t>
                    </m:r>
                    <m:f>
                      <m:fPr>
                        <m:ctrlPr>
                          <a:rPr lang="en-US" sz="2000" b="0" i="1" smtClean="0">
                            <a:solidFill>
                              <a:schemeClr val="tx1"/>
                            </a:solidFill>
                            <a:latin typeface="Cambria Math" panose="02040503050406030204" pitchFamily="18" charset="0"/>
                            <a:cs typeface="Times New Roman" panose="02020603050405020304" pitchFamily="18" charset="0"/>
                          </a:rPr>
                        </m:ctrlPr>
                      </m:fPr>
                      <m:num>
                        <m:r>
                          <a:rPr lang="en-US" sz="2000" b="0" i="1" smtClean="0">
                            <a:solidFill>
                              <a:schemeClr val="tx1"/>
                            </a:solidFill>
                            <a:latin typeface="Cambria Math" panose="02040503050406030204" pitchFamily="18" charset="0"/>
                            <a:cs typeface="Times New Roman" panose="02020603050405020304" pitchFamily="18" charset="0"/>
                          </a:rPr>
                          <m:t>1</m:t>
                        </m:r>
                      </m:num>
                      <m:den>
                        <m:sSub>
                          <m:sSubPr>
                            <m:ctrlPr>
                              <a:rPr lang="en-US" sz="2000" b="0" i="1">
                                <a:solidFill>
                                  <a:schemeClr val="tx1"/>
                                </a:solidFill>
                                <a:latin typeface="Cambria Math" panose="02040503050406030204" pitchFamily="18" charset="0"/>
                                <a:cs typeface="Times New Roman" panose="02020603050405020304" pitchFamily="18" charset="0"/>
                              </a:rPr>
                            </m:ctrlPr>
                          </m:sSubPr>
                          <m:e>
                            <m:r>
                              <a:rPr lang="en-US" sz="2000" b="0" i="1">
                                <a:solidFill>
                                  <a:schemeClr val="tx1"/>
                                </a:solidFill>
                                <a:latin typeface="Cambria Math" panose="02040503050406030204" pitchFamily="18" charset="0"/>
                                <a:cs typeface="Times New Roman" panose="02020603050405020304" pitchFamily="18" charset="0"/>
                              </a:rPr>
                              <m:t>h</m:t>
                            </m:r>
                          </m:e>
                          <m:sub>
                            <m:r>
                              <a:rPr lang="en-US" sz="2000" b="0" i="1" smtClean="0">
                                <a:solidFill>
                                  <a:schemeClr val="tx1"/>
                                </a:solidFill>
                                <a:latin typeface="Cambria Math" panose="02040503050406030204" pitchFamily="18" charset="0"/>
                                <a:cs typeface="Times New Roman" panose="02020603050405020304" pitchFamily="18" charset="0"/>
                              </a:rPr>
                              <m:t>𝑜</m:t>
                            </m:r>
                          </m:sub>
                        </m:sSub>
                        <m:sSub>
                          <m:sSubPr>
                            <m:ctrlPr>
                              <a:rPr lang="en-US" sz="2000" b="0" i="1" smtClean="0">
                                <a:solidFill>
                                  <a:schemeClr val="tx1"/>
                                </a:solidFill>
                                <a:latin typeface="Cambria Math" panose="02040503050406030204" pitchFamily="18" charset="0"/>
                                <a:cs typeface="Times New Roman" panose="02020603050405020304" pitchFamily="18" charset="0"/>
                              </a:rPr>
                            </m:ctrlPr>
                          </m:sSubPr>
                          <m:e>
                            <m:r>
                              <a:rPr lang="en-US" sz="2000" b="0" i="1" smtClean="0">
                                <a:solidFill>
                                  <a:schemeClr val="tx1"/>
                                </a:solidFill>
                                <a:latin typeface="Cambria Math" panose="02040503050406030204" pitchFamily="18" charset="0"/>
                                <a:cs typeface="Times New Roman" panose="02020603050405020304" pitchFamily="18" charset="0"/>
                              </a:rPr>
                              <m:t>𝐴</m:t>
                            </m:r>
                          </m:e>
                          <m:sub>
                            <m:r>
                              <a:rPr lang="en-US" sz="2000" b="0" i="1" smtClean="0">
                                <a:solidFill>
                                  <a:schemeClr val="tx1"/>
                                </a:solidFill>
                                <a:latin typeface="Cambria Math" panose="02040503050406030204" pitchFamily="18" charset="0"/>
                                <a:cs typeface="Times New Roman" panose="02020603050405020304" pitchFamily="18" charset="0"/>
                              </a:rPr>
                              <m:t>𝑜</m:t>
                            </m:r>
                          </m:sub>
                        </m:sSub>
                      </m:den>
                    </m:f>
                  </m:oMath>
                </m:oMathPara>
              </a14:m>
              <a:endParaRPr lang="en-US" sz="2000" b="0" dirty="0">
                <a:solidFill>
                  <a:schemeClr val="tx1"/>
                </a:solidFill>
                <a:latin typeface="Times New Roman" panose="02020603050405020304" pitchFamily="18" charset="0"/>
                <a:cs typeface="Times New Roman" panose="02020603050405020304" pitchFamily="18" charset="0"/>
              </a:endParaRPr>
            </a:p>
            <a:p>
              <a:pPr algn="ctr"/>
              <a:r>
                <a:rPr lang="en-US" sz="2000" b="0" dirty="0">
                  <a:solidFill>
                    <a:schemeClr val="tx1"/>
                  </a:solidFill>
                  <a:latin typeface="Times New Roman" panose="02020603050405020304" pitchFamily="18" charset="0"/>
                  <a:cs typeface="Times New Roman" panose="02020603050405020304" pitchFamily="18" charset="0"/>
                </a:rPr>
                <a:t>Assuming </a:t>
              </a:r>
              <a:r>
                <a:rPr lang="en-US" sz="2000" b="0" dirty="0" err="1">
                  <a:solidFill>
                    <a:schemeClr val="tx1"/>
                  </a:solidFill>
                  <a:latin typeface="Times New Roman" panose="02020603050405020304" pitchFamily="18" charset="0"/>
                  <a:cs typeface="Times New Roman" panose="02020603050405020304" pitchFamily="18" charset="0"/>
                </a:rPr>
                <a:t>A</a:t>
              </a:r>
              <a:r>
                <a:rPr lang="en-US" sz="2000" b="0" baseline="-25000" dirty="0" err="1">
                  <a:solidFill>
                    <a:schemeClr val="tx1"/>
                  </a:solidFill>
                  <a:latin typeface="Times New Roman" panose="02020603050405020304" pitchFamily="18" charset="0"/>
                  <a:cs typeface="Times New Roman" panose="02020603050405020304" pitchFamily="18" charset="0"/>
                </a:rPr>
                <a:t>o</a:t>
              </a:r>
              <a:r>
                <a:rPr lang="en-US" sz="2000" b="0" dirty="0">
                  <a:solidFill>
                    <a:schemeClr val="tx1"/>
                  </a:solidFill>
                  <a:latin typeface="Times New Roman" panose="02020603050405020304" pitchFamily="18" charset="0"/>
                  <a:cs typeface="Times New Roman" panose="02020603050405020304" pitchFamily="18" charset="0"/>
                </a:rPr>
                <a:t> = A</a:t>
              </a:r>
              <a:r>
                <a:rPr lang="en-US" sz="2000" b="0" baseline="-25000" dirty="0">
                  <a:solidFill>
                    <a:schemeClr val="tx1"/>
                  </a:solidFill>
                  <a:latin typeface="Times New Roman" panose="02020603050405020304" pitchFamily="18" charset="0"/>
                  <a:cs typeface="Times New Roman" panose="02020603050405020304" pitchFamily="18" charset="0"/>
                </a:rPr>
                <a:t>i</a:t>
              </a:r>
              <a:r>
                <a:rPr lang="en-US" sz="2000" b="0" dirty="0">
                  <a:solidFill>
                    <a:schemeClr val="tx1"/>
                  </a:solidFill>
                  <a:latin typeface="Times New Roman" panose="02020603050405020304" pitchFamily="18" charset="0"/>
                  <a:cs typeface="Times New Roman" panose="02020603050405020304" pitchFamily="18" charset="0"/>
                </a:rPr>
                <a:t> , </a:t>
              </a:r>
              <a14:m>
                <m:oMath xmlns:m="http://schemas.openxmlformats.org/officeDocument/2006/math">
                  <m:r>
                    <a:rPr lang="en-US" sz="2000" b="0" i="1">
                      <a:solidFill>
                        <a:schemeClr val="tx1"/>
                      </a:solidFill>
                      <a:latin typeface="Cambria Math" panose="02040503050406030204" pitchFamily="18" charset="0"/>
                      <a:cs typeface="Times New Roman" panose="02020603050405020304" pitchFamily="18" charset="0"/>
                    </a:rPr>
                    <m:t>𝑅𝑤</m:t>
                  </m:r>
                </m:oMath>
              </a14:m>
              <a:r>
                <a:rPr lang="en-US" sz="2000" b="0" dirty="0">
                  <a:solidFill>
                    <a:schemeClr val="tx1"/>
                  </a:solidFill>
                  <a:latin typeface="Times New Roman" panose="02020603050405020304" pitchFamily="18" charset="0"/>
                  <a:cs typeface="Times New Roman" panose="02020603050405020304" pitchFamily="18" charset="0"/>
                </a:rPr>
                <a:t> is negligible </a:t>
              </a:r>
            </a:p>
            <a:p>
              <a:pPr algn="ctr"/>
              <a:r>
                <a:rPr lang="en-US" sz="2000" b="0" dirty="0">
                  <a:solidFill>
                    <a:schemeClr val="tx1"/>
                  </a:solidFill>
                  <a:latin typeface="Times New Roman" panose="02020603050405020304" pitchFamily="18" charset="0"/>
                  <a:cs typeface="Times New Roman" panose="02020603050405020304" pitchFamily="18" charset="0"/>
                </a:rPr>
                <a:t>U = 0.013 W/(</a:t>
              </a:r>
              <a14:m>
                <m:oMath xmlns:m="http://schemas.openxmlformats.org/officeDocument/2006/math">
                  <m:sSup>
                    <m:sSupPr>
                      <m:ctrlPr>
                        <a:rPr lang="en-US" sz="2000" b="0" i="1">
                          <a:solidFill>
                            <a:schemeClr val="tx1"/>
                          </a:solidFill>
                          <a:latin typeface="Cambria Math" panose="02040503050406030204" pitchFamily="18" charset="0"/>
                          <a:cs typeface="Times New Roman" panose="02020603050405020304" pitchFamily="18" charset="0"/>
                        </a:rPr>
                      </m:ctrlPr>
                    </m:sSupPr>
                    <m:e>
                      <m:r>
                        <a:rPr lang="en-US" sz="2000" b="0" i="1">
                          <a:solidFill>
                            <a:schemeClr val="tx1"/>
                          </a:solidFill>
                          <a:latin typeface="Cambria Math" panose="02040503050406030204" pitchFamily="18" charset="0"/>
                          <a:cs typeface="Times New Roman" panose="02020603050405020304" pitchFamily="18" charset="0"/>
                        </a:rPr>
                        <m:t>𝑚</m:t>
                      </m:r>
                    </m:e>
                    <m:sup>
                      <m:r>
                        <a:rPr lang="en-US" sz="2000" b="0" i="1">
                          <a:solidFill>
                            <a:schemeClr val="tx1"/>
                          </a:solidFill>
                          <a:latin typeface="Cambria Math" panose="02040503050406030204" pitchFamily="18" charset="0"/>
                          <a:cs typeface="Times New Roman" panose="02020603050405020304" pitchFamily="18" charset="0"/>
                        </a:rPr>
                        <m:t>2</m:t>
                      </m:r>
                    </m:sup>
                  </m:sSup>
                </m:oMath>
              </a14:m>
              <a:r>
                <a:rPr lang="en-US" sz="2000" b="0" dirty="0">
                  <a:solidFill>
                    <a:schemeClr val="tx1"/>
                  </a:solidFill>
                  <a:latin typeface="Times New Roman" panose="02020603050405020304" pitchFamily="18" charset="0"/>
                  <a:cs typeface="Times New Roman" panose="02020603050405020304" pitchFamily="18" charset="0"/>
                </a:rPr>
                <a:t>K)</a:t>
              </a:r>
            </a:p>
            <a:p>
              <a:endParaRPr lang="en-US" sz="2000" b="0" dirty="0">
                <a:solidFill>
                  <a:schemeClr val="tx1"/>
                </a:solidFill>
                <a:latin typeface="Times New Roman" panose="02020603050405020304" pitchFamily="18" charset="0"/>
                <a:cs typeface="Times New Roman" panose="02020603050405020304" pitchFamily="18" charset="0"/>
              </a:endParaRPr>
            </a:p>
          </dgm:t>
        </dgm:pt>
      </mc:Choice>
      <mc:Fallback xmlns="">
        <dgm:pt modelId="{DD566733-E59B-4B7B-8A72-840707C49C65}">
          <dgm:prSet custT="1"/>
          <dgm:spPr/>
          <dgm:t>
            <a:bodyPr/>
            <a:lstStyle/>
            <a:p>
              <a:pPr algn="ctr"/>
              <a:r>
                <a:rPr lang="en-US" sz="2000" b="0" i="0">
                  <a:solidFill>
                    <a:schemeClr val="tx1"/>
                  </a:solidFill>
                  <a:latin typeface="Cambria Math" panose="02040503050406030204" pitchFamily="18" charset="0"/>
                  <a:cs typeface="Times New Roman" panose="02020603050405020304" pitchFamily="18" charset="0"/>
                </a:rPr>
                <a:t>1/𝑈𝐴=1/(ℎ_𝑖 𝐴_𝑖 )+𝑅_𝑤+1/(ℎ_𝑜 𝐴_𝑜 )</a:t>
              </a:r>
              <a:endParaRPr lang="en-US" sz="2000" b="0" dirty="0">
                <a:solidFill>
                  <a:schemeClr val="tx1"/>
                </a:solidFill>
                <a:latin typeface="Times New Roman" panose="02020603050405020304" pitchFamily="18" charset="0"/>
                <a:cs typeface="Times New Roman" panose="02020603050405020304" pitchFamily="18" charset="0"/>
              </a:endParaRPr>
            </a:p>
            <a:p>
              <a:pPr algn="ctr"/>
              <a:r>
                <a:rPr lang="en-US" sz="2000" b="0" dirty="0">
                  <a:solidFill>
                    <a:schemeClr val="tx1"/>
                  </a:solidFill>
                  <a:latin typeface="Times New Roman" panose="02020603050405020304" pitchFamily="18" charset="0"/>
                  <a:cs typeface="Times New Roman" panose="02020603050405020304" pitchFamily="18" charset="0"/>
                </a:rPr>
                <a:t>Assuming </a:t>
              </a:r>
              <a:r>
                <a:rPr lang="en-US" sz="2000" b="0" dirty="0" err="1">
                  <a:solidFill>
                    <a:schemeClr val="tx1"/>
                  </a:solidFill>
                  <a:latin typeface="Times New Roman" panose="02020603050405020304" pitchFamily="18" charset="0"/>
                  <a:cs typeface="Times New Roman" panose="02020603050405020304" pitchFamily="18" charset="0"/>
                </a:rPr>
                <a:t>A</a:t>
              </a:r>
              <a:r>
                <a:rPr lang="en-US" sz="2000" b="0" baseline="-25000" dirty="0" err="1">
                  <a:solidFill>
                    <a:schemeClr val="tx1"/>
                  </a:solidFill>
                  <a:latin typeface="Times New Roman" panose="02020603050405020304" pitchFamily="18" charset="0"/>
                  <a:cs typeface="Times New Roman" panose="02020603050405020304" pitchFamily="18" charset="0"/>
                </a:rPr>
                <a:t>o</a:t>
              </a:r>
              <a:r>
                <a:rPr lang="en-US" sz="2000" b="0" dirty="0">
                  <a:solidFill>
                    <a:schemeClr val="tx1"/>
                  </a:solidFill>
                  <a:latin typeface="Times New Roman" panose="02020603050405020304" pitchFamily="18" charset="0"/>
                  <a:cs typeface="Times New Roman" panose="02020603050405020304" pitchFamily="18" charset="0"/>
                </a:rPr>
                <a:t> = A</a:t>
              </a:r>
              <a:r>
                <a:rPr lang="en-US" sz="2000" b="0" baseline="-25000" dirty="0">
                  <a:solidFill>
                    <a:schemeClr val="tx1"/>
                  </a:solidFill>
                  <a:latin typeface="Times New Roman" panose="02020603050405020304" pitchFamily="18" charset="0"/>
                  <a:cs typeface="Times New Roman" panose="02020603050405020304" pitchFamily="18" charset="0"/>
                </a:rPr>
                <a:t>i</a:t>
              </a:r>
              <a:r>
                <a:rPr lang="en-US" sz="2000" b="0" dirty="0">
                  <a:solidFill>
                    <a:schemeClr val="tx1"/>
                  </a:solidFill>
                  <a:latin typeface="Times New Roman" panose="02020603050405020304" pitchFamily="18" charset="0"/>
                  <a:cs typeface="Times New Roman" panose="02020603050405020304" pitchFamily="18" charset="0"/>
                </a:rPr>
                <a:t> , </a:t>
              </a:r>
              <a:r>
                <a:rPr lang="en-US" sz="2000" b="0" i="0">
                  <a:solidFill>
                    <a:schemeClr val="tx1"/>
                  </a:solidFill>
                  <a:latin typeface="Cambria Math" panose="02040503050406030204" pitchFamily="18" charset="0"/>
                  <a:cs typeface="Times New Roman" panose="02020603050405020304" pitchFamily="18" charset="0"/>
                </a:rPr>
                <a:t>𝑅𝑤</a:t>
              </a:r>
              <a:r>
                <a:rPr lang="en-US" sz="2000" b="0" dirty="0">
                  <a:solidFill>
                    <a:schemeClr val="tx1"/>
                  </a:solidFill>
                  <a:latin typeface="Times New Roman" panose="02020603050405020304" pitchFamily="18" charset="0"/>
                  <a:cs typeface="Times New Roman" panose="02020603050405020304" pitchFamily="18" charset="0"/>
                </a:rPr>
                <a:t> is negligible </a:t>
              </a:r>
            </a:p>
            <a:p>
              <a:pPr algn="ctr"/>
              <a:r>
                <a:rPr lang="en-US" sz="2000" b="0" dirty="0">
                  <a:solidFill>
                    <a:schemeClr val="tx1"/>
                  </a:solidFill>
                  <a:latin typeface="Times New Roman" panose="02020603050405020304" pitchFamily="18" charset="0"/>
                  <a:cs typeface="Times New Roman" panose="02020603050405020304" pitchFamily="18" charset="0"/>
                </a:rPr>
                <a:t>U = 0.013 W/(</a:t>
              </a:r>
              <a:r>
                <a:rPr lang="en-US" sz="2000" b="0" i="0">
                  <a:solidFill>
                    <a:schemeClr val="tx1"/>
                  </a:solidFill>
                  <a:latin typeface="Cambria Math" panose="02040503050406030204" pitchFamily="18" charset="0"/>
                  <a:cs typeface="Times New Roman" panose="02020603050405020304" pitchFamily="18" charset="0"/>
                </a:rPr>
                <a:t>𝑚^2</a:t>
              </a:r>
              <a:r>
                <a:rPr lang="en-US" sz="2000" b="0" dirty="0">
                  <a:solidFill>
                    <a:schemeClr val="tx1"/>
                  </a:solidFill>
                  <a:latin typeface="Times New Roman" panose="02020603050405020304" pitchFamily="18" charset="0"/>
                  <a:cs typeface="Times New Roman" panose="02020603050405020304" pitchFamily="18" charset="0"/>
                </a:rPr>
                <a:t>K)</a:t>
              </a:r>
            </a:p>
            <a:p>
              <a:endParaRPr lang="en-US" sz="2000" b="0" dirty="0">
                <a:solidFill>
                  <a:schemeClr val="tx1"/>
                </a:solidFill>
                <a:latin typeface="Times New Roman" panose="02020603050405020304" pitchFamily="18" charset="0"/>
                <a:cs typeface="Times New Roman" panose="02020603050405020304" pitchFamily="18" charset="0"/>
              </a:endParaRPr>
            </a:p>
          </dgm:t>
        </dgm:pt>
      </mc:Fallback>
    </mc:AlternateContent>
    <dgm:pt modelId="{9A3DD5D4-B8DC-492A-AF71-CC21B1ED7EED}" type="parTrans" cxnId="{98A3109A-A798-45FE-B74F-5585083F20A5}">
      <dgm:prSet/>
      <dgm:spPr/>
      <dgm:t>
        <a:bodyPr/>
        <a:lstStyle/>
        <a:p>
          <a:endParaRPr lang="en-US" sz="2000"/>
        </a:p>
      </dgm:t>
    </dgm:pt>
    <dgm:pt modelId="{849158D7-2716-471E-8A46-339C0E6DED90}" type="sibTrans" cxnId="{98A3109A-A798-45FE-B74F-5585083F20A5}">
      <dgm:prSet custT="1"/>
      <dgm:spPr/>
      <dgm:t>
        <a:bodyPr/>
        <a:lstStyle/>
        <a:p>
          <a:endParaRPr lang="en-US" sz="2000"/>
        </a:p>
      </dgm:t>
    </dgm:pt>
    <dgm:pt modelId="{D0D1A05E-2650-432E-BFE0-8A4A7C420D46}">
      <dgm:prSet custT="1"/>
      <dgm:spPr/>
      <dgm:t>
        <a:bodyPr/>
        <a:lstStyle/>
        <a:p>
          <a:pPr algn="l"/>
          <a:endParaRPr lang="en-US" sz="2000" b="0" dirty="0">
            <a:solidFill>
              <a:schemeClr val="tx1"/>
            </a:solidFill>
            <a:latin typeface="Times New Roman" panose="02020603050405020304" pitchFamily="18" charset="0"/>
            <a:cs typeface="Times New Roman" panose="02020603050405020304" pitchFamily="18" charset="0"/>
          </a:endParaRPr>
        </a:p>
      </dgm:t>
    </dgm:pt>
    <dgm:pt modelId="{A9F0C6F3-894B-43CA-AB77-63D4A47430A0}" type="parTrans" cxnId="{23DF35AA-96E3-49DC-9086-2D77238D86D8}">
      <dgm:prSet/>
      <dgm:spPr/>
      <dgm:t>
        <a:bodyPr/>
        <a:lstStyle/>
        <a:p>
          <a:endParaRPr lang="en-US" sz="2000"/>
        </a:p>
      </dgm:t>
    </dgm:pt>
    <dgm:pt modelId="{942D7B43-415C-4B7E-980C-2F333F179FCB}" type="sibTrans" cxnId="{23DF35AA-96E3-49DC-9086-2D77238D86D8}">
      <dgm:prSet/>
      <dgm:spPr/>
      <dgm:t>
        <a:bodyPr/>
        <a:lstStyle/>
        <a:p>
          <a:endParaRPr lang="en-US" sz="2000"/>
        </a:p>
      </dgm:t>
    </dgm:pt>
    <dgm:pt modelId="{1AFBA4E7-FEBE-4E29-9C79-83875AB20CDC}">
      <dgm:prSet custT="1"/>
      <dgm:spPr/>
      <dgm:t>
        <a:bodyPr/>
        <a:lstStyle/>
        <a:p>
          <a:pPr algn="l"/>
          <a:endParaRPr lang="en-US" sz="2000" b="0" dirty="0">
            <a:solidFill>
              <a:schemeClr val="tx1"/>
            </a:solidFill>
            <a:latin typeface="Times New Roman" panose="02020603050405020304" pitchFamily="18" charset="0"/>
            <a:cs typeface="Times New Roman" panose="02020603050405020304" pitchFamily="18" charset="0"/>
          </a:endParaRPr>
        </a:p>
      </dgm:t>
    </dgm:pt>
    <dgm:pt modelId="{1027E2A4-1DEB-4D39-B6DB-858F36C2CC69}" type="parTrans" cxnId="{B5266BCA-2696-40F0-8785-DB16F3F43699}">
      <dgm:prSet/>
      <dgm:spPr/>
      <dgm:t>
        <a:bodyPr/>
        <a:lstStyle/>
        <a:p>
          <a:endParaRPr lang="en-US" sz="2000"/>
        </a:p>
      </dgm:t>
    </dgm:pt>
    <dgm:pt modelId="{395E0358-9431-4F40-ADED-D8FB69FEB806}" type="sibTrans" cxnId="{B5266BCA-2696-40F0-8785-DB16F3F43699}">
      <dgm:prSet/>
      <dgm:spPr/>
      <dgm:t>
        <a:bodyPr/>
        <a:lstStyle/>
        <a:p>
          <a:endParaRPr lang="en-US" sz="2000"/>
        </a:p>
      </dgm:t>
    </dgm:pt>
    <mc:AlternateContent xmlns:mc="http://schemas.openxmlformats.org/markup-compatibility/2006">
      <mc:Choice xmlns:a14="http://schemas.microsoft.com/office/drawing/2010/main" Requires="a14">
        <dgm:pt modelId="{8BCCD1E8-8211-49CA-B274-51FEF3FD03E1}">
          <dgm:prSet custT="1"/>
          <dgm:spPr/>
          <dgm:t>
            <a:bodyPr/>
            <a:lstStyle/>
            <a:p>
              <a:pPr algn="ctr"/>
              <a:r>
                <a:rPr lang="en-US" sz="2000" b="0" dirty="0">
                  <a:solidFill>
                    <a:schemeClr val="tx1"/>
                  </a:solidFill>
                  <a:latin typeface="Times New Roman" panose="02020603050405020304" pitchFamily="18" charset="0"/>
                  <a:cs typeface="Times New Roman" panose="02020603050405020304" pitchFamily="18" charset="0"/>
                </a:rPr>
                <a:t>Surface area (A) of the heat exchanger was calculated using</a:t>
              </a:r>
            </a:p>
            <a:p>
              <a:pPr algn="ctr"/>
              <a:r>
                <a:rPr lang="en-US" sz="2000" b="0" dirty="0">
                  <a:solidFill>
                    <a:schemeClr val="tx1"/>
                  </a:solidFill>
                  <a:latin typeface="Times New Roman" panose="02020603050405020304" pitchFamily="18" charset="0"/>
                  <a:cs typeface="Times New Roman" panose="02020603050405020304" pitchFamily="18" charset="0"/>
                </a:rPr>
                <a:t>Q = UA ∆</a:t>
              </a:r>
              <a14:m>
                <m:oMath xmlns:m="http://schemas.openxmlformats.org/officeDocument/2006/math">
                  <m:sSub>
                    <m:sSubPr>
                      <m:ctrlPr>
                        <a:rPr lang="en-US" sz="2000" b="0" i="1">
                          <a:solidFill>
                            <a:schemeClr val="tx1"/>
                          </a:solidFill>
                          <a:latin typeface="Cambria Math" panose="02040503050406030204" pitchFamily="18" charset="0"/>
                          <a:cs typeface="Times New Roman" panose="02020603050405020304" pitchFamily="18" charset="0"/>
                        </a:rPr>
                      </m:ctrlPr>
                    </m:sSubPr>
                    <m:e>
                      <m:r>
                        <a:rPr lang="en-US" sz="2000" b="0" i="1">
                          <a:solidFill>
                            <a:schemeClr val="tx1"/>
                          </a:solidFill>
                          <a:latin typeface="Cambria Math" panose="02040503050406030204" pitchFamily="18" charset="0"/>
                          <a:cs typeface="Times New Roman" panose="02020603050405020304" pitchFamily="18" charset="0"/>
                        </a:rPr>
                        <m:t>𝑇</m:t>
                      </m:r>
                    </m:e>
                    <m:sub>
                      <m:r>
                        <a:rPr lang="en-US" sz="2000" b="0" i="1">
                          <a:solidFill>
                            <a:schemeClr val="tx1"/>
                          </a:solidFill>
                          <a:latin typeface="Cambria Math" panose="02040503050406030204" pitchFamily="18" charset="0"/>
                          <a:cs typeface="Times New Roman" panose="02020603050405020304" pitchFamily="18" charset="0"/>
                        </a:rPr>
                        <m:t>𝑙𝑚</m:t>
                      </m:r>
                    </m:sub>
                  </m:sSub>
                </m:oMath>
              </a14:m>
              <a:r>
                <a:rPr lang="en-US" sz="2000" b="0" dirty="0">
                  <a:solidFill>
                    <a:schemeClr val="tx1"/>
                  </a:solidFill>
                  <a:latin typeface="Times New Roman" panose="02020603050405020304" pitchFamily="18" charset="0"/>
                  <a:cs typeface="Times New Roman" panose="02020603050405020304" pitchFamily="18" charset="0"/>
                </a:rPr>
                <a:t> </a:t>
              </a:r>
            </a:p>
            <a:p>
              <a:pPr algn="ctr"/>
              <a:r>
                <a:rPr lang="en-US" sz="2000" b="0" dirty="0">
                  <a:solidFill>
                    <a:schemeClr val="tx1"/>
                  </a:solidFill>
                  <a:latin typeface="Times New Roman" panose="02020603050405020304" pitchFamily="18" charset="0"/>
                  <a:cs typeface="Times New Roman" panose="02020603050405020304" pitchFamily="18" charset="0"/>
                </a:rPr>
                <a:t>A = 12470 </a:t>
              </a:r>
              <a14:m>
                <m:oMath xmlns:m="http://schemas.openxmlformats.org/officeDocument/2006/math">
                  <m:sSup>
                    <m:sSupPr>
                      <m:ctrlPr>
                        <a:rPr lang="en-US" sz="2000" b="0" i="1">
                          <a:solidFill>
                            <a:schemeClr val="tx1"/>
                          </a:solidFill>
                          <a:latin typeface="Cambria Math" panose="02040503050406030204" pitchFamily="18" charset="0"/>
                          <a:cs typeface="Times New Roman" panose="02020603050405020304" pitchFamily="18" charset="0"/>
                        </a:rPr>
                      </m:ctrlPr>
                    </m:sSupPr>
                    <m:e>
                      <m:r>
                        <a:rPr lang="en-US" sz="2000" b="0" i="1">
                          <a:solidFill>
                            <a:schemeClr val="tx1"/>
                          </a:solidFill>
                          <a:latin typeface="Cambria Math" panose="02040503050406030204" pitchFamily="18" charset="0"/>
                          <a:cs typeface="Times New Roman" panose="02020603050405020304" pitchFamily="18" charset="0"/>
                        </a:rPr>
                        <m:t>𝑚</m:t>
                      </m:r>
                    </m:e>
                    <m:sup>
                      <m:r>
                        <a:rPr lang="en-US" sz="2000" b="0" i="1">
                          <a:solidFill>
                            <a:schemeClr val="tx1"/>
                          </a:solidFill>
                          <a:latin typeface="Cambria Math" panose="02040503050406030204" pitchFamily="18" charset="0"/>
                          <a:cs typeface="Times New Roman" panose="02020603050405020304" pitchFamily="18" charset="0"/>
                        </a:rPr>
                        <m:t>2</m:t>
                      </m:r>
                    </m:sup>
                  </m:sSup>
                </m:oMath>
              </a14:m>
              <a:endParaRPr lang="en-US" sz="2000" b="0" dirty="0">
                <a:solidFill>
                  <a:schemeClr val="tx1"/>
                </a:solidFill>
                <a:latin typeface="Times New Roman" panose="02020603050405020304" pitchFamily="18" charset="0"/>
                <a:cs typeface="Times New Roman" panose="02020603050405020304" pitchFamily="18" charset="0"/>
              </a:endParaRPr>
            </a:p>
          </dgm:t>
        </dgm:pt>
      </mc:Choice>
      <mc:Fallback>
        <dgm:pt modelId="{8BCCD1E8-8211-49CA-B274-51FEF3FD03E1}">
          <dgm:prSet custT="1"/>
          <dgm:spPr/>
          <dgm:t>
            <a:bodyPr/>
            <a:lstStyle/>
            <a:p>
              <a:pPr algn="ctr"/>
              <a:r>
                <a:rPr lang="en-US" sz="2000" b="0" dirty="0">
                  <a:solidFill>
                    <a:schemeClr val="tx1"/>
                  </a:solidFill>
                  <a:latin typeface="Times New Roman" panose="02020603050405020304" pitchFamily="18" charset="0"/>
                  <a:cs typeface="Times New Roman" panose="02020603050405020304" pitchFamily="18" charset="0"/>
                </a:rPr>
                <a:t>Surface area (A) of the heat exchanger was calculated using</a:t>
              </a:r>
            </a:p>
            <a:p>
              <a:pPr algn="ctr"/>
              <a:r>
                <a:rPr lang="en-US" sz="2000" b="0" dirty="0">
                  <a:solidFill>
                    <a:schemeClr val="tx1"/>
                  </a:solidFill>
                  <a:latin typeface="Times New Roman" panose="02020603050405020304" pitchFamily="18" charset="0"/>
                  <a:cs typeface="Times New Roman" panose="02020603050405020304" pitchFamily="18" charset="0"/>
                </a:rPr>
                <a:t>Q = UA ∆</a:t>
              </a:r>
              <a:r>
                <a:rPr lang="en-US" sz="2000" b="0" i="0">
                  <a:solidFill>
                    <a:schemeClr val="tx1"/>
                  </a:solidFill>
                  <a:latin typeface="Cambria Math" panose="02040503050406030204" pitchFamily="18" charset="0"/>
                  <a:cs typeface="Times New Roman" panose="02020603050405020304" pitchFamily="18" charset="0"/>
                </a:rPr>
                <a:t>𝑇_𝑙𝑚</a:t>
              </a:r>
              <a:r>
                <a:rPr lang="en-US" sz="2000" b="0" dirty="0">
                  <a:solidFill>
                    <a:schemeClr val="tx1"/>
                  </a:solidFill>
                  <a:latin typeface="Times New Roman" panose="02020603050405020304" pitchFamily="18" charset="0"/>
                  <a:cs typeface="Times New Roman" panose="02020603050405020304" pitchFamily="18" charset="0"/>
                </a:rPr>
                <a:t> </a:t>
              </a:r>
            </a:p>
            <a:p>
              <a:pPr algn="ctr"/>
              <a:r>
                <a:rPr lang="en-US" sz="2000" b="0" dirty="0">
                  <a:solidFill>
                    <a:schemeClr val="tx1"/>
                  </a:solidFill>
                  <a:latin typeface="Times New Roman" panose="02020603050405020304" pitchFamily="18" charset="0"/>
                  <a:cs typeface="Times New Roman" panose="02020603050405020304" pitchFamily="18" charset="0"/>
                </a:rPr>
                <a:t>A = 12470 </a:t>
              </a:r>
              <a:r>
                <a:rPr lang="en-US" sz="2000" b="0" i="0">
                  <a:solidFill>
                    <a:schemeClr val="tx1"/>
                  </a:solidFill>
                  <a:latin typeface="Cambria Math" panose="02040503050406030204" pitchFamily="18" charset="0"/>
                  <a:cs typeface="Times New Roman" panose="02020603050405020304" pitchFamily="18" charset="0"/>
                </a:rPr>
                <a:t>𝑚^2</a:t>
              </a:r>
              <a:endParaRPr lang="en-US" sz="2000" b="0" dirty="0">
                <a:solidFill>
                  <a:schemeClr val="tx1"/>
                </a:solidFill>
                <a:latin typeface="Times New Roman" panose="02020603050405020304" pitchFamily="18" charset="0"/>
                <a:cs typeface="Times New Roman" panose="02020603050405020304" pitchFamily="18" charset="0"/>
              </a:endParaRPr>
            </a:p>
          </dgm:t>
        </dgm:pt>
      </mc:Fallback>
    </mc:AlternateContent>
    <dgm:pt modelId="{C218F510-B5C4-46A9-8E7B-247DAF20D616}" type="parTrans" cxnId="{18BD2512-3369-473F-8848-9A1CB02320B9}">
      <dgm:prSet/>
      <dgm:spPr/>
      <dgm:t>
        <a:bodyPr/>
        <a:lstStyle/>
        <a:p>
          <a:endParaRPr lang="en-US" sz="2000"/>
        </a:p>
      </dgm:t>
    </dgm:pt>
    <dgm:pt modelId="{B9DBAF2C-676B-4244-AE77-FA7185198AF0}" type="sibTrans" cxnId="{18BD2512-3369-473F-8848-9A1CB02320B9}">
      <dgm:prSet custT="1"/>
      <dgm:spPr/>
      <dgm:t>
        <a:bodyPr/>
        <a:lstStyle/>
        <a:p>
          <a:endParaRPr lang="en-US" sz="2000"/>
        </a:p>
      </dgm:t>
    </dgm:pt>
    <mc:AlternateContent xmlns:mc="http://schemas.openxmlformats.org/markup-compatibility/2006" xmlns:a14="http://schemas.microsoft.com/office/drawing/2010/main">
      <mc:Choice Requires="a14">
        <dgm:pt modelId="{9CDF70B7-7DEB-4DC0-9B14-8425EE424B7E}">
          <dgm:prSet custT="1"/>
          <dgm:spPr/>
          <dgm:t>
            <a:bodyPr/>
            <a:lstStyle/>
            <a:p>
              <a:pPr algn="ctr"/>
              <a:r>
                <a:rPr lang="en-US" sz="2000" b="0" dirty="0">
                  <a:solidFill>
                    <a:schemeClr val="tx1"/>
                  </a:solidFill>
                  <a:latin typeface="Times New Roman" panose="02020603050405020304" pitchFamily="18" charset="0"/>
                  <a:cs typeface="Times New Roman" panose="02020603050405020304" pitchFamily="18" charset="0"/>
                </a:rPr>
                <a:t>L was calculated</a:t>
              </a:r>
            </a:p>
            <a:p>
              <a:pPr algn="ctr"/>
              <a:r>
                <a:rPr lang="en-US" sz="2000" b="0" dirty="0">
                  <a:solidFill>
                    <a:schemeClr val="tx1"/>
                  </a:solidFill>
                  <a:latin typeface="Times New Roman" panose="02020603050405020304" pitchFamily="18" charset="0"/>
                  <a:cs typeface="Times New Roman" panose="02020603050405020304" pitchFamily="18" charset="0"/>
                </a:rPr>
                <a:t>A = 2</a:t>
              </a:r>
              <a14:m>
                <m:oMath xmlns:m="http://schemas.openxmlformats.org/officeDocument/2006/math">
                  <m:r>
                    <a:rPr lang="en-US" sz="2000" b="0" i="1"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𝜋</m:t>
                  </m:r>
                  <m:r>
                    <a:rPr lang="en-US" sz="2000" b="0" i="1"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𝑟𝐿</m:t>
                  </m:r>
                </m:oMath>
              </a14:m>
              <a:endParaRPr lang="en-US" sz="2000" b="0" dirty="0">
                <a:solidFill>
                  <a:schemeClr val="tx1"/>
                </a:solidFill>
                <a:latin typeface="Times New Roman" panose="02020603050405020304" pitchFamily="18" charset="0"/>
                <a:ea typeface="Cambria Math" panose="02040503050406030204" pitchFamily="18" charset="0"/>
                <a:cs typeface="Times New Roman" panose="02020603050405020304" pitchFamily="18" charset="0"/>
              </a:endParaRPr>
            </a:p>
            <a:p>
              <a:pPr algn="ctr"/>
              <a:r>
                <a:rPr lang="en-US" sz="2000" b="0" dirty="0">
                  <a:solidFill>
                    <a:schemeClr val="tx1"/>
                  </a:solidFill>
                  <a:latin typeface="Times New Roman" panose="02020603050405020304" pitchFamily="18" charset="0"/>
                  <a:cs typeface="Times New Roman" panose="02020603050405020304" pitchFamily="18" charset="0"/>
                </a:rPr>
                <a:t>L = 290.7 m</a:t>
              </a:r>
            </a:p>
            <a:p>
              <a:pPr algn="ctr"/>
              <a:endParaRPr lang="en-US" sz="2000" dirty="0"/>
            </a:p>
          </dgm:t>
        </dgm:pt>
      </mc:Choice>
      <mc:Fallback xmlns="">
        <dgm:pt modelId="{9CDF70B7-7DEB-4DC0-9B14-8425EE424B7E}">
          <dgm:prSet custT="1"/>
          <dgm:spPr/>
          <dgm:t>
            <a:bodyPr/>
            <a:lstStyle/>
            <a:p>
              <a:pPr algn="ctr"/>
              <a:r>
                <a:rPr lang="en-US" sz="2000" b="0" dirty="0">
                  <a:solidFill>
                    <a:schemeClr val="tx1"/>
                  </a:solidFill>
                  <a:latin typeface="Times New Roman" panose="02020603050405020304" pitchFamily="18" charset="0"/>
                  <a:cs typeface="Times New Roman" panose="02020603050405020304" pitchFamily="18" charset="0"/>
                </a:rPr>
                <a:t>L was calculated</a:t>
              </a:r>
            </a:p>
            <a:p>
              <a:pPr algn="ctr"/>
              <a:r>
                <a:rPr lang="en-US" sz="2000" b="0" dirty="0">
                  <a:solidFill>
                    <a:schemeClr val="tx1"/>
                  </a:solidFill>
                  <a:latin typeface="Times New Roman" panose="02020603050405020304" pitchFamily="18" charset="0"/>
                  <a:cs typeface="Times New Roman" panose="02020603050405020304" pitchFamily="18" charset="0"/>
                </a:rPr>
                <a:t>A = 2</a:t>
              </a:r>
              <a:r>
                <a:rPr lang="en-US" sz="2000" b="0" i="0">
                  <a:solidFill>
                    <a:schemeClr val="tx1"/>
                  </a:solidFill>
                  <a:latin typeface="Cambria Math" panose="02040503050406030204" pitchFamily="18" charset="0"/>
                  <a:ea typeface="Cambria Math" panose="02040503050406030204" pitchFamily="18" charset="0"/>
                  <a:cs typeface="Times New Roman" panose="02020603050405020304" pitchFamily="18" charset="0"/>
                </a:rPr>
                <a:t>𝜋𝑟𝐿</a:t>
              </a:r>
              <a:endParaRPr lang="en-US" sz="2000" b="0" dirty="0">
                <a:solidFill>
                  <a:schemeClr val="tx1"/>
                </a:solidFill>
                <a:latin typeface="Times New Roman" panose="02020603050405020304" pitchFamily="18" charset="0"/>
                <a:ea typeface="Cambria Math" panose="02040503050406030204" pitchFamily="18" charset="0"/>
                <a:cs typeface="Times New Roman" panose="02020603050405020304" pitchFamily="18" charset="0"/>
              </a:endParaRPr>
            </a:p>
            <a:p>
              <a:pPr algn="ctr"/>
              <a:r>
                <a:rPr lang="en-US" sz="2000" b="0" dirty="0">
                  <a:solidFill>
                    <a:schemeClr val="tx1"/>
                  </a:solidFill>
                  <a:latin typeface="Times New Roman" panose="02020603050405020304" pitchFamily="18" charset="0"/>
                  <a:cs typeface="Times New Roman" panose="02020603050405020304" pitchFamily="18" charset="0"/>
                </a:rPr>
                <a:t>L = 290.7 m</a:t>
              </a:r>
            </a:p>
            <a:p>
              <a:pPr algn="ctr"/>
              <a:endParaRPr lang="en-US" sz="2000" dirty="0"/>
            </a:p>
          </dgm:t>
        </dgm:pt>
      </mc:Fallback>
    </mc:AlternateContent>
    <dgm:pt modelId="{0FE8F5A2-072C-4A45-9730-8F6EA2513D4D}" type="parTrans" cxnId="{0A20C4E8-3632-4620-9C16-ED71FFCE1C9E}">
      <dgm:prSet/>
      <dgm:spPr/>
      <dgm:t>
        <a:bodyPr/>
        <a:lstStyle/>
        <a:p>
          <a:endParaRPr lang="en-US" sz="2000"/>
        </a:p>
      </dgm:t>
    </dgm:pt>
    <dgm:pt modelId="{9A81141F-5018-4006-AA10-F10751162D46}" type="sibTrans" cxnId="{0A20C4E8-3632-4620-9C16-ED71FFCE1C9E}">
      <dgm:prSet/>
      <dgm:spPr/>
      <dgm:t>
        <a:bodyPr/>
        <a:lstStyle/>
        <a:p>
          <a:endParaRPr lang="en-US" sz="2000"/>
        </a:p>
      </dgm:t>
    </dgm:pt>
    <dgm:pt modelId="{06C6FE8C-241A-4F59-87C7-6D0B44093A0F}" type="pres">
      <dgm:prSet presAssocID="{64AD029A-EF8D-419F-A570-EC811F45879A}" presName="Name0" presStyleCnt="0">
        <dgm:presLayoutVars>
          <dgm:dir/>
          <dgm:resizeHandles val="exact"/>
        </dgm:presLayoutVars>
      </dgm:prSet>
      <dgm:spPr/>
    </dgm:pt>
    <dgm:pt modelId="{8620E9DE-426F-4417-9144-435227F5DB40}" type="pres">
      <dgm:prSet presAssocID="{3EA0575D-EE71-4F26-BA1B-B560329C3040}" presName="node" presStyleLbl="node1" presStyleIdx="0" presStyleCnt="9">
        <dgm:presLayoutVars>
          <dgm:bulletEnabled val="1"/>
        </dgm:presLayoutVars>
      </dgm:prSet>
      <dgm:spPr/>
    </dgm:pt>
    <dgm:pt modelId="{3164CE31-E486-4436-B386-EC9F59185EB9}" type="pres">
      <dgm:prSet presAssocID="{00D08058-DC21-4137-A9E9-B8474A3C7E57}" presName="sibTrans" presStyleLbl="sibTrans1D1" presStyleIdx="0" presStyleCnt="8"/>
      <dgm:spPr/>
    </dgm:pt>
    <dgm:pt modelId="{65AF7C8C-5D62-441A-9EB6-013B228337CE}" type="pres">
      <dgm:prSet presAssocID="{00D08058-DC21-4137-A9E9-B8474A3C7E57}" presName="connectorText" presStyleLbl="sibTrans1D1" presStyleIdx="0" presStyleCnt="8"/>
      <dgm:spPr/>
    </dgm:pt>
    <dgm:pt modelId="{0E727E28-1933-4DF6-86A3-8CF9150588E9}" type="pres">
      <dgm:prSet presAssocID="{2EAAA425-6E44-4117-AEA6-184A405DABD0}" presName="node" presStyleLbl="node1" presStyleIdx="1" presStyleCnt="9">
        <dgm:presLayoutVars>
          <dgm:bulletEnabled val="1"/>
        </dgm:presLayoutVars>
      </dgm:prSet>
      <dgm:spPr/>
    </dgm:pt>
    <dgm:pt modelId="{E93772B8-A16E-4816-805D-F8E9462DCDCB}" type="pres">
      <dgm:prSet presAssocID="{943D2870-95EF-43C7-AD1D-3E342BE323B0}" presName="sibTrans" presStyleLbl="sibTrans1D1" presStyleIdx="1" presStyleCnt="8"/>
      <dgm:spPr/>
    </dgm:pt>
    <dgm:pt modelId="{4F9300D7-5498-4EB7-B436-B94763B6B4E6}" type="pres">
      <dgm:prSet presAssocID="{943D2870-95EF-43C7-AD1D-3E342BE323B0}" presName="connectorText" presStyleLbl="sibTrans1D1" presStyleIdx="1" presStyleCnt="8"/>
      <dgm:spPr/>
    </dgm:pt>
    <dgm:pt modelId="{6DB3324F-6210-4977-9009-1F7EA1B97C47}" type="pres">
      <dgm:prSet presAssocID="{20B95D90-D653-4614-8127-C8BCE297EB2E}" presName="node" presStyleLbl="node1" presStyleIdx="2" presStyleCnt="9">
        <dgm:presLayoutVars>
          <dgm:bulletEnabled val="1"/>
        </dgm:presLayoutVars>
      </dgm:prSet>
      <dgm:spPr/>
    </dgm:pt>
    <dgm:pt modelId="{A4A2B287-6F63-4DBF-9B4D-4B2318343693}" type="pres">
      <dgm:prSet presAssocID="{8CDA58A9-9710-4AB0-A7DF-798E6E4432C6}" presName="sibTrans" presStyleLbl="sibTrans1D1" presStyleIdx="2" presStyleCnt="8"/>
      <dgm:spPr/>
    </dgm:pt>
    <dgm:pt modelId="{CDE6CEAE-185F-4A1A-8BDA-FE0B77196CD6}" type="pres">
      <dgm:prSet presAssocID="{8CDA58A9-9710-4AB0-A7DF-798E6E4432C6}" presName="connectorText" presStyleLbl="sibTrans1D1" presStyleIdx="2" presStyleCnt="8"/>
      <dgm:spPr/>
    </dgm:pt>
    <dgm:pt modelId="{C9F7EDF9-FD2D-456E-9814-3DAB76AC084B}" type="pres">
      <dgm:prSet presAssocID="{BA7CA8AA-7F07-494D-B514-62D467F467C9}" presName="node" presStyleLbl="node1" presStyleIdx="3" presStyleCnt="9">
        <dgm:presLayoutVars>
          <dgm:bulletEnabled val="1"/>
        </dgm:presLayoutVars>
      </dgm:prSet>
      <dgm:spPr/>
    </dgm:pt>
    <dgm:pt modelId="{4C6164D5-97B1-4C59-B831-FB2A154E05FF}" type="pres">
      <dgm:prSet presAssocID="{44CB00CE-807E-4C63-BEA7-E739230A82E4}" presName="sibTrans" presStyleLbl="sibTrans1D1" presStyleIdx="3" presStyleCnt="8"/>
      <dgm:spPr/>
    </dgm:pt>
    <dgm:pt modelId="{7067AFFC-415A-4324-AE3F-799A9539FC3A}" type="pres">
      <dgm:prSet presAssocID="{44CB00CE-807E-4C63-BEA7-E739230A82E4}" presName="connectorText" presStyleLbl="sibTrans1D1" presStyleIdx="3" presStyleCnt="8"/>
      <dgm:spPr/>
    </dgm:pt>
    <dgm:pt modelId="{39F36A8B-AB56-49AE-B954-88EF67E8F4E8}" type="pres">
      <dgm:prSet presAssocID="{1C217D5C-EA27-49F5-9470-08F534E57C8F}" presName="node" presStyleLbl="node1" presStyleIdx="4" presStyleCnt="9">
        <dgm:presLayoutVars>
          <dgm:bulletEnabled val="1"/>
        </dgm:presLayoutVars>
      </dgm:prSet>
      <dgm:spPr/>
    </dgm:pt>
    <dgm:pt modelId="{59E3DEFA-3754-46A9-B28F-4D0BA8B56960}" type="pres">
      <dgm:prSet presAssocID="{5170ED47-B0F3-4D70-9254-341D6FA4C0E1}" presName="sibTrans" presStyleLbl="sibTrans1D1" presStyleIdx="4" presStyleCnt="8"/>
      <dgm:spPr/>
    </dgm:pt>
    <dgm:pt modelId="{373E6B56-D026-4740-8078-338865E847EB}" type="pres">
      <dgm:prSet presAssocID="{5170ED47-B0F3-4D70-9254-341D6FA4C0E1}" presName="connectorText" presStyleLbl="sibTrans1D1" presStyleIdx="4" presStyleCnt="8"/>
      <dgm:spPr/>
    </dgm:pt>
    <dgm:pt modelId="{118020CA-D2C8-48EA-82F8-DD0CA802F5AD}" type="pres">
      <dgm:prSet presAssocID="{DD566733-E59B-4B7B-8A72-840707C49C65}" presName="node" presStyleLbl="node1" presStyleIdx="5" presStyleCnt="9">
        <dgm:presLayoutVars>
          <dgm:bulletEnabled val="1"/>
        </dgm:presLayoutVars>
      </dgm:prSet>
      <dgm:spPr/>
    </dgm:pt>
    <dgm:pt modelId="{80B0A7B3-B3AE-4FD1-8998-284683C55035}" type="pres">
      <dgm:prSet presAssocID="{849158D7-2716-471E-8A46-339C0E6DED90}" presName="sibTrans" presStyleLbl="sibTrans1D1" presStyleIdx="5" presStyleCnt="8"/>
      <dgm:spPr/>
    </dgm:pt>
    <dgm:pt modelId="{E30406D3-68F0-4380-8A0E-E61C5ACCC032}" type="pres">
      <dgm:prSet presAssocID="{849158D7-2716-471E-8A46-339C0E6DED90}" presName="connectorText" presStyleLbl="sibTrans1D1" presStyleIdx="5" presStyleCnt="8"/>
      <dgm:spPr/>
    </dgm:pt>
    <dgm:pt modelId="{9917F004-D27C-4162-8BAE-2493D42408BE}" type="pres">
      <dgm:prSet presAssocID="{9D897105-C1BD-4A12-901D-4FA5656B3BEF}" presName="node" presStyleLbl="node1" presStyleIdx="6" presStyleCnt="9">
        <dgm:presLayoutVars>
          <dgm:bulletEnabled val="1"/>
        </dgm:presLayoutVars>
      </dgm:prSet>
      <dgm:spPr/>
    </dgm:pt>
    <dgm:pt modelId="{E9607833-6194-4379-B9D6-C90DF63EEEBE}" type="pres">
      <dgm:prSet presAssocID="{188AC4BF-0565-4699-8CD6-7B8DFDA70DA9}" presName="sibTrans" presStyleLbl="sibTrans1D1" presStyleIdx="6" presStyleCnt="8"/>
      <dgm:spPr/>
    </dgm:pt>
    <dgm:pt modelId="{34E9B56A-158D-4C04-AFCD-400CC49A7881}" type="pres">
      <dgm:prSet presAssocID="{188AC4BF-0565-4699-8CD6-7B8DFDA70DA9}" presName="connectorText" presStyleLbl="sibTrans1D1" presStyleIdx="6" presStyleCnt="8"/>
      <dgm:spPr/>
    </dgm:pt>
    <dgm:pt modelId="{41284260-0373-4A32-9A64-2A5B7AA35258}" type="pres">
      <dgm:prSet presAssocID="{8BCCD1E8-8211-49CA-B274-51FEF3FD03E1}" presName="node" presStyleLbl="node1" presStyleIdx="7" presStyleCnt="9">
        <dgm:presLayoutVars>
          <dgm:bulletEnabled val="1"/>
        </dgm:presLayoutVars>
      </dgm:prSet>
      <dgm:spPr/>
    </dgm:pt>
    <dgm:pt modelId="{CD88912D-DFD4-42E4-81A2-FF3E3AF08649}" type="pres">
      <dgm:prSet presAssocID="{B9DBAF2C-676B-4244-AE77-FA7185198AF0}" presName="sibTrans" presStyleLbl="sibTrans1D1" presStyleIdx="7" presStyleCnt="8"/>
      <dgm:spPr/>
    </dgm:pt>
    <dgm:pt modelId="{9A9E462C-E93F-49EA-A172-DC791AF05A02}" type="pres">
      <dgm:prSet presAssocID="{B9DBAF2C-676B-4244-AE77-FA7185198AF0}" presName="connectorText" presStyleLbl="sibTrans1D1" presStyleIdx="7" presStyleCnt="8"/>
      <dgm:spPr/>
    </dgm:pt>
    <dgm:pt modelId="{7969E2DB-F289-445D-91C2-EC9B13F33B50}" type="pres">
      <dgm:prSet presAssocID="{9CDF70B7-7DEB-4DC0-9B14-8425EE424B7E}" presName="node" presStyleLbl="node1" presStyleIdx="8" presStyleCnt="9">
        <dgm:presLayoutVars>
          <dgm:bulletEnabled val="1"/>
        </dgm:presLayoutVars>
      </dgm:prSet>
      <dgm:spPr/>
    </dgm:pt>
  </dgm:ptLst>
  <dgm:cxnLst>
    <dgm:cxn modelId="{0FCBB007-CEBC-4B18-A38C-78D0D4E042D5}" type="presOf" srcId="{3EA0575D-EE71-4F26-BA1B-B560329C3040}" destId="{8620E9DE-426F-4417-9144-435227F5DB40}" srcOrd="0" destOrd="0" presId="urn:microsoft.com/office/officeart/2005/8/layout/bProcess3"/>
    <dgm:cxn modelId="{E271BC0A-1E3D-46A4-93B9-7118F220190B}" type="presOf" srcId="{64AD029A-EF8D-419F-A570-EC811F45879A}" destId="{06C6FE8C-241A-4F59-87C7-6D0B44093A0F}" srcOrd="0" destOrd="0" presId="urn:microsoft.com/office/officeart/2005/8/layout/bProcess3"/>
    <dgm:cxn modelId="{FD68FE0E-A2DE-4F79-A326-E7EC4C4EBC85}" type="presOf" srcId="{F65CF4B5-0DBB-40CB-A242-E7F367072B18}" destId="{39F36A8B-AB56-49AE-B954-88EF67E8F4E8}" srcOrd="0" destOrd="1" presId="urn:microsoft.com/office/officeart/2005/8/layout/bProcess3"/>
    <dgm:cxn modelId="{18BD2512-3369-473F-8848-9A1CB02320B9}" srcId="{64AD029A-EF8D-419F-A570-EC811F45879A}" destId="{8BCCD1E8-8211-49CA-B274-51FEF3FD03E1}" srcOrd="7" destOrd="0" parTransId="{C218F510-B5C4-46A9-8E7B-247DAF20D616}" sibTransId="{B9DBAF2C-676B-4244-AE77-FA7185198AF0}"/>
    <dgm:cxn modelId="{0F9D901F-B5A5-445D-BBCD-3700584649BD}" type="presOf" srcId="{849158D7-2716-471E-8A46-339C0E6DED90}" destId="{E30406D3-68F0-4380-8A0E-E61C5ACCC032}" srcOrd="1" destOrd="0" presId="urn:microsoft.com/office/officeart/2005/8/layout/bProcess3"/>
    <dgm:cxn modelId="{28193026-EC97-4F19-AF3B-3BBCAA172B99}" type="presOf" srcId="{943D2870-95EF-43C7-AD1D-3E342BE323B0}" destId="{4F9300D7-5498-4EB7-B436-B94763B6B4E6}" srcOrd="1" destOrd="0" presId="urn:microsoft.com/office/officeart/2005/8/layout/bProcess3"/>
    <dgm:cxn modelId="{4886C32F-7EE2-478B-B151-29B15775FDF4}" srcId="{64AD029A-EF8D-419F-A570-EC811F45879A}" destId="{3EA0575D-EE71-4F26-BA1B-B560329C3040}" srcOrd="0" destOrd="0" parTransId="{D17C57B7-A448-4AD5-8ED6-E7DAFDACE8CE}" sibTransId="{00D08058-DC21-4137-A9E9-B8474A3C7E57}"/>
    <dgm:cxn modelId="{E621D52F-109B-47A4-ADC0-998D282DB41E}" srcId="{64AD029A-EF8D-419F-A570-EC811F45879A}" destId="{20B95D90-D653-4614-8127-C8BCE297EB2E}" srcOrd="2" destOrd="0" parTransId="{6445A08D-EB3B-4F1D-999A-4AE0D22F4896}" sibTransId="{8CDA58A9-9710-4AB0-A7DF-798E6E4432C6}"/>
    <dgm:cxn modelId="{9C9FB331-0087-47E4-89E0-D882DA990B47}" type="presOf" srcId="{2EAAA425-6E44-4117-AEA6-184A405DABD0}" destId="{0E727E28-1933-4DF6-86A3-8CF9150588E9}" srcOrd="0" destOrd="0" presId="urn:microsoft.com/office/officeart/2005/8/layout/bProcess3"/>
    <dgm:cxn modelId="{9FE24B3B-BD9D-496F-BFBA-EEC96D7F5938}" type="presOf" srcId="{DD566733-E59B-4B7B-8A72-840707C49C65}" destId="{118020CA-D2C8-48EA-82F8-DD0CA802F5AD}" srcOrd="0" destOrd="0" presId="urn:microsoft.com/office/officeart/2005/8/layout/bProcess3"/>
    <dgm:cxn modelId="{6C084B3D-6621-4D25-AF8C-5031FD699F33}" type="presOf" srcId="{B9DBAF2C-676B-4244-AE77-FA7185198AF0}" destId="{9A9E462C-E93F-49EA-A172-DC791AF05A02}" srcOrd="1" destOrd="0" presId="urn:microsoft.com/office/officeart/2005/8/layout/bProcess3"/>
    <dgm:cxn modelId="{375DBE5F-CA28-4523-AF0D-FBF384CBCE7A}" type="presOf" srcId="{1C217D5C-EA27-49F5-9470-08F534E57C8F}" destId="{39F36A8B-AB56-49AE-B954-88EF67E8F4E8}" srcOrd="0" destOrd="0" presId="urn:microsoft.com/office/officeart/2005/8/layout/bProcess3"/>
    <dgm:cxn modelId="{122AA541-2BE7-4810-B6C8-277F6CC56E8D}" type="presOf" srcId="{8CDA58A9-9710-4AB0-A7DF-798E6E4432C6}" destId="{CDE6CEAE-185F-4A1A-8BDA-FE0B77196CD6}" srcOrd="1" destOrd="0" presId="urn:microsoft.com/office/officeart/2005/8/layout/bProcess3"/>
    <dgm:cxn modelId="{C546AA68-B940-4DF4-8DFD-FAABF4C44826}" type="presOf" srcId="{1AFBA4E7-FEBE-4E29-9C79-83875AB20CDC}" destId="{118020CA-D2C8-48EA-82F8-DD0CA802F5AD}" srcOrd="0" destOrd="2" presId="urn:microsoft.com/office/officeart/2005/8/layout/bProcess3"/>
    <dgm:cxn modelId="{16E5986D-216D-43D0-9F26-ABC047DA2A0B}" srcId="{64AD029A-EF8D-419F-A570-EC811F45879A}" destId="{1C217D5C-EA27-49F5-9470-08F534E57C8F}" srcOrd="4" destOrd="0" parTransId="{AB30E26E-CF95-47BB-A789-67BF1B0C7157}" sibTransId="{5170ED47-B0F3-4D70-9254-341D6FA4C0E1}"/>
    <dgm:cxn modelId="{5190F170-220E-4C85-BEAD-362B5EF1414A}" type="presOf" srcId="{44CB00CE-807E-4C63-BEA7-E739230A82E4}" destId="{7067AFFC-415A-4324-AE3F-799A9539FC3A}" srcOrd="1" destOrd="0" presId="urn:microsoft.com/office/officeart/2005/8/layout/bProcess3"/>
    <dgm:cxn modelId="{FAC55651-3062-4349-9FBD-5E854CF64DFA}" srcId="{1C217D5C-EA27-49F5-9470-08F534E57C8F}" destId="{F65CF4B5-0DBB-40CB-A242-E7F367072B18}" srcOrd="0" destOrd="0" parTransId="{B47D3002-EF54-457E-B539-A4C7987407F5}" sibTransId="{E3A0E6A8-AB56-4F43-AEC3-78400E72F54F}"/>
    <dgm:cxn modelId="{3AE45E52-E2DD-49AE-8167-4F23ED603DD4}" type="presOf" srcId="{BA7CA8AA-7F07-494D-B514-62D467F467C9}" destId="{C9F7EDF9-FD2D-456E-9814-3DAB76AC084B}" srcOrd="0" destOrd="0" presId="urn:microsoft.com/office/officeart/2005/8/layout/bProcess3"/>
    <dgm:cxn modelId="{91439652-04CE-4806-B8E3-06CE72BAA0B9}" type="presOf" srcId="{8BCCD1E8-8211-49CA-B274-51FEF3FD03E1}" destId="{41284260-0373-4A32-9A64-2A5B7AA35258}" srcOrd="0" destOrd="0" presId="urn:microsoft.com/office/officeart/2005/8/layout/bProcess3"/>
    <dgm:cxn modelId="{B2F29853-9E04-4036-8722-4029755E466A}" type="presOf" srcId="{00D08058-DC21-4137-A9E9-B8474A3C7E57}" destId="{3164CE31-E486-4436-B386-EC9F59185EB9}" srcOrd="0" destOrd="0" presId="urn:microsoft.com/office/officeart/2005/8/layout/bProcess3"/>
    <dgm:cxn modelId="{52760776-4460-4731-B994-DE59F4DE58E8}" type="presOf" srcId="{5170ED47-B0F3-4D70-9254-341D6FA4C0E1}" destId="{59E3DEFA-3754-46A9-B28F-4D0BA8B56960}" srcOrd="0" destOrd="0" presId="urn:microsoft.com/office/officeart/2005/8/layout/bProcess3"/>
    <dgm:cxn modelId="{72E8F97A-2731-442D-A227-62913E862547}" type="presOf" srcId="{188AC4BF-0565-4699-8CD6-7B8DFDA70DA9}" destId="{34E9B56A-158D-4C04-AFCD-400CC49A7881}" srcOrd="1" destOrd="0" presId="urn:microsoft.com/office/officeart/2005/8/layout/bProcess3"/>
    <dgm:cxn modelId="{01C47D85-93FE-44CA-AD15-DA6757220354}" srcId="{64AD029A-EF8D-419F-A570-EC811F45879A}" destId="{9D897105-C1BD-4A12-901D-4FA5656B3BEF}" srcOrd="6" destOrd="0" parTransId="{49626D1B-3117-4DDD-95C3-77322C1CB737}" sibTransId="{188AC4BF-0565-4699-8CD6-7B8DFDA70DA9}"/>
    <dgm:cxn modelId="{DDA9DA85-01F8-4879-8E0A-7DCABBB960A3}" type="presOf" srcId="{D0D1A05E-2650-432E-BFE0-8A4A7C420D46}" destId="{118020CA-D2C8-48EA-82F8-DD0CA802F5AD}" srcOrd="0" destOrd="1" presId="urn:microsoft.com/office/officeart/2005/8/layout/bProcess3"/>
    <dgm:cxn modelId="{64C01587-D7C4-4998-B5C8-A59DBAAA8022}" type="presOf" srcId="{00D08058-DC21-4137-A9E9-B8474A3C7E57}" destId="{65AF7C8C-5D62-441A-9EB6-013B228337CE}" srcOrd="1" destOrd="0" presId="urn:microsoft.com/office/officeart/2005/8/layout/bProcess3"/>
    <dgm:cxn modelId="{63BADF89-C451-4B9D-A2ED-8ABFBF4C9E55}" srcId="{64AD029A-EF8D-419F-A570-EC811F45879A}" destId="{BA7CA8AA-7F07-494D-B514-62D467F467C9}" srcOrd="3" destOrd="0" parTransId="{FAB3ACD3-CB23-4037-BB61-F9787998970F}" sibTransId="{44CB00CE-807E-4C63-BEA7-E739230A82E4}"/>
    <dgm:cxn modelId="{E385F08B-7215-44AB-AE3B-B308DF880A87}" type="presOf" srcId="{20B95D90-D653-4614-8127-C8BCE297EB2E}" destId="{6DB3324F-6210-4977-9009-1F7EA1B97C47}" srcOrd="0" destOrd="0" presId="urn:microsoft.com/office/officeart/2005/8/layout/bProcess3"/>
    <dgm:cxn modelId="{A965D194-2A34-4FCD-B84C-C5FF56C4F6D4}" type="presOf" srcId="{5170ED47-B0F3-4D70-9254-341D6FA4C0E1}" destId="{373E6B56-D026-4740-8078-338865E847EB}" srcOrd="1" destOrd="0" presId="urn:microsoft.com/office/officeart/2005/8/layout/bProcess3"/>
    <dgm:cxn modelId="{98A3109A-A798-45FE-B74F-5585083F20A5}" srcId="{64AD029A-EF8D-419F-A570-EC811F45879A}" destId="{DD566733-E59B-4B7B-8A72-840707C49C65}" srcOrd="5" destOrd="0" parTransId="{9A3DD5D4-B8DC-492A-AF71-CC21B1ED7EED}" sibTransId="{849158D7-2716-471E-8A46-339C0E6DED90}"/>
    <dgm:cxn modelId="{23DF35AA-96E3-49DC-9086-2D77238D86D8}" srcId="{DD566733-E59B-4B7B-8A72-840707C49C65}" destId="{D0D1A05E-2650-432E-BFE0-8A4A7C420D46}" srcOrd="0" destOrd="0" parTransId="{A9F0C6F3-894B-43CA-AB77-63D4A47430A0}" sibTransId="{942D7B43-415C-4B7E-980C-2F333F179FCB}"/>
    <dgm:cxn modelId="{A7EAF5AA-C928-42CD-AFEE-3F754B47EDB7}" type="presOf" srcId="{188AC4BF-0565-4699-8CD6-7B8DFDA70DA9}" destId="{E9607833-6194-4379-B9D6-C90DF63EEEBE}" srcOrd="0" destOrd="0" presId="urn:microsoft.com/office/officeart/2005/8/layout/bProcess3"/>
    <dgm:cxn modelId="{8E8B9DAF-9349-46ED-A09E-613141D772AD}" type="presOf" srcId="{9D897105-C1BD-4A12-901D-4FA5656B3BEF}" destId="{9917F004-D27C-4162-8BAE-2493D42408BE}" srcOrd="0" destOrd="0" presId="urn:microsoft.com/office/officeart/2005/8/layout/bProcess3"/>
    <dgm:cxn modelId="{E861B5BA-68F2-47B8-A9B7-4A9F2323981F}" type="presOf" srcId="{943D2870-95EF-43C7-AD1D-3E342BE323B0}" destId="{E93772B8-A16E-4816-805D-F8E9462DCDCB}" srcOrd="0" destOrd="0" presId="urn:microsoft.com/office/officeart/2005/8/layout/bProcess3"/>
    <dgm:cxn modelId="{46281BC4-2247-4783-BD8E-4089DC03066D}" type="presOf" srcId="{8CDA58A9-9710-4AB0-A7DF-798E6E4432C6}" destId="{A4A2B287-6F63-4DBF-9B4D-4B2318343693}" srcOrd="0" destOrd="0" presId="urn:microsoft.com/office/officeart/2005/8/layout/bProcess3"/>
    <dgm:cxn modelId="{B5266BCA-2696-40F0-8785-DB16F3F43699}" srcId="{DD566733-E59B-4B7B-8A72-840707C49C65}" destId="{1AFBA4E7-FEBE-4E29-9C79-83875AB20CDC}" srcOrd="1" destOrd="0" parTransId="{1027E2A4-1DEB-4D39-B6DB-858F36C2CC69}" sibTransId="{395E0358-9431-4F40-ADED-D8FB69FEB806}"/>
    <dgm:cxn modelId="{52B25ECE-3AA4-42FA-B21D-E58B6E856162}" type="presOf" srcId="{9CDF70B7-7DEB-4DC0-9B14-8425EE424B7E}" destId="{7969E2DB-F289-445D-91C2-EC9B13F33B50}" srcOrd="0" destOrd="0" presId="urn:microsoft.com/office/officeart/2005/8/layout/bProcess3"/>
    <dgm:cxn modelId="{141756DE-4046-49AD-BAD9-4F301C63145A}" type="presOf" srcId="{B9DBAF2C-676B-4244-AE77-FA7185198AF0}" destId="{CD88912D-DFD4-42E4-81A2-FF3E3AF08649}" srcOrd="0" destOrd="0" presId="urn:microsoft.com/office/officeart/2005/8/layout/bProcess3"/>
    <dgm:cxn modelId="{309280DF-D772-4136-86D1-8E0ED7DDDF18}" type="presOf" srcId="{44CB00CE-807E-4C63-BEA7-E739230A82E4}" destId="{4C6164D5-97B1-4C59-B831-FB2A154E05FF}" srcOrd="0" destOrd="0" presId="urn:microsoft.com/office/officeart/2005/8/layout/bProcess3"/>
    <dgm:cxn modelId="{0A20C4E8-3632-4620-9C16-ED71FFCE1C9E}" srcId="{64AD029A-EF8D-419F-A570-EC811F45879A}" destId="{9CDF70B7-7DEB-4DC0-9B14-8425EE424B7E}" srcOrd="8" destOrd="0" parTransId="{0FE8F5A2-072C-4A45-9730-8F6EA2513D4D}" sibTransId="{9A81141F-5018-4006-AA10-F10751162D46}"/>
    <dgm:cxn modelId="{024DABF2-8492-4804-909E-08105312C8B1}" type="presOf" srcId="{849158D7-2716-471E-8A46-339C0E6DED90}" destId="{80B0A7B3-B3AE-4FD1-8998-284683C55035}" srcOrd="0" destOrd="0" presId="urn:microsoft.com/office/officeart/2005/8/layout/bProcess3"/>
    <dgm:cxn modelId="{CD529CF4-573D-47C6-BA18-8A32CAAEA14B}" srcId="{64AD029A-EF8D-419F-A570-EC811F45879A}" destId="{2EAAA425-6E44-4117-AEA6-184A405DABD0}" srcOrd="1" destOrd="0" parTransId="{7C07CE95-D0C2-4B5E-B63F-BE4CFBC95D23}" sibTransId="{943D2870-95EF-43C7-AD1D-3E342BE323B0}"/>
    <dgm:cxn modelId="{41E29C59-53E2-48ED-946B-8995C65565CA}" type="presParOf" srcId="{06C6FE8C-241A-4F59-87C7-6D0B44093A0F}" destId="{8620E9DE-426F-4417-9144-435227F5DB40}" srcOrd="0" destOrd="0" presId="urn:microsoft.com/office/officeart/2005/8/layout/bProcess3"/>
    <dgm:cxn modelId="{F5883E02-A4FD-41F0-B1DF-2856DD6BCD97}" type="presParOf" srcId="{06C6FE8C-241A-4F59-87C7-6D0B44093A0F}" destId="{3164CE31-E486-4436-B386-EC9F59185EB9}" srcOrd="1" destOrd="0" presId="urn:microsoft.com/office/officeart/2005/8/layout/bProcess3"/>
    <dgm:cxn modelId="{7D050C80-AD7A-4381-911E-0FFFB077F58F}" type="presParOf" srcId="{3164CE31-E486-4436-B386-EC9F59185EB9}" destId="{65AF7C8C-5D62-441A-9EB6-013B228337CE}" srcOrd="0" destOrd="0" presId="urn:microsoft.com/office/officeart/2005/8/layout/bProcess3"/>
    <dgm:cxn modelId="{54529A0B-9345-484C-A641-AF451CBAEE4F}" type="presParOf" srcId="{06C6FE8C-241A-4F59-87C7-6D0B44093A0F}" destId="{0E727E28-1933-4DF6-86A3-8CF9150588E9}" srcOrd="2" destOrd="0" presId="urn:microsoft.com/office/officeart/2005/8/layout/bProcess3"/>
    <dgm:cxn modelId="{FC5C3E71-7F07-4963-9A2D-350CC54C17B2}" type="presParOf" srcId="{06C6FE8C-241A-4F59-87C7-6D0B44093A0F}" destId="{E93772B8-A16E-4816-805D-F8E9462DCDCB}" srcOrd="3" destOrd="0" presId="urn:microsoft.com/office/officeart/2005/8/layout/bProcess3"/>
    <dgm:cxn modelId="{30E6ED43-9671-418B-8737-3799FEA8D582}" type="presParOf" srcId="{E93772B8-A16E-4816-805D-F8E9462DCDCB}" destId="{4F9300D7-5498-4EB7-B436-B94763B6B4E6}" srcOrd="0" destOrd="0" presId="urn:microsoft.com/office/officeart/2005/8/layout/bProcess3"/>
    <dgm:cxn modelId="{54C77F95-72D3-41BC-A7C0-E56F38A9A77E}" type="presParOf" srcId="{06C6FE8C-241A-4F59-87C7-6D0B44093A0F}" destId="{6DB3324F-6210-4977-9009-1F7EA1B97C47}" srcOrd="4" destOrd="0" presId="urn:microsoft.com/office/officeart/2005/8/layout/bProcess3"/>
    <dgm:cxn modelId="{5258F012-EAB3-49A8-90DF-CD7619A68ECC}" type="presParOf" srcId="{06C6FE8C-241A-4F59-87C7-6D0B44093A0F}" destId="{A4A2B287-6F63-4DBF-9B4D-4B2318343693}" srcOrd="5" destOrd="0" presId="urn:microsoft.com/office/officeart/2005/8/layout/bProcess3"/>
    <dgm:cxn modelId="{8A74A094-6520-4A4D-97A2-87B12975F741}" type="presParOf" srcId="{A4A2B287-6F63-4DBF-9B4D-4B2318343693}" destId="{CDE6CEAE-185F-4A1A-8BDA-FE0B77196CD6}" srcOrd="0" destOrd="0" presId="urn:microsoft.com/office/officeart/2005/8/layout/bProcess3"/>
    <dgm:cxn modelId="{EAD9129A-367F-4C4E-BE35-C83B090BAF29}" type="presParOf" srcId="{06C6FE8C-241A-4F59-87C7-6D0B44093A0F}" destId="{C9F7EDF9-FD2D-456E-9814-3DAB76AC084B}" srcOrd="6" destOrd="0" presId="urn:microsoft.com/office/officeart/2005/8/layout/bProcess3"/>
    <dgm:cxn modelId="{D24E519A-17BD-4C8A-B9A6-01155EBCFB8B}" type="presParOf" srcId="{06C6FE8C-241A-4F59-87C7-6D0B44093A0F}" destId="{4C6164D5-97B1-4C59-B831-FB2A154E05FF}" srcOrd="7" destOrd="0" presId="urn:microsoft.com/office/officeart/2005/8/layout/bProcess3"/>
    <dgm:cxn modelId="{3D8ED057-BA88-428F-BFEF-CAEC1DD2EE9B}" type="presParOf" srcId="{4C6164D5-97B1-4C59-B831-FB2A154E05FF}" destId="{7067AFFC-415A-4324-AE3F-799A9539FC3A}" srcOrd="0" destOrd="0" presId="urn:microsoft.com/office/officeart/2005/8/layout/bProcess3"/>
    <dgm:cxn modelId="{F4EC4CC0-1039-45F3-8EAD-2ADEEB76EC76}" type="presParOf" srcId="{06C6FE8C-241A-4F59-87C7-6D0B44093A0F}" destId="{39F36A8B-AB56-49AE-B954-88EF67E8F4E8}" srcOrd="8" destOrd="0" presId="urn:microsoft.com/office/officeart/2005/8/layout/bProcess3"/>
    <dgm:cxn modelId="{FFF44295-BF84-4273-B947-B0E910CEF472}" type="presParOf" srcId="{06C6FE8C-241A-4F59-87C7-6D0B44093A0F}" destId="{59E3DEFA-3754-46A9-B28F-4D0BA8B56960}" srcOrd="9" destOrd="0" presId="urn:microsoft.com/office/officeart/2005/8/layout/bProcess3"/>
    <dgm:cxn modelId="{F309FCBC-1511-4BCE-986F-1E06E42C9A13}" type="presParOf" srcId="{59E3DEFA-3754-46A9-B28F-4D0BA8B56960}" destId="{373E6B56-D026-4740-8078-338865E847EB}" srcOrd="0" destOrd="0" presId="urn:microsoft.com/office/officeart/2005/8/layout/bProcess3"/>
    <dgm:cxn modelId="{183BD728-7740-475C-B0CF-A58579D355F5}" type="presParOf" srcId="{06C6FE8C-241A-4F59-87C7-6D0B44093A0F}" destId="{118020CA-D2C8-48EA-82F8-DD0CA802F5AD}" srcOrd="10" destOrd="0" presId="urn:microsoft.com/office/officeart/2005/8/layout/bProcess3"/>
    <dgm:cxn modelId="{61E8F4E7-27F5-4758-B4BA-C17E1B7F1403}" type="presParOf" srcId="{06C6FE8C-241A-4F59-87C7-6D0B44093A0F}" destId="{80B0A7B3-B3AE-4FD1-8998-284683C55035}" srcOrd="11" destOrd="0" presId="urn:microsoft.com/office/officeart/2005/8/layout/bProcess3"/>
    <dgm:cxn modelId="{E23BEE5C-C599-4D4D-BC27-184B9D1669D7}" type="presParOf" srcId="{80B0A7B3-B3AE-4FD1-8998-284683C55035}" destId="{E30406D3-68F0-4380-8A0E-E61C5ACCC032}" srcOrd="0" destOrd="0" presId="urn:microsoft.com/office/officeart/2005/8/layout/bProcess3"/>
    <dgm:cxn modelId="{C596FCA7-5B2D-41F8-AA70-B14EB2DAD7F6}" type="presParOf" srcId="{06C6FE8C-241A-4F59-87C7-6D0B44093A0F}" destId="{9917F004-D27C-4162-8BAE-2493D42408BE}" srcOrd="12" destOrd="0" presId="urn:microsoft.com/office/officeart/2005/8/layout/bProcess3"/>
    <dgm:cxn modelId="{0D6E5727-F9DA-439E-AEAD-30C9127B8BF5}" type="presParOf" srcId="{06C6FE8C-241A-4F59-87C7-6D0B44093A0F}" destId="{E9607833-6194-4379-B9D6-C90DF63EEEBE}" srcOrd="13" destOrd="0" presId="urn:microsoft.com/office/officeart/2005/8/layout/bProcess3"/>
    <dgm:cxn modelId="{77F6F846-004A-461D-8F24-5A65CE2F2A02}" type="presParOf" srcId="{E9607833-6194-4379-B9D6-C90DF63EEEBE}" destId="{34E9B56A-158D-4C04-AFCD-400CC49A7881}" srcOrd="0" destOrd="0" presId="urn:microsoft.com/office/officeart/2005/8/layout/bProcess3"/>
    <dgm:cxn modelId="{30AD39E2-C8D3-4D43-ACA6-B5E77CC01CDC}" type="presParOf" srcId="{06C6FE8C-241A-4F59-87C7-6D0B44093A0F}" destId="{41284260-0373-4A32-9A64-2A5B7AA35258}" srcOrd="14" destOrd="0" presId="urn:microsoft.com/office/officeart/2005/8/layout/bProcess3"/>
    <dgm:cxn modelId="{C761B45A-CD6F-476D-946C-BDC6B03AF4CA}" type="presParOf" srcId="{06C6FE8C-241A-4F59-87C7-6D0B44093A0F}" destId="{CD88912D-DFD4-42E4-81A2-FF3E3AF08649}" srcOrd="15" destOrd="0" presId="urn:microsoft.com/office/officeart/2005/8/layout/bProcess3"/>
    <dgm:cxn modelId="{6F620E18-C2E9-4236-9164-AE25195FA4CD}" type="presParOf" srcId="{CD88912D-DFD4-42E4-81A2-FF3E3AF08649}" destId="{9A9E462C-E93F-49EA-A172-DC791AF05A02}" srcOrd="0" destOrd="0" presId="urn:microsoft.com/office/officeart/2005/8/layout/bProcess3"/>
    <dgm:cxn modelId="{328140A4-E318-47D7-8403-7E4D8DEDB4E5}" type="presParOf" srcId="{06C6FE8C-241A-4F59-87C7-6D0B44093A0F}" destId="{7969E2DB-F289-445D-91C2-EC9B13F33B50}" srcOrd="16" destOrd="0" presId="urn:microsoft.com/office/officeart/2005/8/layout/b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4AD029A-EF8D-419F-A570-EC811F45879A}" type="doc">
      <dgm:prSet loTypeId="urn:microsoft.com/office/officeart/2005/8/layout/bProcess3" loCatId="process" qsTypeId="urn:microsoft.com/office/officeart/2005/8/quickstyle/simple1" qsCatId="simple" csTypeId="urn:microsoft.com/office/officeart/2005/8/colors/accent0_1" csCatId="mainScheme" phldr="1"/>
      <dgm:spPr/>
      <dgm:t>
        <a:bodyPr/>
        <a:lstStyle/>
        <a:p>
          <a:endParaRPr lang="en-US"/>
        </a:p>
      </dgm:t>
    </dgm:pt>
    <dgm:pt modelId="{3EA0575D-EE71-4F26-BA1B-B560329C3040}">
      <dgm:prSet phldrT="[Text]" custT="1"/>
      <dgm:spPr>
        <a:blipFill>
          <a:blip xmlns:r="http://schemas.openxmlformats.org/officeDocument/2006/relationships" r:embed="rId1"/>
          <a:stretch>
            <a:fillRect/>
          </a:stretch>
        </a:blipFill>
      </dgm:spPr>
      <dgm:t>
        <a:bodyPr/>
        <a:lstStyle/>
        <a:p>
          <a:r>
            <a:rPr lang="en-US">
              <a:noFill/>
            </a:rPr>
            <a:t> </a:t>
          </a:r>
        </a:p>
      </dgm:t>
    </dgm:pt>
    <dgm:pt modelId="{D17C57B7-A448-4AD5-8ED6-E7DAFDACE8CE}" type="parTrans" cxnId="{4886C32F-7EE2-478B-B151-29B15775FDF4}">
      <dgm:prSet/>
      <dgm:spPr/>
      <dgm:t>
        <a:bodyPr/>
        <a:lstStyle/>
        <a:p>
          <a:endParaRPr lang="en-US" sz="2000"/>
        </a:p>
      </dgm:t>
    </dgm:pt>
    <dgm:pt modelId="{00D08058-DC21-4137-A9E9-B8474A3C7E57}" type="sibTrans" cxnId="{4886C32F-7EE2-478B-B151-29B15775FDF4}">
      <dgm:prSet custT="1"/>
      <dgm:spPr/>
      <dgm:t>
        <a:bodyPr/>
        <a:lstStyle/>
        <a:p>
          <a:endParaRPr lang="en-US" sz="2000"/>
        </a:p>
      </dgm:t>
    </dgm:pt>
    <dgm:pt modelId="{2EAAA425-6E44-4117-AEA6-184A405DABD0}">
      <dgm:prSet phldrT="[Text]" custT="1"/>
      <dgm:spPr>
        <a:blipFill>
          <a:blip xmlns:r="http://schemas.openxmlformats.org/officeDocument/2006/relationships" r:embed="rId2"/>
          <a:stretch>
            <a:fillRect r="-1299"/>
          </a:stretch>
        </a:blipFill>
      </dgm:spPr>
      <dgm:t>
        <a:bodyPr/>
        <a:lstStyle/>
        <a:p>
          <a:r>
            <a:rPr lang="en-US">
              <a:noFill/>
            </a:rPr>
            <a:t> </a:t>
          </a:r>
        </a:p>
      </dgm:t>
    </dgm:pt>
    <dgm:pt modelId="{7C07CE95-D0C2-4B5E-B63F-BE4CFBC95D23}" type="parTrans" cxnId="{CD529CF4-573D-47C6-BA18-8A32CAAEA14B}">
      <dgm:prSet/>
      <dgm:spPr/>
      <dgm:t>
        <a:bodyPr/>
        <a:lstStyle/>
        <a:p>
          <a:endParaRPr lang="en-US" sz="2000"/>
        </a:p>
      </dgm:t>
    </dgm:pt>
    <dgm:pt modelId="{943D2870-95EF-43C7-AD1D-3E342BE323B0}" type="sibTrans" cxnId="{CD529CF4-573D-47C6-BA18-8A32CAAEA14B}">
      <dgm:prSet custT="1"/>
      <dgm:spPr/>
      <dgm:t>
        <a:bodyPr/>
        <a:lstStyle/>
        <a:p>
          <a:endParaRPr lang="en-US" sz="2000"/>
        </a:p>
      </dgm:t>
    </dgm:pt>
    <dgm:pt modelId="{20B95D90-D653-4614-8127-C8BCE297EB2E}">
      <dgm:prSet phldrT="[Text]" custT="1"/>
      <dgm:spPr>
        <a:blipFill>
          <a:blip xmlns:r="http://schemas.openxmlformats.org/officeDocument/2006/relationships" r:embed="rId3"/>
          <a:stretch>
            <a:fillRect r="-371"/>
          </a:stretch>
        </a:blipFill>
      </dgm:spPr>
      <dgm:t>
        <a:bodyPr/>
        <a:lstStyle/>
        <a:p>
          <a:r>
            <a:rPr lang="en-US">
              <a:noFill/>
            </a:rPr>
            <a:t> </a:t>
          </a:r>
        </a:p>
      </dgm:t>
    </dgm:pt>
    <dgm:pt modelId="{6445A08D-EB3B-4F1D-999A-4AE0D22F4896}" type="parTrans" cxnId="{E621D52F-109B-47A4-ADC0-998D282DB41E}">
      <dgm:prSet/>
      <dgm:spPr/>
      <dgm:t>
        <a:bodyPr/>
        <a:lstStyle/>
        <a:p>
          <a:endParaRPr lang="en-US" sz="2000"/>
        </a:p>
      </dgm:t>
    </dgm:pt>
    <dgm:pt modelId="{8CDA58A9-9710-4AB0-A7DF-798E6E4432C6}" type="sibTrans" cxnId="{E621D52F-109B-47A4-ADC0-998D282DB41E}">
      <dgm:prSet custT="1"/>
      <dgm:spPr/>
      <dgm:t>
        <a:bodyPr/>
        <a:lstStyle/>
        <a:p>
          <a:endParaRPr lang="en-US" sz="2000"/>
        </a:p>
      </dgm:t>
    </dgm:pt>
    <dgm:pt modelId="{BA7CA8AA-7F07-494D-B514-62D467F467C9}">
      <dgm:prSet custT="1"/>
      <dgm:spPr/>
      <dgm:t>
        <a:bodyPr/>
        <a:lstStyle/>
        <a:p>
          <a:r>
            <a:rPr lang="en-US" sz="2000" b="0" dirty="0">
              <a:solidFill>
                <a:schemeClr val="tx1"/>
              </a:solidFill>
              <a:latin typeface="Times New Roman" panose="02020603050405020304" pitchFamily="18" charset="0"/>
              <a:cs typeface="Times New Roman" panose="02020603050405020304" pitchFamily="18" charset="0"/>
            </a:rPr>
            <a:t>Steam flow diameter was found using Re equation </a:t>
          </a:r>
        </a:p>
        <a:p>
          <a:r>
            <a:rPr lang="en-US" sz="2000" b="0" dirty="0">
              <a:solidFill>
                <a:schemeClr val="tx1"/>
              </a:solidFill>
              <a:latin typeface="Times New Roman" panose="02020603050405020304" pitchFamily="18" charset="0"/>
              <a:cs typeface="Times New Roman" panose="02020603050405020304" pitchFamily="18" charset="0"/>
            </a:rPr>
            <a:t>D = 12.7 m</a:t>
          </a:r>
          <a:endParaRPr lang="en-US" sz="2000" dirty="0"/>
        </a:p>
      </dgm:t>
    </dgm:pt>
    <dgm:pt modelId="{FAB3ACD3-CB23-4037-BB61-F9787998970F}" type="parTrans" cxnId="{63BADF89-C451-4B9D-A2ED-8ABFBF4C9E55}">
      <dgm:prSet/>
      <dgm:spPr/>
      <dgm:t>
        <a:bodyPr/>
        <a:lstStyle/>
        <a:p>
          <a:endParaRPr lang="en-US" sz="2000"/>
        </a:p>
      </dgm:t>
    </dgm:pt>
    <dgm:pt modelId="{44CB00CE-807E-4C63-BEA7-E739230A82E4}" type="sibTrans" cxnId="{63BADF89-C451-4B9D-A2ED-8ABFBF4C9E55}">
      <dgm:prSet custT="1"/>
      <dgm:spPr/>
      <dgm:t>
        <a:bodyPr/>
        <a:lstStyle/>
        <a:p>
          <a:endParaRPr lang="en-US" sz="2000"/>
        </a:p>
      </dgm:t>
    </dgm:pt>
    <dgm:pt modelId="{9D897105-C1BD-4A12-901D-4FA5656B3BEF}">
      <dgm:prSet custT="1"/>
      <dgm:spPr>
        <a:blipFill>
          <a:blip xmlns:r="http://schemas.openxmlformats.org/officeDocument/2006/relationships" r:embed="rId4"/>
          <a:stretch>
            <a:fillRect b="-4308"/>
          </a:stretch>
        </a:blipFill>
      </dgm:spPr>
      <dgm:t>
        <a:bodyPr/>
        <a:lstStyle/>
        <a:p>
          <a:r>
            <a:rPr lang="en-US">
              <a:noFill/>
            </a:rPr>
            <a:t> </a:t>
          </a:r>
        </a:p>
      </dgm:t>
    </dgm:pt>
    <dgm:pt modelId="{49626D1B-3117-4DDD-95C3-77322C1CB737}" type="parTrans" cxnId="{01C47D85-93FE-44CA-AD15-DA6757220354}">
      <dgm:prSet/>
      <dgm:spPr/>
      <dgm:t>
        <a:bodyPr/>
        <a:lstStyle/>
        <a:p>
          <a:endParaRPr lang="en-US" sz="2000"/>
        </a:p>
      </dgm:t>
    </dgm:pt>
    <dgm:pt modelId="{188AC4BF-0565-4699-8CD6-7B8DFDA70DA9}" type="sibTrans" cxnId="{01C47D85-93FE-44CA-AD15-DA6757220354}">
      <dgm:prSet custT="1"/>
      <dgm:spPr/>
      <dgm:t>
        <a:bodyPr/>
        <a:lstStyle/>
        <a:p>
          <a:endParaRPr lang="en-US" sz="2000"/>
        </a:p>
      </dgm:t>
    </dgm:pt>
    <dgm:pt modelId="{1C217D5C-EA27-49F5-9470-08F534E57C8F}">
      <dgm:prSet custT="1"/>
      <dgm:spPr>
        <a:blipFill>
          <a:blip xmlns:r="http://schemas.openxmlformats.org/officeDocument/2006/relationships" r:embed="rId5"/>
          <a:stretch>
            <a:fillRect/>
          </a:stretch>
        </a:blipFill>
      </dgm:spPr>
      <dgm:t>
        <a:bodyPr/>
        <a:lstStyle/>
        <a:p>
          <a:r>
            <a:rPr lang="en-US">
              <a:noFill/>
            </a:rPr>
            <a:t> </a:t>
          </a:r>
        </a:p>
      </dgm:t>
    </dgm:pt>
    <dgm:pt modelId="{AB30E26E-CF95-47BB-A789-67BF1B0C7157}" type="parTrans" cxnId="{16E5986D-216D-43D0-9F26-ABC047DA2A0B}">
      <dgm:prSet/>
      <dgm:spPr/>
      <dgm:t>
        <a:bodyPr/>
        <a:lstStyle/>
        <a:p>
          <a:endParaRPr lang="en-US" sz="2000"/>
        </a:p>
      </dgm:t>
    </dgm:pt>
    <dgm:pt modelId="{5170ED47-B0F3-4D70-9254-341D6FA4C0E1}" type="sibTrans" cxnId="{16E5986D-216D-43D0-9F26-ABC047DA2A0B}">
      <dgm:prSet custT="1"/>
      <dgm:spPr/>
      <dgm:t>
        <a:bodyPr/>
        <a:lstStyle/>
        <a:p>
          <a:endParaRPr lang="en-US" sz="2000"/>
        </a:p>
      </dgm:t>
    </dgm:pt>
    <dgm:pt modelId="{F65CF4B5-0DBB-40CB-A242-E7F367072B18}">
      <dgm:prSet custT="1"/>
      <dgm:spPr/>
      <dgm:t>
        <a:bodyPr/>
        <a:lstStyle/>
        <a:p>
          <a:r>
            <a:rPr lang="en-US">
              <a:noFill/>
            </a:rPr>
            <a:t> </a:t>
          </a:r>
        </a:p>
      </dgm:t>
    </dgm:pt>
    <dgm:pt modelId="{B47D3002-EF54-457E-B539-A4C7987407F5}" type="parTrans" cxnId="{FAC55651-3062-4349-9FBD-5E854CF64DFA}">
      <dgm:prSet/>
      <dgm:spPr/>
      <dgm:t>
        <a:bodyPr/>
        <a:lstStyle/>
        <a:p>
          <a:endParaRPr lang="en-US" sz="2000"/>
        </a:p>
      </dgm:t>
    </dgm:pt>
    <dgm:pt modelId="{E3A0E6A8-AB56-4F43-AEC3-78400E72F54F}" type="sibTrans" cxnId="{FAC55651-3062-4349-9FBD-5E854CF64DFA}">
      <dgm:prSet/>
      <dgm:spPr/>
      <dgm:t>
        <a:bodyPr/>
        <a:lstStyle/>
        <a:p>
          <a:endParaRPr lang="en-US" sz="2000"/>
        </a:p>
      </dgm:t>
    </dgm:pt>
    <dgm:pt modelId="{DD566733-E59B-4B7B-8A72-840707C49C65}">
      <dgm:prSet custT="1"/>
      <dgm:spPr>
        <a:blipFill>
          <a:blip xmlns:r="http://schemas.openxmlformats.org/officeDocument/2006/relationships" r:embed="rId6"/>
          <a:stretch>
            <a:fillRect b="-309"/>
          </a:stretch>
        </a:blipFill>
      </dgm:spPr>
      <dgm:t>
        <a:bodyPr/>
        <a:lstStyle/>
        <a:p>
          <a:r>
            <a:rPr lang="en-US">
              <a:noFill/>
            </a:rPr>
            <a:t> </a:t>
          </a:r>
        </a:p>
      </dgm:t>
    </dgm:pt>
    <dgm:pt modelId="{9A3DD5D4-B8DC-492A-AF71-CC21B1ED7EED}" type="parTrans" cxnId="{98A3109A-A798-45FE-B74F-5585083F20A5}">
      <dgm:prSet/>
      <dgm:spPr/>
      <dgm:t>
        <a:bodyPr/>
        <a:lstStyle/>
        <a:p>
          <a:endParaRPr lang="en-US" sz="2000"/>
        </a:p>
      </dgm:t>
    </dgm:pt>
    <dgm:pt modelId="{849158D7-2716-471E-8A46-339C0E6DED90}" type="sibTrans" cxnId="{98A3109A-A798-45FE-B74F-5585083F20A5}">
      <dgm:prSet custT="1"/>
      <dgm:spPr/>
      <dgm:t>
        <a:bodyPr/>
        <a:lstStyle/>
        <a:p>
          <a:endParaRPr lang="en-US" sz="2000"/>
        </a:p>
      </dgm:t>
    </dgm:pt>
    <dgm:pt modelId="{D0D1A05E-2650-432E-BFE0-8A4A7C420D46}">
      <dgm:prSet custT="1"/>
      <dgm:spPr/>
      <dgm:t>
        <a:bodyPr/>
        <a:lstStyle/>
        <a:p>
          <a:r>
            <a:rPr lang="en-US">
              <a:noFill/>
            </a:rPr>
            <a:t> </a:t>
          </a:r>
        </a:p>
      </dgm:t>
    </dgm:pt>
    <dgm:pt modelId="{A9F0C6F3-894B-43CA-AB77-63D4A47430A0}" type="parTrans" cxnId="{23DF35AA-96E3-49DC-9086-2D77238D86D8}">
      <dgm:prSet/>
      <dgm:spPr/>
      <dgm:t>
        <a:bodyPr/>
        <a:lstStyle/>
        <a:p>
          <a:endParaRPr lang="en-US" sz="2000"/>
        </a:p>
      </dgm:t>
    </dgm:pt>
    <dgm:pt modelId="{942D7B43-415C-4B7E-980C-2F333F179FCB}" type="sibTrans" cxnId="{23DF35AA-96E3-49DC-9086-2D77238D86D8}">
      <dgm:prSet/>
      <dgm:spPr/>
      <dgm:t>
        <a:bodyPr/>
        <a:lstStyle/>
        <a:p>
          <a:endParaRPr lang="en-US" sz="2000"/>
        </a:p>
      </dgm:t>
    </dgm:pt>
    <dgm:pt modelId="{1AFBA4E7-FEBE-4E29-9C79-83875AB20CDC}">
      <dgm:prSet custT="1"/>
      <dgm:spPr/>
      <dgm:t>
        <a:bodyPr/>
        <a:lstStyle/>
        <a:p>
          <a:r>
            <a:rPr lang="en-US">
              <a:noFill/>
            </a:rPr>
            <a:t> </a:t>
          </a:r>
        </a:p>
      </dgm:t>
    </dgm:pt>
    <dgm:pt modelId="{1027E2A4-1DEB-4D39-B6DB-858F36C2CC69}" type="parTrans" cxnId="{B5266BCA-2696-40F0-8785-DB16F3F43699}">
      <dgm:prSet/>
      <dgm:spPr/>
      <dgm:t>
        <a:bodyPr/>
        <a:lstStyle/>
        <a:p>
          <a:endParaRPr lang="en-US" sz="2000"/>
        </a:p>
      </dgm:t>
    </dgm:pt>
    <dgm:pt modelId="{395E0358-9431-4F40-ADED-D8FB69FEB806}" type="sibTrans" cxnId="{B5266BCA-2696-40F0-8785-DB16F3F43699}">
      <dgm:prSet/>
      <dgm:spPr/>
      <dgm:t>
        <a:bodyPr/>
        <a:lstStyle/>
        <a:p>
          <a:endParaRPr lang="en-US" sz="2000"/>
        </a:p>
      </dgm:t>
    </dgm:pt>
    <dgm:pt modelId="{8BCCD1E8-8211-49CA-B274-51FEF3FD03E1}">
      <dgm:prSet custT="1"/>
      <dgm:spPr>
        <a:blipFill>
          <a:blip xmlns:r="http://schemas.openxmlformats.org/officeDocument/2006/relationships" r:embed="rId7"/>
          <a:stretch>
            <a:fillRect/>
          </a:stretch>
        </a:blipFill>
      </dgm:spPr>
      <dgm:t>
        <a:bodyPr/>
        <a:lstStyle/>
        <a:p>
          <a:r>
            <a:rPr lang="en-US">
              <a:noFill/>
            </a:rPr>
            <a:t> </a:t>
          </a:r>
        </a:p>
      </dgm:t>
    </dgm:pt>
    <dgm:pt modelId="{C218F510-B5C4-46A9-8E7B-247DAF20D616}" type="parTrans" cxnId="{18BD2512-3369-473F-8848-9A1CB02320B9}">
      <dgm:prSet/>
      <dgm:spPr/>
      <dgm:t>
        <a:bodyPr/>
        <a:lstStyle/>
        <a:p>
          <a:endParaRPr lang="en-US" sz="2000"/>
        </a:p>
      </dgm:t>
    </dgm:pt>
    <dgm:pt modelId="{B9DBAF2C-676B-4244-AE77-FA7185198AF0}" type="sibTrans" cxnId="{18BD2512-3369-473F-8848-9A1CB02320B9}">
      <dgm:prSet custT="1"/>
      <dgm:spPr/>
      <dgm:t>
        <a:bodyPr/>
        <a:lstStyle/>
        <a:p>
          <a:endParaRPr lang="en-US" sz="2000"/>
        </a:p>
      </dgm:t>
    </dgm:pt>
    <dgm:pt modelId="{9CDF70B7-7DEB-4DC0-9B14-8425EE424B7E}">
      <dgm:prSet custT="1"/>
      <dgm:spPr>
        <a:blipFill>
          <a:blip xmlns:r="http://schemas.openxmlformats.org/officeDocument/2006/relationships" r:embed="rId8"/>
          <a:stretch>
            <a:fillRect/>
          </a:stretch>
        </a:blipFill>
      </dgm:spPr>
      <dgm:t>
        <a:bodyPr/>
        <a:lstStyle/>
        <a:p>
          <a:r>
            <a:rPr lang="en-US">
              <a:noFill/>
            </a:rPr>
            <a:t> </a:t>
          </a:r>
        </a:p>
      </dgm:t>
    </dgm:pt>
    <dgm:pt modelId="{0FE8F5A2-072C-4A45-9730-8F6EA2513D4D}" type="parTrans" cxnId="{0A20C4E8-3632-4620-9C16-ED71FFCE1C9E}">
      <dgm:prSet/>
      <dgm:spPr/>
      <dgm:t>
        <a:bodyPr/>
        <a:lstStyle/>
        <a:p>
          <a:endParaRPr lang="en-US" sz="2000"/>
        </a:p>
      </dgm:t>
    </dgm:pt>
    <dgm:pt modelId="{9A81141F-5018-4006-AA10-F10751162D46}" type="sibTrans" cxnId="{0A20C4E8-3632-4620-9C16-ED71FFCE1C9E}">
      <dgm:prSet/>
      <dgm:spPr/>
      <dgm:t>
        <a:bodyPr/>
        <a:lstStyle/>
        <a:p>
          <a:endParaRPr lang="en-US" sz="2000"/>
        </a:p>
      </dgm:t>
    </dgm:pt>
    <dgm:pt modelId="{06C6FE8C-241A-4F59-87C7-6D0B44093A0F}" type="pres">
      <dgm:prSet presAssocID="{64AD029A-EF8D-419F-A570-EC811F45879A}" presName="Name0" presStyleCnt="0">
        <dgm:presLayoutVars>
          <dgm:dir/>
          <dgm:resizeHandles val="exact"/>
        </dgm:presLayoutVars>
      </dgm:prSet>
      <dgm:spPr/>
    </dgm:pt>
    <dgm:pt modelId="{8620E9DE-426F-4417-9144-435227F5DB40}" type="pres">
      <dgm:prSet presAssocID="{3EA0575D-EE71-4F26-BA1B-B560329C3040}" presName="node" presStyleLbl="node1" presStyleIdx="0" presStyleCnt="9">
        <dgm:presLayoutVars>
          <dgm:bulletEnabled val="1"/>
        </dgm:presLayoutVars>
      </dgm:prSet>
      <dgm:spPr/>
    </dgm:pt>
    <dgm:pt modelId="{3164CE31-E486-4436-B386-EC9F59185EB9}" type="pres">
      <dgm:prSet presAssocID="{00D08058-DC21-4137-A9E9-B8474A3C7E57}" presName="sibTrans" presStyleLbl="sibTrans1D1" presStyleIdx="0" presStyleCnt="8"/>
      <dgm:spPr/>
    </dgm:pt>
    <dgm:pt modelId="{65AF7C8C-5D62-441A-9EB6-013B228337CE}" type="pres">
      <dgm:prSet presAssocID="{00D08058-DC21-4137-A9E9-B8474A3C7E57}" presName="connectorText" presStyleLbl="sibTrans1D1" presStyleIdx="0" presStyleCnt="8"/>
      <dgm:spPr/>
    </dgm:pt>
    <dgm:pt modelId="{0E727E28-1933-4DF6-86A3-8CF9150588E9}" type="pres">
      <dgm:prSet presAssocID="{2EAAA425-6E44-4117-AEA6-184A405DABD0}" presName="node" presStyleLbl="node1" presStyleIdx="1" presStyleCnt="9">
        <dgm:presLayoutVars>
          <dgm:bulletEnabled val="1"/>
        </dgm:presLayoutVars>
      </dgm:prSet>
      <dgm:spPr/>
    </dgm:pt>
    <dgm:pt modelId="{E93772B8-A16E-4816-805D-F8E9462DCDCB}" type="pres">
      <dgm:prSet presAssocID="{943D2870-95EF-43C7-AD1D-3E342BE323B0}" presName="sibTrans" presStyleLbl="sibTrans1D1" presStyleIdx="1" presStyleCnt="8"/>
      <dgm:spPr/>
    </dgm:pt>
    <dgm:pt modelId="{4F9300D7-5498-4EB7-B436-B94763B6B4E6}" type="pres">
      <dgm:prSet presAssocID="{943D2870-95EF-43C7-AD1D-3E342BE323B0}" presName="connectorText" presStyleLbl="sibTrans1D1" presStyleIdx="1" presStyleCnt="8"/>
      <dgm:spPr/>
    </dgm:pt>
    <dgm:pt modelId="{6DB3324F-6210-4977-9009-1F7EA1B97C47}" type="pres">
      <dgm:prSet presAssocID="{20B95D90-D653-4614-8127-C8BCE297EB2E}" presName="node" presStyleLbl="node1" presStyleIdx="2" presStyleCnt="9">
        <dgm:presLayoutVars>
          <dgm:bulletEnabled val="1"/>
        </dgm:presLayoutVars>
      </dgm:prSet>
      <dgm:spPr/>
    </dgm:pt>
    <dgm:pt modelId="{A4A2B287-6F63-4DBF-9B4D-4B2318343693}" type="pres">
      <dgm:prSet presAssocID="{8CDA58A9-9710-4AB0-A7DF-798E6E4432C6}" presName="sibTrans" presStyleLbl="sibTrans1D1" presStyleIdx="2" presStyleCnt="8"/>
      <dgm:spPr/>
    </dgm:pt>
    <dgm:pt modelId="{CDE6CEAE-185F-4A1A-8BDA-FE0B77196CD6}" type="pres">
      <dgm:prSet presAssocID="{8CDA58A9-9710-4AB0-A7DF-798E6E4432C6}" presName="connectorText" presStyleLbl="sibTrans1D1" presStyleIdx="2" presStyleCnt="8"/>
      <dgm:spPr/>
    </dgm:pt>
    <dgm:pt modelId="{C9F7EDF9-FD2D-456E-9814-3DAB76AC084B}" type="pres">
      <dgm:prSet presAssocID="{BA7CA8AA-7F07-494D-B514-62D467F467C9}" presName="node" presStyleLbl="node1" presStyleIdx="3" presStyleCnt="9">
        <dgm:presLayoutVars>
          <dgm:bulletEnabled val="1"/>
        </dgm:presLayoutVars>
      </dgm:prSet>
      <dgm:spPr/>
    </dgm:pt>
    <dgm:pt modelId="{4C6164D5-97B1-4C59-B831-FB2A154E05FF}" type="pres">
      <dgm:prSet presAssocID="{44CB00CE-807E-4C63-BEA7-E739230A82E4}" presName="sibTrans" presStyleLbl="sibTrans1D1" presStyleIdx="3" presStyleCnt="8"/>
      <dgm:spPr/>
    </dgm:pt>
    <dgm:pt modelId="{7067AFFC-415A-4324-AE3F-799A9539FC3A}" type="pres">
      <dgm:prSet presAssocID="{44CB00CE-807E-4C63-BEA7-E739230A82E4}" presName="connectorText" presStyleLbl="sibTrans1D1" presStyleIdx="3" presStyleCnt="8"/>
      <dgm:spPr/>
    </dgm:pt>
    <dgm:pt modelId="{39F36A8B-AB56-49AE-B954-88EF67E8F4E8}" type="pres">
      <dgm:prSet presAssocID="{1C217D5C-EA27-49F5-9470-08F534E57C8F}" presName="node" presStyleLbl="node1" presStyleIdx="4" presStyleCnt="9">
        <dgm:presLayoutVars>
          <dgm:bulletEnabled val="1"/>
        </dgm:presLayoutVars>
      </dgm:prSet>
      <dgm:spPr/>
    </dgm:pt>
    <dgm:pt modelId="{59E3DEFA-3754-46A9-B28F-4D0BA8B56960}" type="pres">
      <dgm:prSet presAssocID="{5170ED47-B0F3-4D70-9254-341D6FA4C0E1}" presName="sibTrans" presStyleLbl="sibTrans1D1" presStyleIdx="4" presStyleCnt="8"/>
      <dgm:spPr/>
    </dgm:pt>
    <dgm:pt modelId="{373E6B56-D026-4740-8078-338865E847EB}" type="pres">
      <dgm:prSet presAssocID="{5170ED47-B0F3-4D70-9254-341D6FA4C0E1}" presName="connectorText" presStyleLbl="sibTrans1D1" presStyleIdx="4" presStyleCnt="8"/>
      <dgm:spPr/>
    </dgm:pt>
    <dgm:pt modelId="{118020CA-D2C8-48EA-82F8-DD0CA802F5AD}" type="pres">
      <dgm:prSet presAssocID="{DD566733-E59B-4B7B-8A72-840707C49C65}" presName="node" presStyleLbl="node1" presStyleIdx="5" presStyleCnt="9">
        <dgm:presLayoutVars>
          <dgm:bulletEnabled val="1"/>
        </dgm:presLayoutVars>
      </dgm:prSet>
      <dgm:spPr/>
    </dgm:pt>
    <dgm:pt modelId="{80B0A7B3-B3AE-4FD1-8998-284683C55035}" type="pres">
      <dgm:prSet presAssocID="{849158D7-2716-471E-8A46-339C0E6DED90}" presName="sibTrans" presStyleLbl="sibTrans1D1" presStyleIdx="5" presStyleCnt="8"/>
      <dgm:spPr/>
    </dgm:pt>
    <dgm:pt modelId="{E30406D3-68F0-4380-8A0E-E61C5ACCC032}" type="pres">
      <dgm:prSet presAssocID="{849158D7-2716-471E-8A46-339C0E6DED90}" presName="connectorText" presStyleLbl="sibTrans1D1" presStyleIdx="5" presStyleCnt="8"/>
      <dgm:spPr/>
    </dgm:pt>
    <dgm:pt modelId="{9917F004-D27C-4162-8BAE-2493D42408BE}" type="pres">
      <dgm:prSet presAssocID="{9D897105-C1BD-4A12-901D-4FA5656B3BEF}" presName="node" presStyleLbl="node1" presStyleIdx="6" presStyleCnt="9">
        <dgm:presLayoutVars>
          <dgm:bulletEnabled val="1"/>
        </dgm:presLayoutVars>
      </dgm:prSet>
      <dgm:spPr/>
    </dgm:pt>
    <dgm:pt modelId="{E9607833-6194-4379-B9D6-C90DF63EEEBE}" type="pres">
      <dgm:prSet presAssocID="{188AC4BF-0565-4699-8CD6-7B8DFDA70DA9}" presName="sibTrans" presStyleLbl="sibTrans1D1" presStyleIdx="6" presStyleCnt="8"/>
      <dgm:spPr/>
    </dgm:pt>
    <dgm:pt modelId="{34E9B56A-158D-4C04-AFCD-400CC49A7881}" type="pres">
      <dgm:prSet presAssocID="{188AC4BF-0565-4699-8CD6-7B8DFDA70DA9}" presName="connectorText" presStyleLbl="sibTrans1D1" presStyleIdx="6" presStyleCnt="8"/>
      <dgm:spPr/>
    </dgm:pt>
    <dgm:pt modelId="{41284260-0373-4A32-9A64-2A5B7AA35258}" type="pres">
      <dgm:prSet presAssocID="{8BCCD1E8-8211-49CA-B274-51FEF3FD03E1}" presName="node" presStyleLbl="node1" presStyleIdx="7" presStyleCnt="9">
        <dgm:presLayoutVars>
          <dgm:bulletEnabled val="1"/>
        </dgm:presLayoutVars>
      </dgm:prSet>
      <dgm:spPr/>
    </dgm:pt>
    <dgm:pt modelId="{CD88912D-DFD4-42E4-81A2-FF3E3AF08649}" type="pres">
      <dgm:prSet presAssocID="{B9DBAF2C-676B-4244-AE77-FA7185198AF0}" presName="sibTrans" presStyleLbl="sibTrans1D1" presStyleIdx="7" presStyleCnt="8"/>
      <dgm:spPr/>
    </dgm:pt>
    <dgm:pt modelId="{9A9E462C-E93F-49EA-A172-DC791AF05A02}" type="pres">
      <dgm:prSet presAssocID="{B9DBAF2C-676B-4244-AE77-FA7185198AF0}" presName="connectorText" presStyleLbl="sibTrans1D1" presStyleIdx="7" presStyleCnt="8"/>
      <dgm:spPr/>
    </dgm:pt>
    <dgm:pt modelId="{7969E2DB-F289-445D-91C2-EC9B13F33B50}" type="pres">
      <dgm:prSet presAssocID="{9CDF70B7-7DEB-4DC0-9B14-8425EE424B7E}" presName="node" presStyleLbl="node1" presStyleIdx="8" presStyleCnt="9">
        <dgm:presLayoutVars>
          <dgm:bulletEnabled val="1"/>
        </dgm:presLayoutVars>
      </dgm:prSet>
      <dgm:spPr/>
    </dgm:pt>
  </dgm:ptLst>
  <dgm:cxnLst>
    <dgm:cxn modelId="{0FCBB007-CEBC-4B18-A38C-78D0D4E042D5}" type="presOf" srcId="{3EA0575D-EE71-4F26-BA1B-B560329C3040}" destId="{8620E9DE-426F-4417-9144-435227F5DB40}" srcOrd="0" destOrd="0" presId="urn:microsoft.com/office/officeart/2005/8/layout/bProcess3"/>
    <dgm:cxn modelId="{E271BC0A-1E3D-46A4-93B9-7118F220190B}" type="presOf" srcId="{64AD029A-EF8D-419F-A570-EC811F45879A}" destId="{06C6FE8C-241A-4F59-87C7-6D0B44093A0F}" srcOrd="0" destOrd="0" presId="urn:microsoft.com/office/officeart/2005/8/layout/bProcess3"/>
    <dgm:cxn modelId="{FD68FE0E-A2DE-4F79-A326-E7EC4C4EBC85}" type="presOf" srcId="{F65CF4B5-0DBB-40CB-A242-E7F367072B18}" destId="{39F36A8B-AB56-49AE-B954-88EF67E8F4E8}" srcOrd="0" destOrd="1" presId="urn:microsoft.com/office/officeart/2005/8/layout/bProcess3"/>
    <dgm:cxn modelId="{18BD2512-3369-473F-8848-9A1CB02320B9}" srcId="{64AD029A-EF8D-419F-A570-EC811F45879A}" destId="{8BCCD1E8-8211-49CA-B274-51FEF3FD03E1}" srcOrd="7" destOrd="0" parTransId="{C218F510-B5C4-46A9-8E7B-247DAF20D616}" sibTransId="{B9DBAF2C-676B-4244-AE77-FA7185198AF0}"/>
    <dgm:cxn modelId="{0F9D901F-B5A5-445D-BBCD-3700584649BD}" type="presOf" srcId="{849158D7-2716-471E-8A46-339C0E6DED90}" destId="{E30406D3-68F0-4380-8A0E-E61C5ACCC032}" srcOrd="1" destOrd="0" presId="urn:microsoft.com/office/officeart/2005/8/layout/bProcess3"/>
    <dgm:cxn modelId="{28193026-EC97-4F19-AF3B-3BBCAA172B99}" type="presOf" srcId="{943D2870-95EF-43C7-AD1D-3E342BE323B0}" destId="{4F9300D7-5498-4EB7-B436-B94763B6B4E6}" srcOrd="1" destOrd="0" presId="urn:microsoft.com/office/officeart/2005/8/layout/bProcess3"/>
    <dgm:cxn modelId="{4886C32F-7EE2-478B-B151-29B15775FDF4}" srcId="{64AD029A-EF8D-419F-A570-EC811F45879A}" destId="{3EA0575D-EE71-4F26-BA1B-B560329C3040}" srcOrd="0" destOrd="0" parTransId="{D17C57B7-A448-4AD5-8ED6-E7DAFDACE8CE}" sibTransId="{00D08058-DC21-4137-A9E9-B8474A3C7E57}"/>
    <dgm:cxn modelId="{E621D52F-109B-47A4-ADC0-998D282DB41E}" srcId="{64AD029A-EF8D-419F-A570-EC811F45879A}" destId="{20B95D90-D653-4614-8127-C8BCE297EB2E}" srcOrd="2" destOrd="0" parTransId="{6445A08D-EB3B-4F1D-999A-4AE0D22F4896}" sibTransId="{8CDA58A9-9710-4AB0-A7DF-798E6E4432C6}"/>
    <dgm:cxn modelId="{9C9FB331-0087-47E4-89E0-D882DA990B47}" type="presOf" srcId="{2EAAA425-6E44-4117-AEA6-184A405DABD0}" destId="{0E727E28-1933-4DF6-86A3-8CF9150588E9}" srcOrd="0" destOrd="0" presId="urn:microsoft.com/office/officeart/2005/8/layout/bProcess3"/>
    <dgm:cxn modelId="{9FE24B3B-BD9D-496F-BFBA-EEC96D7F5938}" type="presOf" srcId="{DD566733-E59B-4B7B-8A72-840707C49C65}" destId="{118020CA-D2C8-48EA-82F8-DD0CA802F5AD}" srcOrd="0" destOrd="0" presId="urn:microsoft.com/office/officeart/2005/8/layout/bProcess3"/>
    <dgm:cxn modelId="{6C084B3D-6621-4D25-AF8C-5031FD699F33}" type="presOf" srcId="{B9DBAF2C-676B-4244-AE77-FA7185198AF0}" destId="{9A9E462C-E93F-49EA-A172-DC791AF05A02}" srcOrd="1" destOrd="0" presId="urn:microsoft.com/office/officeart/2005/8/layout/bProcess3"/>
    <dgm:cxn modelId="{375DBE5F-CA28-4523-AF0D-FBF384CBCE7A}" type="presOf" srcId="{1C217D5C-EA27-49F5-9470-08F534E57C8F}" destId="{39F36A8B-AB56-49AE-B954-88EF67E8F4E8}" srcOrd="0" destOrd="0" presId="urn:microsoft.com/office/officeart/2005/8/layout/bProcess3"/>
    <dgm:cxn modelId="{122AA541-2BE7-4810-B6C8-277F6CC56E8D}" type="presOf" srcId="{8CDA58A9-9710-4AB0-A7DF-798E6E4432C6}" destId="{CDE6CEAE-185F-4A1A-8BDA-FE0B77196CD6}" srcOrd="1" destOrd="0" presId="urn:microsoft.com/office/officeart/2005/8/layout/bProcess3"/>
    <dgm:cxn modelId="{C546AA68-B940-4DF4-8DFD-FAABF4C44826}" type="presOf" srcId="{1AFBA4E7-FEBE-4E29-9C79-83875AB20CDC}" destId="{118020CA-D2C8-48EA-82F8-DD0CA802F5AD}" srcOrd="0" destOrd="2" presId="urn:microsoft.com/office/officeart/2005/8/layout/bProcess3"/>
    <dgm:cxn modelId="{16E5986D-216D-43D0-9F26-ABC047DA2A0B}" srcId="{64AD029A-EF8D-419F-A570-EC811F45879A}" destId="{1C217D5C-EA27-49F5-9470-08F534E57C8F}" srcOrd="4" destOrd="0" parTransId="{AB30E26E-CF95-47BB-A789-67BF1B0C7157}" sibTransId="{5170ED47-B0F3-4D70-9254-341D6FA4C0E1}"/>
    <dgm:cxn modelId="{5190F170-220E-4C85-BEAD-362B5EF1414A}" type="presOf" srcId="{44CB00CE-807E-4C63-BEA7-E739230A82E4}" destId="{7067AFFC-415A-4324-AE3F-799A9539FC3A}" srcOrd="1" destOrd="0" presId="urn:microsoft.com/office/officeart/2005/8/layout/bProcess3"/>
    <dgm:cxn modelId="{FAC55651-3062-4349-9FBD-5E854CF64DFA}" srcId="{1C217D5C-EA27-49F5-9470-08F534E57C8F}" destId="{F65CF4B5-0DBB-40CB-A242-E7F367072B18}" srcOrd="0" destOrd="0" parTransId="{B47D3002-EF54-457E-B539-A4C7987407F5}" sibTransId="{E3A0E6A8-AB56-4F43-AEC3-78400E72F54F}"/>
    <dgm:cxn modelId="{3AE45E52-E2DD-49AE-8167-4F23ED603DD4}" type="presOf" srcId="{BA7CA8AA-7F07-494D-B514-62D467F467C9}" destId="{C9F7EDF9-FD2D-456E-9814-3DAB76AC084B}" srcOrd="0" destOrd="0" presId="urn:microsoft.com/office/officeart/2005/8/layout/bProcess3"/>
    <dgm:cxn modelId="{91439652-04CE-4806-B8E3-06CE72BAA0B9}" type="presOf" srcId="{8BCCD1E8-8211-49CA-B274-51FEF3FD03E1}" destId="{41284260-0373-4A32-9A64-2A5B7AA35258}" srcOrd="0" destOrd="0" presId="urn:microsoft.com/office/officeart/2005/8/layout/bProcess3"/>
    <dgm:cxn modelId="{B2F29853-9E04-4036-8722-4029755E466A}" type="presOf" srcId="{00D08058-DC21-4137-A9E9-B8474A3C7E57}" destId="{3164CE31-E486-4436-B386-EC9F59185EB9}" srcOrd="0" destOrd="0" presId="urn:microsoft.com/office/officeart/2005/8/layout/bProcess3"/>
    <dgm:cxn modelId="{52760776-4460-4731-B994-DE59F4DE58E8}" type="presOf" srcId="{5170ED47-B0F3-4D70-9254-341D6FA4C0E1}" destId="{59E3DEFA-3754-46A9-B28F-4D0BA8B56960}" srcOrd="0" destOrd="0" presId="urn:microsoft.com/office/officeart/2005/8/layout/bProcess3"/>
    <dgm:cxn modelId="{72E8F97A-2731-442D-A227-62913E862547}" type="presOf" srcId="{188AC4BF-0565-4699-8CD6-7B8DFDA70DA9}" destId="{34E9B56A-158D-4C04-AFCD-400CC49A7881}" srcOrd="1" destOrd="0" presId="urn:microsoft.com/office/officeart/2005/8/layout/bProcess3"/>
    <dgm:cxn modelId="{01C47D85-93FE-44CA-AD15-DA6757220354}" srcId="{64AD029A-EF8D-419F-A570-EC811F45879A}" destId="{9D897105-C1BD-4A12-901D-4FA5656B3BEF}" srcOrd="6" destOrd="0" parTransId="{49626D1B-3117-4DDD-95C3-77322C1CB737}" sibTransId="{188AC4BF-0565-4699-8CD6-7B8DFDA70DA9}"/>
    <dgm:cxn modelId="{DDA9DA85-01F8-4879-8E0A-7DCABBB960A3}" type="presOf" srcId="{D0D1A05E-2650-432E-BFE0-8A4A7C420D46}" destId="{118020CA-D2C8-48EA-82F8-DD0CA802F5AD}" srcOrd="0" destOrd="1" presId="urn:microsoft.com/office/officeart/2005/8/layout/bProcess3"/>
    <dgm:cxn modelId="{64C01587-D7C4-4998-B5C8-A59DBAAA8022}" type="presOf" srcId="{00D08058-DC21-4137-A9E9-B8474A3C7E57}" destId="{65AF7C8C-5D62-441A-9EB6-013B228337CE}" srcOrd="1" destOrd="0" presId="urn:microsoft.com/office/officeart/2005/8/layout/bProcess3"/>
    <dgm:cxn modelId="{63BADF89-C451-4B9D-A2ED-8ABFBF4C9E55}" srcId="{64AD029A-EF8D-419F-A570-EC811F45879A}" destId="{BA7CA8AA-7F07-494D-B514-62D467F467C9}" srcOrd="3" destOrd="0" parTransId="{FAB3ACD3-CB23-4037-BB61-F9787998970F}" sibTransId="{44CB00CE-807E-4C63-BEA7-E739230A82E4}"/>
    <dgm:cxn modelId="{E385F08B-7215-44AB-AE3B-B308DF880A87}" type="presOf" srcId="{20B95D90-D653-4614-8127-C8BCE297EB2E}" destId="{6DB3324F-6210-4977-9009-1F7EA1B97C47}" srcOrd="0" destOrd="0" presId="urn:microsoft.com/office/officeart/2005/8/layout/bProcess3"/>
    <dgm:cxn modelId="{A965D194-2A34-4FCD-B84C-C5FF56C4F6D4}" type="presOf" srcId="{5170ED47-B0F3-4D70-9254-341D6FA4C0E1}" destId="{373E6B56-D026-4740-8078-338865E847EB}" srcOrd="1" destOrd="0" presId="urn:microsoft.com/office/officeart/2005/8/layout/bProcess3"/>
    <dgm:cxn modelId="{98A3109A-A798-45FE-B74F-5585083F20A5}" srcId="{64AD029A-EF8D-419F-A570-EC811F45879A}" destId="{DD566733-E59B-4B7B-8A72-840707C49C65}" srcOrd="5" destOrd="0" parTransId="{9A3DD5D4-B8DC-492A-AF71-CC21B1ED7EED}" sibTransId="{849158D7-2716-471E-8A46-339C0E6DED90}"/>
    <dgm:cxn modelId="{23DF35AA-96E3-49DC-9086-2D77238D86D8}" srcId="{DD566733-E59B-4B7B-8A72-840707C49C65}" destId="{D0D1A05E-2650-432E-BFE0-8A4A7C420D46}" srcOrd="0" destOrd="0" parTransId="{A9F0C6F3-894B-43CA-AB77-63D4A47430A0}" sibTransId="{942D7B43-415C-4B7E-980C-2F333F179FCB}"/>
    <dgm:cxn modelId="{A7EAF5AA-C928-42CD-AFEE-3F754B47EDB7}" type="presOf" srcId="{188AC4BF-0565-4699-8CD6-7B8DFDA70DA9}" destId="{E9607833-6194-4379-B9D6-C90DF63EEEBE}" srcOrd="0" destOrd="0" presId="urn:microsoft.com/office/officeart/2005/8/layout/bProcess3"/>
    <dgm:cxn modelId="{8E8B9DAF-9349-46ED-A09E-613141D772AD}" type="presOf" srcId="{9D897105-C1BD-4A12-901D-4FA5656B3BEF}" destId="{9917F004-D27C-4162-8BAE-2493D42408BE}" srcOrd="0" destOrd="0" presId="urn:microsoft.com/office/officeart/2005/8/layout/bProcess3"/>
    <dgm:cxn modelId="{E861B5BA-68F2-47B8-A9B7-4A9F2323981F}" type="presOf" srcId="{943D2870-95EF-43C7-AD1D-3E342BE323B0}" destId="{E93772B8-A16E-4816-805D-F8E9462DCDCB}" srcOrd="0" destOrd="0" presId="urn:microsoft.com/office/officeart/2005/8/layout/bProcess3"/>
    <dgm:cxn modelId="{46281BC4-2247-4783-BD8E-4089DC03066D}" type="presOf" srcId="{8CDA58A9-9710-4AB0-A7DF-798E6E4432C6}" destId="{A4A2B287-6F63-4DBF-9B4D-4B2318343693}" srcOrd="0" destOrd="0" presId="urn:microsoft.com/office/officeart/2005/8/layout/bProcess3"/>
    <dgm:cxn modelId="{B5266BCA-2696-40F0-8785-DB16F3F43699}" srcId="{DD566733-E59B-4B7B-8A72-840707C49C65}" destId="{1AFBA4E7-FEBE-4E29-9C79-83875AB20CDC}" srcOrd="1" destOrd="0" parTransId="{1027E2A4-1DEB-4D39-B6DB-858F36C2CC69}" sibTransId="{395E0358-9431-4F40-ADED-D8FB69FEB806}"/>
    <dgm:cxn modelId="{52B25ECE-3AA4-42FA-B21D-E58B6E856162}" type="presOf" srcId="{9CDF70B7-7DEB-4DC0-9B14-8425EE424B7E}" destId="{7969E2DB-F289-445D-91C2-EC9B13F33B50}" srcOrd="0" destOrd="0" presId="urn:microsoft.com/office/officeart/2005/8/layout/bProcess3"/>
    <dgm:cxn modelId="{141756DE-4046-49AD-BAD9-4F301C63145A}" type="presOf" srcId="{B9DBAF2C-676B-4244-AE77-FA7185198AF0}" destId="{CD88912D-DFD4-42E4-81A2-FF3E3AF08649}" srcOrd="0" destOrd="0" presId="urn:microsoft.com/office/officeart/2005/8/layout/bProcess3"/>
    <dgm:cxn modelId="{309280DF-D772-4136-86D1-8E0ED7DDDF18}" type="presOf" srcId="{44CB00CE-807E-4C63-BEA7-E739230A82E4}" destId="{4C6164D5-97B1-4C59-B831-FB2A154E05FF}" srcOrd="0" destOrd="0" presId="urn:microsoft.com/office/officeart/2005/8/layout/bProcess3"/>
    <dgm:cxn modelId="{0A20C4E8-3632-4620-9C16-ED71FFCE1C9E}" srcId="{64AD029A-EF8D-419F-A570-EC811F45879A}" destId="{9CDF70B7-7DEB-4DC0-9B14-8425EE424B7E}" srcOrd="8" destOrd="0" parTransId="{0FE8F5A2-072C-4A45-9730-8F6EA2513D4D}" sibTransId="{9A81141F-5018-4006-AA10-F10751162D46}"/>
    <dgm:cxn modelId="{024DABF2-8492-4804-909E-08105312C8B1}" type="presOf" srcId="{849158D7-2716-471E-8A46-339C0E6DED90}" destId="{80B0A7B3-B3AE-4FD1-8998-284683C55035}" srcOrd="0" destOrd="0" presId="urn:microsoft.com/office/officeart/2005/8/layout/bProcess3"/>
    <dgm:cxn modelId="{CD529CF4-573D-47C6-BA18-8A32CAAEA14B}" srcId="{64AD029A-EF8D-419F-A570-EC811F45879A}" destId="{2EAAA425-6E44-4117-AEA6-184A405DABD0}" srcOrd="1" destOrd="0" parTransId="{7C07CE95-D0C2-4B5E-B63F-BE4CFBC95D23}" sibTransId="{943D2870-95EF-43C7-AD1D-3E342BE323B0}"/>
    <dgm:cxn modelId="{41E29C59-53E2-48ED-946B-8995C65565CA}" type="presParOf" srcId="{06C6FE8C-241A-4F59-87C7-6D0B44093A0F}" destId="{8620E9DE-426F-4417-9144-435227F5DB40}" srcOrd="0" destOrd="0" presId="urn:microsoft.com/office/officeart/2005/8/layout/bProcess3"/>
    <dgm:cxn modelId="{F5883E02-A4FD-41F0-B1DF-2856DD6BCD97}" type="presParOf" srcId="{06C6FE8C-241A-4F59-87C7-6D0B44093A0F}" destId="{3164CE31-E486-4436-B386-EC9F59185EB9}" srcOrd="1" destOrd="0" presId="urn:microsoft.com/office/officeart/2005/8/layout/bProcess3"/>
    <dgm:cxn modelId="{7D050C80-AD7A-4381-911E-0FFFB077F58F}" type="presParOf" srcId="{3164CE31-E486-4436-B386-EC9F59185EB9}" destId="{65AF7C8C-5D62-441A-9EB6-013B228337CE}" srcOrd="0" destOrd="0" presId="urn:microsoft.com/office/officeart/2005/8/layout/bProcess3"/>
    <dgm:cxn modelId="{54529A0B-9345-484C-A641-AF451CBAEE4F}" type="presParOf" srcId="{06C6FE8C-241A-4F59-87C7-6D0B44093A0F}" destId="{0E727E28-1933-4DF6-86A3-8CF9150588E9}" srcOrd="2" destOrd="0" presId="urn:microsoft.com/office/officeart/2005/8/layout/bProcess3"/>
    <dgm:cxn modelId="{FC5C3E71-7F07-4963-9A2D-350CC54C17B2}" type="presParOf" srcId="{06C6FE8C-241A-4F59-87C7-6D0B44093A0F}" destId="{E93772B8-A16E-4816-805D-F8E9462DCDCB}" srcOrd="3" destOrd="0" presId="urn:microsoft.com/office/officeart/2005/8/layout/bProcess3"/>
    <dgm:cxn modelId="{30E6ED43-9671-418B-8737-3799FEA8D582}" type="presParOf" srcId="{E93772B8-A16E-4816-805D-F8E9462DCDCB}" destId="{4F9300D7-5498-4EB7-B436-B94763B6B4E6}" srcOrd="0" destOrd="0" presId="urn:microsoft.com/office/officeart/2005/8/layout/bProcess3"/>
    <dgm:cxn modelId="{54C77F95-72D3-41BC-A7C0-E56F38A9A77E}" type="presParOf" srcId="{06C6FE8C-241A-4F59-87C7-6D0B44093A0F}" destId="{6DB3324F-6210-4977-9009-1F7EA1B97C47}" srcOrd="4" destOrd="0" presId="urn:microsoft.com/office/officeart/2005/8/layout/bProcess3"/>
    <dgm:cxn modelId="{5258F012-EAB3-49A8-90DF-CD7619A68ECC}" type="presParOf" srcId="{06C6FE8C-241A-4F59-87C7-6D0B44093A0F}" destId="{A4A2B287-6F63-4DBF-9B4D-4B2318343693}" srcOrd="5" destOrd="0" presId="urn:microsoft.com/office/officeart/2005/8/layout/bProcess3"/>
    <dgm:cxn modelId="{8A74A094-6520-4A4D-97A2-87B12975F741}" type="presParOf" srcId="{A4A2B287-6F63-4DBF-9B4D-4B2318343693}" destId="{CDE6CEAE-185F-4A1A-8BDA-FE0B77196CD6}" srcOrd="0" destOrd="0" presId="urn:microsoft.com/office/officeart/2005/8/layout/bProcess3"/>
    <dgm:cxn modelId="{EAD9129A-367F-4C4E-BE35-C83B090BAF29}" type="presParOf" srcId="{06C6FE8C-241A-4F59-87C7-6D0B44093A0F}" destId="{C9F7EDF9-FD2D-456E-9814-3DAB76AC084B}" srcOrd="6" destOrd="0" presId="urn:microsoft.com/office/officeart/2005/8/layout/bProcess3"/>
    <dgm:cxn modelId="{D24E519A-17BD-4C8A-B9A6-01155EBCFB8B}" type="presParOf" srcId="{06C6FE8C-241A-4F59-87C7-6D0B44093A0F}" destId="{4C6164D5-97B1-4C59-B831-FB2A154E05FF}" srcOrd="7" destOrd="0" presId="urn:microsoft.com/office/officeart/2005/8/layout/bProcess3"/>
    <dgm:cxn modelId="{3D8ED057-BA88-428F-BFEF-CAEC1DD2EE9B}" type="presParOf" srcId="{4C6164D5-97B1-4C59-B831-FB2A154E05FF}" destId="{7067AFFC-415A-4324-AE3F-799A9539FC3A}" srcOrd="0" destOrd="0" presId="urn:microsoft.com/office/officeart/2005/8/layout/bProcess3"/>
    <dgm:cxn modelId="{F4EC4CC0-1039-45F3-8EAD-2ADEEB76EC76}" type="presParOf" srcId="{06C6FE8C-241A-4F59-87C7-6D0B44093A0F}" destId="{39F36A8B-AB56-49AE-B954-88EF67E8F4E8}" srcOrd="8" destOrd="0" presId="urn:microsoft.com/office/officeart/2005/8/layout/bProcess3"/>
    <dgm:cxn modelId="{FFF44295-BF84-4273-B947-B0E910CEF472}" type="presParOf" srcId="{06C6FE8C-241A-4F59-87C7-6D0B44093A0F}" destId="{59E3DEFA-3754-46A9-B28F-4D0BA8B56960}" srcOrd="9" destOrd="0" presId="urn:microsoft.com/office/officeart/2005/8/layout/bProcess3"/>
    <dgm:cxn modelId="{F309FCBC-1511-4BCE-986F-1E06E42C9A13}" type="presParOf" srcId="{59E3DEFA-3754-46A9-B28F-4D0BA8B56960}" destId="{373E6B56-D026-4740-8078-338865E847EB}" srcOrd="0" destOrd="0" presId="urn:microsoft.com/office/officeart/2005/8/layout/bProcess3"/>
    <dgm:cxn modelId="{183BD728-7740-475C-B0CF-A58579D355F5}" type="presParOf" srcId="{06C6FE8C-241A-4F59-87C7-6D0B44093A0F}" destId="{118020CA-D2C8-48EA-82F8-DD0CA802F5AD}" srcOrd="10" destOrd="0" presId="urn:microsoft.com/office/officeart/2005/8/layout/bProcess3"/>
    <dgm:cxn modelId="{61E8F4E7-27F5-4758-B4BA-C17E1B7F1403}" type="presParOf" srcId="{06C6FE8C-241A-4F59-87C7-6D0B44093A0F}" destId="{80B0A7B3-B3AE-4FD1-8998-284683C55035}" srcOrd="11" destOrd="0" presId="urn:microsoft.com/office/officeart/2005/8/layout/bProcess3"/>
    <dgm:cxn modelId="{E23BEE5C-C599-4D4D-BC27-184B9D1669D7}" type="presParOf" srcId="{80B0A7B3-B3AE-4FD1-8998-284683C55035}" destId="{E30406D3-68F0-4380-8A0E-E61C5ACCC032}" srcOrd="0" destOrd="0" presId="urn:microsoft.com/office/officeart/2005/8/layout/bProcess3"/>
    <dgm:cxn modelId="{C596FCA7-5B2D-41F8-AA70-B14EB2DAD7F6}" type="presParOf" srcId="{06C6FE8C-241A-4F59-87C7-6D0B44093A0F}" destId="{9917F004-D27C-4162-8BAE-2493D42408BE}" srcOrd="12" destOrd="0" presId="urn:microsoft.com/office/officeart/2005/8/layout/bProcess3"/>
    <dgm:cxn modelId="{0D6E5727-F9DA-439E-AEAD-30C9127B8BF5}" type="presParOf" srcId="{06C6FE8C-241A-4F59-87C7-6D0B44093A0F}" destId="{E9607833-6194-4379-B9D6-C90DF63EEEBE}" srcOrd="13" destOrd="0" presId="urn:microsoft.com/office/officeart/2005/8/layout/bProcess3"/>
    <dgm:cxn modelId="{77F6F846-004A-461D-8F24-5A65CE2F2A02}" type="presParOf" srcId="{E9607833-6194-4379-B9D6-C90DF63EEEBE}" destId="{34E9B56A-158D-4C04-AFCD-400CC49A7881}" srcOrd="0" destOrd="0" presId="urn:microsoft.com/office/officeart/2005/8/layout/bProcess3"/>
    <dgm:cxn modelId="{30AD39E2-C8D3-4D43-ACA6-B5E77CC01CDC}" type="presParOf" srcId="{06C6FE8C-241A-4F59-87C7-6D0B44093A0F}" destId="{41284260-0373-4A32-9A64-2A5B7AA35258}" srcOrd="14" destOrd="0" presId="urn:microsoft.com/office/officeart/2005/8/layout/bProcess3"/>
    <dgm:cxn modelId="{C761B45A-CD6F-476D-946C-BDC6B03AF4CA}" type="presParOf" srcId="{06C6FE8C-241A-4F59-87C7-6D0B44093A0F}" destId="{CD88912D-DFD4-42E4-81A2-FF3E3AF08649}" srcOrd="15" destOrd="0" presId="urn:microsoft.com/office/officeart/2005/8/layout/bProcess3"/>
    <dgm:cxn modelId="{6F620E18-C2E9-4236-9164-AE25195FA4CD}" type="presParOf" srcId="{CD88912D-DFD4-42E4-81A2-FF3E3AF08649}" destId="{9A9E462C-E93F-49EA-A172-DC791AF05A02}" srcOrd="0" destOrd="0" presId="urn:microsoft.com/office/officeart/2005/8/layout/bProcess3"/>
    <dgm:cxn modelId="{328140A4-E318-47D7-8403-7E4D8DEDB4E5}" type="presParOf" srcId="{06C6FE8C-241A-4F59-87C7-6D0B44093A0F}" destId="{7969E2DB-F289-445D-91C2-EC9B13F33B50}" srcOrd="16" destOrd="0" presId="urn:microsoft.com/office/officeart/2005/8/layout/b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B2B6964-75B8-497C-8DA2-380B46532CD9}" type="doc">
      <dgm:prSet loTypeId="urn:microsoft.com/office/officeart/2005/8/layout/process1" loCatId="process" qsTypeId="urn:microsoft.com/office/officeart/2005/8/quickstyle/simple1" qsCatId="simple" csTypeId="urn:microsoft.com/office/officeart/2005/8/colors/accent2_2" csCatId="accent2" phldr="1"/>
      <dgm:spPr/>
    </dgm:pt>
    <dgm:pt modelId="{F177FC82-9CB5-4936-BC64-E91A75EED72F}">
      <dgm:prSet phldrT="[Text]" custT="1"/>
      <dgm:spPr>
        <a:solidFill>
          <a:schemeClr val="tx2">
            <a:lumMod val="75000"/>
          </a:schemeClr>
        </a:solidFill>
        <a:ln>
          <a:solidFill>
            <a:schemeClr val="tx1"/>
          </a:solidFill>
        </a:ln>
      </dgm:spPr>
      <dgm:t>
        <a:bodyPr/>
        <a:lstStyle/>
        <a:p>
          <a:r>
            <a:rPr lang="en-US" sz="2000" b="1" dirty="0">
              <a:solidFill>
                <a:srgbClr val="CCCCCC"/>
              </a:solidFill>
            </a:rPr>
            <a:t>Set Up Countercurrent Flow Condenser</a:t>
          </a:r>
        </a:p>
      </dgm:t>
    </dgm:pt>
    <dgm:pt modelId="{40EAEC99-2ABA-45DA-891B-ED2E9715F9C6}" type="parTrans" cxnId="{6B1E2314-CB2D-4CC9-828F-575B40FB6496}">
      <dgm:prSet/>
      <dgm:spPr/>
      <dgm:t>
        <a:bodyPr/>
        <a:lstStyle/>
        <a:p>
          <a:endParaRPr lang="en-US" sz="1800" b="1">
            <a:solidFill>
              <a:schemeClr val="tx1"/>
            </a:solidFill>
          </a:endParaRPr>
        </a:p>
      </dgm:t>
    </dgm:pt>
    <dgm:pt modelId="{172DBC4A-BCEE-4900-8BB3-94BDB7AC42DD}" type="sibTrans" cxnId="{6B1E2314-CB2D-4CC9-828F-575B40FB6496}">
      <dgm:prSet custT="1"/>
      <dgm:spPr/>
      <dgm:t>
        <a:bodyPr/>
        <a:lstStyle/>
        <a:p>
          <a:endParaRPr lang="en-US" sz="1600" b="1">
            <a:solidFill>
              <a:schemeClr val="tx1"/>
            </a:solidFill>
          </a:endParaRPr>
        </a:p>
      </dgm:t>
    </dgm:pt>
    <dgm:pt modelId="{38302121-2942-4AB2-932E-14F82E79F95A}">
      <dgm:prSet phldrT="[Text]" custT="1"/>
      <dgm:spPr>
        <a:solidFill>
          <a:schemeClr val="tx2">
            <a:lumMod val="75000"/>
          </a:schemeClr>
        </a:solidFill>
        <a:ln>
          <a:solidFill>
            <a:schemeClr val="tx1"/>
          </a:solidFill>
        </a:ln>
      </dgm:spPr>
      <dgm:t>
        <a:bodyPr/>
        <a:lstStyle/>
        <a:p>
          <a:r>
            <a:rPr lang="en-US" sz="2000" b="1" dirty="0">
              <a:solidFill>
                <a:srgbClr val="CCCCCC"/>
              </a:solidFill>
            </a:rPr>
            <a:t>Collected All Countercurrent Flow Data</a:t>
          </a:r>
        </a:p>
      </dgm:t>
    </dgm:pt>
    <dgm:pt modelId="{18BF37C4-EF5E-4605-A9A3-77A317799C3D}" type="parTrans" cxnId="{25529E9A-774F-4E18-AA53-D24748C42701}">
      <dgm:prSet/>
      <dgm:spPr/>
      <dgm:t>
        <a:bodyPr/>
        <a:lstStyle/>
        <a:p>
          <a:endParaRPr lang="en-US" sz="1800" b="1">
            <a:solidFill>
              <a:schemeClr val="tx1"/>
            </a:solidFill>
          </a:endParaRPr>
        </a:p>
      </dgm:t>
    </dgm:pt>
    <dgm:pt modelId="{6F34A667-1078-49D1-90B1-94125C02218F}" type="sibTrans" cxnId="{25529E9A-774F-4E18-AA53-D24748C42701}">
      <dgm:prSet custT="1"/>
      <dgm:spPr/>
      <dgm:t>
        <a:bodyPr/>
        <a:lstStyle/>
        <a:p>
          <a:endParaRPr lang="en-US" sz="1600" b="1">
            <a:solidFill>
              <a:schemeClr val="tx1"/>
            </a:solidFill>
          </a:endParaRPr>
        </a:p>
      </dgm:t>
    </dgm:pt>
    <dgm:pt modelId="{AF7CAD8E-39E6-4A2A-9AAF-B2277B3910DB}">
      <dgm:prSet phldrT="[Text]" custT="1"/>
      <dgm:spPr>
        <a:solidFill>
          <a:schemeClr val="tx2">
            <a:lumMod val="75000"/>
          </a:schemeClr>
        </a:solidFill>
        <a:ln>
          <a:solidFill>
            <a:schemeClr val="tx1"/>
          </a:solidFill>
        </a:ln>
      </dgm:spPr>
      <dgm:t>
        <a:bodyPr/>
        <a:lstStyle/>
        <a:p>
          <a:r>
            <a:rPr lang="en-US" sz="2000" b="1" dirty="0">
              <a:solidFill>
                <a:srgbClr val="CCCCCC"/>
              </a:solidFill>
            </a:rPr>
            <a:t>Set Up </a:t>
          </a:r>
          <a:r>
            <a:rPr lang="en-US" sz="2000" b="1" dirty="0" err="1">
              <a:solidFill>
                <a:srgbClr val="CCCCCC"/>
              </a:solidFill>
            </a:rPr>
            <a:t>Cocurrent</a:t>
          </a:r>
          <a:r>
            <a:rPr lang="en-US" sz="2000" b="1" dirty="0">
              <a:solidFill>
                <a:srgbClr val="CCCCCC"/>
              </a:solidFill>
            </a:rPr>
            <a:t> Flow Condenser</a:t>
          </a:r>
        </a:p>
      </dgm:t>
    </dgm:pt>
    <dgm:pt modelId="{DC70BE84-23C9-4AAB-A269-6EA9666B2462}" type="parTrans" cxnId="{DAED3631-F3A7-485C-BC1C-AD7688767173}">
      <dgm:prSet/>
      <dgm:spPr/>
      <dgm:t>
        <a:bodyPr/>
        <a:lstStyle/>
        <a:p>
          <a:endParaRPr lang="en-US" sz="1800" b="1">
            <a:solidFill>
              <a:schemeClr val="tx1"/>
            </a:solidFill>
          </a:endParaRPr>
        </a:p>
      </dgm:t>
    </dgm:pt>
    <dgm:pt modelId="{E2EFADC1-4676-4214-B3C7-D6F6218BD9CA}" type="sibTrans" cxnId="{DAED3631-F3A7-485C-BC1C-AD7688767173}">
      <dgm:prSet custT="1"/>
      <dgm:spPr/>
      <dgm:t>
        <a:bodyPr/>
        <a:lstStyle/>
        <a:p>
          <a:endParaRPr lang="en-US" sz="1600" b="1">
            <a:solidFill>
              <a:schemeClr val="tx1"/>
            </a:solidFill>
          </a:endParaRPr>
        </a:p>
      </dgm:t>
    </dgm:pt>
    <dgm:pt modelId="{D8EAF88F-E4AF-4113-B5E3-52601155ADC3}">
      <dgm:prSet custT="1"/>
      <dgm:spPr>
        <a:solidFill>
          <a:schemeClr val="tx2">
            <a:lumMod val="75000"/>
          </a:schemeClr>
        </a:solidFill>
        <a:ln>
          <a:solidFill>
            <a:schemeClr val="tx1"/>
          </a:solidFill>
        </a:ln>
      </dgm:spPr>
      <dgm:t>
        <a:bodyPr/>
        <a:lstStyle/>
        <a:p>
          <a:r>
            <a:rPr lang="en-US" sz="2000" b="1" dirty="0">
              <a:solidFill>
                <a:srgbClr val="CCCCCC"/>
              </a:solidFill>
            </a:rPr>
            <a:t>Collected All </a:t>
          </a:r>
          <a:r>
            <a:rPr lang="en-US" sz="2000" b="1" dirty="0" err="1">
              <a:solidFill>
                <a:srgbClr val="CCCCCC"/>
              </a:solidFill>
            </a:rPr>
            <a:t>Cocurrent</a:t>
          </a:r>
          <a:r>
            <a:rPr lang="en-US" sz="2000" b="1" dirty="0">
              <a:solidFill>
                <a:srgbClr val="CCCCCC"/>
              </a:solidFill>
            </a:rPr>
            <a:t> Flow Data</a:t>
          </a:r>
        </a:p>
      </dgm:t>
    </dgm:pt>
    <dgm:pt modelId="{36E67305-16D4-4A2B-812B-E51F3A599795}" type="parTrans" cxnId="{793ACA82-6E0F-448A-9207-5E1DB23710CA}">
      <dgm:prSet/>
      <dgm:spPr/>
      <dgm:t>
        <a:bodyPr/>
        <a:lstStyle/>
        <a:p>
          <a:endParaRPr lang="en-US" sz="1800" b="1">
            <a:solidFill>
              <a:schemeClr val="tx1"/>
            </a:solidFill>
          </a:endParaRPr>
        </a:p>
      </dgm:t>
    </dgm:pt>
    <dgm:pt modelId="{1CF95889-66D1-48B9-8EDB-E47685535852}" type="sibTrans" cxnId="{793ACA82-6E0F-448A-9207-5E1DB23710CA}">
      <dgm:prSet/>
      <dgm:spPr/>
      <dgm:t>
        <a:bodyPr/>
        <a:lstStyle/>
        <a:p>
          <a:endParaRPr lang="en-US" sz="1800" b="1">
            <a:solidFill>
              <a:schemeClr val="tx1"/>
            </a:solidFill>
          </a:endParaRPr>
        </a:p>
      </dgm:t>
    </dgm:pt>
    <dgm:pt modelId="{36D18524-7911-4A68-8BCF-B7388F8E6DEA}" type="pres">
      <dgm:prSet presAssocID="{CB2B6964-75B8-497C-8DA2-380B46532CD9}" presName="Name0" presStyleCnt="0">
        <dgm:presLayoutVars>
          <dgm:dir/>
          <dgm:resizeHandles val="exact"/>
        </dgm:presLayoutVars>
      </dgm:prSet>
      <dgm:spPr/>
    </dgm:pt>
    <dgm:pt modelId="{6C71CFE9-C612-456B-A81B-683056BE2B88}" type="pres">
      <dgm:prSet presAssocID="{F177FC82-9CB5-4936-BC64-E91A75EED72F}" presName="node" presStyleLbl="node1" presStyleIdx="0" presStyleCnt="4">
        <dgm:presLayoutVars>
          <dgm:bulletEnabled val="1"/>
        </dgm:presLayoutVars>
      </dgm:prSet>
      <dgm:spPr/>
    </dgm:pt>
    <dgm:pt modelId="{6EA57F1B-3588-4350-87F5-CDA86008E939}" type="pres">
      <dgm:prSet presAssocID="{172DBC4A-BCEE-4900-8BB3-94BDB7AC42DD}" presName="sibTrans" presStyleLbl="sibTrans2D1" presStyleIdx="0" presStyleCnt="3"/>
      <dgm:spPr/>
    </dgm:pt>
    <dgm:pt modelId="{70D5C153-6E13-41CF-BB17-FFBD40A802DB}" type="pres">
      <dgm:prSet presAssocID="{172DBC4A-BCEE-4900-8BB3-94BDB7AC42DD}" presName="connectorText" presStyleLbl="sibTrans2D1" presStyleIdx="0" presStyleCnt="3"/>
      <dgm:spPr/>
    </dgm:pt>
    <dgm:pt modelId="{965D27DC-8E36-445E-92C2-0C2C195203B3}" type="pres">
      <dgm:prSet presAssocID="{38302121-2942-4AB2-932E-14F82E79F95A}" presName="node" presStyleLbl="node1" presStyleIdx="1" presStyleCnt="4">
        <dgm:presLayoutVars>
          <dgm:bulletEnabled val="1"/>
        </dgm:presLayoutVars>
      </dgm:prSet>
      <dgm:spPr/>
    </dgm:pt>
    <dgm:pt modelId="{BE3E1027-DF1C-4902-8A61-93E4547DAEC1}" type="pres">
      <dgm:prSet presAssocID="{6F34A667-1078-49D1-90B1-94125C02218F}" presName="sibTrans" presStyleLbl="sibTrans2D1" presStyleIdx="1" presStyleCnt="3"/>
      <dgm:spPr/>
    </dgm:pt>
    <dgm:pt modelId="{64C1869C-945E-4C3B-90BC-B2DEBC1047D1}" type="pres">
      <dgm:prSet presAssocID="{6F34A667-1078-49D1-90B1-94125C02218F}" presName="connectorText" presStyleLbl="sibTrans2D1" presStyleIdx="1" presStyleCnt="3"/>
      <dgm:spPr/>
    </dgm:pt>
    <dgm:pt modelId="{5C140229-B898-4A48-A74F-B6AE7817B3B9}" type="pres">
      <dgm:prSet presAssocID="{AF7CAD8E-39E6-4A2A-9AAF-B2277B3910DB}" presName="node" presStyleLbl="node1" presStyleIdx="2" presStyleCnt="4">
        <dgm:presLayoutVars>
          <dgm:bulletEnabled val="1"/>
        </dgm:presLayoutVars>
      </dgm:prSet>
      <dgm:spPr/>
    </dgm:pt>
    <dgm:pt modelId="{AF664C6B-A169-4298-AF1B-D67C62254C3C}" type="pres">
      <dgm:prSet presAssocID="{E2EFADC1-4676-4214-B3C7-D6F6218BD9CA}" presName="sibTrans" presStyleLbl="sibTrans2D1" presStyleIdx="2" presStyleCnt="3"/>
      <dgm:spPr/>
    </dgm:pt>
    <dgm:pt modelId="{D108E8EF-6853-45B3-8AE2-BB1AF4A9BB84}" type="pres">
      <dgm:prSet presAssocID="{E2EFADC1-4676-4214-B3C7-D6F6218BD9CA}" presName="connectorText" presStyleLbl="sibTrans2D1" presStyleIdx="2" presStyleCnt="3"/>
      <dgm:spPr/>
    </dgm:pt>
    <dgm:pt modelId="{16E5A0E6-CEC1-45B7-AA49-35457E19259B}" type="pres">
      <dgm:prSet presAssocID="{D8EAF88F-E4AF-4113-B5E3-52601155ADC3}" presName="node" presStyleLbl="node1" presStyleIdx="3" presStyleCnt="4">
        <dgm:presLayoutVars>
          <dgm:bulletEnabled val="1"/>
        </dgm:presLayoutVars>
      </dgm:prSet>
      <dgm:spPr/>
    </dgm:pt>
  </dgm:ptLst>
  <dgm:cxnLst>
    <dgm:cxn modelId="{6B1E2314-CB2D-4CC9-828F-575B40FB6496}" srcId="{CB2B6964-75B8-497C-8DA2-380B46532CD9}" destId="{F177FC82-9CB5-4936-BC64-E91A75EED72F}" srcOrd="0" destOrd="0" parTransId="{40EAEC99-2ABA-45DA-891B-ED2E9715F9C6}" sibTransId="{172DBC4A-BCEE-4900-8BB3-94BDB7AC42DD}"/>
    <dgm:cxn modelId="{F21F5F1A-6524-46EC-B567-F84EDEBCE149}" type="presOf" srcId="{6F34A667-1078-49D1-90B1-94125C02218F}" destId="{BE3E1027-DF1C-4902-8A61-93E4547DAEC1}" srcOrd="0" destOrd="0" presId="urn:microsoft.com/office/officeart/2005/8/layout/process1"/>
    <dgm:cxn modelId="{DAED3631-F3A7-485C-BC1C-AD7688767173}" srcId="{CB2B6964-75B8-497C-8DA2-380B46532CD9}" destId="{AF7CAD8E-39E6-4A2A-9AAF-B2277B3910DB}" srcOrd="2" destOrd="0" parTransId="{DC70BE84-23C9-4AAB-A269-6EA9666B2462}" sibTransId="{E2EFADC1-4676-4214-B3C7-D6F6218BD9CA}"/>
    <dgm:cxn modelId="{1BF5AF3B-C711-44F4-889D-C0D869D465CB}" type="presOf" srcId="{6F34A667-1078-49D1-90B1-94125C02218F}" destId="{64C1869C-945E-4C3B-90BC-B2DEBC1047D1}" srcOrd="1" destOrd="0" presId="urn:microsoft.com/office/officeart/2005/8/layout/process1"/>
    <dgm:cxn modelId="{F3290045-9C83-4F22-A306-02AD97EB8F6C}" type="presOf" srcId="{AF7CAD8E-39E6-4A2A-9AAF-B2277B3910DB}" destId="{5C140229-B898-4A48-A74F-B6AE7817B3B9}" srcOrd="0" destOrd="0" presId="urn:microsoft.com/office/officeart/2005/8/layout/process1"/>
    <dgm:cxn modelId="{5C4AAD45-B03E-48FB-B74D-281890231D73}" type="presOf" srcId="{172DBC4A-BCEE-4900-8BB3-94BDB7AC42DD}" destId="{6EA57F1B-3588-4350-87F5-CDA86008E939}" srcOrd="0" destOrd="0" presId="urn:microsoft.com/office/officeart/2005/8/layout/process1"/>
    <dgm:cxn modelId="{A895F974-189E-432B-A2FD-50B5DAD99CF3}" type="presOf" srcId="{172DBC4A-BCEE-4900-8BB3-94BDB7AC42DD}" destId="{70D5C153-6E13-41CF-BB17-FFBD40A802DB}" srcOrd="1" destOrd="0" presId="urn:microsoft.com/office/officeart/2005/8/layout/process1"/>
    <dgm:cxn modelId="{C6CB0E7C-FE3C-4C1E-9781-25B0539B3B3D}" type="presOf" srcId="{E2EFADC1-4676-4214-B3C7-D6F6218BD9CA}" destId="{D108E8EF-6853-45B3-8AE2-BB1AF4A9BB84}" srcOrd="1" destOrd="0" presId="urn:microsoft.com/office/officeart/2005/8/layout/process1"/>
    <dgm:cxn modelId="{793ACA82-6E0F-448A-9207-5E1DB23710CA}" srcId="{CB2B6964-75B8-497C-8DA2-380B46532CD9}" destId="{D8EAF88F-E4AF-4113-B5E3-52601155ADC3}" srcOrd="3" destOrd="0" parTransId="{36E67305-16D4-4A2B-812B-E51F3A599795}" sibTransId="{1CF95889-66D1-48B9-8EDB-E47685535852}"/>
    <dgm:cxn modelId="{F38F9D8D-FAC7-42AC-9080-B4680F30396B}" type="presOf" srcId="{E2EFADC1-4676-4214-B3C7-D6F6218BD9CA}" destId="{AF664C6B-A169-4298-AF1B-D67C62254C3C}" srcOrd="0" destOrd="0" presId="urn:microsoft.com/office/officeart/2005/8/layout/process1"/>
    <dgm:cxn modelId="{D2B94C91-CD6F-46F4-9CD4-1E23AA69E48D}" type="presOf" srcId="{D8EAF88F-E4AF-4113-B5E3-52601155ADC3}" destId="{16E5A0E6-CEC1-45B7-AA49-35457E19259B}" srcOrd="0" destOrd="0" presId="urn:microsoft.com/office/officeart/2005/8/layout/process1"/>
    <dgm:cxn modelId="{25529E9A-774F-4E18-AA53-D24748C42701}" srcId="{CB2B6964-75B8-497C-8DA2-380B46532CD9}" destId="{38302121-2942-4AB2-932E-14F82E79F95A}" srcOrd="1" destOrd="0" parTransId="{18BF37C4-EF5E-4605-A9A3-77A317799C3D}" sibTransId="{6F34A667-1078-49D1-90B1-94125C02218F}"/>
    <dgm:cxn modelId="{550E40A2-AA4B-4A27-B2CE-4A586DDA3977}" type="presOf" srcId="{38302121-2942-4AB2-932E-14F82E79F95A}" destId="{965D27DC-8E36-445E-92C2-0C2C195203B3}" srcOrd="0" destOrd="0" presId="urn:microsoft.com/office/officeart/2005/8/layout/process1"/>
    <dgm:cxn modelId="{7E6D5BA5-382B-4776-ABBD-85D55617D795}" type="presOf" srcId="{CB2B6964-75B8-497C-8DA2-380B46532CD9}" destId="{36D18524-7911-4A68-8BCF-B7388F8E6DEA}" srcOrd="0" destOrd="0" presId="urn:microsoft.com/office/officeart/2005/8/layout/process1"/>
    <dgm:cxn modelId="{4B1821BA-A094-4077-99F2-1F747EB58428}" type="presOf" srcId="{F177FC82-9CB5-4936-BC64-E91A75EED72F}" destId="{6C71CFE9-C612-456B-A81B-683056BE2B88}" srcOrd="0" destOrd="0" presId="urn:microsoft.com/office/officeart/2005/8/layout/process1"/>
    <dgm:cxn modelId="{4F7F3B57-6C0E-48E5-9225-5885E8607E6B}" type="presParOf" srcId="{36D18524-7911-4A68-8BCF-B7388F8E6DEA}" destId="{6C71CFE9-C612-456B-A81B-683056BE2B88}" srcOrd="0" destOrd="0" presId="urn:microsoft.com/office/officeart/2005/8/layout/process1"/>
    <dgm:cxn modelId="{1F317F7A-53E6-49B6-B92D-D2B883AF056C}" type="presParOf" srcId="{36D18524-7911-4A68-8BCF-B7388F8E6DEA}" destId="{6EA57F1B-3588-4350-87F5-CDA86008E939}" srcOrd="1" destOrd="0" presId="urn:microsoft.com/office/officeart/2005/8/layout/process1"/>
    <dgm:cxn modelId="{FBA145E8-2667-4977-9AD3-60A687FAC2F1}" type="presParOf" srcId="{6EA57F1B-3588-4350-87F5-CDA86008E939}" destId="{70D5C153-6E13-41CF-BB17-FFBD40A802DB}" srcOrd="0" destOrd="0" presId="urn:microsoft.com/office/officeart/2005/8/layout/process1"/>
    <dgm:cxn modelId="{CCF182E3-F9BB-42E2-A1BF-A5312CB5E91A}" type="presParOf" srcId="{36D18524-7911-4A68-8BCF-B7388F8E6DEA}" destId="{965D27DC-8E36-445E-92C2-0C2C195203B3}" srcOrd="2" destOrd="0" presId="urn:microsoft.com/office/officeart/2005/8/layout/process1"/>
    <dgm:cxn modelId="{B59D0258-B1A1-450D-AC74-F19EA97CA9D4}" type="presParOf" srcId="{36D18524-7911-4A68-8BCF-B7388F8E6DEA}" destId="{BE3E1027-DF1C-4902-8A61-93E4547DAEC1}" srcOrd="3" destOrd="0" presId="urn:microsoft.com/office/officeart/2005/8/layout/process1"/>
    <dgm:cxn modelId="{FCDB46B0-9BFE-4778-A6EF-3F5292FCC538}" type="presParOf" srcId="{BE3E1027-DF1C-4902-8A61-93E4547DAEC1}" destId="{64C1869C-945E-4C3B-90BC-B2DEBC1047D1}" srcOrd="0" destOrd="0" presId="urn:microsoft.com/office/officeart/2005/8/layout/process1"/>
    <dgm:cxn modelId="{C093EDC9-BD0F-485D-BF32-49EDEF1C53A5}" type="presParOf" srcId="{36D18524-7911-4A68-8BCF-B7388F8E6DEA}" destId="{5C140229-B898-4A48-A74F-B6AE7817B3B9}" srcOrd="4" destOrd="0" presId="urn:microsoft.com/office/officeart/2005/8/layout/process1"/>
    <dgm:cxn modelId="{59A32B35-123D-4A7A-ADD6-494C5EE43AEC}" type="presParOf" srcId="{36D18524-7911-4A68-8BCF-B7388F8E6DEA}" destId="{AF664C6B-A169-4298-AF1B-D67C62254C3C}" srcOrd="5" destOrd="0" presId="urn:microsoft.com/office/officeart/2005/8/layout/process1"/>
    <dgm:cxn modelId="{29CC2E75-EFB4-4EE4-B48A-457D3B842361}" type="presParOf" srcId="{AF664C6B-A169-4298-AF1B-D67C62254C3C}" destId="{D108E8EF-6853-45B3-8AE2-BB1AF4A9BB84}" srcOrd="0" destOrd="0" presId="urn:microsoft.com/office/officeart/2005/8/layout/process1"/>
    <dgm:cxn modelId="{83F58706-BB9F-43B0-9327-B0DEEAA9BCCF}" type="presParOf" srcId="{36D18524-7911-4A68-8BCF-B7388F8E6DEA}" destId="{16E5A0E6-CEC1-45B7-AA49-35457E19259B}" srcOrd="6" destOrd="0" presId="urn:microsoft.com/office/officeart/2005/8/layout/process1"/>
  </dgm:cxnLst>
  <dgm:bg/>
  <dgm:whole/>
  <dgm:extLst>
    <a:ext uri="http://schemas.microsoft.com/office/drawing/2008/diagram">
      <dsp:dataModelExt xmlns:dsp="http://schemas.microsoft.com/office/drawing/2008/diagram" relId="rId2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64CE31-E486-4436-B386-EC9F59185EB9}">
      <dsp:nvSpPr>
        <dsp:cNvPr id="0" name=""/>
        <dsp:cNvSpPr/>
      </dsp:nvSpPr>
      <dsp:spPr>
        <a:xfrm>
          <a:off x="3271923" y="1482935"/>
          <a:ext cx="719095" cy="91440"/>
        </a:xfrm>
        <a:custGeom>
          <a:avLst/>
          <a:gdLst/>
          <a:ahLst/>
          <a:cxnLst/>
          <a:rect l="0" t="0" r="0" b="0"/>
          <a:pathLst>
            <a:path>
              <a:moveTo>
                <a:pt x="0" y="45720"/>
              </a:moveTo>
              <a:lnTo>
                <a:pt x="719095" y="45720"/>
              </a:lnTo>
            </a:path>
          </a:pathLst>
        </a:custGeom>
        <a:noFill/>
        <a:ln w="9525" cap="flat" cmpd="sng" algn="ctr">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3612729" y="1524903"/>
        <a:ext cx="37484" cy="7504"/>
      </dsp:txXfrm>
    </dsp:sp>
    <dsp:sp modelId="{8620E9DE-426F-4417-9144-435227F5DB40}">
      <dsp:nvSpPr>
        <dsp:cNvPr id="0" name=""/>
        <dsp:cNvSpPr/>
      </dsp:nvSpPr>
      <dsp:spPr>
        <a:xfrm>
          <a:off x="14179" y="550792"/>
          <a:ext cx="3259544" cy="1955726"/>
        </a:xfrm>
        <a:prstGeom prst="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150000"/>
            </a:lnSpc>
            <a:spcBef>
              <a:spcPct val="0"/>
            </a:spcBef>
            <a:spcAft>
              <a:spcPts val="0"/>
            </a:spcAft>
            <a:buNone/>
          </a:pPr>
          <a:r>
            <a:rPr lang="en-US" sz="2000" b="0" kern="1200" dirty="0">
              <a:solidFill>
                <a:schemeClr val="tx1"/>
              </a:solidFill>
              <a:latin typeface="Times New Roman" panose="02020603050405020304" pitchFamily="18" charset="0"/>
              <a:cs typeface="Times New Roman" panose="02020603050405020304" pitchFamily="18" charset="0"/>
            </a:rPr>
            <a:t>Using parameter 1, Re=286.12, </a:t>
          </a:r>
          <a14:m xmlns:a14="http://schemas.microsoft.com/office/drawing/2010/main">
            <m:oMath xmlns:m="http://schemas.openxmlformats.org/officeDocument/2006/math">
              <m:sSub>
                <m:sSubPr>
                  <m:ctrlPr>
                    <a:rPr lang="en-US" sz="2000" b="0" i="1" kern="1200" smtClean="0">
                      <a:solidFill>
                        <a:schemeClr val="tx1"/>
                      </a:solidFill>
                      <a:latin typeface="Cambria Math" panose="02040503050406030204" pitchFamily="18" charset="0"/>
                      <a:cs typeface="Times New Roman" panose="02020603050405020304" pitchFamily="18" charset="0"/>
                    </a:rPr>
                  </m:ctrlPr>
                </m:sSubPr>
                <m:e>
                  <m:acc>
                    <m:accPr>
                      <m:chr m:val="̇"/>
                      <m:ctrlPr>
                        <a:rPr lang="en-US" sz="2000" b="0" i="1" kern="1200">
                          <a:solidFill>
                            <a:schemeClr val="tx1"/>
                          </a:solidFill>
                          <a:latin typeface="Cambria Math" panose="02040503050406030204" pitchFamily="18" charset="0"/>
                          <a:cs typeface="Times New Roman" panose="02020603050405020304" pitchFamily="18" charset="0"/>
                        </a:rPr>
                      </m:ctrlPr>
                    </m:accPr>
                    <m:e>
                      <m:r>
                        <a:rPr lang="en-US" sz="2000" b="0" i="1" kern="1200" smtClean="0">
                          <a:solidFill>
                            <a:schemeClr val="tx1"/>
                          </a:solidFill>
                          <a:latin typeface="Cambria Math" panose="02040503050406030204" pitchFamily="18" charset="0"/>
                          <a:cs typeface="Times New Roman" panose="02020603050405020304" pitchFamily="18" charset="0"/>
                        </a:rPr>
                        <m:t>𝑉</m:t>
                      </m:r>
                    </m:e>
                  </m:acc>
                </m:e>
                <m:sub>
                  <m:r>
                    <a:rPr lang="en-US" sz="2000" b="0" i="1" kern="1200" smtClean="0">
                      <a:solidFill>
                        <a:schemeClr val="tx1"/>
                      </a:solidFill>
                      <a:latin typeface="Cambria Math" panose="02040503050406030204" pitchFamily="18" charset="0"/>
                      <a:cs typeface="Times New Roman" panose="02020603050405020304" pitchFamily="18" charset="0"/>
                    </a:rPr>
                    <m:t>𝑤𝑎𝑡𝑒𝑟</m:t>
                  </m:r>
                </m:sub>
              </m:sSub>
              <m:r>
                <a:rPr lang="en-US" sz="2000" b="0" i="0" kern="1200" smtClean="0">
                  <a:solidFill>
                    <a:schemeClr val="tx1"/>
                  </a:solidFill>
                  <a:latin typeface="Cambria Math" panose="02040503050406030204" pitchFamily="18" charset="0"/>
                  <a:cs typeface="Times New Roman" panose="02020603050405020304" pitchFamily="18" charset="0"/>
                </a:rPr>
                <m:t>=0.000</m:t>
              </m:r>
              <m:r>
                <a:rPr lang="en-US" sz="2000" b="0" i="1" kern="1200" smtClean="0">
                  <a:solidFill>
                    <a:schemeClr val="tx1"/>
                  </a:solidFill>
                  <a:latin typeface="Cambria Math" panose="02040503050406030204" pitchFamily="18" charset="0"/>
                  <a:cs typeface="Times New Roman" panose="02020603050405020304" pitchFamily="18" charset="0"/>
                </a:rPr>
                <m:t>2</m:t>
              </m:r>
              <m:f>
                <m:fPr>
                  <m:ctrlPr>
                    <a:rPr lang="en-US" sz="2000" b="0" i="1" kern="1200" smtClean="0">
                      <a:solidFill>
                        <a:schemeClr val="tx1"/>
                      </a:solidFill>
                      <a:latin typeface="Cambria Math" panose="02040503050406030204" pitchFamily="18" charset="0"/>
                      <a:cs typeface="Times New Roman" panose="02020603050405020304" pitchFamily="18" charset="0"/>
                    </a:rPr>
                  </m:ctrlPr>
                </m:fPr>
                <m:num>
                  <m:sSup>
                    <m:sSupPr>
                      <m:ctrlPr>
                        <a:rPr lang="en-US" sz="2000" b="0" i="1" kern="1200" smtClean="0">
                          <a:solidFill>
                            <a:schemeClr val="tx1"/>
                          </a:solidFill>
                          <a:latin typeface="Cambria Math" panose="02040503050406030204" pitchFamily="18" charset="0"/>
                          <a:cs typeface="Times New Roman" panose="02020603050405020304" pitchFamily="18" charset="0"/>
                        </a:rPr>
                      </m:ctrlPr>
                    </m:sSupPr>
                    <m:e>
                      <m:r>
                        <a:rPr lang="en-US" sz="2000" b="0" i="0" kern="1200" smtClean="0">
                          <a:solidFill>
                            <a:schemeClr val="tx1"/>
                          </a:solidFill>
                          <a:latin typeface="Cambria Math" panose="02040503050406030204" pitchFamily="18" charset="0"/>
                          <a:cs typeface="Times New Roman" panose="02020603050405020304" pitchFamily="18" charset="0"/>
                        </a:rPr>
                        <m:t> </m:t>
                      </m:r>
                      <m:r>
                        <m:rPr>
                          <m:sty m:val="p"/>
                        </m:rPr>
                        <a:rPr lang="en-US" sz="2000" b="0" i="0" kern="1200" smtClean="0">
                          <a:solidFill>
                            <a:schemeClr val="tx1"/>
                          </a:solidFill>
                          <a:latin typeface="Cambria Math" panose="02040503050406030204" pitchFamily="18" charset="0"/>
                          <a:cs typeface="Times New Roman" panose="02020603050405020304" pitchFamily="18" charset="0"/>
                        </a:rPr>
                        <m:t>m</m:t>
                      </m:r>
                    </m:e>
                    <m:sup>
                      <m:r>
                        <a:rPr lang="en-US" sz="2000" b="0" i="0" kern="1200" smtClean="0">
                          <a:solidFill>
                            <a:schemeClr val="tx1"/>
                          </a:solidFill>
                          <a:latin typeface="Cambria Math" panose="02040503050406030204" pitchFamily="18" charset="0"/>
                          <a:cs typeface="Times New Roman" panose="02020603050405020304" pitchFamily="18" charset="0"/>
                        </a:rPr>
                        <m:t>3</m:t>
                      </m:r>
                    </m:sup>
                  </m:sSup>
                </m:num>
                <m:den>
                  <m:r>
                    <a:rPr lang="en-US" sz="2000" b="0" i="1" kern="1200" smtClean="0">
                      <a:solidFill>
                        <a:schemeClr val="tx1"/>
                      </a:solidFill>
                      <a:latin typeface="Cambria Math" panose="02040503050406030204" pitchFamily="18" charset="0"/>
                      <a:cs typeface="Times New Roman" panose="02020603050405020304" pitchFamily="18" charset="0"/>
                    </a:rPr>
                    <m:t>𝑠𝑒𝑐</m:t>
                  </m:r>
                </m:den>
              </m:f>
              <m:r>
                <a:rPr lang="en-US" sz="2000" b="0" i="1" kern="1200" smtClean="0">
                  <a:solidFill>
                    <a:schemeClr val="tx1"/>
                  </a:solidFill>
                  <a:latin typeface="Cambria Math" panose="02040503050406030204" pitchFamily="18" charset="0"/>
                  <a:cs typeface="Times New Roman" panose="02020603050405020304" pitchFamily="18" charset="0"/>
                </a:rPr>
                <m:t>, </m:t>
              </m:r>
              <m:sSub>
                <m:sSubPr>
                  <m:ctrlPr>
                    <a:rPr lang="en-US" sz="2000" b="0" i="1" kern="1200" dirty="0" smtClean="0">
                      <a:solidFill>
                        <a:schemeClr val="tx1"/>
                      </a:solidFill>
                      <a:latin typeface="Cambria Math" panose="02040503050406030204" pitchFamily="18" charset="0"/>
                      <a:cs typeface="Times New Roman" panose="02020603050405020304" pitchFamily="18" charset="0"/>
                    </a:rPr>
                  </m:ctrlPr>
                </m:sSubPr>
                <m:e>
                  <m:r>
                    <a:rPr lang="en-US" sz="2000" b="0" i="1" kern="1200" dirty="0">
                      <a:solidFill>
                        <a:schemeClr val="tx1"/>
                      </a:solidFill>
                      <a:latin typeface="Cambria Math" panose="02040503050406030204" pitchFamily="18" charset="0"/>
                      <a:cs typeface="Times New Roman" panose="02020603050405020304" pitchFamily="18" charset="0"/>
                    </a:rPr>
                    <m:t>𝐷</m:t>
                  </m:r>
                </m:e>
                <m:sub>
                  <m:r>
                    <a:rPr lang="en-US" sz="2000" b="0" i="1" kern="1200" dirty="0" smtClean="0">
                      <a:solidFill>
                        <a:schemeClr val="tx1"/>
                      </a:solidFill>
                      <a:latin typeface="Cambria Math" panose="02040503050406030204" pitchFamily="18" charset="0"/>
                      <a:cs typeface="Times New Roman" panose="02020603050405020304" pitchFamily="18" charset="0"/>
                    </a:rPr>
                    <m:t>𝑤𝑎𝑡𝑒𝑟</m:t>
                  </m:r>
                </m:sub>
              </m:sSub>
            </m:oMath>
          </a14:m>
          <a:r>
            <a:rPr lang="en-US" sz="2000" b="0" kern="1200" dirty="0">
              <a:solidFill>
                <a:schemeClr val="tx1"/>
              </a:solidFill>
              <a:latin typeface="Times New Roman" panose="02020603050405020304" pitchFamily="18" charset="0"/>
              <a:cs typeface="Times New Roman" panose="02020603050405020304" pitchFamily="18" charset="0"/>
            </a:rPr>
            <a:t>= </a:t>
          </a:r>
          <a14:m xmlns:a14="http://schemas.microsoft.com/office/drawing/2010/main">
            <m:oMath xmlns:m="http://schemas.openxmlformats.org/officeDocument/2006/math">
              <m:r>
                <a:rPr lang="en-US" sz="2000" b="0" i="0" kern="1200" smtClean="0">
                  <a:solidFill>
                    <a:schemeClr val="tx1"/>
                  </a:solidFill>
                  <a:latin typeface="Cambria Math" panose="02040503050406030204" pitchFamily="18" charset="0"/>
                  <a:cs typeface="Times New Roman" panose="02020603050405020304" pitchFamily="18" charset="0"/>
                </a:rPr>
                <m:t>1</m:t>
              </m:r>
              <m:r>
                <a:rPr lang="en-US" sz="2000" b="0" i="1" kern="1200" smtClean="0">
                  <a:solidFill>
                    <a:schemeClr val="tx1"/>
                  </a:solidFill>
                  <a:latin typeface="Cambria Math" panose="02040503050406030204" pitchFamily="18" charset="0"/>
                  <a:cs typeface="Times New Roman" panose="02020603050405020304" pitchFamily="18" charset="0"/>
                </a:rPr>
                <m:t> </m:t>
              </m:r>
              <m:r>
                <a:rPr lang="en-US" sz="2000" b="0" i="1" kern="1200">
                  <a:solidFill>
                    <a:schemeClr val="tx1"/>
                  </a:solidFill>
                  <a:latin typeface="Cambria Math" panose="02040503050406030204" pitchFamily="18" charset="0"/>
                  <a:cs typeface="Times New Roman" panose="02020603050405020304" pitchFamily="18" charset="0"/>
                </a:rPr>
                <m:t>𝑚</m:t>
              </m:r>
            </m:oMath>
          </a14:m>
          <a:endParaRPr lang="en-US" sz="2000" kern="1200" dirty="0"/>
        </a:p>
      </dsp:txBody>
      <dsp:txXfrm>
        <a:off x="14179" y="550792"/>
        <a:ext cx="3259544" cy="1955726"/>
      </dsp:txXfrm>
    </dsp:sp>
    <dsp:sp modelId="{E93772B8-A16E-4816-805D-F8E9462DCDCB}">
      <dsp:nvSpPr>
        <dsp:cNvPr id="0" name=""/>
        <dsp:cNvSpPr/>
      </dsp:nvSpPr>
      <dsp:spPr>
        <a:xfrm>
          <a:off x="7281163" y="1482935"/>
          <a:ext cx="719095" cy="91440"/>
        </a:xfrm>
        <a:custGeom>
          <a:avLst/>
          <a:gdLst/>
          <a:ahLst/>
          <a:cxnLst/>
          <a:rect l="0" t="0" r="0" b="0"/>
          <a:pathLst>
            <a:path>
              <a:moveTo>
                <a:pt x="0" y="45720"/>
              </a:moveTo>
              <a:lnTo>
                <a:pt x="719095" y="45720"/>
              </a:lnTo>
            </a:path>
          </a:pathLst>
        </a:custGeom>
        <a:noFill/>
        <a:ln w="9525" cap="flat" cmpd="sng" algn="ctr">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7621968" y="1524903"/>
        <a:ext cx="37484" cy="7504"/>
      </dsp:txXfrm>
    </dsp:sp>
    <dsp:sp modelId="{0E727E28-1933-4DF6-86A3-8CF9150588E9}">
      <dsp:nvSpPr>
        <dsp:cNvPr id="0" name=""/>
        <dsp:cNvSpPr/>
      </dsp:nvSpPr>
      <dsp:spPr>
        <a:xfrm>
          <a:off x="4023418" y="550792"/>
          <a:ext cx="3259544" cy="1955726"/>
        </a:xfrm>
        <a:prstGeom prst="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14:m xmlns:a14="http://schemas.microsoft.com/office/drawing/2010/main">
            <m:oMath xmlns:m="http://schemas.openxmlformats.org/officeDocument/2006/math">
              <m:sSub>
                <m:sSubPr>
                  <m:ctrlPr>
                    <a:rPr lang="en-US" sz="2000" b="0" i="1" kern="1200" smtClean="0">
                      <a:solidFill>
                        <a:schemeClr val="tx1"/>
                      </a:solidFill>
                      <a:latin typeface="Cambria Math" panose="02040503050406030204" pitchFamily="18" charset="0"/>
                      <a:cs typeface="Times New Roman" panose="02020603050405020304" pitchFamily="18" charset="0"/>
                    </a:rPr>
                  </m:ctrlPr>
                </m:sSubPr>
                <m:e>
                  <m:r>
                    <a:rPr lang="en-US" sz="2000" b="0" i="1" kern="1200">
                      <a:solidFill>
                        <a:schemeClr val="tx1"/>
                      </a:solidFill>
                      <a:latin typeface="Cambria Math" panose="02040503050406030204" pitchFamily="18" charset="0"/>
                      <a:cs typeface="Times New Roman" panose="02020603050405020304" pitchFamily="18" charset="0"/>
                    </a:rPr>
                    <m:t>h</m:t>
                  </m:r>
                </m:e>
                <m:sub>
                  <m:r>
                    <a:rPr lang="en-US" sz="2000" b="0" i="1" kern="1200">
                      <a:solidFill>
                        <a:schemeClr val="tx1"/>
                      </a:solidFill>
                      <a:latin typeface="Cambria Math" panose="02040503050406030204" pitchFamily="18" charset="0"/>
                      <a:cs typeface="Times New Roman" panose="02020603050405020304" pitchFamily="18" charset="0"/>
                    </a:rPr>
                    <m:t>𝑖</m:t>
                  </m:r>
                </m:sub>
              </m:sSub>
            </m:oMath>
          </a14:m>
          <a:r>
            <a:rPr lang="en-US" sz="2000" b="0" kern="1200" dirty="0">
              <a:solidFill>
                <a:schemeClr val="tx1"/>
              </a:solidFill>
              <a:latin typeface="Times New Roman" panose="02020603050405020304" pitchFamily="18" charset="0"/>
              <a:cs typeface="Times New Roman" panose="02020603050405020304" pitchFamily="18" charset="0"/>
            </a:rPr>
            <a:t> was calculated using Nu equation and C and m values derived from Wilson Plot</a:t>
          </a:r>
        </a:p>
        <a:p>
          <a:pPr marL="0" lvl="0" indent="0" algn="ctr" defTabSz="889000">
            <a:lnSpc>
              <a:spcPct val="90000"/>
            </a:lnSpc>
            <a:spcBef>
              <a:spcPct val="0"/>
            </a:spcBef>
            <a:spcAft>
              <a:spcPct val="35000"/>
            </a:spcAft>
            <a:buNone/>
          </a:pPr>
          <a14:m xmlns:a14="http://schemas.microsoft.com/office/drawing/2010/main">
            <m:oMath xmlns:m="http://schemas.openxmlformats.org/officeDocument/2006/math">
              <m:sSub>
                <m:sSubPr>
                  <m:ctrlPr>
                    <a:rPr lang="en-US" sz="2000" b="0" i="1" kern="1200" smtClean="0">
                      <a:solidFill>
                        <a:schemeClr val="tx1"/>
                      </a:solidFill>
                      <a:latin typeface="Cambria Math" panose="02040503050406030204" pitchFamily="18" charset="0"/>
                      <a:cs typeface="Times New Roman" panose="02020603050405020304" pitchFamily="18" charset="0"/>
                    </a:rPr>
                  </m:ctrlPr>
                </m:sSubPr>
                <m:e>
                  <m:r>
                    <a:rPr lang="en-US" sz="2000" b="0" i="1" kern="1200">
                      <a:solidFill>
                        <a:schemeClr val="tx1"/>
                      </a:solidFill>
                      <a:latin typeface="Cambria Math" panose="02040503050406030204" pitchFamily="18" charset="0"/>
                      <a:cs typeface="Times New Roman" panose="02020603050405020304" pitchFamily="18" charset="0"/>
                    </a:rPr>
                    <m:t>h</m:t>
                  </m:r>
                </m:e>
                <m:sub>
                  <m:r>
                    <a:rPr lang="en-US" sz="2000" b="0" i="1" kern="1200">
                      <a:solidFill>
                        <a:schemeClr val="tx1"/>
                      </a:solidFill>
                      <a:latin typeface="Cambria Math" panose="02040503050406030204" pitchFamily="18" charset="0"/>
                      <a:cs typeface="Times New Roman" panose="02020603050405020304" pitchFamily="18" charset="0"/>
                    </a:rPr>
                    <m:t>𝑖</m:t>
                  </m:r>
                </m:sub>
              </m:sSub>
            </m:oMath>
          </a14:m>
          <a:r>
            <a:rPr lang="en-US" sz="2000" b="0" kern="1200" dirty="0">
              <a:solidFill>
                <a:schemeClr val="tx1"/>
              </a:solidFill>
              <a:latin typeface="Times New Roman" panose="02020603050405020304" pitchFamily="18" charset="0"/>
              <a:cs typeface="Times New Roman" panose="02020603050405020304" pitchFamily="18" charset="0"/>
            </a:rPr>
            <a:t> = 0.068 W/(</a:t>
          </a:r>
          <a14:m xmlns:a14="http://schemas.microsoft.com/office/drawing/2010/main">
            <m:oMath xmlns:m="http://schemas.openxmlformats.org/officeDocument/2006/math">
              <m:sSup>
                <m:sSupPr>
                  <m:ctrlPr>
                    <a:rPr lang="en-US" sz="2000" b="0" i="1" kern="1200" smtClean="0">
                      <a:solidFill>
                        <a:schemeClr val="tx1"/>
                      </a:solidFill>
                      <a:latin typeface="Cambria Math" panose="02040503050406030204" pitchFamily="18" charset="0"/>
                      <a:cs typeface="Times New Roman" panose="02020603050405020304" pitchFamily="18" charset="0"/>
                    </a:rPr>
                  </m:ctrlPr>
                </m:sSupPr>
                <m:e>
                  <m:r>
                    <a:rPr lang="en-US" sz="2000" b="0" i="1" kern="1200" smtClean="0">
                      <a:solidFill>
                        <a:schemeClr val="tx1"/>
                      </a:solidFill>
                      <a:latin typeface="Cambria Math" panose="02040503050406030204" pitchFamily="18" charset="0"/>
                      <a:cs typeface="Times New Roman" panose="02020603050405020304" pitchFamily="18" charset="0"/>
                    </a:rPr>
                    <m:t>𝑚</m:t>
                  </m:r>
                </m:e>
                <m:sup>
                  <m:r>
                    <a:rPr lang="en-US" sz="2000" b="0" i="1" kern="1200" smtClean="0">
                      <a:solidFill>
                        <a:schemeClr val="tx1"/>
                      </a:solidFill>
                      <a:latin typeface="Cambria Math" panose="02040503050406030204" pitchFamily="18" charset="0"/>
                      <a:cs typeface="Times New Roman" panose="02020603050405020304" pitchFamily="18" charset="0"/>
                    </a:rPr>
                    <m:t>2</m:t>
                  </m:r>
                </m:sup>
              </m:sSup>
            </m:oMath>
          </a14:m>
          <a:r>
            <a:rPr lang="en-US" sz="2000" b="0" kern="1200" dirty="0">
              <a:solidFill>
                <a:schemeClr val="tx1"/>
              </a:solidFill>
              <a:latin typeface="Times New Roman" panose="02020603050405020304" pitchFamily="18" charset="0"/>
              <a:cs typeface="Times New Roman" panose="02020603050405020304" pitchFamily="18" charset="0"/>
            </a:rPr>
            <a:t>K)</a:t>
          </a:r>
          <a:endParaRPr lang="en-US" sz="2000" kern="1200" dirty="0"/>
        </a:p>
      </dsp:txBody>
      <dsp:txXfrm>
        <a:off x="4023418" y="550792"/>
        <a:ext cx="3259544" cy="1955726"/>
      </dsp:txXfrm>
    </dsp:sp>
    <dsp:sp modelId="{A4A2B287-6F63-4DBF-9B4D-4B2318343693}">
      <dsp:nvSpPr>
        <dsp:cNvPr id="0" name=""/>
        <dsp:cNvSpPr/>
      </dsp:nvSpPr>
      <dsp:spPr>
        <a:xfrm>
          <a:off x="1643951" y="2504718"/>
          <a:ext cx="8018478" cy="719095"/>
        </a:xfrm>
        <a:custGeom>
          <a:avLst/>
          <a:gdLst/>
          <a:ahLst/>
          <a:cxnLst/>
          <a:rect l="0" t="0" r="0" b="0"/>
          <a:pathLst>
            <a:path>
              <a:moveTo>
                <a:pt x="8018478" y="0"/>
              </a:moveTo>
              <a:lnTo>
                <a:pt x="8018478" y="376647"/>
              </a:lnTo>
              <a:lnTo>
                <a:pt x="0" y="376647"/>
              </a:lnTo>
              <a:lnTo>
                <a:pt x="0" y="719095"/>
              </a:lnTo>
            </a:path>
          </a:pathLst>
        </a:custGeom>
        <a:noFill/>
        <a:ln w="9525" cap="flat" cmpd="sng" algn="ctr">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5451854" y="2860514"/>
        <a:ext cx="402672" cy="7504"/>
      </dsp:txXfrm>
    </dsp:sp>
    <dsp:sp modelId="{6DB3324F-6210-4977-9009-1F7EA1B97C47}">
      <dsp:nvSpPr>
        <dsp:cNvPr id="0" name=""/>
        <dsp:cNvSpPr/>
      </dsp:nvSpPr>
      <dsp:spPr>
        <a:xfrm>
          <a:off x="8032658" y="550792"/>
          <a:ext cx="3259544" cy="1955726"/>
        </a:xfrm>
        <a:prstGeom prst="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b="0" kern="1200" dirty="0">
              <a:solidFill>
                <a:schemeClr val="tx1"/>
              </a:solidFill>
              <a:latin typeface="Times New Roman" panose="02020603050405020304" pitchFamily="18" charset="0"/>
              <a:cs typeface="Times New Roman" panose="02020603050405020304" pitchFamily="18" charset="0"/>
            </a:rPr>
            <a:t>Re</a:t>
          </a:r>
          <a:r>
            <a:rPr lang="en-US" sz="2000" b="0" kern="1200" baseline="-25000" dirty="0" err="1">
              <a:solidFill>
                <a:schemeClr val="tx1"/>
              </a:solidFill>
              <a:latin typeface="Times New Roman" panose="02020603050405020304" pitchFamily="18" charset="0"/>
              <a:cs typeface="Times New Roman" panose="02020603050405020304" pitchFamily="18" charset="0"/>
            </a:rPr>
            <a:t>steam</a:t>
          </a:r>
          <a:r>
            <a:rPr lang="en-US" sz="2000" b="0" kern="1200" dirty="0">
              <a:solidFill>
                <a:schemeClr val="tx1"/>
              </a:solidFill>
              <a:latin typeface="Times New Roman" panose="02020603050405020304" pitchFamily="18" charset="0"/>
              <a:cs typeface="Times New Roman" panose="02020603050405020304" pitchFamily="18" charset="0"/>
            </a:rPr>
            <a:t> was calculated using Nu relation with tabulated C and m values</a:t>
          </a:r>
        </a:p>
        <a:p>
          <a:pPr marL="0" lvl="0" indent="0" algn="ctr" defTabSz="889000">
            <a:lnSpc>
              <a:spcPct val="90000"/>
            </a:lnSpc>
            <a:spcBef>
              <a:spcPct val="0"/>
            </a:spcBef>
            <a:spcAft>
              <a:spcPct val="35000"/>
            </a:spcAft>
            <a:buNone/>
          </a:pPr>
          <a14:m xmlns:a14="http://schemas.microsoft.com/office/drawing/2010/main">
            <m:oMathPara xmlns:m="http://schemas.openxmlformats.org/officeDocument/2006/math">
              <m:oMathParaPr>
                <m:jc m:val="centerGroup"/>
              </m:oMathParaPr>
              <m:oMath xmlns:m="http://schemas.openxmlformats.org/officeDocument/2006/math">
                <m:sSub>
                  <m:sSubPr>
                    <m:ctrlPr>
                      <a:rPr lang="en-US" sz="2000" b="0" i="1" kern="1200" smtClean="0">
                        <a:solidFill>
                          <a:schemeClr val="tx1"/>
                        </a:solidFill>
                        <a:latin typeface="Cambria Math" panose="02040503050406030204" pitchFamily="18" charset="0"/>
                        <a:cs typeface="Times New Roman" panose="02020603050405020304" pitchFamily="18" charset="0"/>
                      </a:rPr>
                    </m:ctrlPr>
                  </m:sSubPr>
                  <m:e>
                    <m:r>
                      <a:rPr lang="en-US" sz="2000" b="0" i="1" kern="1200" smtClean="0">
                        <a:solidFill>
                          <a:schemeClr val="tx1"/>
                        </a:solidFill>
                        <a:latin typeface="Cambria Math" panose="02040503050406030204" pitchFamily="18" charset="0"/>
                        <a:cs typeface="Times New Roman" panose="02020603050405020304" pitchFamily="18" charset="0"/>
                      </a:rPr>
                      <m:t>𝑁𝑢</m:t>
                    </m:r>
                  </m:e>
                  <m:sub>
                    <m:r>
                      <a:rPr lang="en-US" sz="2000" b="0" i="1" kern="1200" smtClean="0">
                        <a:solidFill>
                          <a:schemeClr val="tx1"/>
                        </a:solidFill>
                        <a:latin typeface="Cambria Math" panose="02040503050406030204" pitchFamily="18" charset="0"/>
                        <a:cs typeface="Times New Roman" panose="02020603050405020304" pitchFamily="18" charset="0"/>
                      </a:rPr>
                      <m:t>𝐻</m:t>
                    </m:r>
                    <m:r>
                      <a:rPr lang="en-US" sz="2000" b="0" i="1" kern="1200" smtClean="0">
                        <a:solidFill>
                          <a:schemeClr val="tx1"/>
                        </a:solidFill>
                        <a:latin typeface="Cambria Math" panose="02040503050406030204" pitchFamily="18" charset="0"/>
                        <a:cs typeface="Times New Roman" panose="02020603050405020304" pitchFamily="18" charset="0"/>
                      </a:rPr>
                      <m:t>2</m:t>
                    </m:r>
                    <m:r>
                      <a:rPr lang="en-US" sz="2000" b="0" i="1" kern="1200" smtClean="0">
                        <a:solidFill>
                          <a:schemeClr val="tx1"/>
                        </a:solidFill>
                        <a:latin typeface="Cambria Math" panose="02040503050406030204" pitchFamily="18" charset="0"/>
                        <a:cs typeface="Times New Roman" panose="02020603050405020304" pitchFamily="18" charset="0"/>
                      </a:rPr>
                      <m:t>𝑂</m:t>
                    </m:r>
                  </m:sub>
                </m:sSub>
                <m:r>
                  <a:rPr lang="en-US" sz="2000" b="0" i="1" kern="1200" smtClean="0">
                    <a:solidFill>
                      <a:schemeClr val="tx1"/>
                    </a:solidFill>
                    <a:latin typeface="Cambria Math" panose="02040503050406030204" pitchFamily="18" charset="0"/>
                    <a:cs typeface="Times New Roman" panose="02020603050405020304" pitchFamily="18" charset="0"/>
                  </a:rPr>
                  <m:t>=</m:t>
                </m:r>
                <m:sSub>
                  <m:sSubPr>
                    <m:ctrlPr>
                      <a:rPr lang="en-US" sz="2000" b="0" i="1" kern="1200" smtClean="0">
                        <a:solidFill>
                          <a:schemeClr val="tx1"/>
                        </a:solidFill>
                        <a:latin typeface="Cambria Math" panose="02040503050406030204" pitchFamily="18" charset="0"/>
                        <a:cs typeface="Times New Roman" panose="02020603050405020304" pitchFamily="18" charset="0"/>
                      </a:rPr>
                    </m:ctrlPr>
                  </m:sSubPr>
                  <m:e>
                    <m:r>
                      <a:rPr lang="en-US" sz="2000" b="0" i="1" kern="1200" smtClean="0">
                        <a:solidFill>
                          <a:schemeClr val="tx1"/>
                        </a:solidFill>
                        <a:latin typeface="Cambria Math" panose="02040503050406030204" pitchFamily="18" charset="0"/>
                        <a:cs typeface="Times New Roman" panose="02020603050405020304" pitchFamily="18" charset="0"/>
                      </a:rPr>
                      <m:t>𝑁𝑢</m:t>
                    </m:r>
                  </m:e>
                  <m:sub>
                    <m:r>
                      <a:rPr lang="en-US" sz="2000" b="0" i="1" kern="1200" smtClean="0">
                        <a:solidFill>
                          <a:schemeClr val="tx1"/>
                        </a:solidFill>
                        <a:latin typeface="Cambria Math" panose="02040503050406030204" pitchFamily="18" charset="0"/>
                        <a:cs typeface="Times New Roman" panose="02020603050405020304" pitchFamily="18" charset="0"/>
                      </a:rPr>
                      <m:t>𝑠𝑡𝑒𝑎𝑚</m:t>
                    </m:r>
                  </m:sub>
                </m:sSub>
              </m:oMath>
            </m:oMathPara>
          </a14:m>
          <a:endParaRPr lang="en-US" sz="2000" b="0" kern="1200" dirty="0">
            <a:solidFill>
              <a:schemeClr val="tx1"/>
            </a:solidFill>
            <a:latin typeface="Times New Roman" panose="02020603050405020304" pitchFamily="18" charset="0"/>
            <a:cs typeface="Times New Roman" panose="02020603050405020304" pitchFamily="18" charset="0"/>
          </a:endParaRPr>
        </a:p>
        <a:p>
          <a:pPr marL="0" lvl="0" indent="0" algn="ctr" defTabSz="889000">
            <a:lnSpc>
              <a:spcPct val="90000"/>
            </a:lnSpc>
            <a:spcBef>
              <a:spcPct val="0"/>
            </a:spcBef>
            <a:spcAft>
              <a:spcPct val="35000"/>
            </a:spcAft>
            <a:buNone/>
          </a:pPr>
          <a14:m xmlns:a14="http://schemas.microsoft.com/office/drawing/2010/main">
            <m:oMathPara xmlns:m="http://schemas.openxmlformats.org/officeDocument/2006/math">
              <m:oMathParaPr>
                <m:jc m:val="centerGroup"/>
              </m:oMathParaPr>
              <m:oMath xmlns:m="http://schemas.openxmlformats.org/officeDocument/2006/math">
                <m:sSub>
                  <m:sSubPr>
                    <m:ctrlPr>
                      <a:rPr lang="en-US" sz="2000" b="0" i="1" kern="1200" smtClean="0">
                        <a:solidFill>
                          <a:schemeClr val="tx1"/>
                        </a:solidFill>
                        <a:latin typeface="Cambria Math" panose="02040503050406030204" pitchFamily="18" charset="0"/>
                        <a:cs typeface="Times New Roman" panose="02020603050405020304" pitchFamily="18" charset="0"/>
                      </a:rPr>
                    </m:ctrlPr>
                  </m:sSubPr>
                  <m:e>
                    <m:r>
                      <a:rPr lang="en-US" sz="2000" b="0" i="1" kern="1200" smtClean="0">
                        <a:solidFill>
                          <a:schemeClr val="tx1"/>
                        </a:solidFill>
                        <a:latin typeface="Cambria Math" panose="02040503050406030204" pitchFamily="18" charset="0"/>
                        <a:cs typeface="Times New Roman" panose="02020603050405020304" pitchFamily="18" charset="0"/>
                      </a:rPr>
                      <m:t>𝑅𝑒</m:t>
                    </m:r>
                  </m:e>
                  <m:sub>
                    <m:r>
                      <a:rPr lang="en-US" sz="2000" b="0" i="1" kern="1200" smtClean="0">
                        <a:solidFill>
                          <a:schemeClr val="tx1"/>
                        </a:solidFill>
                        <a:latin typeface="Cambria Math" panose="02040503050406030204" pitchFamily="18" charset="0"/>
                        <a:cs typeface="Times New Roman" panose="02020603050405020304" pitchFamily="18" charset="0"/>
                      </a:rPr>
                      <m:t>𝑠𝑡𝑒𝑎𝑚</m:t>
                    </m:r>
                  </m:sub>
                </m:sSub>
                <m:r>
                  <a:rPr lang="en-US" sz="2000" b="0" i="1" kern="1200" smtClean="0">
                    <a:solidFill>
                      <a:schemeClr val="tx1"/>
                    </a:solidFill>
                    <a:latin typeface="Cambria Math" panose="02040503050406030204" pitchFamily="18" charset="0"/>
                    <a:cs typeface="Times New Roman" panose="02020603050405020304" pitchFamily="18" charset="0"/>
                  </a:rPr>
                  <m:t>=</m:t>
                </m:r>
                <m:r>
                  <a:rPr lang="en-US" sz="2000" b="0" i="1" kern="1200">
                    <a:solidFill>
                      <a:schemeClr val="tx1"/>
                    </a:solidFill>
                    <a:latin typeface="Cambria Math" panose="02040503050406030204" pitchFamily="18" charset="0"/>
                    <a:cs typeface="Times New Roman" panose="02020603050405020304" pitchFamily="18" charset="0"/>
                  </a:rPr>
                  <m:t>131</m:t>
                </m:r>
                <m:r>
                  <a:rPr lang="en-US" sz="2000" b="0" i="1" kern="1200" smtClean="0">
                    <a:solidFill>
                      <a:schemeClr val="tx1"/>
                    </a:solidFill>
                    <a:latin typeface="Cambria Math" panose="02040503050406030204" pitchFamily="18" charset="0"/>
                    <a:cs typeface="Times New Roman" panose="02020603050405020304" pitchFamily="18" charset="0"/>
                  </a:rPr>
                  <m:t>1</m:t>
                </m:r>
              </m:oMath>
            </m:oMathPara>
          </a14:m>
          <a:endParaRPr lang="en-US" sz="2000" kern="1200" dirty="0"/>
        </a:p>
      </dsp:txBody>
      <dsp:txXfrm>
        <a:off x="8032658" y="550792"/>
        <a:ext cx="3259544" cy="1955726"/>
      </dsp:txXfrm>
    </dsp:sp>
    <dsp:sp modelId="{4C6164D5-97B1-4C59-B831-FB2A154E05FF}">
      <dsp:nvSpPr>
        <dsp:cNvPr id="0" name=""/>
        <dsp:cNvSpPr/>
      </dsp:nvSpPr>
      <dsp:spPr>
        <a:xfrm>
          <a:off x="3271923" y="4188357"/>
          <a:ext cx="719095" cy="91440"/>
        </a:xfrm>
        <a:custGeom>
          <a:avLst/>
          <a:gdLst/>
          <a:ahLst/>
          <a:cxnLst/>
          <a:rect l="0" t="0" r="0" b="0"/>
          <a:pathLst>
            <a:path>
              <a:moveTo>
                <a:pt x="0" y="45720"/>
              </a:moveTo>
              <a:lnTo>
                <a:pt x="719095" y="45720"/>
              </a:lnTo>
            </a:path>
          </a:pathLst>
        </a:custGeom>
        <a:noFill/>
        <a:ln w="9525" cap="flat" cmpd="sng" algn="ctr">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3612729" y="4230324"/>
        <a:ext cx="37484" cy="7504"/>
      </dsp:txXfrm>
    </dsp:sp>
    <dsp:sp modelId="{C9F7EDF9-FD2D-456E-9814-3DAB76AC084B}">
      <dsp:nvSpPr>
        <dsp:cNvPr id="0" name=""/>
        <dsp:cNvSpPr/>
      </dsp:nvSpPr>
      <dsp:spPr>
        <a:xfrm>
          <a:off x="14179" y="3256213"/>
          <a:ext cx="3259544" cy="1955726"/>
        </a:xfrm>
        <a:prstGeom prst="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b="0" kern="1200" dirty="0">
              <a:solidFill>
                <a:schemeClr val="tx1"/>
              </a:solidFill>
              <a:latin typeface="Times New Roman" panose="02020603050405020304" pitchFamily="18" charset="0"/>
              <a:cs typeface="Times New Roman" panose="02020603050405020304" pitchFamily="18" charset="0"/>
            </a:rPr>
            <a:t>Steam flow diameter was found using Re equation </a:t>
          </a:r>
        </a:p>
        <a:p>
          <a:pPr marL="0" lvl="0" indent="0" algn="ctr" defTabSz="889000">
            <a:lnSpc>
              <a:spcPct val="90000"/>
            </a:lnSpc>
            <a:spcBef>
              <a:spcPct val="0"/>
            </a:spcBef>
            <a:spcAft>
              <a:spcPct val="35000"/>
            </a:spcAft>
            <a:buNone/>
          </a:pPr>
          <a:r>
            <a:rPr lang="en-US" sz="2000" b="0" kern="1200" dirty="0">
              <a:solidFill>
                <a:schemeClr val="tx1"/>
              </a:solidFill>
              <a:latin typeface="Times New Roman" panose="02020603050405020304" pitchFamily="18" charset="0"/>
              <a:cs typeface="Times New Roman" panose="02020603050405020304" pitchFamily="18" charset="0"/>
            </a:rPr>
            <a:t>D = 12.7 m</a:t>
          </a:r>
          <a:endParaRPr lang="en-US" sz="2000" kern="1200" dirty="0"/>
        </a:p>
      </dsp:txBody>
      <dsp:txXfrm>
        <a:off x="14179" y="3256213"/>
        <a:ext cx="3259544" cy="1955726"/>
      </dsp:txXfrm>
    </dsp:sp>
    <dsp:sp modelId="{59E3DEFA-3754-46A9-B28F-4D0BA8B56960}">
      <dsp:nvSpPr>
        <dsp:cNvPr id="0" name=""/>
        <dsp:cNvSpPr/>
      </dsp:nvSpPr>
      <dsp:spPr>
        <a:xfrm>
          <a:off x="7281163" y="4188357"/>
          <a:ext cx="719095" cy="91440"/>
        </a:xfrm>
        <a:custGeom>
          <a:avLst/>
          <a:gdLst/>
          <a:ahLst/>
          <a:cxnLst/>
          <a:rect l="0" t="0" r="0" b="0"/>
          <a:pathLst>
            <a:path>
              <a:moveTo>
                <a:pt x="0" y="45720"/>
              </a:moveTo>
              <a:lnTo>
                <a:pt x="719095" y="45720"/>
              </a:lnTo>
            </a:path>
          </a:pathLst>
        </a:custGeom>
        <a:noFill/>
        <a:ln w="9525" cap="flat" cmpd="sng" algn="ctr">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7621968" y="4230324"/>
        <a:ext cx="37484" cy="7504"/>
      </dsp:txXfrm>
    </dsp:sp>
    <dsp:sp modelId="{39F36A8B-AB56-49AE-B954-88EF67E8F4E8}">
      <dsp:nvSpPr>
        <dsp:cNvPr id="0" name=""/>
        <dsp:cNvSpPr/>
      </dsp:nvSpPr>
      <dsp:spPr>
        <a:xfrm>
          <a:off x="4023418" y="3256213"/>
          <a:ext cx="3259544" cy="1955726"/>
        </a:xfrm>
        <a:prstGeom prst="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t" anchorCtr="0">
          <a:noAutofit/>
        </a:bodyPr>
        <a:lstStyle/>
        <a:p>
          <a:pPr marL="0" lvl="0" indent="0" algn="ctr" defTabSz="889000">
            <a:lnSpc>
              <a:spcPct val="90000"/>
            </a:lnSpc>
            <a:spcBef>
              <a:spcPct val="0"/>
            </a:spcBef>
            <a:spcAft>
              <a:spcPct val="35000"/>
            </a:spcAft>
            <a:buNone/>
          </a:pPr>
          <a14:m xmlns:a14="http://schemas.microsoft.com/office/drawing/2010/main">
            <m:oMath xmlns:m="http://schemas.openxmlformats.org/officeDocument/2006/math">
              <m:sSub>
                <m:sSubPr>
                  <m:ctrlPr>
                    <a:rPr lang="en-US" sz="2000" b="0" i="1" kern="1200" smtClean="0">
                      <a:solidFill>
                        <a:schemeClr val="tx1"/>
                      </a:solidFill>
                      <a:latin typeface="Cambria Math" panose="02040503050406030204" pitchFamily="18" charset="0"/>
                      <a:cs typeface="Times New Roman" panose="02020603050405020304" pitchFamily="18" charset="0"/>
                    </a:rPr>
                  </m:ctrlPr>
                </m:sSubPr>
                <m:e>
                  <m:r>
                    <a:rPr lang="en-US" sz="2000" b="0" i="1" kern="1200" smtClean="0">
                      <a:solidFill>
                        <a:schemeClr val="tx1"/>
                      </a:solidFill>
                      <a:latin typeface="Cambria Math" panose="02040503050406030204" pitchFamily="18" charset="0"/>
                      <a:cs typeface="Times New Roman" panose="02020603050405020304" pitchFamily="18" charset="0"/>
                    </a:rPr>
                    <m:t>h</m:t>
                  </m:r>
                </m:e>
                <m:sub>
                  <m:r>
                    <a:rPr lang="en-US" sz="2000" b="0" i="1" kern="1200" smtClean="0">
                      <a:solidFill>
                        <a:schemeClr val="tx1"/>
                      </a:solidFill>
                      <a:latin typeface="Cambria Math" panose="02040503050406030204" pitchFamily="18" charset="0"/>
                      <a:cs typeface="Times New Roman" panose="02020603050405020304" pitchFamily="18" charset="0"/>
                    </a:rPr>
                    <m:t>0</m:t>
                  </m:r>
                </m:sub>
              </m:sSub>
            </m:oMath>
          </a14:m>
          <a:r>
            <a:rPr lang="en-US" sz="2000" b="0" kern="1200" dirty="0">
              <a:solidFill>
                <a:schemeClr val="tx1"/>
              </a:solidFill>
              <a:latin typeface="Times New Roman" panose="02020603050405020304" pitchFamily="18" charset="0"/>
              <a:cs typeface="Times New Roman" panose="02020603050405020304" pitchFamily="18" charset="0"/>
            </a:rPr>
            <a:t> was calculated using Nu relation </a:t>
          </a:r>
        </a:p>
        <a:p>
          <a:pPr marL="0" lvl="0" indent="0" algn="ctr" defTabSz="889000">
            <a:lnSpc>
              <a:spcPct val="90000"/>
            </a:lnSpc>
            <a:spcBef>
              <a:spcPct val="0"/>
            </a:spcBef>
            <a:spcAft>
              <a:spcPct val="35000"/>
            </a:spcAft>
            <a:buNone/>
          </a:pPr>
          <a14:m xmlns:a14="http://schemas.microsoft.com/office/drawing/2010/main">
            <m:oMathPara xmlns:m="http://schemas.openxmlformats.org/officeDocument/2006/math">
              <m:oMathParaPr>
                <m:jc m:val="centerGroup"/>
              </m:oMathParaPr>
              <m:oMath xmlns:m="http://schemas.openxmlformats.org/officeDocument/2006/math">
                <m:r>
                  <a:rPr lang="en-US" sz="2000" b="0" i="1" kern="1200" smtClean="0">
                    <a:solidFill>
                      <a:schemeClr val="tx1"/>
                    </a:solidFill>
                    <a:latin typeface="Cambria Math" panose="02040503050406030204" pitchFamily="18" charset="0"/>
                    <a:cs typeface="Times New Roman" panose="02020603050405020304" pitchFamily="18" charset="0"/>
                  </a:rPr>
                  <m:t>𝑁𝑢</m:t>
                </m:r>
                <m:d>
                  <m:dPr>
                    <m:ctrlPr>
                      <a:rPr lang="en-US" sz="2000" b="0" i="1" kern="1200" smtClean="0">
                        <a:solidFill>
                          <a:schemeClr val="tx1"/>
                        </a:solidFill>
                        <a:latin typeface="Cambria Math" panose="02040503050406030204" pitchFamily="18" charset="0"/>
                        <a:cs typeface="Times New Roman" panose="02020603050405020304" pitchFamily="18" charset="0"/>
                      </a:rPr>
                    </m:ctrlPr>
                  </m:dPr>
                  <m:e>
                    <m:r>
                      <a:rPr lang="en-US" sz="2000" b="0" i="1" kern="1200" smtClean="0">
                        <a:solidFill>
                          <a:schemeClr val="tx1"/>
                        </a:solidFill>
                        <a:latin typeface="Cambria Math" panose="02040503050406030204" pitchFamily="18" charset="0"/>
                        <a:cs typeface="Times New Roman" panose="02020603050405020304" pitchFamily="18" charset="0"/>
                      </a:rPr>
                      <m:t>𝑤𝑎𝑡𝑒𝑟</m:t>
                    </m:r>
                  </m:e>
                </m:d>
                <m:r>
                  <a:rPr lang="en-US" sz="2000" b="0" i="1" kern="1200" smtClean="0">
                    <a:solidFill>
                      <a:schemeClr val="tx1"/>
                    </a:solidFill>
                    <a:latin typeface="Cambria Math" panose="02040503050406030204" pitchFamily="18" charset="0"/>
                    <a:cs typeface="Times New Roman" panose="02020603050405020304" pitchFamily="18" charset="0"/>
                  </a:rPr>
                  <m:t>=</m:t>
                </m:r>
                <m:r>
                  <a:rPr lang="en-US" sz="2000" b="0" i="1" kern="1200" smtClean="0">
                    <a:solidFill>
                      <a:schemeClr val="tx1"/>
                    </a:solidFill>
                    <a:latin typeface="Cambria Math" panose="02040503050406030204" pitchFamily="18" charset="0"/>
                    <a:cs typeface="Times New Roman" panose="02020603050405020304" pitchFamily="18" charset="0"/>
                  </a:rPr>
                  <m:t>𝑁𝑢</m:t>
                </m:r>
                <m:d>
                  <m:dPr>
                    <m:ctrlPr>
                      <a:rPr lang="en-US" sz="2000" b="0" i="1" kern="1200" smtClean="0">
                        <a:solidFill>
                          <a:schemeClr val="tx1"/>
                        </a:solidFill>
                        <a:latin typeface="Cambria Math" panose="02040503050406030204" pitchFamily="18" charset="0"/>
                        <a:cs typeface="Times New Roman" panose="02020603050405020304" pitchFamily="18" charset="0"/>
                      </a:rPr>
                    </m:ctrlPr>
                  </m:dPr>
                  <m:e>
                    <m:r>
                      <a:rPr lang="en-US" sz="2000" b="0" i="1" kern="1200" smtClean="0">
                        <a:solidFill>
                          <a:schemeClr val="tx1"/>
                        </a:solidFill>
                        <a:latin typeface="Cambria Math" panose="02040503050406030204" pitchFamily="18" charset="0"/>
                        <a:cs typeface="Times New Roman" panose="02020603050405020304" pitchFamily="18" charset="0"/>
                      </a:rPr>
                      <m:t>𝑠𝑡𝑒𝑎𝑚</m:t>
                    </m:r>
                  </m:e>
                </m:d>
              </m:oMath>
            </m:oMathPara>
          </a14:m>
          <a:endParaRPr lang="en-US" sz="2000" b="0" kern="1200" dirty="0">
            <a:solidFill>
              <a:schemeClr val="tx1"/>
            </a:solidFill>
            <a:latin typeface="Times New Roman" panose="02020603050405020304" pitchFamily="18" charset="0"/>
            <a:cs typeface="Times New Roman" panose="02020603050405020304" pitchFamily="18" charset="0"/>
          </a:endParaRPr>
        </a:p>
        <a:p>
          <a:pPr marL="0" lvl="0" indent="0" algn="ctr" defTabSz="889000">
            <a:lnSpc>
              <a:spcPct val="90000"/>
            </a:lnSpc>
            <a:spcBef>
              <a:spcPct val="0"/>
            </a:spcBef>
            <a:spcAft>
              <a:spcPct val="35000"/>
            </a:spcAft>
            <a:buNone/>
          </a:pPr>
          <a14:m xmlns:a14="http://schemas.microsoft.com/office/drawing/2010/main">
            <m:oMath xmlns:m="http://schemas.openxmlformats.org/officeDocument/2006/math">
              <m:sSub>
                <m:sSubPr>
                  <m:ctrlPr>
                    <a:rPr lang="en-US" sz="2000" b="0" i="1" kern="1200" smtClean="0">
                      <a:solidFill>
                        <a:schemeClr val="tx1"/>
                      </a:solidFill>
                      <a:latin typeface="Cambria Math" panose="02040503050406030204" pitchFamily="18" charset="0"/>
                      <a:cs typeface="Times New Roman" panose="02020603050405020304" pitchFamily="18" charset="0"/>
                    </a:rPr>
                  </m:ctrlPr>
                </m:sSubPr>
                <m:e>
                  <m:r>
                    <a:rPr lang="en-US" sz="2000" b="0" i="1" kern="1200">
                      <a:solidFill>
                        <a:schemeClr val="tx1"/>
                      </a:solidFill>
                      <a:latin typeface="Cambria Math" panose="02040503050406030204" pitchFamily="18" charset="0"/>
                      <a:cs typeface="Times New Roman" panose="02020603050405020304" pitchFamily="18" charset="0"/>
                    </a:rPr>
                    <m:t>h</m:t>
                  </m:r>
                </m:e>
                <m:sub>
                  <m:r>
                    <a:rPr lang="en-US" sz="2000" b="0" i="1" kern="1200">
                      <a:solidFill>
                        <a:schemeClr val="tx1"/>
                      </a:solidFill>
                      <a:latin typeface="Cambria Math" panose="02040503050406030204" pitchFamily="18" charset="0"/>
                      <a:cs typeface="Times New Roman" panose="02020603050405020304" pitchFamily="18" charset="0"/>
                    </a:rPr>
                    <m:t>0</m:t>
                  </m:r>
                </m:sub>
              </m:sSub>
            </m:oMath>
          </a14:m>
          <a:r>
            <a:rPr lang="en-US" sz="2000" b="0" kern="1200" dirty="0">
              <a:solidFill>
                <a:schemeClr val="tx1"/>
              </a:solidFill>
              <a:latin typeface="Times New Roman" panose="02020603050405020304" pitchFamily="18" charset="0"/>
              <a:cs typeface="Times New Roman" panose="02020603050405020304" pitchFamily="18" charset="0"/>
            </a:rPr>
            <a:t> = 0.016 W/(</a:t>
          </a:r>
          <a14:m xmlns:a14="http://schemas.microsoft.com/office/drawing/2010/main">
            <m:oMath xmlns:m="http://schemas.openxmlformats.org/officeDocument/2006/math">
              <m:sSup>
                <m:sSupPr>
                  <m:ctrlPr>
                    <a:rPr lang="en-US" sz="2000" b="0" i="1" kern="1200">
                      <a:solidFill>
                        <a:schemeClr val="tx1"/>
                      </a:solidFill>
                      <a:latin typeface="Cambria Math" panose="02040503050406030204" pitchFamily="18" charset="0"/>
                      <a:cs typeface="Times New Roman" panose="02020603050405020304" pitchFamily="18" charset="0"/>
                    </a:rPr>
                  </m:ctrlPr>
                </m:sSupPr>
                <m:e>
                  <m:r>
                    <a:rPr lang="en-US" sz="2000" b="0" i="1" kern="1200">
                      <a:solidFill>
                        <a:schemeClr val="tx1"/>
                      </a:solidFill>
                      <a:latin typeface="Cambria Math" panose="02040503050406030204" pitchFamily="18" charset="0"/>
                      <a:cs typeface="Times New Roman" panose="02020603050405020304" pitchFamily="18" charset="0"/>
                    </a:rPr>
                    <m:t>𝑚</m:t>
                  </m:r>
                </m:e>
                <m:sup>
                  <m:r>
                    <a:rPr lang="en-US" sz="2000" b="0" i="1" kern="1200">
                      <a:solidFill>
                        <a:schemeClr val="tx1"/>
                      </a:solidFill>
                      <a:latin typeface="Cambria Math" panose="02040503050406030204" pitchFamily="18" charset="0"/>
                      <a:cs typeface="Times New Roman" panose="02020603050405020304" pitchFamily="18" charset="0"/>
                    </a:rPr>
                    <m:t>2</m:t>
                  </m:r>
                </m:sup>
              </m:sSup>
            </m:oMath>
          </a14:m>
          <a:r>
            <a:rPr lang="en-US" sz="2000" b="0" kern="1200" dirty="0">
              <a:solidFill>
                <a:schemeClr val="tx1"/>
              </a:solidFill>
              <a:latin typeface="Times New Roman" panose="02020603050405020304" pitchFamily="18" charset="0"/>
              <a:cs typeface="Times New Roman" panose="02020603050405020304" pitchFamily="18" charset="0"/>
            </a:rPr>
            <a:t>K)</a:t>
          </a:r>
        </a:p>
        <a:p>
          <a:pPr marL="0" lvl="0" indent="0" algn="ctr" defTabSz="889000">
            <a:lnSpc>
              <a:spcPct val="90000"/>
            </a:lnSpc>
            <a:spcBef>
              <a:spcPct val="0"/>
            </a:spcBef>
            <a:spcAft>
              <a:spcPct val="35000"/>
            </a:spcAft>
            <a:buNone/>
          </a:pPr>
          <a:endParaRPr lang="en-US" sz="2000" b="0" kern="1200" dirty="0">
            <a:solidFill>
              <a:schemeClr val="tx1"/>
            </a:solidFill>
            <a:latin typeface="Times New Roman" panose="02020603050405020304" pitchFamily="18" charset="0"/>
            <a:cs typeface="Times New Roman" panose="02020603050405020304" pitchFamily="18" charset="0"/>
          </a:endParaRPr>
        </a:p>
        <a:p>
          <a:pPr marL="228600" lvl="1" indent="-228600" algn="ctr" defTabSz="889000">
            <a:lnSpc>
              <a:spcPct val="90000"/>
            </a:lnSpc>
            <a:spcBef>
              <a:spcPct val="0"/>
            </a:spcBef>
            <a:spcAft>
              <a:spcPct val="15000"/>
            </a:spcAft>
            <a:buChar char="•"/>
          </a:pPr>
          <a:endParaRPr lang="en-US" sz="2000" b="0" kern="1200" dirty="0">
            <a:solidFill>
              <a:schemeClr val="tx1"/>
            </a:solidFill>
            <a:latin typeface="Times New Roman" panose="02020603050405020304" pitchFamily="18" charset="0"/>
            <a:cs typeface="Times New Roman" panose="02020603050405020304" pitchFamily="18" charset="0"/>
          </a:endParaRPr>
        </a:p>
      </dsp:txBody>
      <dsp:txXfrm>
        <a:off x="4023418" y="3256213"/>
        <a:ext cx="3259544" cy="1955726"/>
      </dsp:txXfrm>
    </dsp:sp>
    <dsp:sp modelId="{80B0A7B3-B3AE-4FD1-8998-284683C55035}">
      <dsp:nvSpPr>
        <dsp:cNvPr id="0" name=""/>
        <dsp:cNvSpPr/>
      </dsp:nvSpPr>
      <dsp:spPr>
        <a:xfrm>
          <a:off x="1643951" y="5210140"/>
          <a:ext cx="8018478" cy="719095"/>
        </a:xfrm>
        <a:custGeom>
          <a:avLst/>
          <a:gdLst/>
          <a:ahLst/>
          <a:cxnLst/>
          <a:rect l="0" t="0" r="0" b="0"/>
          <a:pathLst>
            <a:path>
              <a:moveTo>
                <a:pt x="8018478" y="0"/>
              </a:moveTo>
              <a:lnTo>
                <a:pt x="8018478" y="376647"/>
              </a:lnTo>
              <a:lnTo>
                <a:pt x="0" y="376647"/>
              </a:lnTo>
              <a:lnTo>
                <a:pt x="0" y="719095"/>
              </a:lnTo>
            </a:path>
          </a:pathLst>
        </a:custGeom>
        <a:noFill/>
        <a:ln w="9525" cap="flat" cmpd="sng" algn="ctr">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5451854" y="5565935"/>
        <a:ext cx="402672" cy="7504"/>
      </dsp:txXfrm>
    </dsp:sp>
    <dsp:sp modelId="{118020CA-D2C8-48EA-82F8-DD0CA802F5AD}">
      <dsp:nvSpPr>
        <dsp:cNvPr id="0" name=""/>
        <dsp:cNvSpPr/>
      </dsp:nvSpPr>
      <dsp:spPr>
        <a:xfrm>
          <a:off x="8032658" y="3256213"/>
          <a:ext cx="3259544" cy="1955726"/>
        </a:xfrm>
        <a:prstGeom prst="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t" anchorCtr="0">
          <a:noAutofit/>
        </a:bodyPr>
        <a:lstStyle/>
        <a:p>
          <a:pPr marL="0" lvl="0" indent="0" algn="ctr" defTabSz="889000">
            <a:lnSpc>
              <a:spcPct val="90000"/>
            </a:lnSpc>
            <a:spcBef>
              <a:spcPct val="0"/>
            </a:spcBef>
            <a:spcAft>
              <a:spcPct val="35000"/>
            </a:spcAft>
            <a:buNone/>
          </a:pPr>
          <a14:m xmlns:a14="http://schemas.microsoft.com/office/drawing/2010/main">
            <m:oMathPara xmlns:m="http://schemas.openxmlformats.org/officeDocument/2006/math">
              <m:oMathParaPr>
                <m:jc m:val="centerGroup"/>
              </m:oMathParaPr>
              <m:oMath xmlns:m="http://schemas.openxmlformats.org/officeDocument/2006/math">
                <m:f>
                  <m:fPr>
                    <m:ctrlPr>
                      <a:rPr lang="en-US" sz="2000" b="0" i="1" kern="1200" smtClean="0">
                        <a:solidFill>
                          <a:schemeClr val="tx1"/>
                        </a:solidFill>
                        <a:latin typeface="Cambria Math" panose="02040503050406030204" pitchFamily="18" charset="0"/>
                        <a:cs typeface="Times New Roman" panose="02020603050405020304" pitchFamily="18" charset="0"/>
                      </a:rPr>
                    </m:ctrlPr>
                  </m:fPr>
                  <m:num>
                    <m:r>
                      <a:rPr lang="en-US" sz="2000" b="0" i="1" kern="1200" smtClean="0">
                        <a:solidFill>
                          <a:schemeClr val="tx1"/>
                        </a:solidFill>
                        <a:latin typeface="Cambria Math" panose="02040503050406030204" pitchFamily="18" charset="0"/>
                        <a:cs typeface="Times New Roman" panose="02020603050405020304" pitchFamily="18" charset="0"/>
                      </a:rPr>
                      <m:t>1</m:t>
                    </m:r>
                  </m:num>
                  <m:den>
                    <m:r>
                      <a:rPr lang="en-US" sz="2000" b="0" i="1" kern="1200" smtClean="0">
                        <a:solidFill>
                          <a:schemeClr val="tx1"/>
                        </a:solidFill>
                        <a:latin typeface="Cambria Math" panose="02040503050406030204" pitchFamily="18" charset="0"/>
                        <a:cs typeface="Times New Roman" panose="02020603050405020304" pitchFamily="18" charset="0"/>
                      </a:rPr>
                      <m:t>𝑈𝐴</m:t>
                    </m:r>
                  </m:den>
                </m:f>
                <m:r>
                  <a:rPr lang="en-US" sz="2000" b="0" i="1" kern="1200" smtClean="0">
                    <a:solidFill>
                      <a:schemeClr val="tx1"/>
                    </a:solidFill>
                    <a:latin typeface="Cambria Math" panose="02040503050406030204" pitchFamily="18" charset="0"/>
                    <a:cs typeface="Times New Roman" panose="02020603050405020304" pitchFamily="18" charset="0"/>
                  </a:rPr>
                  <m:t>=</m:t>
                </m:r>
                <m:f>
                  <m:fPr>
                    <m:ctrlPr>
                      <a:rPr lang="en-US" sz="2000" b="0" i="1" kern="1200" smtClean="0">
                        <a:solidFill>
                          <a:schemeClr val="tx1"/>
                        </a:solidFill>
                        <a:latin typeface="Cambria Math" panose="02040503050406030204" pitchFamily="18" charset="0"/>
                        <a:cs typeface="Times New Roman" panose="02020603050405020304" pitchFamily="18" charset="0"/>
                      </a:rPr>
                    </m:ctrlPr>
                  </m:fPr>
                  <m:num>
                    <m:r>
                      <a:rPr lang="en-US" sz="2000" b="0" i="1" kern="1200" smtClean="0">
                        <a:solidFill>
                          <a:schemeClr val="tx1"/>
                        </a:solidFill>
                        <a:latin typeface="Cambria Math" panose="02040503050406030204" pitchFamily="18" charset="0"/>
                        <a:cs typeface="Times New Roman" panose="02020603050405020304" pitchFamily="18" charset="0"/>
                      </a:rPr>
                      <m:t>1</m:t>
                    </m:r>
                  </m:num>
                  <m:den>
                    <m:sSub>
                      <m:sSubPr>
                        <m:ctrlPr>
                          <a:rPr lang="en-US" sz="2000" b="0" i="1" kern="1200">
                            <a:solidFill>
                              <a:schemeClr val="tx1"/>
                            </a:solidFill>
                            <a:latin typeface="Cambria Math" panose="02040503050406030204" pitchFamily="18" charset="0"/>
                            <a:cs typeface="Times New Roman" panose="02020603050405020304" pitchFamily="18" charset="0"/>
                          </a:rPr>
                        </m:ctrlPr>
                      </m:sSubPr>
                      <m:e>
                        <m:r>
                          <a:rPr lang="en-US" sz="2000" b="0" i="1" kern="1200">
                            <a:solidFill>
                              <a:schemeClr val="tx1"/>
                            </a:solidFill>
                            <a:latin typeface="Cambria Math" panose="02040503050406030204" pitchFamily="18" charset="0"/>
                            <a:cs typeface="Times New Roman" panose="02020603050405020304" pitchFamily="18" charset="0"/>
                          </a:rPr>
                          <m:t>h</m:t>
                        </m:r>
                      </m:e>
                      <m:sub>
                        <m:r>
                          <a:rPr lang="en-US" sz="2000" b="0" i="1" kern="1200" smtClean="0">
                            <a:solidFill>
                              <a:schemeClr val="tx1"/>
                            </a:solidFill>
                            <a:latin typeface="Cambria Math" panose="02040503050406030204" pitchFamily="18" charset="0"/>
                            <a:cs typeface="Times New Roman" panose="02020603050405020304" pitchFamily="18" charset="0"/>
                          </a:rPr>
                          <m:t>𝑖</m:t>
                        </m:r>
                      </m:sub>
                    </m:sSub>
                    <m:sSub>
                      <m:sSubPr>
                        <m:ctrlPr>
                          <a:rPr lang="en-US" sz="2000" b="0" i="1" kern="1200" smtClean="0">
                            <a:solidFill>
                              <a:schemeClr val="tx1"/>
                            </a:solidFill>
                            <a:latin typeface="Cambria Math" panose="02040503050406030204" pitchFamily="18" charset="0"/>
                            <a:cs typeface="Times New Roman" panose="02020603050405020304" pitchFamily="18" charset="0"/>
                          </a:rPr>
                        </m:ctrlPr>
                      </m:sSubPr>
                      <m:e>
                        <m:r>
                          <a:rPr lang="en-US" sz="2000" b="0" i="1" kern="1200" smtClean="0">
                            <a:solidFill>
                              <a:schemeClr val="tx1"/>
                            </a:solidFill>
                            <a:latin typeface="Cambria Math" panose="02040503050406030204" pitchFamily="18" charset="0"/>
                            <a:cs typeface="Times New Roman" panose="02020603050405020304" pitchFamily="18" charset="0"/>
                          </a:rPr>
                          <m:t>𝐴</m:t>
                        </m:r>
                      </m:e>
                      <m:sub>
                        <m:r>
                          <a:rPr lang="en-US" sz="2000" b="0" i="1" kern="1200" smtClean="0">
                            <a:solidFill>
                              <a:schemeClr val="tx1"/>
                            </a:solidFill>
                            <a:latin typeface="Cambria Math" panose="02040503050406030204" pitchFamily="18" charset="0"/>
                            <a:cs typeface="Times New Roman" panose="02020603050405020304" pitchFamily="18" charset="0"/>
                          </a:rPr>
                          <m:t>𝑖</m:t>
                        </m:r>
                      </m:sub>
                    </m:sSub>
                  </m:den>
                </m:f>
                <m:r>
                  <a:rPr lang="en-US" sz="2000" b="0" i="1" kern="1200" smtClean="0">
                    <a:solidFill>
                      <a:schemeClr val="tx1"/>
                    </a:solidFill>
                    <a:latin typeface="Cambria Math" panose="02040503050406030204" pitchFamily="18" charset="0"/>
                    <a:cs typeface="Times New Roman" panose="02020603050405020304" pitchFamily="18" charset="0"/>
                  </a:rPr>
                  <m:t>+</m:t>
                </m:r>
                <m:sSub>
                  <m:sSubPr>
                    <m:ctrlPr>
                      <a:rPr lang="en-US" sz="2000" b="0" i="1" kern="1200" smtClean="0">
                        <a:solidFill>
                          <a:schemeClr val="tx1"/>
                        </a:solidFill>
                        <a:latin typeface="Cambria Math" panose="02040503050406030204" pitchFamily="18" charset="0"/>
                        <a:cs typeface="Times New Roman" panose="02020603050405020304" pitchFamily="18" charset="0"/>
                      </a:rPr>
                    </m:ctrlPr>
                  </m:sSubPr>
                  <m:e>
                    <m:r>
                      <a:rPr lang="en-US" sz="2000" b="0" i="1" kern="1200">
                        <a:solidFill>
                          <a:schemeClr val="tx1"/>
                        </a:solidFill>
                        <a:latin typeface="Cambria Math" panose="02040503050406030204" pitchFamily="18" charset="0"/>
                        <a:cs typeface="Times New Roman" panose="02020603050405020304" pitchFamily="18" charset="0"/>
                      </a:rPr>
                      <m:t>𝑅</m:t>
                    </m:r>
                  </m:e>
                  <m:sub>
                    <m:r>
                      <a:rPr lang="en-US" sz="2000" b="0" i="1" kern="1200">
                        <a:solidFill>
                          <a:schemeClr val="tx1"/>
                        </a:solidFill>
                        <a:latin typeface="Cambria Math" panose="02040503050406030204" pitchFamily="18" charset="0"/>
                        <a:cs typeface="Times New Roman" panose="02020603050405020304" pitchFamily="18" charset="0"/>
                      </a:rPr>
                      <m:t>𝑤</m:t>
                    </m:r>
                  </m:sub>
                </m:sSub>
                <m:r>
                  <a:rPr lang="en-US" sz="2000" b="0" i="1" kern="1200" smtClean="0">
                    <a:solidFill>
                      <a:schemeClr val="tx1"/>
                    </a:solidFill>
                    <a:latin typeface="Cambria Math" panose="02040503050406030204" pitchFamily="18" charset="0"/>
                    <a:cs typeface="Times New Roman" panose="02020603050405020304" pitchFamily="18" charset="0"/>
                  </a:rPr>
                  <m:t>+</m:t>
                </m:r>
                <m:f>
                  <m:fPr>
                    <m:ctrlPr>
                      <a:rPr lang="en-US" sz="2000" b="0" i="1" kern="1200" smtClean="0">
                        <a:solidFill>
                          <a:schemeClr val="tx1"/>
                        </a:solidFill>
                        <a:latin typeface="Cambria Math" panose="02040503050406030204" pitchFamily="18" charset="0"/>
                        <a:cs typeface="Times New Roman" panose="02020603050405020304" pitchFamily="18" charset="0"/>
                      </a:rPr>
                    </m:ctrlPr>
                  </m:fPr>
                  <m:num>
                    <m:r>
                      <a:rPr lang="en-US" sz="2000" b="0" i="1" kern="1200" smtClean="0">
                        <a:solidFill>
                          <a:schemeClr val="tx1"/>
                        </a:solidFill>
                        <a:latin typeface="Cambria Math" panose="02040503050406030204" pitchFamily="18" charset="0"/>
                        <a:cs typeface="Times New Roman" panose="02020603050405020304" pitchFamily="18" charset="0"/>
                      </a:rPr>
                      <m:t>1</m:t>
                    </m:r>
                  </m:num>
                  <m:den>
                    <m:sSub>
                      <m:sSubPr>
                        <m:ctrlPr>
                          <a:rPr lang="en-US" sz="2000" b="0" i="1" kern="1200">
                            <a:solidFill>
                              <a:schemeClr val="tx1"/>
                            </a:solidFill>
                            <a:latin typeface="Cambria Math" panose="02040503050406030204" pitchFamily="18" charset="0"/>
                            <a:cs typeface="Times New Roman" panose="02020603050405020304" pitchFamily="18" charset="0"/>
                          </a:rPr>
                        </m:ctrlPr>
                      </m:sSubPr>
                      <m:e>
                        <m:r>
                          <a:rPr lang="en-US" sz="2000" b="0" i="1" kern="1200">
                            <a:solidFill>
                              <a:schemeClr val="tx1"/>
                            </a:solidFill>
                            <a:latin typeface="Cambria Math" panose="02040503050406030204" pitchFamily="18" charset="0"/>
                            <a:cs typeface="Times New Roman" panose="02020603050405020304" pitchFamily="18" charset="0"/>
                          </a:rPr>
                          <m:t>h</m:t>
                        </m:r>
                      </m:e>
                      <m:sub>
                        <m:r>
                          <a:rPr lang="en-US" sz="2000" b="0" i="1" kern="1200" smtClean="0">
                            <a:solidFill>
                              <a:schemeClr val="tx1"/>
                            </a:solidFill>
                            <a:latin typeface="Cambria Math" panose="02040503050406030204" pitchFamily="18" charset="0"/>
                            <a:cs typeface="Times New Roman" panose="02020603050405020304" pitchFamily="18" charset="0"/>
                          </a:rPr>
                          <m:t>𝑜</m:t>
                        </m:r>
                      </m:sub>
                    </m:sSub>
                    <m:sSub>
                      <m:sSubPr>
                        <m:ctrlPr>
                          <a:rPr lang="en-US" sz="2000" b="0" i="1" kern="1200" smtClean="0">
                            <a:solidFill>
                              <a:schemeClr val="tx1"/>
                            </a:solidFill>
                            <a:latin typeface="Cambria Math" panose="02040503050406030204" pitchFamily="18" charset="0"/>
                            <a:cs typeface="Times New Roman" panose="02020603050405020304" pitchFamily="18" charset="0"/>
                          </a:rPr>
                        </m:ctrlPr>
                      </m:sSubPr>
                      <m:e>
                        <m:r>
                          <a:rPr lang="en-US" sz="2000" b="0" i="1" kern="1200" smtClean="0">
                            <a:solidFill>
                              <a:schemeClr val="tx1"/>
                            </a:solidFill>
                            <a:latin typeface="Cambria Math" panose="02040503050406030204" pitchFamily="18" charset="0"/>
                            <a:cs typeface="Times New Roman" panose="02020603050405020304" pitchFamily="18" charset="0"/>
                          </a:rPr>
                          <m:t>𝐴</m:t>
                        </m:r>
                      </m:e>
                      <m:sub>
                        <m:r>
                          <a:rPr lang="en-US" sz="2000" b="0" i="1" kern="1200" smtClean="0">
                            <a:solidFill>
                              <a:schemeClr val="tx1"/>
                            </a:solidFill>
                            <a:latin typeface="Cambria Math" panose="02040503050406030204" pitchFamily="18" charset="0"/>
                            <a:cs typeface="Times New Roman" panose="02020603050405020304" pitchFamily="18" charset="0"/>
                          </a:rPr>
                          <m:t>𝑜</m:t>
                        </m:r>
                      </m:sub>
                    </m:sSub>
                  </m:den>
                </m:f>
              </m:oMath>
            </m:oMathPara>
          </a14:m>
          <a:endParaRPr lang="en-US" sz="2000" b="0" kern="1200" dirty="0">
            <a:solidFill>
              <a:schemeClr val="tx1"/>
            </a:solidFill>
            <a:latin typeface="Times New Roman" panose="02020603050405020304" pitchFamily="18" charset="0"/>
            <a:cs typeface="Times New Roman" panose="02020603050405020304" pitchFamily="18" charset="0"/>
          </a:endParaRPr>
        </a:p>
        <a:p>
          <a:pPr marL="0" lvl="0" indent="0" algn="ctr" defTabSz="889000">
            <a:lnSpc>
              <a:spcPct val="90000"/>
            </a:lnSpc>
            <a:spcBef>
              <a:spcPct val="0"/>
            </a:spcBef>
            <a:spcAft>
              <a:spcPct val="35000"/>
            </a:spcAft>
            <a:buNone/>
          </a:pPr>
          <a:r>
            <a:rPr lang="en-US" sz="2000" b="0" kern="1200" dirty="0">
              <a:solidFill>
                <a:schemeClr val="tx1"/>
              </a:solidFill>
              <a:latin typeface="Times New Roman" panose="02020603050405020304" pitchFamily="18" charset="0"/>
              <a:cs typeface="Times New Roman" panose="02020603050405020304" pitchFamily="18" charset="0"/>
            </a:rPr>
            <a:t>Assuming </a:t>
          </a:r>
          <a:r>
            <a:rPr lang="en-US" sz="2000" b="0" kern="1200" dirty="0" err="1">
              <a:solidFill>
                <a:schemeClr val="tx1"/>
              </a:solidFill>
              <a:latin typeface="Times New Roman" panose="02020603050405020304" pitchFamily="18" charset="0"/>
              <a:cs typeface="Times New Roman" panose="02020603050405020304" pitchFamily="18" charset="0"/>
            </a:rPr>
            <a:t>A</a:t>
          </a:r>
          <a:r>
            <a:rPr lang="en-US" sz="2000" b="0" kern="1200" baseline="-25000" dirty="0" err="1">
              <a:solidFill>
                <a:schemeClr val="tx1"/>
              </a:solidFill>
              <a:latin typeface="Times New Roman" panose="02020603050405020304" pitchFamily="18" charset="0"/>
              <a:cs typeface="Times New Roman" panose="02020603050405020304" pitchFamily="18" charset="0"/>
            </a:rPr>
            <a:t>o</a:t>
          </a:r>
          <a:r>
            <a:rPr lang="en-US" sz="2000" b="0" kern="1200" dirty="0">
              <a:solidFill>
                <a:schemeClr val="tx1"/>
              </a:solidFill>
              <a:latin typeface="Times New Roman" panose="02020603050405020304" pitchFamily="18" charset="0"/>
              <a:cs typeface="Times New Roman" panose="02020603050405020304" pitchFamily="18" charset="0"/>
            </a:rPr>
            <a:t> = A</a:t>
          </a:r>
          <a:r>
            <a:rPr lang="en-US" sz="2000" b="0" kern="1200" baseline="-25000" dirty="0">
              <a:solidFill>
                <a:schemeClr val="tx1"/>
              </a:solidFill>
              <a:latin typeface="Times New Roman" panose="02020603050405020304" pitchFamily="18" charset="0"/>
              <a:cs typeface="Times New Roman" panose="02020603050405020304" pitchFamily="18" charset="0"/>
            </a:rPr>
            <a:t>i</a:t>
          </a:r>
          <a:r>
            <a:rPr lang="en-US" sz="2000" b="0" kern="1200" dirty="0">
              <a:solidFill>
                <a:schemeClr val="tx1"/>
              </a:solidFill>
              <a:latin typeface="Times New Roman" panose="02020603050405020304" pitchFamily="18" charset="0"/>
              <a:cs typeface="Times New Roman" panose="02020603050405020304" pitchFamily="18" charset="0"/>
            </a:rPr>
            <a:t> , </a:t>
          </a:r>
          <a14:m xmlns:a14="http://schemas.microsoft.com/office/drawing/2010/main">
            <m:oMath xmlns:m="http://schemas.openxmlformats.org/officeDocument/2006/math">
              <m:r>
                <a:rPr lang="en-US" sz="2000" b="0" i="1" kern="1200">
                  <a:solidFill>
                    <a:schemeClr val="tx1"/>
                  </a:solidFill>
                  <a:latin typeface="Cambria Math" panose="02040503050406030204" pitchFamily="18" charset="0"/>
                  <a:cs typeface="Times New Roman" panose="02020603050405020304" pitchFamily="18" charset="0"/>
                </a:rPr>
                <m:t>𝑅𝑤</m:t>
              </m:r>
            </m:oMath>
          </a14:m>
          <a:r>
            <a:rPr lang="en-US" sz="2000" b="0" kern="1200" dirty="0">
              <a:solidFill>
                <a:schemeClr val="tx1"/>
              </a:solidFill>
              <a:latin typeface="Times New Roman" panose="02020603050405020304" pitchFamily="18" charset="0"/>
              <a:cs typeface="Times New Roman" panose="02020603050405020304" pitchFamily="18" charset="0"/>
            </a:rPr>
            <a:t> is negligible </a:t>
          </a:r>
        </a:p>
        <a:p>
          <a:pPr marL="0" lvl="0" indent="0" algn="ctr" defTabSz="889000">
            <a:lnSpc>
              <a:spcPct val="90000"/>
            </a:lnSpc>
            <a:spcBef>
              <a:spcPct val="0"/>
            </a:spcBef>
            <a:spcAft>
              <a:spcPct val="35000"/>
            </a:spcAft>
            <a:buNone/>
          </a:pPr>
          <a:r>
            <a:rPr lang="en-US" sz="2000" b="0" kern="1200" dirty="0">
              <a:solidFill>
                <a:schemeClr val="tx1"/>
              </a:solidFill>
              <a:latin typeface="Times New Roman" panose="02020603050405020304" pitchFamily="18" charset="0"/>
              <a:cs typeface="Times New Roman" panose="02020603050405020304" pitchFamily="18" charset="0"/>
            </a:rPr>
            <a:t>U = 0.013 W/(</a:t>
          </a:r>
          <a14:m xmlns:a14="http://schemas.microsoft.com/office/drawing/2010/main">
            <m:oMath xmlns:m="http://schemas.openxmlformats.org/officeDocument/2006/math">
              <m:sSup>
                <m:sSupPr>
                  <m:ctrlPr>
                    <a:rPr lang="en-US" sz="2000" b="0" i="1" kern="1200">
                      <a:solidFill>
                        <a:schemeClr val="tx1"/>
                      </a:solidFill>
                      <a:latin typeface="Cambria Math" panose="02040503050406030204" pitchFamily="18" charset="0"/>
                      <a:cs typeface="Times New Roman" panose="02020603050405020304" pitchFamily="18" charset="0"/>
                    </a:rPr>
                  </m:ctrlPr>
                </m:sSupPr>
                <m:e>
                  <m:r>
                    <a:rPr lang="en-US" sz="2000" b="0" i="1" kern="1200">
                      <a:solidFill>
                        <a:schemeClr val="tx1"/>
                      </a:solidFill>
                      <a:latin typeface="Cambria Math" panose="02040503050406030204" pitchFamily="18" charset="0"/>
                      <a:cs typeface="Times New Roman" panose="02020603050405020304" pitchFamily="18" charset="0"/>
                    </a:rPr>
                    <m:t>𝑚</m:t>
                  </m:r>
                </m:e>
                <m:sup>
                  <m:r>
                    <a:rPr lang="en-US" sz="2000" b="0" i="1" kern="1200">
                      <a:solidFill>
                        <a:schemeClr val="tx1"/>
                      </a:solidFill>
                      <a:latin typeface="Cambria Math" panose="02040503050406030204" pitchFamily="18" charset="0"/>
                      <a:cs typeface="Times New Roman" panose="02020603050405020304" pitchFamily="18" charset="0"/>
                    </a:rPr>
                    <m:t>2</m:t>
                  </m:r>
                </m:sup>
              </m:sSup>
            </m:oMath>
          </a14:m>
          <a:r>
            <a:rPr lang="en-US" sz="2000" b="0" kern="1200" dirty="0">
              <a:solidFill>
                <a:schemeClr val="tx1"/>
              </a:solidFill>
              <a:latin typeface="Times New Roman" panose="02020603050405020304" pitchFamily="18" charset="0"/>
              <a:cs typeface="Times New Roman" panose="02020603050405020304" pitchFamily="18" charset="0"/>
            </a:rPr>
            <a:t>K)</a:t>
          </a:r>
        </a:p>
        <a:p>
          <a:pPr marL="0" lvl="0" indent="0" defTabSz="889000">
            <a:lnSpc>
              <a:spcPct val="90000"/>
            </a:lnSpc>
            <a:spcBef>
              <a:spcPct val="0"/>
            </a:spcBef>
            <a:spcAft>
              <a:spcPct val="35000"/>
            </a:spcAft>
            <a:buNone/>
          </a:pPr>
          <a:endParaRPr lang="en-US" sz="2000" b="0" kern="1200" dirty="0">
            <a:solidFill>
              <a:schemeClr val="tx1"/>
            </a:solidFill>
            <a:latin typeface="Times New Roman" panose="02020603050405020304" pitchFamily="18" charset="0"/>
            <a:cs typeface="Times New Roman" panose="02020603050405020304" pitchFamily="18" charset="0"/>
          </a:endParaRPr>
        </a:p>
        <a:p>
          <a:pPr marL="228600" lvl="1" indent="-228600" algn="l" defTabSz="889000">
            <a:lnSpc>
              <a:spcPct val="90000"/>
            </a:lnSpc>
            <a:spcBef>
              <a:spcPct val="0"/>
            </a:spcBef>
            <a:spcAft>
              <a:spcPct val="15000"/>
            </a:spcAft>
            <a:buChar char="•"/>
          </a:pPr>
          <a:endParaRPr lang="en-US" sz="2000" b="0" kern="1200" dirty="0">
            <a:solidFill>
              <a:schemeClr val="tx1"/>
            </a:solidFill>
            <a:latin typeface="Times New Roman" panose="02020603050405020304" pitchFamily="18" charset="0"/>
            <a:cs typeface="Times New Roman" panose="02020603050405020304" pitchFamily="18" charset="0"/>
          </a:endParaRPr>
        </a:p>
        <a:p>
          <a:pPr marL="228600" lvl="1" indent="-228600" algn="l" defTabSz="889000">
            <a:lnSpc>
              <a:spcPct val="90000"/>
            </a:lnSpc>
            <a:spcBef>
              <a:spcPct val="0"/>
            </a:spcBef>
            <a:spcAft>
              <a:spcPct val="15000"/>
            </a:spcAft>
            <a:buChar char="•"/>
          </a:pPr>
          <a:endParaRPr lang="en-US" sz="2000" b="0" kern="1200" dirty="0">
            <a:solidFill>
              <a:schemeClr val="tx1"/>
            </a:solidFill>
            <a:latin typeface="Times New Roman" panose="02020603050405020304" pitchFamily="18" charset="0"/>
            <a:cs typeface="Times New Roman" panose="02020603050405020304" pitchFamily="18" charset="0"/>
          </a:endParaRPr>
        </a:p>
      </dsp:txBody>
      <dsp:txXfrm>
        <a:off x="8032658" y="3256213"/>
        <a:ext cx="3259544" cy="1955726"/>
      </dsp:txXfrm>
    </dsp:sp>
    <dsp:sp modelId="{E9607833-6194-4379-B9D6-C90DF63EEEBE}">
      <dsp:nvSpPr>
        <dsp:cNvPr id="0" name=""/>
        <dsp:cNvSpPr/>
      </dsp:nvSpPr>
      <dsp:spPr>
        <a:xfrm>
          <a:off x="3271923" y="6893778"/>
          <a:ext cx="719095" cy="91440"/>
        </a:xfrm>
        <a:custGeom>
          <a:avLst/>
          <a:gdLst/>
          <a:ahLst/>
          <a:cxnLst/>
          <a:rect l="0" t="0" r="0" b="0"/>
          <a:pathLst>
            <a:path>
              <a:moveTo>
                <a:pt x="0" y="45720"/>
              </a:moveTo>
              <a:lnTo>
                <a:pt x="719095" y="45720"/>
              </a:lnTo>
            </a:path>
          </a:pathLst>
        </a:custGeom>
        <a:noFill/>
        <a:ln w="9525" cap="flat" cmpd="sng" algn="ctr">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3612729" y="6935746"/>
        <a:ext cx="37484" cy="7504"/>
      </dsp:txXfrm>
    </dsp:sp>
    <dsp:sp modelId="{9917F004-D27C-4162-8BAE-2493D42408BE}">
      <dsp:nvSpPr>
        <dsp:cNvPr id="0" name=""/>
        <dsp:cNvSpPr/>
      </dsp:nvSpPr>
      <dsp:spPr>
        <a:xfrm>
          <a:off x="14179" y="5961635"/>
          <a:ext cx="3259544" cy="1955726"/>
        </a:xfrm>
        <a:prstGeom prst="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algn="ctr" defTabSz="889000">
            <a:lnSpc>
              <a:spcPct val="90000"/>
            </a:lnSpc>
            <a:spcBef>
              <a:spcPct val="0"/>
            </a:spcBef>
            <a:spcAft>
              <a:spcPct val="35000"/>
            </a:spcAft>
            <a:buNone/>
          </a:pPr>
          <a:endParaRPr lang="en-US" sz="2000" b="0" i="1" kern="1200" dirty="0">
            <a:solidFill>
              <a:schemeClr val="tx1"/>
            </a:solidFill>
            <a:latin typeface="Cambria Math" panose="02040503050406030204" pitchFamily="18" charset="0"/>
            <a:cs typeface="Times New Roman" panose="02020603050405020304" pitchFamily="18" charset="0"/>
          </a:endParaRPr>
        </a:p>
        <a:p>
          <a:pPr marL="0" lvl="0" algn="ctr" defTabSz="889000">
            <a:lnSpc>
              <a:spcPct val="90000"/>
            </a:lnSpc>
            <a:spcBef>
              <a:spcPct val="0"/>
            </a:spcBef>
            <a:spcAft>
              <a:spcPct val="35000"/>
            </a:spcAft>
            <a:buNone/>
          </a:pPr>
          <a14:m xmlns:a14="http://schemas.microsoft.com/office/drawing/2010/main">
            <m:oMathPara xmlns:m="http://schemas.openxmlformats.org/officeDocument/2006/math">
              <m:oMathParaPr>
                <m:jc m:val="centerGroup"/>
              </m:oMathParaPr>
              <m:oMath xmlns:m="http://schemas.openxmlformats.org/officeDocument/2006/math">
                <m:r>
                  <a:rPr lang="en-US" sz="2000" b="0" i="1" kern="1200" smtClean="0">
                    <a:solidFill>
                      <a:schemeClr val="tx1"/>
                    </a:solidFill>
                    <a:latin typeface="Cambria Math" panose="02040503050406030204" pitchFamily="18" charset="0"/>
                    <a:cs typeface="Times New Roman" panose="02020603050405020304" pitchFamily="18" charset="0"/>
                  </a:rPr>
                  <m:t>𝑄</m:t>
                </m:r>
                <m:r>
                  <a:rPr lang="en-US" sz="2000" b="0" i="1" kern="1200" smtClean="0">
                    <a:solidFill>
                      <a:schemeClr val="tx1"/>
                    </a:solidFill>
                    <a:latin typeface="Cambria Math" panose="02040503050406030204" pitchFamily="18" charset="0"/>
                    <a:cs typeface="Times New Roman" panose="02020603050405020304" pitchFamily="18" charset="0"/>
                  </a:rPr>
                  <m:t>=</m:t>
                </m:r>
                <m:acc>
                  <m:accPr>
                    <m:chr m:val="̇"/>
                    <m:ctrlPr>
                      <a:rPr lang="en-US" sz="2000" b="0" i="1" kern="1200" smtClean="0">
                        <a:solidFill>
                          <a:schemeClr val="tx1"/>
                        </a:solidFill>
                        <a:latin typeface="Cambria Math" panose="02040503050406030204" pitchFamily="18" charset="0"/>
                        <a:cs typeface="Times New Roman" panose="02020603050405020304" pitchFamily="18" charset="0"/>
                      </a:rPr>
                    </m:ctrlPr>
                  </m:accPr>
                  <m:e>
                    <m:r>
                      <a:rPr lang="en-US" sz="2000" b="0" i="1" kern="1200" smtClean="0">
                        <a:solidFill>
                          <a:schemeClr val="tx1"/>
                        </a:solidFill>
                        <a:latin typeface="Cambria Math" panose="02040503050406030204" pitchFamily="18" charset="0"/>
                        <a:cs typeface="Times New Roman" panose="02020603050405020304" pitchFamily="18" charset="0"/>
                      </a:rPr>
                      <m:t>𝑚</m:t>
                    </m:r>
                  </m:e>
                </m:acc>
                <m:r>
                  <a:rPr lang="en-US" sz="2000" b="0" i="1" kern="1200" smtClean="0">
                    <a:solidFill>
                      <a:schemeClr val="tx1"/>
                    </a:solidFill>
                    <a:latin typeface="Cambria Math" panose="02040503050406030204" pitchFamily="18" charset="0"/>
                    <a:cs typeface="Times New Roman" panose="02020603050405020304" pitchFamily="18" charset="0"/>
                  </a:rPr>
                  <m:t>𝐶𝑝</m:t>
                </m:r>
                <m:d>
                  <m:dPr>
                    <m:ctrlPr>
                      <a:rPr lang="en-US" sz="2000" b="0" i="1" kern="1200" smtClean="0">
                        <a:solidFill>
                          <a:schemeClr val="tx1"/>
                        </a:solidFill>
                        <a:latin typeface="Cambria Math" panose="02040503050406030204" pitchFamily="18" charset="0"/>
                        <a:cs typeface="Times New Roman" panose="02020603050405020304" pitchFamily="18" charset="0"/>
                      </a:rPr>
                    </m:ctrlPr>
                  </m:dPr>
                  <m:e>
                    <m:sSub>
                      <m:sSubPr>
                        <m:ctrlPr>
                          <a:rPr lang="en-US" sz="2000" b="0" i="1" kern="1200" smtClean="0">
                            <a:solidFill>
                              <a:schemeClr val="tx1"/>
                            </a:solidFill>
                            <a:latin typeface="Cambria Math" panose="02040503050406030204" pitchFamily="18" charset="0"/>
                            <a:cs typeface="Times New Roman" panose="02020603050405020304" pitchFamily="18" charset="0"/>
                          </a:rPr>
                        </m:ctrlPr>
                      </m:sSubPr>
                      <m:e>
                        <m:r>
                          <a:rPr lang="en-US" sz="2000" b="0" i="1" kern="1200" smtClean="0">
                            <a:solidFill>
                              <a:schemeClr val="tx1"/>
                            </a:solidFill>
                            <a:latin typeface="Cambria Math" panose="02040503050406030204" pitchFamily="18" charset="0"/>
                            <a:cs typeface="Times New Roman" panose="02020603050405020304" pitchFamily="18" charset="0"/>
                          </a:rPr>
                          <m:t>𝑇</m:t>
                        </m:r>
                      </m:e>
                      <m:sub>
                        <m:r>
                          <a:rPr lang="en-US" sz="2000" b="0" i="1" kern="1200" smtClean="0">
                            <a:solidFill>
                              <a:schemeClr val="tx1"/>
                            </a:solidFill>
                            <a:latin typeface="Cambria Math" panose="02040503050406030204" pitchFamily="18" charset="0"/>
                            <a:cs typeface="Times New Roman" panose="02020603050405020304" pitchFamily="18" charset="0"/>
                          </a:rPr>
                          <m:t>2</m:t>
                        </m:r>
                      </m:sub>
                    </m:sSub>
                    <m:r>
                      <a:rPr lang="en-US" sz="2000" b="0" i="1" kern="1200" smtClean="0">
                        <a:solidFill>
                          <a:schemeClr val="tx1"/>
                        </a:solidFill>
                        <a:latin typeface="Cambria Math" panose="02040503050406030204" pitchFamily="18" charset="0"/>
                        <a:cs typeface="Times New Roman" panose="02020603050405020304" pitchFamily="18" charset="0"/>
                      </a:rPr>
                      <m:t>−</m:t>
                    </m:r>
                    <m:sSub>
                      <m:sSubPr>
                        <m:ctrlPr>
                          <a:rPr lang="en-US" sz="2000" b="0" i="1" kern="1200" smtClean="0">
                            <a:solidFill>
                              <a:schemeClr val="tx1"/>
                            </a:solidFill>
                            <a:latin typeface="Cambria Math" panose="02040503050406030204" pitchFamily="18" charset="0"/>
                            <a:cs typeface="Times New Roman" panose="02020603050405020304" pitchFamily="18" charset="0"/>
                          </a:rPr>
                        </m:ctrlPr>
                      </m:sSubPr>
                      <m:e>
                        <m:r>
                          <a:rPr lang="en-US" sz="2000" b="0" i="1" kern="1200" smtClean="0">
                            <a:solidFill>
                              <a:schemeClr val="tx1"/>
                            </a:solidFill>
                            <a:latin typeface="Cambria Math" panose="02040503050406030204" pitchFamily="18" charset="0"/>
                            <a:cs typeface="Times New Roman" panose="02020603050405020304" pitchFamily="18" charset="0"/>
                          </a:rPr>
                          <m:t>𝑇</m:t>
                        </m:r>
                      </m:e>
                      <m:sub>
                        <m:r>
                          <a:rPr lang="en-US" sz="2000" b="0" i="1" kern="1200" smtClean="0">
                            <a:solidFill>
                              <a:schemeClr val="tx1"/>
                            </a:solidFill>
                            <a:latin typeface="Cambria Math" panose="02040503050406030204" pitchFamily="18" charset="0"/>
                            <a:cs typeface="Times New Roman" panose="02020603050405020304" pitchFamily="18" charset="0"/>
                          </a:rPr>
                          <m:t>1</m:t>
                        </m:r>
                      </m:sub>
                    </m:sSub>
                  </m:e>
                </m:d>
                <m:r>
                  <a:rPr lang="en-US" sz="2000" b="0" i="1" kern="1200" smtClean="0">
                    <a:solidFill>
                      <a:schemeClr val="tx1"/>
                    </a:solidFill>
                    <a:latin typeface="Cambria Math" panose="02040503050406030204" pitchFamily="18" charset="0"/>
                    <a:cs typeface="Times New Roman" panose="02020603050405020304" pitchFamily="18" charset="0"/>
                  </a:rPr>
                  <m:t> </m:t>
                </m:r>
              </m:oMath>
            </m:oMathPara>
          </a14:m>
          <a:endParaRPr lang="en-US" sz="2000" b="0" kern="1200" dirty="0">
            <a:solidFill>
              <a:schemeClr val="tx1"/>
            </a:solidFill>
            <a:latin typeface="Times New Roman" panose="02020603050405020304" pitchFamily="18" charset="0"/>
            <a:cs typeface="Times New Roman" panose="02020603050405020304" pitchFamily="18" charset="0"/>
          </a:endParaRPr>
        </a:p>
        <a:p>
          <a:pPr marL="0" lvl="0" algn="ctr" defTabSz="889000">
            <a:lnSpc>
              <a:spcPct val="90000"/>
            </a:lnSpc>
            <a:spcBef>
              <a:spcPct val="0"/>
            </a:spcBef>
            <a:spcAft>
              <a:spcPct val="35000"/>
            </a:spcAft>
            <a:buNone/>
          </a:pPr>
          <a:r>
            <a:rPr lang="en-US" sz="2000" b="0" kern="1200" dirty="0">
              <a:solidFill>
                <a:schemeClr val="tx1"/>
              </a:solidFill>
              <a:latin typeface="Times New Roman" panose="02020603050405020304" pitchFamily="18" charset="0"/>
              <a:cs typeface="Times New Roman" panose="02020603050405020304" pitchFamily="18" charset="0"/>
            </a:rPr>
            <a:t>where </a:t>
          </a:r>
          <a14:m xmlns:a14="http://schemas.microsoft.com/office/drawing/2010/main">
            <m:oMath xmlns:m="http://schemas.openxmlformats.org/officeDocument/2006/math">
              <m:sSub>
                <m:sSubPr>
                  <m:ctrlPr>
                    <a:rPr lang="en-US" sz="2000" b="0" i="1" kern="1200">
                      <a:solidFill>
                        <a:schemeClr val="tx1"/>
                      </a:solidFill>
                      <a:latin typeface="Cambria Math" panose="02040503050406030204" pitchFamily="18" charset="0"/>
                      <a:cs typeface="Times New Roman" panose="02020603050405020304" pitchFamily="18" charset="0"/>
                    </a:rPr>
                  </m:ctrlPr>
                </m:sSubPr>
                <m:e>
                  <m:r>
                    <a:rPr lang="en-US" sz="2000" b="0" i="1" kern="1200">
                      <a:solidFill>
                        <a:schemeClr val="tx1"/>
                      </a:solidFill>
                      <a:latin typeface="Cambria Math" panose="02040503050406030204" pitchFamily="18" charset="0"/>
                      <a:cs typeface="Times New Roman" panose="02020603050405020304" pitchFamily="18" charset="0"/>
                    </a:rPr>
                    <m:t>𝑇</m:t>
                  </m:r>
                </m:e>
                <m:sub>
                  <m:r>
                    <a:rPr lang="en-US" sz="2000" b="0" i="1" kern="1200">
                      <a:solidFill>
                        <a:schemeClr val="tx1"/>
                      </a:solidFill>
                      <a:latin typeface="Cambria Math" panose="02040503050406030204" pitchFamily="18" charset="0"/>
                      <a:cs typeface="Times New Roman" panose="02020603050405020304" pitchFamily="18" charset="0"/>
                    </a:rPr>
                    <m:t>1</m:t>
                  </m:r>
                </m:sub>
              </m:sSub>
            </m:oMath>
          </a14:m>
          <a:r>
            <a:rPr lang="en-US" sz="2000" b="0" kern="1200" dirty="0">
              <a:solidFill>
                <a:schemeClr val="tx1"/>
              </a:solidFill>
              <a:latin typeface="Times New Roman" panose="02020603050405020304" pitchFamily="18" charset="0"/>
              <a:cs typeface="Times New Roman" panose="02020603050405020304" pitchFamily="18" charset="0"/>
            </a:rPr>
            <a:t>= 15</a:t>
          </a:r>
          <a:r>
            <a:rPr lang="en-US" sz="2000" b="0" kern="1200" dirty="0">
              <a:solidFill>
                <a:schemeClr val="tx1"/>
              </a:solidFill>
              <a:latin typeface="Calibri" panose="020F0502020204030204" pitchFamily="34" charset="0"/>
              <a:cs typeface="Calibri" panose="020F0502020204030204" pitchFamily="34" charset="0"/>
            </a:rPr>
            <a:t>°C</a:t>
          </a:r>
          <a:r>
            <a:rPr lang="en-US" sz="2000" b="0" kern="1200" dirty="0">
              <a:solidFill>
                <a:schemeClr val="tx1"/>
              </a:solidFill>
              <a:latin typeface="Times New Roman" panose="02020603050405020304" pitchFamily="18" charset="0"/>
              <a:cs typeface="Times New Roman" panose="02020603050405020304" pitchFamily="18" charset="0"/>
            </a:rPr>
            <a:t> and </a:t>
          </a:r>
          <a14:m xmlns:a14="http://schemas.microsoft.com/office/drawing/2010/main">
            <m:oMath xmlns:m="http://schemas.openxmlformats.org/officeDocument/2006/math">
              <m:sSub>
                <m:sSubPr>
                  <m:ctrlPr>
                    <a:rPr lang="en-US" sz="2000" b="0" i="1" kern="1200">
                      <a:solidFill>
                        <a:schemeClr val="tx1"/>
                      </a:solidFill>
                      <a:latin typeface="Cambria Math" panose="02040503050406030204" pitchFamily="18" charset="0"/>
                      <a:cs typeface="Times New Roman" panose="02020603050405020304" pitchFamily="18" charset="0"/>
                    </a:rPr>
                  </m:ctrlPr>
                </m:sSubPr>
                <m:e>
                  <m:r>
                    <a:rPr lang="en-US" sz="2000" b="0" i="1" kern="1200">
                      <a:solidFill>
                        <a:schemeClr val="tx1"/>
                      </a:solidFill>
                      <a:latin typeface="Cambria Math" panose="02040503050406030204" pitchFamily="18" charset="0"/>
                      <a:cs typeface="Times New Roman" panose="02020603050405020304" pitchFamily="18" charset="0"/>
                    </a:rPr>
                    <m:t>𝑇</m:t>
                  </m:r>
                </m:e>
                <m:sub>
                  <m:r>
                    <a:rPr lang="en-US" sz="2000" b="0" i="1" kern="1200">
                      <a:solidFill>
                        <a:schemeClr val="tx1"/>
                      </a:solidFill>
                      <a:latin typeface="Cambria Math" panose="02040503050406030204" pitchFamily="18" charset="0"/>
                      <a:cs typeface="Times New Roman" panose="02020603050405020304" pitchFamily="18" charset="0"/>
                    </a:rPr>
                    <m:t>2</m:t>
                  </m:r>
                </m:sub>
              </m:sSub>
            </m:oMath>
          </a14:m>
          <a:r>
            <a:rPr lang="en-US" sz="2000" b="0" kern="1200" dirty="0">
              <a:solidFill>
                <a:schemeClr val="tx1"/>
              </a:solidFill>
              <a:latin typeface="Times New Roman" panose="02020603050405020304" pitchFamily="18" charset="0"/>
              <a:cs typeface="Times New Roman" panose="02020603050405020304" pitchFamily="18" charset="0"/>
            </a:rPr>
            <a:t> = 30</a:t>
          </a:r>
          <a:r>
            <a:rPr lang="en-US" sz="2000" b="0" kern="1200" dirty="0">
              <a:solidFill>
                <a:schemeClr val="tx1"/>
              </a:solidFill>
              <a:latin typeface="Calibri" panose="020F0502020204030204" pitchFamily="34" charset="0"/>
              <a:cs typeface="Calibri" panose="020F0502020204030204" pitchFamily="34" charset="0"/>
            </a:rPr>
            <a:t>°C</a:t>
          </a:r>
          <a:r>
            <a:rPr lang="en-US" sz="2000" b="0" kern="1200" dirty="0">
              <a:solidFill>
                <a:schemeClr val="tx1"/>
              </a:solidFill>
              <a:latin typeface="Times New Roman" panose="02020603050405020304" pitchFamily="18" charset="0"/>
              <a:cs typeface="Times New Roman" panose="02020603050405020304" pitchFamily="18" charset="0"/>
            </a:rPr>
            <a:t> </a:t>
          </a:r>
        </a:p>
        <a:p>
          <a:pPr marL="0" lvl="0" algn="ctr" defTabSz="889000">
            <a:lnSpc>
              <a:spcPct val="90000"/>
            </a:lnSpc>
            <a:spcBef>
              <a:spcPct val="0"/>
            </a:spcBef>
            <a:spcAft>
              <a:spcPct val="35000"/>
            </a:spcAft>
            <a:buNone/>
          </a:pPr>
          <a14:m xmlns:a14="http://schemas.microsoft.com/office/drawing/2010/main">
            <m:oMath xmlns:m="http://schemas.openxmlformats.org/officeDocument/2006/math">
              <m:r>
                <a:rPr lang="en-US" sz="2000" b="0" i="1" kern="1200">
                  <a:solidFill>
                    <a:schemeClr val="tx1"/>
                  </a:solidFill>
                  <a:latin typeface="Cambria Math" panose="02040503050406030204" pitchFamily="18" charset="0"/>
                  <a:cs typeface="Times New Roman" panose="02020603050405020304" pitchFamily="18" charset="0"/>
                </a:rPr>
                <m:t>𝑄</m:t>
              </m:r>
            </m:oMath>
          </a14:m>
          <a:r>
            <a:rPr lang="en-US" sz="2000" b="0" kern="1200" dirty="0">
              <a:solidFill>
                <a:schemeClr val="tx1"/>
              </a:solidFill>
              <a:latin typeface="Times New Roman" panose="02020603050405020304" pitchFamily="18" charset="0"/>
              <a:cs typeface="Times New Roman" panose="02020603050405020304" pitchFamily="18" charset="0"/>
            </a:rPr>
            <a:t> =12549 J</a:t>
          </a:r>
        </a:p>
        <a:p>
          <a:pPr marL="0" marR="0" lvl="0" indent="0" algn="ctr" defTabSz="914400" eaLnBrk="1" fontAlgn="auto" latinLnBrk="0" hangingPunct="1">
            <a:lnSpc>
              <a:spcPct val="100000"/>
            </a:lnSpc>
            <a:spcBef>
              <a:spcPct val="0"/>
            </a:spcBef>
            <a:spcAft>
              <a:spcPts val="0"/>
            </a:spcAft>
            <a:buClrTx/>
            <a:buSzTx/>
            <a:buFontTx/>
            <a:buNone/>
            <a:tabLst/>
            <a:defRPr/>
          </a:pPr>
          <a:r>
            <a:rPr lang="en-US" sz="2000" b="0" kern="1200" dirty="0">
              <a:solidFill>
                <a:schemeClr val="tx1"/>
              </a:solidFill>
              <a:latin typeface="Times New Roman" panose="02020603050405020304" pitchFamily="18" charset="0"/>
              <a:cs typeface="Times New Roman" panose="02020603050405020304" pitchFamily="18" charset="0"/>
            </a:rPr>
            <a:t>∆</a:t>
          </a:r>
          <a14:m xmlns:a14="http://schemas.microsoft.com/office/drawing/2010/main">
            <m:oMath xmlns:m="http://schemas.openxmlformats.org/officeDocument/2006/math">
              <m:sSub>
                <m:sSubPr>
                  <m:ctrlPr>
                    <a:rPr lang="en-US" sz="2000" b="0" i="1" kern="1200">
                      <a:solidFill>
                        <a:schemeClr val="tx1"/>
                      </a:solidFill>
                      <a:latin typeface="Cambria Math" panose="02040503050406030204" pitchFamily="18" charset="0"/>
                      <a:cs typeface="Times New Roman" panose="02020603050405020304" pitchFamily="18" charset="0"/>
                    </a:rPr>
                  </m:ctrlPr>
                </m:sSubPr>
                <m:e>
                  <m:r>
                    <a:rPr lang="en-US" sz="2000" b="0" i="1" kern="1200">
                      <a:solidFill>
                        <a:schemeClr val="tx1"/>
                      </a:solidFill>
                      <a:latin typeface="Cambria Math" panose="02040503050406030204" pitchFamily="18" charset="0"/>
                      <a:cs typeface="Times New Roman" panose="02020603050405020304" pitchFamily="18" charset="0"/>
                    </a:rPr>
                    <m:t>𝑇</m:t>
                  </m:r>
                </m:e>
                <m:sub>
                  <m:r>
                    <a:rPr lang="en-US" sz="2000" b="0" i="1" kern="1200">
                      <a:solidFill>
                        <a:schemeClr val="tx1"/>
                      </a:solidFill>
                      <a:latin typeface="Cambria Math" panose="02040503050406030204" pitchFamily="18" charset="0"/>
                      <a:cs typeface="Times New Roman" panose="02020603050405020304" pitchFamily="18" charset="0"/>
                    </a:rPr>
                    <m:t>𝑙𝑚</m:t>
                  </m:r>
                </m:sub>
              </m:sSub>
            </m:oMath>
          </a14:m>
          <a:r>
            <a:rPr lang="en-US" sz="2000" b="0" kern="1200" dirty="0">
              <a:solidFill>
                <a:schemeClr val="tx1"/>
              </a:solidFill>
              <a:latin typeface="Times New Roman" panose="02020603050405020304" pitchFamily="18" charset="0"/>
              <a:cs typeface="Times New Roman" panose="02020603050405020304" pitchFamily="18" charset="0"/>
            </a:rPr>
            <a:t> = 77.26</a:t>
          </a:r>
          <a:r>
            <a:rPr lang="en-US" sz="2000" b="0" kern="1200" dirty="0">
              <a:solidFill>
                <a:schemeClr val="tx1"/>
              </a:solidFill>
              <a:latin typeface="Calibri" panose="020F0502020204030204" pitchFamily="34" charset="0"/>
              <a:cs typeface="Calibri" panose="020F0502020204030204" pitchFamily="34" charset="0"/>
            </a:rPr>
            <a:t> °C</a:t>
          </a:r>
        </a:p>
        <a:p>
          <a:pPr marL="0" lvl="0" algn="ctr" defTabSz="889000">
            <a:lnSpc>
              <a:spcPct val="90000"/>
            </a:lnSpc>
            <a:spcBef>
              <a:spcPct val="0"/>
            </a:spcBef>
            <a:spcAft>
              <a:spcPct val="35000"/>
            </a:spcAft>
            <a:buNone/>
          </a:pPr>
          <a:endParaRPr lang="en-US" sz="2000" kern="1200" dirty="0"/>
        </a:p>
      </dsp:txBody>
      <dsp:txXfrm>
        <a:off x="14179" y="5961635"/>
        <a:ext cx="3259544" cy="1955726"/>
      </dsp:txXfrm>
    </dsp:sp>
    <dsp:sp modelId="{CD88912D-DFD4-42E4-81A2-FF3E3AF08649}">
      <dsp:nvSpPr>
        <dsp:cNvPr id="0" name=""/>
        <dsp:cNvSpPr/>
      </dsp:nvSpPr>
      <dsp:spPr>
        <a:xfrm>
          <a:off x="7281163" y="6893778"/>
          <a:ext cx="719095" cy="91440"/>
        </a:xfrm>
        <a:custGeom>
          <a:avLst/>
          <a:gdLst/>
          <a:ahLst/>
          <a:cxnLst/>
          <a:rect l="0" t="0" r="0" b="0"/>
          <a:pathLst>
            <a:path>
              <a:moveTo>
                <a:pt x="0" y="45720"/>
              </a:moveTo>
              <a:lnTo>
                <a:pt x="719095" y="45720"/>
              </a:lnTo>
            </a:path>
          </a:pathLst>
        </a:custGeom>
        <a:noFill/>
        <a:ln w="9525" cap="flat" cmpd="sng" algn="ctr">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7621968" y="6935746"/>
        <a:ext cx="37484" cy="7504"/>
      </dsp:txXfrm>
    </dsp:sp>
    <dsp:sp modelId="{41284260-0373-4A32-9A64-2A5B7AA35258}">
      <dsp:nvSpPr>
        <dsp:cNvPr id="0" name=""/>
        <dsp:cNvSpPr/>
      </dsp:nvSpPr>
      <dsp:spPr>
        <a:xfrm>
          <a:off x="4023418" y="5961635"/>
          <a:ext cx="3259544" cy="1955726"/>
        </a:xfrm>
        <a:prstGeom prst="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b="0" kern="1200" dirty="0">
              <a:solidFill>
                <a:schemeClr val="tx1"/>
              </a:solidFill>
              <a:latin typeface="Times New Roman" panose="02020603050405020304" pitchFamily="18" charset="0"/>
              <a:cs typeface="Times New Roman" panose="02020603050405020304" pitchFamily="18" charset="0"/>
            </a:rPr>
            <a:t>Surface area (A) of the heat exchanger was calculated using</a:t>
          </a:r>
        </a:p>
        <a:p>
          <a:pPr marL="0" lvl="0" indent="0" algn="ctr" defTabSz="889000">
            <a:lnSpc>
              <a:spcPct val="90000"/>
            </a:lnSpc>
            <a:spcBef>
              <a:spcPct val="0"/>
            </a:spcBef>
            <a:spcAft>
              <a:spcPct val="35000"/>
            </a:spcAft>
            <a:buNone/>
          </a:pPr>
          <a:r>
            <a:rPr lang="en-US" sz="2000" b="0" kern="1200" dirty="0">
              <a:solidFill>
                <a:schemeClr val="tx1"/>
              </a:solidFill>
              <a:latin typeface="Times New Roman" panose="02020603050405020304" pitchFamily="18" charset="0"/>
              <a:cs typeface="Times New Roman" panose="02020603050405020304" pitchFamily="18" charset="0"/>
            </a:rPr>
            <a:t>Q = UA ∆</a:t>
          </a:r>
          <a14:m xmlns:a14="http://schemas.microsoft.com/office/drawing/2010/main">
            <m:oMath xmlns:m="http://schemas.openxmlformats.org/officeDocument/2006/math">
              <m:sSub>
                <m:sSubPr>
                  <m:ctrlPr>
                    <a:rPr lang="en-US" sz="2000" b="0" i="1" kern="1200">
                      <a:solidFill>
                        <a:schemeClr val="tx1"/>
                      </a:solidFill>
                      <a:latin typeface="Cambria Math" panose="02040503050406030204" pitchFamily="18" charset="0"/>
                      <a:cs typeface="Times New Roman" panose="02020603050405020304" pitchFamily="18" charset="0"/>
                    </a:rPr>
                  </m:ctrlPr>
                </m:sSubPr>
                <m:e>
                  <m:r>
                    <a:rPr lang="en-US" sz="2000" b="0" i="1" kern="1200">
                      <a:solidFill>
                        <a:schemeClr val="tx1"/>
                      </a:solidFill>
                      <a:latin typeface="Cambria Math" panose="02040503050406030204" pitchFamily="18" charset="0"/>
                      <a:cs typeface="Times New Roman" panose="02020603050405020304" pitchFamily="18" charset="0"/>
                    </a:rPr>
                    <m:t>𝑇</m:t>
                  </m:r>
                </m:e>
                <m:sub>
                  <m:r>
                    <a:rPr lang="en-US" sz="2000" b="0" i="1" kern="1200">
                      <a:solidFill>
                        <a:schemeClr val="tx1"/>
                      </a:solidFill>
                      <a:latin typeface="Cambria Math" panose="02040503050406030204" pitchFamily="18" charset="0"/>
                      <a:cs typeface="Times New Roman" panose="02020603050405020304" pitchFamily="18" charset="0"/>
                    </a:rPr>
                    <m:t>𝑙𝑚</m:t>
                  </m:r>
                </m:sub>
              </m:sSub>
            </m:oMath>
          </a14:m>
          <a:r>
            <a:rPr lang="en-US" sz="2000" b="0" kern="1200" dirty="0">
              <a:solidFill>
                <a:schemeClr val="tx1"/>
              </a:solidFill>
              <a:latin typeface="Times New Roman" panose="02020603050405020304" pitchFamily="18" charset="0"/>
              <a:cs typeface="Times New Roman" panose="02020603050405020304" pitchFamily="18" charset="0"/>
            </a:rPr>
            <a:t> </a:t>
          </a:r>
        </a:p>
        <a:p>
          <a:pPr marL="0" lvl="0" indent="0" algn="ctr" defTabSz="889000">
            <a:lnSpc>
              <a:spcPct val="90000"/>
            </a:lnSpc>
            <a:spcBef>
              <a:spcPct val="0"/>
            </a:spcBef>
            <a:spcAft>
              <a:spcPct val="35000"/>
            </a:spcAft>
            <a:buNone/>
          </a:pPr>
          <a:r>
            <a:rPr lang="en-US" sz="2000" b="0" kern="1200" dirty="0">
              <a:solidFill>
                <a:schemeClr val="tx1"/>
              </a:solidFill>
              <a:latin typeface="Times New Roman" panose="02020603050405020304" pitchFamily="18" charset="0"/>
              <a:cs typeface="Times New Roman" panose="02020603050405020304" pitchFamily="18" charset="0"/>
            </a:rPr>
            <a:t>A = 12470 </a:t>
          </a:r>
          <a14:m xmlns:a14="http://schemas.microsoft.com/office/drawing/2010/main">
            <m:oMath xmlns:m="http://schemas.openxmlformats.org/officeDocument/2006/math">
              <m:sSup>
                <m:sSupPr>
                  <m:ctrlPr>
                    <a:rPr lang="en-US" sz="2000" b="0" i="1" kern="1200">
                      <a:solidFill>
                        <a:schemeClr val="tx1"/>
                      </a:solidFill>
                      <a:latin typeface="Cambria Math" panose="02040503050406030204" pitchFamily="18" charset="0"/>
                      <a:cs typeface="Times New Roman" panose="02020603050405020304" pitchFamily="18" charset="0"/>
                    </a:rPr>
                  </m:ctrlPr>
                </m:sSupPr>
                <m:e>
                  <m:r>
                    <a:rPr lang="en-US" sz="2000" b="0" i="1" kern="1200">
                      <a:solidFill>
                        <a:schemeClr val="tx1"/>
                      </a:solidFill>
                      <a:latin typeface="Cambria Math" panose="02040503050406030204" pitchFamily="18" charset="0"/>
                      <a:cs typeface="Times New Roman" panose="02020603050405020304" pitchFamily="18" charset="0"/>
                    </a:rPr>
                    <m:t>𝑚</m:t>
                  </m:r>
                </m:e>
                <m:sup>
                  <m:r>
                    <a:rPr lang="en-US" sz="2000" b="0" i="1" kern="1200">
                      <a:solidFill>
                        <a:schemeClr val="tx1"/>
                      </a:solidFill>
                      <a:latin typeface="Cambria Math" panose="02040503050406030204" pitchFamily="18" charset="0"/>
                      <a:cs typeface="Times New Roman" panose="02020603050405020304" pitchFamily="18" charset="0"/>
                    </a:rPr>
                    <m:t>2</m:t>
                  </m:r>
                </m:sup>
              </m:sSup>
            </m:oMath>
          </a14:m>
          <a:endParaRPr lang="en-US" sz="2000" b="0" kern="1200" dirty="0">
            <a:solidFill>
              <a:schemeClr val="tx1"/>
            </a:solidFill>
            <a:latin typeface="Times New Roman" panose="02020603050405020304" pitchFamily="18" charset="0"/>
            <a:cs typeface="Times New Roman" panose="02020603050405020304" pitchFamily="18" charset="0"/>
          </a:endParaRPr>
        </a:p>
      </dsp:txBody>
      <dsp:txXfrm>
        <a:off x="4023418" y="5961635"/>
        <a:ext cx="3259544" cy="1955726"/>
      </dsp:txXfrm>
    </dsp:sp>
    <dsp:sp modelId="{7969E2DB-F289-445D-91C2-EC9B13F33B50}">
      <dsp:nvSpPr>
        <dsp:cNvPr id="0" name=""/>
        <dsp:cNvSpPr/>
      </dsp:nvSpPr>
      <dsp:spPr>
        <a:xfrm>
          <a:off x="8032658" y="5961635"/>
          <a:ext cx="3259544" cy="1955726"/>
        </a:xfrm>
        <a:prstGeom prst="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b="0" kern="1200" dirty="0">
              <a:solidFill>
                <a:schemeClr val="tx1"/>
              </a:solidFill>
              <a:latin typeface="Times New Roman" panose="02020603050405020304" pitchFamily="18" charset="0"/>
              <a:cs typeface="Times New Roman" panose="02020603050405020304" pitchFamily="18" charset="0"/>
            </a:rPr>
            <a:t>L was calculated</a:t>
          </a:r>
        </a:p>
        <a:p>
          <a:pPr marL="0" lvl="0" indent="0" algn="ctr" defTabSz="889000">
            <a:lnSpc>
              <a:spcPct val="90000"/>
            </a:lnSpc>
            <a:spcBef>
              <a:spcPct val="0"/>
            </a:spcBef>
            <a:spcAft>
              <a:spcPct val="35000"/>
            </a:spcAft>
            <a:buNone/>
          </a:pPr>
          <a:r>
            <a:rPr lang="en-US" sz="2000" b="0" kern="1200" dirty="0">
              <a:solidFill>
                <a:schemeClr val="tx1"/>
              </a:solidFill>
              <a:latin typeface="Times New Roman" panose="02020603050405020304" pitchFamily="18" charset="0"/>
              <a:cs typeface="Times New Roman" panose="02020603050405020304" pitchFamily="18" charset="0"/>
            </a:rPr>
            <a:t>A = 2</a:t>
          </a:r>
          <a14:m xmlns:a14="http://schemas.microsoft.com/office/drawing/2010/main">
            <m:oMath xmlns:m="http://schemas.openxmlformats.org/officeDocument/2006/math">
              <m:r>
                <a:rPr lang="en-US" sz="2000" b="0" i="1" kern="1200"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𝜋</m:t>
              </m:r>
              <m:r>
                <a:rPr lang="en-US" sz="2000" b="0" i="1" kern="1200"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𝑟𝐿</m:t>
              </m:r>
            </m:oMath>
          </a14:m>
          <a:endParaRPr lang="en-US" sz="2000" b="0" kern="1200" dirty="0">
            <a:solidFill>
              <a:schemeClr val="tx1"/>
            </a:solidFill>
            <a:latin typeface="Times New Roman" panose="02020603050405020304" pitchFamily="18" charset="0"/>
            <a:ea typeface="Cambria Math" panose="02040503050406030204" pitchFamily="18" charset="0"/>
            <a:cs typeface="Times New Roman" panose="02020603050405020304" pitchFamily="18" charset="0"/>
          </a:endParaRPr>
        </a:p>
        <a:p>
          <a:pPr marL="0" lvl="0" indent="0" algn="ctr" defTabSz="889000">
            <a:lnSpc>
              <a:spcPct val="90000"/>
            </a:lnSpc>
            <a:spcBef>
              <a:spcPct val="0"/>
            </a:spcBef>
            <a:spcAft>
              <a:spcPct val="35000"/>
            </a:spcAft>
            <a:buNone/>
          </a:pPr>
          <a:r>
            <a:rPr lang="en-US" sz="2000" b="0" kern="1200" dirty="0">
              <a:solidFill>
                <a:schemeClr val="tx1"/>
              </a:solidFill>
              <a:latin typeface="Times New Roman" panose="02020603050405020304" pitchFamily="18" charset="0"/>
              <a:cs typeface="Times New Roman" panose="02020603050405020304" pitchFamily="18" charset="0"/>
            </a:rPr>
            <a:t>L = 290.7 m</a:t>
          </a:r>
        </a:p>
        <a:p>
          <a:pPr marL="0" lvl="0" indent="0" algn="ctr" defTabSz="889000">
            <a:lnSpc>
              <a:spcPct val="90000"/>
            </a:lnSpc>
            <a:spcBef>
              <a:spcPct val="0"/>
            </a:spcBef>
            <a:spcAft>
              <a:spcPct val="35000"/>
            </a:spcAft>
            <a:buNone/>
          </a:pPr>
          <a:endParaRPr lang="en-US" sz="2000" kern="1200" dirty="0"/>
        </a:p>
      </dsp:txBody>
      <dsp:txXfrm>
        <a:off x="8032658" y="5961635"/>
        <a:ext cx="3259544" cy="195572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71CFE9-C612-456B-A81B-683056BE2B88}">
      <dsp:nvSpPr>
        <dsp:cNvPr id="0" name=""/>
        <dsp:cNvSpPr/>
      </dsp:nvSpPr>
      <dsp:spPr>
        <a:xfrm>
          <a:off x="5374" y="365112"/>
          <a:ext cx="2349640" cy="1409784"/>
        </a:xfrm>
        <a:prstGeom prst="roundRect">
          <a:avLst>
            <a:gd name="adj" fmla="val 10000"/>
          </a:avLst>
        </a:prstGeom>
        <a:solidFill>
          <a:schemeClr val="tx2">
            <a:lumMod val="75000"/>
          </a:schemeClr>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CCCCCC"/>
              </a:solidFill>
            </a:rPr>
            <a:t>Set Up Countercurrent Flow Condenser</a:t>
          </a:r>
        </a:p>
      </dsp:txBody>
      <dsp:txXfrm>
        <a:off x="46665" y="406403"/>
        <a:ext cx="2267058" cy="1327202"/>
      </dsp:txXfrm>
    </dsp:sp>
    <dsp:sp modelId="{6EA57F1B-3588-4350-87F5-CDA86008E939}">
      <dsp:nvSpPr>
        <dsp:cNvPr id="0" name=""/>
        <dsp:cNvSpPr/>
      </dsp:nvSpPr>
      <dsp:spPr>
        <a:xfrm>
          <a:off x="2589978" y="778649"/>
          <a:ext cx="498123" cy="582710"/>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b="1" kern="1200">
            <a:solidFill>
              <a:schemeClr val="tx1"/>
            </a:solidFill>
          </a:endParaRPr>
        </a:p>
      </dsp:txBody>
      <dsp:txXfrm>
        <a:off x="2589978" y="895191"/>
        <a:ext cx="348686" cy="349626"/>
      </dsp:txXfrm>
    </dsp:sp>
    <dsp:sp modelId="{965D27DC-8E36-445E-92C2-0C2C195203B3}">
      <dsp:nvSpPr>
        <dsp:cNvPr id="0" name=""/>
        <dsp:cNvSpPr/>
      </dsp:nvSpPr>
      <dsp:spPr>
        <a:xfrm>
          <a:off x="3294870" y="365112"/>
          <a:ext cx="2349640" cy="1409784"/>
        </a:xfrm>
        <a:prstGeom prst="roundRect">
          <a:avLst>
            <a:gd name="adj" fmla="val 10000"/>
          </a:avLst>
        </a:prstGeom>
        <a:solidFill>
          <a:schemeClr val="tx2">
            <a:lumMod val="75000"/>
          </a:schemeClr>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CCCCCC"/>
              </a:solidFill>
            </a:rPr>
            <a:t>Collected All Countercurrent Flow Data</a:t>
          </a:r>
        </a:p>
      </dsp:txBody>
      <dsp:txXfrm>
        <a:off x="3336161" y="406403"/>
        <a:ext cx="2267058" cy="1327202"/>
      </dsp:txXfrm>
    </dsp:sp>
    <dsp:sp modelId="{BE3E1027-DF1C-4902-8A61-93E4547DAEC1}">
      <dsp:nvSpPr>
        <dsp:cNvPr id="0" name=""/>
        <dsp:cNvSpPr/>
      </dsp:nvSpPr>
      <dsp:spPr>
        <a:xfrm>
          <a:off x="5879474" y="778649"/>
          <a:ext cx="498123" cy="582710"/>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b="1" kern="1200">
            <a:solidFill>
              <a:schemeClr val="tx1"/>
            </a:solidFill>
          </a:endParaRPr>
        </a:p>
      </dsp:txBody>
      <dsp:txXfrm>
        <a:off x="5879474" y="895191"/>
        <a:ext cx="348686" cy="349626"/>
      </dsp:txXfrm>
    </dsp:sp>
    <dsp:sp modelId="{5C140229-B898-4A48-A74F-B6AE7817B3B9}">
      <dsp:nvSpPr>
        <dsp:cNvPr id="0" name=""/>
        <dsp:cNvSpPr/>
      </dsp:nvSpPr>
      <dsp:spPr>
        <a:xfrm>
          <a:off x="6584366" y="365112"/>
          <a:ext cx="2349640" cy="1409784"/>
        </a:xfrm>
        <a:prstGeom prst="roundRect">
          <a:avLst>
            <a:gd name="adj" fmla="val 10000"/>
          </a:avLst>
        </a:prstGeom>
        <a:solidFill>
          <a:schemeClr val="tx2">
            <a:lumMod val="75000"/>
          </a:schemeClr>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CCCCCC"/>
              </a:solidFill>
            </a:rPr>
            <a:t>Set Up </a:t>
          </a:r>
          <a:r>
            <a:rPr lang="en-US" sz="2000" b="1" kern="1200" dirty="0" err="1">
              <a:solidFill>
                <a:srgbClr val="CCCCCC"/>
              </a:solidFill>
            </a:rPr>
            <a:t>Cocurrent</a:t>
          </a:r>
          <a:r>
            <a:rPr lang="en-US" sz="2000" b="1" kern="1200" dirty="0">
              <a:solidFill>
                <a:srgbClr val="CCCCCC"/>
              </a:solidFill>
            </a:rPr>
            <a:t> Flow Condenser</a:t>
          </a:r>
        </a:p>
      </dsp:txBody>
      <dsp:txXfrm>
        <a:off x="6625657" y="406403"/>
        <a:ext cx="2267058" cy="1327202"/>
      </dsp:txXfrm>
    </dsp:sp>
    <dsp:sp modelId="{AF664C6B-A169-4298-AF1B-D67C62254C3C}">
      <dsp:nvSpPr>
        <dsp:cNvPr id="0" name=""/>
        <dsp:cNvSpPr/>
      </dsp:nvSpPr>
      <dsp:spPr>
        <a:xfrm>
          <a:off x="9168970" y="778649"/>
          <a:ext cx="498123" cy="582710"/>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b="1" kern="1200">
            <a:solidFill>
              <a:schemeClr val="tx1"/>
            </a:solidFill>
          </a:endParaRPr>
        </a:p>
      </dsp:txBody>
      <dsp:txXfrm>
        <a:off x="9168970" y="895191"/>
        <a:ext cx="348686" cy="349626"/>
      </dsp:txXfrm>
    </dsp:sp>
    <dsp:sp modelId="{16E5A0E6-CEC1-45B7-AA49-35457E19259B}">
      <dsp:nvSpPr>
        <dsp:cNvPr id="0" name=""/>
        <dsp:cNvSpPr/>
      </dsp:nvSpPr>
      <dsp:spPr>
        <a:xfrm>
          <a:off x="9873862" y="365112"/>
          <a:ext cx="2349640" cy="1409784"/>
        </a:xfrm>
        <a:prstGeom prst="roundRect">
          <a:avLst>
            <a:gd name="adj" fmla="val 10000"/>
          </a:avLst>
        </a:prstGeom>
        <a:solidFill>
          <a:schemeClr val="tx2">
            <a:lumMod val="75000"/>
          </a:schemeClr>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CCCCCC"/>
              </a:solidFill>
            </a:rPr>
            <a:t>Collected All </a:t>
          </a:r>
          <a:r>
            <a:rPr lang="en-US" sz="2000" b="1" kern="1200" dirty="0" err="1">
              <a:solidFill>
                <a:srgbClr val="CCCCCC"/>
              </a:solidFill>
            </a:rPr>
            <a:t>Cocurrent</a:t>
          </a:r>
          <a:r>
            <a:rPr lang="en-US" sz="2000" b="1" kern="1200" dirty="0">
              <a:solidFill>
                <a:srgbClr val="CCCCCC"/>
              </a:solidFill>
            </a:rPr>
            <a:t> Flow Data</a:t>
          </a:r>
        </a:p>
      </dsp:txBody>
      <dsp:txXfrm>
        <a:off x="9915153" y="406403"/>
        <a:ext cx="2267058" cy="1327202"/>
      </dsp:txXfrm>
    </dsp:sp>
  </dsp:spTree>
</dsp:drawing>
</file>

<file path=ppt/diagrams/layout1.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0.15816</cdr:x>
      <cdr:y>0.52739</cdr:y>
    </cdr:from>
    <cdr:to>
      <cdr:x>0.25208</cdr:x>
      <cdr:y>0.66512</cdr:y>
    </cdr:to>
    <cdr:cxnSp macro="">
      <cdr:nvCxnSpPr>
        <cdr:cNvPr id="5" name="Connector: Elbow 4">
          <a:extLst xmlns:a="http://schemas.openxmlformats.org/drawingml/2006/main">
            <a:ext uri="{FF2B5EF4-FFF2-40B4-BE49-F238E27FC236}">
              <a16:creationId xmlns:a16="http://schemas.microsoft.com/office/drawing/2014/main" id="{93787559-379E-45A0-B6CF-5F6CD73C0537}"/>
            </a:ext>
          </a:extLst>
        </cdr:cNvPr>
        <cdr:cNvCxnSpPr/>
      </cdr:nvCxnSpPr>
      <cdr:spPr bwMode="auto">
        <a:xfrm xmlns:a="http://schemas.openxmlformats.org/drawingml/2006/main" rot="10800000" flipV="1">
          <a:off x="1668150" y="3676329"/>
          <a:ext cx="990600" cy="960120"/>
        </a:xfrm>
        <a:prstGeom xmlns:a="http://schemas.openxmlformats.org/drawingml/2006/main" prst="bentConnector3">
          <a:avLst/>
        </a:prstGeom>
        <a:ln xmlns:a="http://schemas.openxmlformats.org/drawingml/2006/main" w="28575">
          <a:headEnd type="none" w="med" len="med"/>
          <a:tailEnd type="none" w="med" len="med"/>
        </a:ln>
        <a:extLst xmlns:a="http://schemas.openxmlformats.org/drawingml/2006/main"/>
      </cdr:spPr>
      <cdr:style>
        <a:lnRef xmlns:a="http://schemas.openxmlformats.org/drawingml/2006/main" idx="1">
          <a:schemeClr val="dk1"/>
        </a:lnRef>
        <a:fillRef xmlns:a="http://schemas.openxmlformats.org/drawingml/2006/main" idx="0">
          <a:schemeClr val="dk1"/>
        </a:fillRef>
        <a:effectRef xmlns:a="http://schemas.openxmlformats.org/drawingml/2006/main" idx="0">
          <a:schemeClr val="dk1"/>
        </a:effectRef>
        <a:fontRef xmlns:a="http://schemas.openxmlformats.org/drawingml/2006/main" idx="minor">
          <a:schemeClr val="tx1"/>
        </a:fontRef>
      </cdr:style>
    </cdr:cxnSp>
  </cdr:relSizeAnchor>
  <cdr:relSizeAnchor xmlns:cdr="http://schemas.openxmlformats.org/drawingml/2006/chartDrawing">
    <cdr:from>
      <cdr:x>0.7363</cdr:x>
      <cdr:y>0.4349</cdr:y>
    </cdr:from>
    <cdr:to>
      <cdr:x>0.83022</cdr:x>
      <cdr:y>0.73005</cdr:y>
    </cdr:to>
    <cdr:cxnSp macro="">
      <cdr:nvCxnSpPr>
        <cdr:cNvPr id="6" name="Connector: Elbow 5">
          <a:extLst xmlns:a="http://schemas.openxmlformats.org/drawingml/2006/main">
            <a:ext uri="{FF2B5EF4-FFF2-40B4-BE49-F238E27FC236}">
              <a16:creationId xmlns:a16="http://schemas.microsoft.com/office/drawing/2014/main" id="{826EE7D6-EC4C-4EC6-93D0-023F8EE34179}"/>
            </a:ext>
          </a:extLst>
        </cdr:cNvPr>
        <cdr:cNvCxnSpPr/>
      </cdr:nvCxnSpPr>
      <cdr:spPr bwMode="auto">
        <a:xfrm xmlns:a="http://schemas.openxmlformats.org/drawingml/2006/main" rot="10800000" flipV="1">
          <a:off x="7765770" y="3031642"/>
          <a:ext cx="990600" cy="2057400"/>
        </a:xfrm>
        <a:prstGeom xmlns:a="http://schemas.openxmlformats.org/drawingml/2006/main" prst="bentConnector3">
          <a:avLst/>
        </a:prstGeom>
        <a:ln xmlns:a="http://schemas.openxmlformats.org/drawingml/2006/main" w="28575">
          <a:headEnd type="none" w="med" len="med"/>
          <a:tailEnd type="none" w="med" len="med"/>
        </a:ln>
        <a:extLst xmlns:a="http://schemas.openxmlformats.org/drawingml/2006/main"/>
      </cdr:spPr>
      <cdr:style>
        <a:lnRef xmlns:a="http://schemas.openxmlformats.org/drawingml/2006/main" idx="1">
          <a:schemeClr val="dk1"/>
        </a:lnRef>
        <a:fillRef xmlns:a="http://schemas.openxmlformats.org/drawingml/2006/main" idx="0">
          <a:schemeClr val="dk1"/>
        </a:fillRef>
        <a:effectRef xmlns:a="http://schemas.openxmlformats.org/drawingml/2006/main" idx="0">
          <a:schemeClr val="dk1"/>
        </a:effectRef>
        <a:fontRef xmlns:a="http://schemas.openxmlformats.org/drawingml/2006/main" idx="minor">
          <a:schemeClr val="tx1"/>
        </a:fontRef>
      </cdr:style>
    </cdr:cxnSp>
  </cdr:relSizeAnchor>
  <cdr:relSizeAnchor xmlns:cdr="http://schemas.openxmlformats.org/drawingml/2006/chartDrawing">
    <cdr:from>
      <cdr:x>0.55058</cdr:x>
      <cdr:y>0.17014</cdr:y>
    </cdr:from>
    <cdr:to>
      <cdr:x>0.6445</cdr:x>
      <cdr:y>0.64237</cdr:y>
    </cdr:to>
    <cdr:cxnSp macro="">
      <cdr:nvCxnSpPr>
        <cdr:cNvPr id="7" name="Connector: Elbow 6">
          <a:extLst xmlns:a="http://schemas.openxmlformats.org/drawingml/2006/main">
            <a:ext uri="{FF2B5EF4-FFF2-40B4-BE49-F238E27FC236}">
              <a16:creationId xmlns:a16="http://schemas.microsoft.com/office/drawing/2014/main" id="{826EE7D6-EC4C-4EC6-93D0-023F8EE34179}"/>
            </a:ext>
          </a:extLst>
        </cdr:cNvPr>
        <cdr:cNvCxnSpPr/>
      </cdr:nvCxnSpPr>
      <cdr:spPr bwMode="auto">
        <a:xfrm xmlns:a="http://schemas.openxmlformats.org/drawingml/2006/main" rot="10800000" flipV="1">
          <a:off x="5806999" y="1186007"/>
          <a:ext cx="990600" cy="3291840"/>
        </a:xfrm>
        <a:prstGeom xmlns:a="http://schemas.openxmlformats.org/drawingml/2006/main" prst="bentConnector3">
          <a:avLst/>
        </a:prstGeom>
        <a:ln xmlns:a="http://schemas.openxmlformats.org/drawingml/2006/main" w="28575">
          <a:headEnd type="none" w="med" len="med"/>
          <a:tailEnd type="none" w="med" len="med"/>
        </a:ln>
        <a:extLst xmlns:a="http://schemas.openxmlformats.org/drawingml/2006/main"/>
      </cdr:spPr>
      <cdr:style>
        <a:lnRef xmlns:a="http://schemas.openxmlformats.org/drawingml/2006/main" idx="1">
          <a:schemeClr val="dk1"/>
        </a:lnRef>
        <a:fillRef xmlns:a="http://schemas.openxmlformats.org/drawingml/2006/main" idx="0">
          <a:schemeClr val="dk1"/>
        </a:fillRef>
        <a:effectRef xmlns:a="http://schemas.openxmlformats.org/drawingml/2006/main" idx="0">
          <a:schemeClr val="dk1"/>
        </a:effectRef>
        <a:fontRef xmlns:a="http://schemas.openxmlformats.org/drawingml/2006/main" idx="minor">
          <a:schemeClr val="tx1"/>
        </a:fontRef>
      </cdr:style>
    </cdr:cxnSp>
  </cdr:relSizeAnchor>
  <cdr:relSizeAnchor xmlns:cdr="http://schemas.openxmlformats.org/drawingml/2006/chartDrawing">
    <cdr:from>
      <cdr:x>0.26553</cdr:x>
      <cdr:y>0.4746</cdr:y>
    </cdr:from>
    <cdr:to>
      <cdr:x>0.35945</cdr:x>
      <cdr:y>0.62545</cdr:y>
    </cdr:to>
    <cdr:cxnSp macro="">
      <cdr:nvCxnSpPr>
        <cdr:cNvPr id="8" name="Connector: Elbow 7">
          <a:extLst xmlns:a="http://schemas.openxmlformats.org/drawingml/2006/main">
            <a:ext uri="{FF2B5EF4-FFF2-40B4-BE49-F238E27FC236}">
              <a16:creationId xmlns:a16="http://schemas.microsoft.com/office/drawing/2014/main" id="{826EE7D6-EC4C-4EC6-93D0-023F8EE34179}"/>
            </a:ext>
          </a:extLst>
        </cdr:cNvPr>
        <cdr:cNvCxnSpPr/>
      </cdr:nvCxnSpPr>
      <cdr:spPr bwMode="auto">
        <a:xfrm xmlns:a="http://schemas.openxmlformats.org/drawingml/2006/main" rot="10800000" flipV="1">
          <a:off x="2800535" y="3308334"/>
          <a:ext cx="990600" cy="1051560"/>
        </a:xfrm>
        <a:prstGeom xmlns:a="http://schemas.openxmlformats.org/drawingml/2006/main" prst="bentConnector3">
          <a:avLst/>
        </a:prstGeom>
        <a:ln xmlns:a="http://schemas.openxmlformats.org/drawingml/2006/main" w="28575">
          <a:headEnd type="none" w="med" len="med"/>
          <a:tailEnd type="none" w="med" len="med"/>
        </a:ln>
        <a:extLst xmlns:a="http://schemas.openxmlformats.org/drawingml/2006/main"/>
      </cdr:spPr>
      <cdr:style>
        <a:lnRef xmlns:a="http://schemas.openxmlformats.org/drawingml/2006/main" idx="1">
          <a:schemeClr val="dk1"/>
        </a:lnRef>
        <a:fillRef xmlns:a="http://schemas.openxmlformats.org/drawingml/2006/main" idx="0">
          <a:schemeClr val="dk1"/>
        </a:fillRef>
        <a:effectRef xmlns:a="http://schemas.openxmlformats.org/drawingml/2006/main" idx="0">
          <a:schemeClr val="dk1"/>
        </a:effectRef>
        <a:fontRef xmlns:a="http://schemas.openxmlformats.org/drawingml/2006/main" idx="minor">
          <a:schemeClr val="tx1"/>
        </a:fontRef>
      </cdr:style>
    </cdr:cxnSp>
  </cdr:relSizeAnchor>
  <cdr:relSizeAnchor xmlns:cdr="http://schemas.openxmlformats.org/drawingml/2006/chartDrawing">
    <cdr:from>
      <cdr:x>0.44726</cdr:x>
      <cdr:y>0.47833</cdr:y>
    </cdr:from>
    <cdr:to>
      <cdr:x>0.54118</cdr:x>
      <cdr:y>0.69084</cdr:y>
    </cdr:to>
    <cdr:cxnSp macro="">
      <cdr:nvCxnSpPr>
        <cdr:cNvPr id="9" name="Connector: Elbow 8">
          <a:extLst xmlns:a="http://schemas.openxmlformats.org/drawingml/2006/main">
            <a:ext uri="{FF2B5EF4-FFF2-40B4-BE49-F238E27FC236}">
              <a16:creationId xmlns:a16="http://schemas.microsoft.com/office/drawing/2014/main" id="{826EE7D6-EC4C-4EC6-93D0-023F8EE34179}"/>
            </a:ext>
          </a:extLst>
        </cdr:cNvPr>
        <cdr:cNvCxnSpPr/>
      </cdr:nvCxnSpPr>
      <cdr:spPr bwMode="auto">
        <a:xfrm xmlns:a="http://schemas.openxmlformats.org/drawingml/2006/main" rot="10800000" flipV="1">
          <a:off x="4717300" y="3334394"/>
          <a:ext cx="990600" cy="1481328"/>
        </a:xfrm>
        <a:prstGeom xmlns:a="http://schemas.openxmlformats.org/drawingml/2006/main" prst="bentConnector3">
          <a:avLst/>
        </a:prstGeom>
        <a:ln xmlns:a="http://schemas.openxmlformats.org/drawingml/2006/main" w="28575">
          <a:headEnd type="none" w="med" len="med"/>
          <a:tailEnd type="none" w="med" len="med"/>
        </a:ln>
        <a:extLst xmlns:a="http://schemas.openxmlformats.org/drawingml/2006/main"/>
      </cdr:spPr>
      <cdr:style>
        <a:lnRef xmlns:a="http://schemas.openxmlformats.org/drawingml/2006/main" idx="1">
          <a:schemeClr val="dk1"/>
        </a:lnRef>
        <a:fillRef xmlns:a="http://schemas.openxmlformats.org/drawingml/2006/main" idx="0">
          <a:schemeClr val="dk1"/>
        </a:fillRef>
        <a:effectRef xmlns:a="http://schemas.openxmlformats.org/drawingml/2006/main" idx="0">
          <a:schemeClr val="dk1"/>
        </a:effectRef>
        <a:fontRef xmlns:a="http://schemas.openxmlformats.org/drawingml/2006/main" idx="minor">
          <a:schemeClr val="tx1"/>
        </a:fontRef>
      </cdr:style>
    </cdr:cxnSp>
  </cdr:relSizeAnchor>
  <cdr:relSizeAnchor xmlns:cdr="http://schemas.openxmlformats.org/drawingml/2006/chartDrawing">
    <cdr:from>
      <cdr:x>0.84342</cdr:x>
      <cdr:y>0.55767</cdr:y>
    </cdr:from>
    <cdr:to>
      <cdr:x>0.93735</cdr:x>
      <cdr:y>0.69541</cdr:y>
    </cdr:to>
    <cdr:cxnSp macro="">
      <cdr:nvCxnSpPr>
        <cdr:cNvPr id="10" name="Connector: Elbow 9">
          <a:extLst xmlns:a="http://schemas.openxmlformats.org/drawingml/2006/main">
            <a:ext uri="{FF2B5EF4-FFF2-40B4-BE49-F238E27FC236}">
              <a16:creationId xmlns:a16="http://schemas.microsoft.com/office/drawing/2014/main" id="{B5CE1C8E-E287-43D8-9076-75594411B1DA}"/>
            </a:ext>
          </a:extLst>
        </cdr:cNvPr>
        <cdr:cNvCxnSpPr/>
      </cdr:nvCxnSpPr>
      <cdr:spPr bwMode="auto">
        <a:xfrm xmlns:a="http://schemas.openxmlformats.org/drawingml/2006/main" rot="10800000" flipV="1">
          <a:off x="8895658" y="3887460"/>
          <a:ext cx="990600" cy="960120"/>
        </a:xfrm>
        <a:prstGeom xmlns:a="http://schemas.openxmlformats.org/drawingml/2006/main" prst="bentConnector3">
          <a:avLst/>
        </a:prstGeom>
        <a:ln xmlns:a="http://schemas.openxmlformats.org/drawingml/2006/main" w="28575">
          <a:headEnd type="none" w="med" len="med"/>
          <a:tailEnd type="none" w="med" len="med"/>
        </a:ln>
        <a:extLst xmlns:a="http://schemas.openxmlformats.org/drawingml/2006/main"/>
      </cdr:spPr>
      <cdr:style>
        <a:lnRef xmlns:a="http://schemas.openxmlformats.org/drawingml/2006/main" idx="1">
          <a:schemeClr val="dk1"/>
        </a:lnRef>
        <a:fillRef xmlns:a="http://schemas.openxmlformats.org/drawingml/2006/main" idx="0">
          <a:schemeClr val="dk1"/>
        </a:fillRef>
        <a:effectRef xmlns:a="http://schemas.openxmlformats.org/drawingml/2006/main" idx="0">
          <a:schemeClr val="dk1"/>
        </a:effectRef>
        <a:fontRef xmlns:a="http://schemas.openxmlformats.org/drawingml/2006/main" idx="minor">
          <a:schemeClr val="tx1"/>
        </a:fontRef>
      </cdr:style>
    </cdr:cxn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699" name="Rectangle 3"/>
          <p:cNvSpPr>
            <a:spLocks noGrp="1" noChangeArrowheads="1"/>
          </p:cNvSpPr>
          <p:nvPr>
            <p:ph type="dt" sz="quarter" idx="1"/>
          </p:nvPr>
        </p:nvSpPr>
        <p:spPr bwMode="auto">
          <a:xfrm>
            <a:off x="4008727"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r" defTabSz="942804">
              <a:defRPr sz="1200" b="0">
                <a:solidFill>
                  <a:schemeClr val="tx1"/>
                </a:solidFill>
                <a:latin typeface="Arial" pitchFamily="34" charset="0"/>
              </a:defRPr>
            </a:lvl1pPr>
          </a:lstStyle>
          <a:p>
            <a:pPr>
              <a:defRPr/>
            </a:pPr>
            <a:endParaRPr lang="en-US"/>
          </a:p>
        </p:txBody>
      </p:sp>
      <p:sp>
        <p:nvSpPr>
          <p:cNvPr id="29700" name="Rectangle 4"/>
          <p:cNvSpPr>
            <a:spLocks noGrp="1" noChangeArrowheads="1"/>
          </p:cNvSpPr>
          <p:nvPr>
            <p:ph type="ftr" sz="quarter" idx="2"/>
          </p:nvPr>
        </p:nvSpPr>
        <p:spPr bwMode="auto">
          <a:xfrm>
            <a:off x="0"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701" name="Rectangle 5"/>
          <p:cNvSpPr>
            <a:spLocks noGrp="1" noChangeArrowheads="1"/>
          </p:cNvSpPr>
          <p:nvPr>
            <p:ph type="sldNum" sz="quarter" idx="3"/>
          </p:nvPr>
        </p:nvSpPr>
        <p:spPr bwMode="auto">
          <a:xfrm>
            <a:off x="4008727"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r" defTabSz="942804">
              <a:defRPr sz="1200" b="0">
                <a:solidFill>
                  <a:schemeClr val="tx1"/>
                </a:solidFill>
                <a:latin typeface="Arial" pitchFamily="34" charset="0"/>
              </a:defRPr>
            </a:lvl1pPr>
          </a:lstStyle>
          <a:p>
            <a:pPr>
              <a:defRPr/>
            </a:pPr>
            <a:fld id="{BDCE5CEB-6363-420F-BE45-85B064B89173}" type="slidenum">
              <a:rPr lang="en-US"/>
              <a:pPr>
                <a:defRPr/>
              </a:pPr>
              <a:t>‹#›</a:t>
            </a:fld>
            <a:endParaRPr lang="en-US"/>
          </a:p>
        </p:txBody>
      </p:sp>
    </p:spTree>
    <p:extLst>
      <p:ext uri="{BB962C8B-B14F-4D97-AF65-F5344CB8AC3E}">
        <p14:creationId xmlns:p14="http://schemas.microsoft.com/office/powerpoint/2010/main" val="84852614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8104" y="10226675"/>
            <a:ext cx="34197396" cy="7054850"/>
          </a:xfrm>
        </p:spPr>
        <p:txBody>
          <a:bodyPr/>
          <a:lstStyle/>
          <a:p>
            <a:r>
              <a:rPr lang="en-US"/>
              <a:t>Click to edit Master title style</a:t>
            </a:r>
          </a:p>
        </p:txBody>
      </p:sp>
      <p:sp>
        <p:nvSpPr>
          <p:cNvPr id="3" name="Subtitle 2"/>
          <p:cNvSpPr>
            <a:spLocks noGrp="1"/>
          </p:cNvSpPr>
          <p:nvPr>
            <p:ph type="subTitle" idx="1"/>
          </p:nvPr>
        </p:nvSpPr>
        <p:spPr>
          <a:xfrm>
            <a:off x="6034750" y="18653125"/>
            <a:ext cx="28164101" cy="8413750"/>
          </a:xfrm>
        </p:spPr>
        <p:txBody>
          <a:bodyPr/>
          <a:lstStyle>
            <a:lvl1pPr marL="0" indent="0" algn="ctr">
              <a:buNone/>
              <a:defRPr/>
            </a:lvl1pPr>
            <a:lvl2pPr marL="419115" indent="0" algn="ctr">
              <a:buNone/>
              <a:defRPr/>
            </a:lvl2pPr>
            <a:lvl3pPr marL="838230" indent="0" algn="ctr">
              <a:buNone/>
              <a:defRPr/>
            </a:lvl3pPr>
            <a:lvl4pPr marL="1257346" indent="0" algn="ctr">
              <a:buNone/>
              <a:defRPr/>
            </a:lvl4pPr>
            <a:lvl5pPr marL="1676461" indent="0" algn="ctr">
              <a:buNone/>
              <a:defRPr/>
            </a:lvl5pPr>
            <a:lvl6pPr marL="2095576" indent="0" algn="ctr">
              <a:buNone/>
              <a:defRPr/>
            </a:lvl6pPr>
            <a:lvl7pPr marL="2514691" indent="0" algn="ctr">
              <a:buNone/>
              <a:defRPr/>
            </a:lvl7pPr>
            <a:lvl8pPr marL="2933807" indent="0" algn="ctr">
              <a:buNone/>
              <a:defRPr/>
            </a:lvl8pPr>
            <a:lvl9pPr marL="3352922"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3D5278E-ED96-461A-883E-5FD94BC35AA3}" type="slidenum">
              <a:rPr lang="en-US"/>
              <a:pPr>
                <a:defRPr/>
              </a:pPr>
              <a:t>‹#›</a:t>
            </a:fld>
            <a:endParaRPr lang="en-US"/>
          </a:p>
        </p:txBody>
      </p:sp>
    </p:spTree>
    <p:extLst>
      <p:ext uri="{BB962C8B-B14F-4D97-AF65-F5344CB8AC3E}">
        <p14:creationId xmlns:p14="http://schemas.microsoft.com/office/powerpoint/2010/main" val="3879227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99D8D97-1826-4078-ADDA-4E99B734A4D4}" type="slidenum">
              <a:rPr lang="en-US"/>
              <a:pPr>
                <a:defRPr/>
              </a:pPr>
              <a:t>‹#›</a:t>
            </a:fld>
            <a:endParaRPr lang="en-US"/>
          </a:p>
        </p:txBody>
      </p:sp>
    </p:spTree>
    <p:extLst>
      <p:ext uri="{BB962C8B-B14F-4D97-AF65-F5344CB8AC3E}">
        <p14:creationId xmlns:p14="http://schemas.microsoft.com/office/powerpoint/2010/main" val="1999017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178175" y="21153444"/>
            <a:ext cx="34198852" cy="6537325"/>
          </a:xfrm>
        </p:spPr>
        <p:txBody>
          <a:bodyPr anchor="t"/>
          <a:lstStyle>
            <a:lvl1pPr algn="l">
              <a:defRPr sz="3667" b="1" cap="all"/>
            </a:lvl1pPr>
          </a:lstStyle>
          <a:p>
            <a:r>
              <a:rPr lang="en-US"/>
              <a:t>Click to edit Master title style</a:t>
            </a:r>
          </a:p>
        </p:txBody>
      </p:sp>
      <p:sp>
        <p:nvSpPr>
          <p:cNvPr id="3" name="Text Placeholder 2"/>
          <p:cNvSpPr>
            <a:spLocks noGrp="1"/>
          </p:cNvSpPr>
          <p:nvPr>
            <p:ph type="body" idx="1"/>
          </p:nvPr>
        </p:nvSpPr>
        <p:spPr>
          <a:xfrm>
            <a:off x="3178175" y="13952538"/>
            <a:ext cx="34198852" cy="7200900"/>
          </a:xfrm>
        </p:spPr>
        <p:txBody>
          <a:bodyPr anchor="b"/>
          <a:lstStyle>
            <a:lvl1pPr marL="0" indent="0">
              <a:buNone/>
              <a:defRPr sz="1833"/>
            </a:lvl1pPr>
            <a:lvl2pPr marL="419115" indent="0">
              <a:buNone/>
              <a:defRPr sz="1650"/>
            </a:lvl2pPr>
            <a:lvl3pPr marL="838230" indent="0">
              <a:buNone/>
              <a:defRPr sz="1467"/>
            </a:lvl3pPr>
            <a:lvl4pPr marL="1257346" indent="0">
              <a:buNone/>
              <a:defRPr sz="1283"/>
            </a:lvl4pPr>
            <a:lvl5pPr marL="1676461" indent="0">
              <a:buNone/>
              <a:defRPr sz="1283"/>
            </a:lvl5pPr>
            <a:lvl6pPr marL="2095576" indent="0">
              <a:buNone/>
              <a:defRPr sz="1283"/>
            </a:lvl6pPr>
            <a:lvl7pPr marL="2514691" indent="0">
              <a:buNone/>
              <a:defRPr sz="1283"/>
            </a:lvl7pPr>
            <a:lvl8pPr marL="2933807" indent="0">
              <a:buNone/>
              <a:defRPr sz="1283"/>
            </a:lvl8pPr>
            <a:lvl9pPr marL="3352922" indent="0">
              <a:buNone/>
              <a:defRPr sz="1283"/>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9973675-D381-4E0E-B86F-9F9EFE05722F}" type="slidenum">
              <a:rPr lang="en-US"/>
              <a:pPr>
                <a:defRPr/>
              </a:pPr>
              <a:t>‹#›</a:t>
            </a:fld>
            <a:endParaRPr lang="en-US"/>
          </a:p>
        </p:txBody>
      </p:sp>
    </p:spTree>
    <p:extLst>
      <p:ext uri="{BB962C8B-B14F-4D97-AF65-F5344CB8AC3E}">
        <p14:creationId xmlns:p14="http://schemas.microsoft.com/office/powerpoint/2010/main" val="3504241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011101" y="7680326"/>
            <a:ext cx="18035851" cy="21726525"/>
          </a:xfrm>
        </p:spPr>
        <p:txBody>
          <a:bodyPr/>
          <a:lstStyle>
            <a:lvl1pPr>
              <a:defRPr sz="2567"/>
            </a:lvl1pPr>
            <a:lvl2pPr>
              <a:defRPr sz="2200"/>
            </a:lvl2pPr>
            <a:lvl3pPr>
              <a:defRPr sz="1833"/>
            </a:lvl3pPr>
            <a:lvl4pPr>
              <a:defRPr sz="1650"/>
            </a:lvl4pPr>
            <a:lvl5pPr>
              <a:defRPr sz="1650"/>
            </a:lvl5pPr>
            <a:lvl6pPr>
              <a:defRPr sz="1650"/>
            </a:lvl6pPr>
            <a:lvl7pPr>
              <a:defRPr sz="1650"/>
            </a:lvl7pPr>
            <a:lvl8pPr>
              <a:defRPr sz="1650"/>
            </a:lvl8pPr>
            <a:lvl9pPr>
              <a:defRPr sz="16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0186653" y="7680326"/>
            <a:ext cx="18035851" cy="21726525"/>
          </a:xfrm>
        </p:spPr>
        <p:txBody>
          <a:bodyPr/>
          <a:lstStyle>
            <a:lvl1pPr>
              <a:defRPr sz="2567"/>
            </a:lvl1pPr>
            <a:lvl2pPr>
              <a:defRPr sz="2200"/>
            </a:lvl2pPr>
            <a:lvl3pPr>
              <a:defRPr sz="1833"/>
            </a:lvl3pPr>
            <a:lvl4pPr>
              <a:defRPr sz="1650"/>
            </a:lvl4pPr>
            <a:lvl5pPr>
              <a:defRPr sz="1650"/>
            </a:lvl5pPr>
            <a:lvl6pPr>
              <a:defRPr sz="1650"/>
            </a:lvl6pPr>
            <a:lvl7pPr>
              <a:defRPr sz="1650"/>
            </a:lvl7pPr>
            <a:lvl8pPr>
              <a:defRPr sz="1650"/>
            </a:lvl8pPr>
            <a:lvl9pPr>
              <a:defRPr sz="16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DF8DAF2-D655-47B3-A184-648194FE7E75}" type="slidenum">
              <a:rPr lang="en-US"/>
              <a:pPr>
                <a:defRPr/>
              </a:pPr>
              <a:t>‹#›</a:t>
            </a:fld>
            <a:endParaRPr lang="en-US"/>
          </a:p>
        </p:txBody>
      </p:sp>
    </p:spTree>
    <p:extLst>
      <p:ext uri="{BB962C8B-B14F-4D97-AF65-F5344CB8AC3E}">
        <p14:creationId xmlns:p14="http://schemas.microsoft.com/office/powerpoint/2010/main" val="3809806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011098" y="7369179"/>
            <a:ext cx="17776826" cy="3070225"/>
          </a:xfrm>
        </p:spPr>
        <p:txBody>
          <a:bodyPr anchor="b"/>
          <a:lstStyle>
            <a:lvl1pPr marL="0" indent="0">
              <a:buNone/>
              <a:defRPr sz="2200" b="1"/>
            </a:lvl1pPr>
            <a:lvl2pPr marL="419115" indent="0">
              <a:buNone/>
              <a:defRPr sz="1833" b="1"/>
            </a:lvl2pPr>
            <a:lvl3pPr marL="838230" indent="0">
              <a:buNone/>
              <a:defRPr sz="1650" b="1"/>
            </a:lvl3pPr>
            <a:lvl4pPr marL="1257346" indent="0">
              <a:buNone/>
              <a:defRPr sz="1467" b="1"/>
            </a:lvl4pPr>
            <a:lvl5pPr marL="1676461" indent="0">
              <a:buNone/>
              <a:defRPr sz="1467" b="1"/>
            </a:lvl5pPr>
            <a:lvl6pPr marL="2095576" indent="0">
              <a:buNone/>
              <a:defRPr sz="1467" b="1"/>
            </a:lvl6pPr>
            <a:lvl7pPr marL="2514691" indent="0">
              <a:buNone/>
              <a:defRPr sz="1467" b="1"/>
            </a:lvl7pPr>
            <a:lvl8pPr marL="2933807" indent="0">
              <a:buNone/>
              <a:defRPr sz="1467" b="1"/>
            </a:lvl8pPr>
            <a:lvl9pPr marL="3352922" indent="0">
              <a:buNone/>
              <a:defRPr sz="1467" b="1"/>
            </a:lvl9pPr>
          </a:lstStyle>
          <a:p>
            <a:pPr lvl="0"/>
            <a:r>
              <a:rPr lang="en-US"/>
              <a:t>Click to edit Master text styles</a:t>
            </a:r>
          </a:p>
        </p:txBody>
      </p:sp>
      <p:sp>
        <p:nvSpPr>
          <p:cNvPr id="4" name="Content Placeholder 3"/>
          <p:cNvSpPr>
            <a:spLocks noGrp="1"/>
          </p:cNvSpPr>
          <p:nvPr>
            <p:ph sz="half" idx="2"/>
          </p:nvPr>
        </p:nvSpPr>
        <p:spPr>
          <a:xfrm>
            <a:off x="2011098" y="10439401"/>
            <a:ext cx="17776826" cy="18965863"/>
          </a:xfrm>
        </p:spPr>
        <p:txBody>
          <a:bodyPr/>
          <a:lstStyle>
            <a:lvl1pPr>
              <a:defRPr sz="2200"/>
            </a:lvl1pPr>
            <a:lvl2pPr>
              <a:defRPr sz="1833"/>
            </a:lvl2pPr>
            <a:lvl3pPr>
              <a:defRPr sz="1650"/>
            </a:lvl3pPr>
            <a:lvl4pPr>
              <a:defRPr sz="1467"/>
            </a:lvl4pPr>
            <a:lvl5pPr>
              <a:defRPr sz="1467"/>
            </a:lvl5pPr>
            <a:lvl6pPr>
              <a:defRPr sz="1467"/>
            </a:lvl6pPr>
            <a:lvl7pPr>
              <a:defRPr sz="1467"/>
            </a:lvl7pPr>
            <a:lvl8pPr>
              <a:defRPr sz="1467"/>
            </a:lvl8pPr>
            <a:lvl9pPr>
              <a:defRPr sz="14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0438402" y="7369179"/>
            <a:ext cx="17784101" cy="3070225"/>
          </a:xfrm>
        </p:spPr>
        <p:txBody>
          <a:bodyPr anchor="b"/>
          <a:lstStyle>
            <a:lvl1pPr marL="0" indent="0">
              <a:buNone/>
              <a:defRPr sz="2200" b="1"/>
            </a:lvl1pPr>
            <a:lvl2pPr marL="419115" indent="0">
              <a:buNone/>
              <a:defRPr sz="1833" b="1"/>
            </a:lvl2pPr>
            <a:lvl3pPr marL="838230" indent="0">
              <a:buNone/>
              <a:defRPr sz="1650" b="1"/>
            </a:lvl3pPr>
            <a:lvl4pPr marL="1257346" indent="0">
              <a:buNone/>
              <a:defRPr sz="1467" b="1"/>
            </a:lvl4pPr>
            <a:lvl5pPr marL="1676461" indent="0">
              <a:buNone/>
              <a:defRPr sz="1467" b="1"/>
            </a:lvl5pPr>
            <a:lvl6pPr marL="2095576" indent="0">
              <a:buNone/>
              <a:defRPr sz="1467" b="1"/>
            </a:lvl6pPr>
            <a:lvl7pPr marL="2514691" indent="0">
              <a:buNone/>
              <a:defRPr sz="1467" b="1"/>
            </a:lvl7pPr>
            <a:lvl8pPr marL="2933807" indent="0">
              <a:buNone/>
              <a:defRPr sz="1467" b="1"/>
            </a:lvl8pPr>
            <a:lvl9pPr marL="3352922" indent="0">
              <a:buNone/>
              <a:defRPr sz="1467" b="1"/>
            </a:lvl9pPr>
          </a:lstStyle>
          <a:p>
            <a:pPr lvl="0"/>
            <a:r>
              <a:rPr lang="en-US"/>
              <a:t>Click to edit Master text styles</a:t>
            </a:r>
          </a:p>
        </p:txBody>
      </p:sp>
      <p:sp>
        <p:nvSpPr>
          <p:cNvPr id="6" name="Content Placeholder 5"/>
          <p:cNvSpPr>
            <a:spLocks noGrp="1"/>
          </p:cNvSpPr>
          <p:nvPr>
            <p:ph sz="quarter" idx="4"/>
          </p:nvPr>
        </p:nvSpPr>
        <p:spPr>
          <a:xfrm>
            <a:off x="20438402" y="10439401"/>
            <a:ext cx="17784101" cy="18965863"/>
          </a:xfrm>
        </p:spPr>
        <p:txBody>
          <a:bodyPr/>
          <a:lstStyle>
            <a:lvl1pPr>
              <a:defRPr sz="2200"/>
            </a:lvl1pPr>
            <a:lvl2pPr>
              <a:defRPr sz="1833"/>
            </a:lvl2pPr>
            <a:lvl3pPr>
              <a:defRPr sz="1650"/>
            </a:lvl3pPr>
            <a:lvl4pPr>
              <a:defRPr sz="1467"/>
            </a:lvl4pPr>
            <a:lvl5pPr>
              <a:defRPr sz="1467"/>
            </a:lvl5pPr>
            <a:lvl6pPr>
              <a:defRPr sz="1467"/>
            </a:lvl6pPr>
            <a:lvl7pPr>
              <a:defRPr sz="1467"/>
            </a:lvl7pPr>
            <a:lvl8pPr>
              <a:defRPr sz="1467"/>
            </a:lvl8pPr>
            <a:lvl9pPr>
              <a:defRPr sz="14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441F92EC-8C3C-4F10-858C-C66E68A9ECA2}" type="slidenum">
              <a:rPr lang="en-US"/>
              <a:pPr>
                <a:defRPr/>
              </a:pPr>
              <a:t>‹#›</a:t>
            </a:fld>
            <a:endParaRPr lang="en-US"/>
          </a:p>
        </p:txBody>
      </p:sp>
    </p:spTree>
    <p:extLst>
      <p:ext uri="{BB962C8B-B14F-4D97-AF65-F5344CB8AC3E}">
        <p14:creationId xmlns:p14="http://schemas.microsoft.com/office/powerpoint/2010/main" val="768859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B78AEDA9-9C5F-4252-8D07-E5D3174E9901}" type="slidenum">
              <a:rPr lang="en-US"/>
              <a:pPr>
                <a:defRPr/>
              </a:pPr>
              <a:t>‹#›</a:t>
            </a:fld>
            <a:endParaRPr lang="en-US"/>
          </a:p>
        </p:txBody>
      </p:sp>
    </p:spTree>
    <p:extLst>
      <p:ext uri="{BB962C8B-B14F-4D97-AF65-F5344CB8AC3E}">
        <p14:creationId xmlns:p14="http://schemas.microsoft.com/office/powerpoint/2010/main" val="3965511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930FBADD-EE0D-4AEE-A966-D1DAD5921D3E}" type="slidenum">
              <a:rPr lang="en-US"/>
              <a:pPr>
                <a:defRPr/>
              </a:pPr>
              <a:t>‹#›</a:t>
            </a:fld>
            <a:endParaRPr lang="en-US"/>
          </a:p>
        </p:txBody>
      </p:sp>
    </p:spTree>
    <p:extLst>
      <p:ext uri="{BB962C8B-B14F-4D97-AF65-F5344CB8AC3E}">
        <p14:creationId xmlns:p14="http://schemas.microsoft.com/office/powerpoint/2010/main" val="489366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11097" y="1311275"/>
            <a:ext cx="13236576" cy="5576888"/>
          </a:xfrm>
        </p:spPr>
        <p:txBody>
          <a:bodyPr anchor="b"/>
          <a:lstStyle>
            <a:lvl1pPr algn="l">
              <a:defRPr sz="1833" b="1"/>
            </a:lvl1pPr>
          </a:lstStyle>
          <a:p>
            <a:r>
              <a:rPr lang="en-US"/>
              <a:t>Click to edit Master title style</a:t>
            </a:r>
          </a:p>
        </p:txBody>
      </p:sp>
      <p:sp>
        <p:nvSpPr>
          <p:cNvPr id="3" name="Content Placeholder 2"/>
          <p:cNvSpPr>
            <a:spLocks noGrp="1"/>
          </p:cNvSpPr>
          <p:nvPr>
            <p:ph idx="1"/>
          </p:nvPr>
        </p:nvSpPr>
        <p:spPr>
          <a:xfrm>
            <a:off x="15730801" y="1311275"/>
            <a:ext cx="22491700" cy="28093988"/>
          </a:xfrm>
        </p:spPr>
        <p:txBody>
          <a:bodyPr/>
          <a:lstStyle>
            <a:lvl1pPr>
              <a:defRPr sz="2933"/>
            </a:lvl1pPr>
            <a:lvl2pPr>
              <a:defRPr sz="2567"/>
            </a:lvl2pPr>
            <a:lvl3pPr>
              <a:defRPr sz="2200"/>
            </a:lvl3pPr>
            <a:lvl4pPr>
              <a:defRPr sz="1833"/>
            </a:lvl4pPr>
            <a:lvl5pPr>
              <a:defRPr sz="1833"/>
            </a:lvl5pPr>
            <a:lvl6pPr>
              <a:defRPr sz="1833"/>
            </a:lvl6pPr>
            <a:lvl7pPr>
              <a:defRPr sz="1833"/>
            </a:lvl7pPr>
            <a:lvl8pPr>
              <a:defRPr sz="1833"/>
            </a:lvl8pPr>
            <a:lvl9pPr>
              <a:defRPr sz="18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011097" y="6888163"/>
            <a:ext cx="13236576" cy="22517100"/>
          </a:xfrm>
        </p:spPr>
        <p:txBody>
          <a:bodyPr/>
          <a:lstStyle>
            <a:lvl1pPr marL="0" indent="0">
              <a:buNone/>
              <a:defRPr sz="1283"/>
            </a:lvl1pPr>
            <a:lvl2pPr marL="419115" indent="0">
              <a:buNone/>
              <a:defRPr sz="1100"/>
            </a:lvl2pPr>
            <a:lvl3pPr marL="838230" indent="0">
              <a:buNone/>
              <a:defRPr sz="917"/>
            </a:lvl3pPr>
            <a:lvl4pPr marL="1257346" indent="0">
              <a:buNone/>
              <a:defRPr sz="825"/>
            </a:lvl4pPr>
            <a:lvl5pPr marL="1676461" indent="0">
              <a:buNone/>
              <a:defRPr sz="825"/>
            </a:lvl5pPr>
            <a:lvl6pPr marL="2095576" indent="0">
              <a:buNone/>
              <a:defRPr sz="825"/>
            </a:lvl6pPr>
            <a:lvl7pPr marL="2514691" indent="0">
              <a:buNone/>
              <a:defRPr sz="825"/>
            </a:lvl7pPr>
            <a:lvl8pPr marL="2933807" indent="0">
              <a:buNone/>
              <a:defRPr sz="825"/>
            </a:lvl8pPr>
            <a:lvl9pPr marL="3352922" indent="0">
              <a:buNone/>
              <a:defRPr sz="825"/>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2356635-F299-487E-8478-361B2D7E66D4}" type="slidenum">
              <a:rPr lang="en-US"/>
              <a:pPr>
                <a:defRPr/>
              </a:pPr>
              <a:t>‹#›</a:t>
            </a:fld>
            <a:endParaRPr lang="en-US"/>
          </a:p>
        </p:txBody>
      </p:sp>
    </p:spTree>
    <p:extLst>
      <p:ext uri="{BB962C8B-B14F-4D97-AF65-F5344CB8AC3E}">
        <p14:creationId xmlns:p14="http://schemas.microsoft.com/office/powerpoint/2010/main" val="50034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885777" y="23042569"/>
            <a:ext cx="24140451" cy="2720975"/>
          </a:xfrm>
        </p:spPr>
        <p:txBody>
          <a:bodyPr anchor="b"/>
          <a:lstStyle>
            <a:lvl1pPr algn="l">
              <a:defRPr sz="1833" b="1"/>
            </a:lvl1pPr>
          </a:lstStyle>
          <a:p>
            <a:r>
              <a:rPr lang="en-US"/>
              <a:t>Click to edit Master title style</a:t>
            </a:r>
          </a:p>
        </p:txBody>
      </p:sp>
      <p:sp>
        <p:nvSpPr>
          <p:cNvPr id="3" name="Picture Placeholder 2"/>
          <p:cNvSpPr>
            <a:spLocks noGrp="1"/>
          </p:cNvSpPr>
          <p:nvPr>
            <p:ph type="pic" idx="1"/>
          </p:nvPr>
        </p:nvSpPr>
        <p:spPr>
          <a:xfrm>
            <a:off x="7885777" y="2941639"/>
            <a:ext cx="24140451" cy="19750087"/>
          </a:xfrm>
        </p:spPr>
        <p:txBody>
          <a:bodyPr/>
          <a:lstStyle>
            <a:lvl1pPr marL="0" indent="0">
              <a:buNone/>
              <a:defRPr sz="2933"/>
            </a:lvl1pPr>
            <a:lvl2pPr marL="419115" indent="0">
              <a:buNone/>
              <a:defRPr sz="2567"/>
            </a:lvl2pPr>
            <a:lvl3pPr marL="838230" indent="0">
              <a:buNone/>
              <a:defRPr sz="2200"/>
            </a:lvl3pPr>
            <a:lvl4pPr marL="1257346" indent="0">
              <a:buNone/>
              <a:defRPr sz="1833"/>
            </a:lvl4pPr>
            <a:lvl5pPr marL="1676461" indent="0">
              <a:buNone/>
              <a:defRPr sz="1833"/>
            </a:lvl5pPr>
            <a:lvl6pPr marL="2095576" indent="0">
              <a:buNone/>
              <a:defRPr sz="1833"/>
            </a:lvl6pPr>
            <a:lvl7pPr marL="2514691" indent="0">
              <a:buNone/>
              <a:defRPr sz="1833"/>
            </a:lvl7pPr>
            <a:lvl8pPr marL="2933807" indent="0">
              <a:buNone/>
              <a:defRPr sz="1833"/>
            </a:lvl8pPr>
            <a:lvl9pPr marL="3352922" indent="0">
              <a:buNone/>
              <a:defRPr sz="1833"/>
            </a:lvl9pPr>
          </a:lstStyle>
          <a:p>
            <a:pPr lvl="0"/>
            <a:endParaRPr lang="en-US" noProof="0"/>
          </a:p>
        </p:txBody>
      </p:sp>
      <p:sp>
        <p:nvSpPr>
          <p:cNvPr id="4" name="Text Placeholder 3"/>
          <p:cNvSpPr>
            <a:spLocks noGrp="1"/>
          </p:cNvSpPr>
          <p:nvPr>
            <p:ph type="body" sz="half" idx="2"/>
          </p:nvPr>
        </p:nvSpPr>
        <p:spPr>
          <a:xfrm>
            <a:off x="7885777" y="25763544"/>
            <a:ext cx="24140451" cy="3862387"/>
          </a:xfrm>
        </p:spPr>
        <p:txBody>
          <a:bodyPr/>
          <a:lstStyle>
            <a:lvl1pPr marL="0" indent="0">
              <a:buNone/>
              <a:defRPr sz="1283"/>
            </a:lvl1pPr>
            <a:lvl2pPr marL="419115" indent="0">
              <a:buNone/>
              <a:defRPr sz="1100"/>
            </a:lvl2pPr>
            <a:lvl3pPr marL="838230" indent="0">
              <a:buNone/>
              <a:defRPr sz="917"/>
            </a:lvl3pPr>
            <a:lvl4pPr marL="1257346" indent="0">
              <a:buNone/>
              <a:defRPr sz="825"/>
            </a:lvl4pPr>
            <a:lvl5pPr marL="1676461" indent="0">
              <a:buNone/>
              <a:defRPr sz="825"/>
            </a:lvl5pPr>
            <a:lvl6pPr marL="2095576" indent="0">
              <a:buNone/>
              <a:defRPr sz="825"/>
            </a:lvl6pPr>
            <a:lvl7pPr marL="2514691" indent="0">
              <a:buNone/>
              <a:defRPr sz="825"/>
            </a:lvl7pPr>
            <a:lvl8pPr marL="2933807" indent="0">
              <a:buNone/>
              <a:defRPr sz="825"/>
            </a:lvl8pPr>
            <a:lvl9pPr marL="3352922" indent="0">
              <a:buNone/>
              <a:defRPr sz="825"/>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818BA4C-6842-4480-8686-9E83B0824346}" type="slidenum">
              <a:rPr lang="en-US"/>
              <a:pPr>
                <a:defRPr/>
              </a:pPr>
              <a:t>‹#›</a:t>
            </a:fld>
            <a:endParaRPr lang="en-US"/>
          </a:p>
        </p:txBody>
      </p:sp>
    </p:spTree>
    <p:extLst>
      <p:ext uri="{BB962C8B-B14F-4D97-AF65-F5344CB8AC3E}">
        <p14:creationId xmlns:p14="http://schemas.microsoft.com/office/powerpoint/2010/main" val="3278193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595C329-9094-49E3-ADB9-7C70C8CFFD34}" type="slidenum">
              <a:rPr lang="en-US"/>
              <a:pPr>
                <a:defRPr/>
              </a:pPr>
              <a:t>‹#›</a:t>
            </a:fld>
            <a:endParaRPr lang="en-US"/>
          </a:p>
        </p:txBody>
      </p:sp>
    </p:spTree>
    <p:extLst>
      <p:ext uri="{BB962C8B-B14F-4D97-AF65-F5344CB8AC3E}">
        <p14:creationId xmlns:p14="http://schemas.microsoft.com/office/powerpoint/2010/main" val="4159161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9169654" y="1317626"/>
            <a:ext cx="9052851" cy="280892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011098" y="1317626"/>
            <a:ext cx="27018854" cy="280892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4CBC182-0EAC-4479-8D18-C53192F402C0}" type="slidenum">
              <a:rPr lang="en-US"/>
              <a:pPr>
                <a:defRPr/>
              </a:pPr>
              <a:t>‹#›</a:t>
            </a:fld>
            <a:endParaRPr lang="en-US"/>
          </a:p>
        </p:txBody>
      </p:sp>
    </p:spTree>
    <p:extLst>
      <p:ext uri="{BB962C8B-B14F-4D97-AF65-F5344CB8AC3E}">
        <p14:creationId xmlns:p14="http://schemas.microsoft.com/office/powerpoint/2010/main" val="16837776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2011100" y="1317625"/>
            <a:ext cx="36211404" cy="5486400"/>
          </a:xfrm>
        </p:spPr>
        <p:txBody>
          <a:bodyPr/>
          <a:lstStyle/>
          <a:p>
            <a:r>
              <a:rPr lang="en-US"/>
              <a:t>Click to edit Master title style</a:t>
            </a:r>
          </a:p>
        </p:txBody>
      </p:sp>
      <p:sp>
        <p:nvSpPr>
          <p:cNvPr id="3" name="Content Placeholder 2"/>
          <p:cNvSpPr>
            <a:spLocks noGrp="1"/>
          </p:cNvSpPr>
          <p:nvPr>
            <p:ph sz="quarter" idx="1"/>
          </p:nvPr>
        </p:nvSpPr>
        <p:spPr>
          <a:xfrm>
            <a:off x="2011101" y="7680327"/>
            <a:ext cx="18035851" cy="107870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20186653" y="7680327"/>
            <a:ext cx="18035851" cy="107870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2011101" y="18619788"/>
            <a:ext cx="18035851" cy="10787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20186653" y="18619788"/>
            <a:ext cx="18035851" cy="10787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A8E7164-4707-4A19-A6AB-6533AC9FA80C}" type="slidenum">
              <a:rPr lang="en-US"/>
              <a:pPr>
                <a:defRPr/>
              </a:pPr>
              <a:t>‹#›</a:t>
            </a:fld>
            <a:endParaRPr lang="en-US"/>
          </a:p>
        </p:txBody>
      </p:sp>
    </p:spTree>
    <p:extLst>
      <p:ext uri="{BB962C8B-B14F-4D97-AF65-F5344CB8AC3E}">
        <p14:creationId xmlns:p14="http://schemas.microsoft.com/office/powerpoint/2010/main" val="930650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DDA9A9"/>
            </a:gs>
            <a:gs pos="50000">
              <a:srgbClr val="990000"/>
            </a:gs>
            <a:gs pos="100000">
              <a:srgbClr val="DDA9A9"/>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011423" y="1317625"/>
            <a:ext cx="36210758"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2011423" y="7680326"/>
            <a:ext cx="36210758" cy="2172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2011423" y="29978350"/>
            <a:ext cx="9388358"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l" defTabSz="3448969">
              <a:defRPr sz="5225" b="0">
                <a:solidFill>
                  <a:schemeClr val="tx1"/>
                </a:solidFill>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13746223" y="29978350"/>
            <a:ext cx="12741158"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defTabSz="3448969">
              <a:defRPr sz="5225" b="0">
                <a:solidFill>
                  <a:schemeClr val="tx1"/>
                </a:solidFill>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28833823" y="29978350"/>
            <a:ext cx="9388358"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r" defTabSz="3448969">
              <a:defRPr sz="5225" b="0">
                <a:solidFill>
                  <a:schemeClr val="tx1"/>
                </a:solidFill>
                <a:latin typeface="Arial" pitchFamily="34" charset="0"/>
              </a:defRPr>
            </a:lvl1pPr>
          </a:lstStyle>
          <a:p>
            <a:pPr>
              <a:defRPr/>
            </a:pPr>
            <a:fld id="{5D3B0B1D-8805-4920-9608-A1D4D0B3DD2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3448969" rtl="0" eaLnBrk="0" fontAlgn="base" hangingPunct="0">
        <a:spcBef>
          <a:spcPct val="0"/>
        </a:spcBef>
        <a:spcAft>
          <a:spcPct val="0"/>
        </a:spcAft>
        <a:defRPr sz="16684">
          <a:solidFill>
            <a:schemeClr val="tx2"/>
          </a:solidFill>
          <a:latin typeface="+mj-lt"/>
          <a:ea typeface="+mj-ea"/>
          <a:cs typeface="+mj-cs"/>
        </a:defRPr>
      </a:lvl1pPr>
      <a:lvl2pPr algn="ctr" defTabSz="3448969" rtl="0" eaLnBrk="0" fontAlgn="base" hangingPunct="0">
        <a:spcBef>
          <a:spcPct val="0"/>
        </a:spcBef>
        <a:spcAft>
          <a:spcPct val="0"/>
        </a:spcAft>
        <a:defRPr sz="16684">
          <a:solidFill>
            <a:schemeClr val="tx2"/>
          </a:solidFill>
          <a:latin typeface="Arial" pitchFamily="34" charset="0"/>
        </a:defRPr>
      </a:lvl2pPr>
      <a:lvl3pPr algn="ctr" defTabSz="3448969" rtl="0" eaLnBrk="0" fontAlgn="base" hangingPunct="0">
        <a:spcBef>
          <a:spcPct val="0"/>
        </a:spcBef>
        <a:spcAft>
          <a:spcPct val="0"/>
        </a:spcAft>
        <a:defRPr sz="16684">
          <a:solidFill>
            <a:schemeClr val="tx2"/>
          </a:solidFill>
          <a:latin typeface="Arial" pitchFamily="34" charset="0"/>
        </a:defRPr>
      </a:lvl3pPr>
      <a:lvl4pPr algn="ctr" defTabSz="3448969" rtl="0" eaLnBrk="0" fontAlgn="base" hangingPunct="0">
        <a:spcBef>
          <a:spcPct val="0"/>
        </a:spcBef>
        <a:spcAft>
          <a:spcPct val="0"/>
        </a:spcAft>
        <a:defRPr sz="16684">
          <a:solidFill>
            <a:schemeClr val="tx2"/>
          </a:solidFill>
          <a:latin typeface="Arial" pitchFamily="34" charset="0"/>
        </a:defRPr>
      </a:lvl4pPr>
      <a:lvl5pPr algn="ctr" defTabSz="3448969" rtl="0" eaLnBrk="0" fontAlgn="base" hangingPunct="0">
        <a:spcBef>
          <a:spcPct val="0"/>
        </a:spcBef>
        <a:spcAft>
          <a:spcPct val="0"/>
        </a:spcAft>
        <a:defRPr sz="16684">
          <a:solidFill>
            <a:schemeClr val="tx2"/>
          </a:solidFill>
          <a:latin typeface="Arial" pitchFamily="34" charset="0"/>
        </a:defRPr>
      </a:lvl5pPr>
      <a:lvl6pPr marL="419115" algn="ctr" defTabSz="3448969" rtl="0" fontAlgn="base">
        <a:spcBef>
          <a:spcPct val="0"/>
        </a:spcBef>
        <a:spcAft>
          <a:spcPct val="0"/>
        </a:spcAft>
        <a:defRPr sz="16684">
          <a:solidFill>
            <a:schemeClr val="tx2"/>
          </a:solidFill>
          <a:latin typeface="Arial" pitchFamily="34" charset="0"/>
        </a:defRPr>
      </a:lvl6pPr>
      <a:lvl7pPr marL="838230" algn="ctr" defTabSz="3448969" rtl="0" fontAlgn="base">
        <a:spcBef>
          <a:spcPct val="0"/>
        </a:spcBef>
        <a:spcAft>
          <a:spcPct val="0"/>
        </a:spcAft>
        <a:defRPr sz="16684">
          <a:solidFill>
            <a:schemeClr val="tx2"/>
          </a:solidFill>
          <a:latin typeface="Arial" pitchFamily="34" charset="0"/>
        </a:defRPr>
      </a:lvl7pPr>
      <a:lvl8pPr marL="1257346" algn="ctr" defTabSz="3448969" rtl="0" fontAlgn="base">
        <a:spcBef>
          <a:spcPct val="0"/>
        </a:spcBef>
        <a:spcAft>
          <a:spcPct val="0"/>
        </a:spcAft>
        <a:defRPr sz="16684">
          <a:solidFill>
            <a:schemeClr val="tx2"/>
          </a:solidFill>
          <a:latin typeface="Arial" pitchFamily="34" charset="0"/>
        </a:defRPr>
      </a:lvl8pPr>
      <a:lvl9pPr marL="1676461" algn="ctr" defTabSz="3448969" rtl="0" fontAlgn="base">
        <a:spcBef>
          <a:spcPct val="0"/>
        </a:spcBef>
        <a:spcAft>
          <a:spcPct val="0"/>
        </a:spcAft>
        <a:defRPr sz="16684">
          <a:solidFill>
            <a:schemeClr val="tx2"/>
          </a:solidFill>
          <a:latin typeface="Arial" pitchFamily="34" charset="0"/>
        </a:defRPr>
      </a:lvl9pPr>
    </p:titleStyle>
    <p:bodyStyle>
      <a:lvl1pPr marL="1292272" indent="-1292272" algn="l" defTabSz="3448969" rtl="0" eaLnBrk="0" fontAlgn="base" hangingPunct="0">
        <a:spcBef>
          <a:spcPct val="20000"/>
        </a:spcBef>
        <a:spcAft>
          <a:spcPct val="0"/>
        </a:spcAft>
        <a:buChar char="•"/>
        <a:defRPr sz="12100">
          <a:solidFill>
            <a:schemeClr val="tx1"/>
          </a:solidFill>
          <a:latin typeface="+mn-lt"/>
          <a:ea typeface="+mn-ea"/>
          <a:cs typeface="+mn-cs"/>
        </a:defRPr>
      </a:lvl1pPr>
      <a:lvl2pPr marL="2802833" indent="-1078349" algn="l" defTabSz="3448969" rtl="0" eaLnBrk="0" fontAlgn="base" hangingPunct="0">
        <a:spcBef>
          <a:spcPct val="20000"/>
        </a:spcBef>
        <a:spcAft>
          <a:spcPct val="0"/>
        </a:spcAft>
        <a:buChar char="–"/>
        <a:defRPr sz="10542">
          <a:solidFill>
            <a:schemeClr val="tx1"/>
          </a:solidFill>
          <a:latin typeface="+mn-lt"/>
        </a:defRPr>
      </a:lvl2pPr>
      <a:lvl3pPr marL="4310484" indent="-861515" algn="l" defTabSz="3448969" rtl="0" eaLnBrk="0" fontAlgn="base" hangingPunct="0">
        <a:spcBef>
          <a:spcPct val="20000"/>
        </a:spcBef>
        <a:spcAft>
          <a:spcPct val="0"/>
        </a:spcAft>
        <a:buChar char="•"/>
        <a:defRPr sz="9075">
          <a:solidFill>
            <a:schemeClr val="tx1"/>
          </a:solidFill>
          <a:latin typeface="+mn-lt"/>
        </a:defRPr>
      </a:lvl3pPr>
      <a:lvl4pPr marL="6034969" indent="-861515" algn="l" defTabSz="3448969" rtl="0" eaLnBrk="0" fontAlgn="base" hangingPunct="0">
        <a:spcBef>
          <a:spcPct val="20000"/>
        </a:spcBef>
        <a:spcAft>
          <a:spcPct val="0"/>
        </a:spcAft>
        <a:buChar char="–"/>
        <a:defRPr sz="7517">
          <a:solidFill>
            <a:schemeClr val="tx1"/>
          </a:solidFill>
          <a:latin typeface="+mn-lt"/>
        </a:defRPr>
      </a:lvl4pPr>
      <a:lvl5pPr marL="7760909" indent="-862970" algn="l" defTabSz="3448969" rtl="0" eaLnBrk="0" fontAlgn="base" hangingPunct="0">
        <a:spcBef>
          <a:spcPct val="20000"/>
        </a:spcBef>
        <a:spcAft>
          <a:spcPct val="0"/>
        </a:spcAft>
        <a:buChar char="»"/>
        <a:defRPr sz="7517">
          <a:solidFill>
            <a:schemeClr val="tx1"/>
          </a:solidFill>
          <a:latin typeface="+mn-lt"/>
        </a:defRPr>
      </a:lvl5pPr>
      <a:lvl6pPr marL="8180024" indent="-862970" algn="l" defTabSz="3448969" rtl="0" fontAlgn="base">
        <a:spcBef>
          <a:spcPct val="20000"/>
        </a:spcBef>
        <a:spcAft>
          <a:spcPct val="0"/>
        </a:spcAft>
        <a:buChar char="»"/>
        <a:defRPr sz="7517">
          <a:solidFill>
            <a:schemeClr val="tx1"/>
          </a:solidFill>
          <a:latin typeface="+mn-lt"/>
        </a:defRPr>
      </a:lvl6pPr>
      <a:lvl7pPr marL="8599139" indent="-862970" algn="l" defTabSz="3448969" rtl="0" fontAlgn="base">
        <a:spcBef>
          <a:spcPct val="20000"/>
        </a:spcBef>
        <a:spcAft>
          <a:spcPct val="0"/>
        </a:spcAft>
        <a:buChar char="»"/>
        <a:defRPr sz="7517">
          <a:solidFill>
            <a:schemeClr val="tx1"/>
          </a:solidFill>
          <a:latin typeface="+mn-lt"/>
        </a:defRPr>
      </a:lvl7pPr>
      <a:lvl8pPr marL="9018254" indent="-862970" algn="l" defTabSz="3448969" rtl="0" fontAlgn="base">
        <a:spcBef>
          <a:spcPct val="20000"/>
        </a:spcBef>
        <a:spcAft>
          <a:spcPct val="0"/>
        </a:spcAft>
        <a:buChar char="»"/>
        <a:defRPr sz="7517">
          <a:solidFill>
            <a:schemeClr val="tx1"/>
          </a:solidFill>
          <a:latin typeface="+mn-lt"/>
        </a:defRPr>
      </a:lvl8pPr>
      <a:lvl9pPr marL="9437370" indent="-862970" algn="l" defTabSz="3448969" rtl="0" fontAlgn="base">
        <a:spcBef>
          <a:spcPct val="20000"/>
        </a:spcBef>
        <a:spcAft>
          <a:spcPct val="0"/>
        </a:spcAft>
        <a:buChar char="»"/>
        <a:defRPr sz="7517">
          <a:solidFill>
            <a:schemeClr val="tx1"/>
          </a:solidFill>
          <a:latin typeface="+mn-lt"/>
        </a:defRPr>
      </a:lvl9pPr>
    </p:bodyStyle>
    <p:otherStyle>
      <a:defPPr>
        <a:defRPr lang="en-US"/>
      </a:defPPr>
      <a:lvl1pPr marL="0" algn="l" defTabSz="838230" rtl="0" eaLnBrk="1" latinLnBrk="0" hangingPunct="1">
        <a:defRPr sz="1650" kern="1200">
          <a:solidFill>
            <a:schemeClr val="tx1"/>
          </a:solidFill>
          <a:latin typeface="+mn-lt"/>
          <a:ea typeface="+mn-ea"/>
          <a:cs typeface="+mn-cs"/>
        </a:defRPr>
      </a:lvl1pPr>
      <a:lvl2pPr marL="419115" algn="l" defTabSz="838230" rtl="0" eaLnBrk="1" latinLnBrk="0" hangingPunct="1">
        <a:defRPr sz="1650" kern="1200">
          <a:solidFill>
            <a:schemeClr val="tx1"/>
          </a:solidFill>
          <a:latin typeface="+mn-lt"/>
          <a:ea typeface="+mn-ea"/>
          <a:cs typeface="+mn-cs"/>
        </a:defRPr>
      </a:lvl2pPr>
      <a:lvl3pPr marL="838230" algn="l" defTabSz="838230" rtl="0" eaLnBrk="1" latinLnBrk="0" hangingPunct="1">
        <a:defRPr sz="1650" kern="1200">
          <a:solidFill>
            <a:schemeClr val="tx1"/>
          </a:solidFill>
          <a:latin typeface="+mn-lt"/>
          <a:ea typeface="+mn-ea"/>
          <a:cs typeface="+mn-cs"/>
        </a:defRPr>
      </a:lvl3pPr>
      <a:lvl4pPr marL="1257346" algn="l" defTabSz="838230" rtl="0" eaLnBrk="1" latinLnBrk="0" hangingPunct="1">
        <a:defRPr sz="1650" kern="1200">
          <a:solidFill>
            <a:schemeClr val="tx1"/>
          </a:solidFill>
          <a:latin typeface="+mn-lt"/>
          <a:ea typeface="+mn-ea"/>
          <a:cs typeface="+mn-cs"/>
        </a:defRPr>
      </a:lvl4pPr>
      <a:lvl5pPr marL="1676461" algn="l" defTabSz="838230" rtl="0" eaLnBrk="1" latinLnBrk="0" hangingPunct="1">
        <a:defRPr sz="1650" kern="1200">
          <a:solidFill>
            <a:schemeClr val="tx1"/>
          </a:solidFill>
          <a:latin typeface="+mn-lt"/>
          <a:ea typeface="+mn-ea"/>
          <a:cs typeface="+mn-cs"/>
        </a:defRPr>
      </a:lvl5pPr>
      <a:lvl6pPr marL="2095576" algn="l" defTabSz="838230" rtl="0" eaLnBrk="1" latinLnBrk="0" hangingPunct="1">
        <a:defRPr sz="1650" kern="1200">
          <a:solidFill>
            <a:schemeClr val="tx1"/>
          </a:solidFill>
          <a:latin typeface="+mn-lt"/>
          <a:ea typeface="+mn-ea"/>
          <a:cs typeface="+mn-cs"/>
        </a:defRPr>
      </a:lvl6pPr>
      <a:lvl7pPr marL="2514691" algn="l" defTabSz="838230" rtl="0" eaLnBrk="1" latinLnBrk="0" hangingPunct="1">
        <a:defRPr sz="1650" kern="1200">
          <a:solidFill>
            <a:schemeClr val="tx1"/>
          </a:solidFill>
          <a:latin typeface="+mn-lt"/>
          <a:ea typeface="+mn-ea"/>
          <a:cs typeface="+mn-cs"/>
        </a:defRPr>
      </a:lvl7pPr>
      <a:lvl8pPr marL="2933807" algn="l" defTabSz="838230" rtl="0" eaLnBrk="1" latinLnBrk="0" hangingPunct="1">
        <a:defRPr sz="1650" kern="1200">
          <a:solidFill>
            <a:schemeClr val="tx1"/>
          </a:solidFill>
          <a:latin typeface="+mn-lt"/>
          <a:ea typeface="+mn-ea"/>
          <a:cs typeface="+mn-cs"/>
        </a:defRPr>
      </a:lvl8pPr>
      <a:lvl9pPr marL="3352922" algn="l" defTabSz="838230" rtl="0" eaLnBrk="1" latinLnBrk="0" hangingPunct="1">
        <a:defRPr sz="16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image" Target="../media/image12.png"/><Relationship Id="rId18" Type="http://schemas.openxmlformats.org/officeDocument/2006/relationships/chart" Target="../charts/chart3.xml"/><Relationship Id="rId3" Type="http://schemas.openxmlformats.org/officeDocument/2006/relationships/diagramLayout" Target="../diagrams/layout1.xml"/><Relationship Id="rId21" Type="http://schemas.openxmlformats.org/officeDocument/2006/relationships/diagramQuickStyle" Target="../diagrams/quickStyle2.xml"/><Relationship Id="rId7" Type="http://schemas.openxmlformats.org/officeDocument/2006/relationships/diagramData" Target="../diagrams/data2.xml"/><Relationship Id="rId12" Type="http://schemas.openxmlformats.org/officeDocument/2006/relationships/image" Target="../media/image9.png"/><Relationship Id="rId17" Type="http://schemas.openxmlformats.org/officeDocument/2006/relationships/chart" Target="../charts/chart2.xml"/><Relationship Id="rId25" Type="http://schemas.openxmlformats.org/officeDocument/2006/relationships/chart" Target="../charts/chart4.xml"/><Relationship Id="rId2" Type="http://schemas.openxmlformats.org/officeDocument/2006/relationships/diagramData" Target="../diagrams/data1.xml"/><Relationship Id="rId16" Type="http://schemas.openxmlformats.org/officeDocument/2006/relationships/chart" Target="../charts/chart1.xml"/><Relationship Id="rId20" Type="http://schemas.openxmlformats.org/officeDocument/2006/relationships/diagramLayout" Target="../diagrams/layout2.xml"/><Relationship Id="rId1" Type="http://schemas.openxmlformats.org/officeDocument/2006/relationships/slideLayout" Target="../slideLayouts/slideLayout12.xml"/><Relationship Id="rId6" Type="http://schemas.microsoft.com/office/2007/relationships/diagramDrawing" Target="../diagrams/drawing1.xml"/><Relationship Id="rId11" Type="http://schemas.openxmlformats.org/officeDocument/2006/relationships/image" Target="../media/image10.png"/><Relationship Id="rId24" Type="http://schemas.openxmlformats.org/officeDocument/2006/relationships/image" Target="../media/image14.png"/><Relationship Id="rId5" Type="http://schemas.openxmlformats.org/officeDocument/2006/relationships/diagramColors" Target="../diagrams/colors1.xml"/><Relationship Id="rId15" Type="http://schemas.openxmlformats.org/officeDocument/2006/relationships/image" Target="../media/image13.png"/><Relationship Id="rId23" Type="http://schemas.microsoft.com/office/2007/relationships/diagramDrawing" Target="../diagrams/drawing2.xml"/><Relationship Id="rId19" Type="http://schemas.openxmlformats.org/officeDocument/2006/relationships/diagramData" Target="../diagrams/data3.xml"/><Relationship Id="rId4" Type="http://schemas.openxmlformats.org/officeDocument/2006/relationships/diagramQuickStyle" Target="../diagrams/quickStyle1.xml"/><Relationship Id="rId14" Type="http://schemas.openxmlformats.org/officeDocument/2006/relationships/image" Target="../media/image10.jpeg"/><Relationship Id="rId22" Type="http://schemas.openxmlformats.org/officeDocument/2006/relationships/diagramColors" Target="../diagrams/colors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2"/>
            </a:gs>
          </a:gsLst>
          <a:lin ang="5400000" scaled="1"/>
        </a:gradFill>
        <a:effectLst/>
      </p:bgPr>
    </p:bg>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graphicFrame>
            <p:nvGraphicFramePr>
              <p:cNvPr id="23" name="Diagram 22">
                <a:extLst>
                  <a:ext uri="{FF2B5EF4-FFF2-40B4-BE49-F238E27FC236}">
                    <a16:creationId xmlns:a16="http://schemas.microsoft.com/office/drawing/2014/main" id="{6C077AE1-A600-4445-BD41-3B617E8EF172}"/>
                  </a:ext>
                </a:extLst>
              </p:cNvPr>
              <p:cNvGraphicFramePr/>
              <p:nvPr>
                <p:extLst>
                  <p:ext uri="{D42A27DB-BD31-4B8C-83A1-F6EECF244321}">
                    <p14:modId xmlns:p14="http://schemas.microsoft.com/office/powerpoint/2010/main" val="671356164"/>
                  </p:ext>
                </p:extLst>
              </p:nvPr>
            </p:nvGraphicFramePr>
            <p:xfrm>
              <a:off x="27250818" y="19113636"/>
              <a:ext cx="11306382" cy="84681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mc:Choice>
        <mc:Fallback>
          <p:graphicFrame>
            <p:nvGraphicFramePr>
              <p:cNvPr id="23" name="Diagram 22">
                <a:extLst>
                  <a:ext uri="{FF2B5EF4-FFF2-40B4-BE49-F238E27FC236}">
                    <a16:creationId xmlns:a16="http://schemas.microsoft.com/office/drawing/2014/main" id="{6C077AE1-A600-4445-BD41-3B617E8EF172}"/>
                  </a:ext>
                </a:extLst>
              </p:cNvPr>
              <p:cNvGraphicFramePr/>
              <p:nvPr>
                <p:extLst>
                  <p:ext uri="{D42A27DB-BD31-4B8C-83A1-F6EECF244321}">
                    <p14:modId xmlns:p14="http://schemas.microsoft.com/office/powerpoint/2010/main" val="671356164"/>
                  </p:ext>
                </p:extLst>
              </p:nvPr>
            </p:nvGraphicFramePr>
            <p:xfrm>
              <a:off x="27250818" y="19113636"/>
              <a:ext cx="11306382" cy="8468154"/>
            </p:xfrm>
            <a:graphic>
              <a:graphicData uri="http://schemas.openxmlformats.org/drawingml/2006/diagram">
                <dgm:relIds xmlns:dgm="http://schemas.openxmlformats.org/drawingml/2006/diagram" xmlns:r="http://schemas.openxmlformats.org/officeDocument/2006/relationships" r:dm="rId7" r:lo="rId3" r:qs="rId4" r:cs="rId5"/>
              </a:graphicData>
            </a:graphic>
          </p:graphicFrame>
        </mc:Fallback>
      </mc:AlternateContent>
      <p:sp>
        <p:nvSpPr>
          <p:cNvPr id="2050" name="Rectangle 2"/>
          <p:cNvSpPr>
            <a:spLocks noGrp="1" noChangeArrowheads="1"/>
          </p:cNvSpPr>
          <p:nvPr>
            <p:ph type="title" sz="quarter"/>
          </p:nvPr>
        </p:nvSpPr>
        <p:spPr>
          <a:xfrm>
            <a:off x="0" y="-156899"/>
            <a:ext cx="40233600" cy="3309472"/>
          </a:xfrm>
          <a:gradFill>
            <a:gsLst>
              <a:gs pos="0">
                <a:schemeClr val="tx2">
                  <a:lumMod val="50000"/>
                </a:schemeClr>
              </a:gs>
              <a:gs pos="50000">
                <a:schemeClr val="tx2">
                  <a:lumMod val="75000"/>
                </a:schemeClr>
              </a:gs>
              <a:gs pos="100000">
                <a:schemeClr val="tx2">
                  <a:lumMod val="50000"/>
                </a:schemeClr>
              </a:gs>
            </a:gsLst>
            <a:lin ang="5400000" scaled="1"/>
          </a:gradFill>
          <a:ln>
            <a:solidFill>
              <a:schemeClr val="tx1"/>
            </a:solidFill>
            <a:miter lim="800000"/>
            <a:headEnd/>
            <a:tailEnd/>
          </a:ln>
        </p:spPr>
        <p:txBody>
          <a:bodyPr>
            <a:normAutofit fontScale="90000"/>
          </a:bodyPr>
          <a:lstStyle/>
          <a:p>
            <a:pPr indent="-419115" algn="l" eaLnBrk="1" hangingPunct="1">
              <a:spcBef>
                <a:spcPts val="0"/>
              </a:spcBef>
              <a:spcAft>
                <a:spcPts val="0"/>
              </a:spcAft>
            </a:pPr>
            <a:r>
              <a:rPr lang="en-US" sz="8067" dirty="0">
                <a:solidFill>
                  <a:schemeClr val="bg1"/>
                </a:solidFill>
              </a:rPr>
              <a:t>Heat Exchange in Condensing Systems</a:t>
            </a:r>
            <a:br>
              <a:rPr lang="en-US" sz="8800" dirty="0"/>
            </a:br>
            <a:br>
              <a:rPr lang="en-US" sz="3667" dirty="0"/>
            </a:br>
            <a:r>
              <a:rPr lang="en-US" sz="3600" dirty="0" err="1">
                <a:solidFill>
                  <a:schemeClr val="bg1"/>
                </a:solidFill>
              </a:rPr>
              <a:t>Nimesh</a:t>
            </a:r>
            <a:r>
              <a:rPr lang="en-US" sz="3600" dirty="0">
                <a:solidFill>
                  <a:schemeClr val="bg1"/>
                </a:solidFill>
              </a:rPr>
              <a:t> Bhattarai, Thomas Gende, and Kristen Loose</a:t>
            </a:r>
            <a:br>
              <a:rPr lang="en-US" sz="4950" i="1" dirty="0">
                <a:solidFill>
                  <a:srgbClr val="FFFFFF"/>
                </a:solidFill>
              </a:rPr>
            </a:br>
            <a:r>
              <a:rPr lang="en-US" sz="4950" i="1" dirty="0">
                <a:solidFill>
                  <a:srgbClr val="FFFFFF"/>
                </a:solidFill>
              </a:rPr>
              <a:t>University of New Hampshire Department of Chemical Engineering</a:t>
            </a:r>
          </a:p>
        </p:txBody>
      </p:sp>
      <p:sp>
        <p:nvSpPr>
          <p:cNvPr id="2150" name="Text Box 161"/>
          <p:cNvSpPr txBox="1">
            <a:spLocks noChangeArrowheads="1"/>
          </p:cNvSpPr>
          <p:nvPr/>
        </p:nvSpPr>
        <p:spPr bwMode="auto">
          <a:xfrm>
            <a:off x="36531550" y="10791166"/>
            <a:ext cx="2794000" cy="5155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4300" b="1">
                <a:solidFill>
                  <a:srgbClr val="FF9900"/>
                </a:solidFill>
                <a:latin typeface="Arial" charset="0"/>
              </a:defRPr>
            </a:lvl1pPr>
            <a:lvl2pPr marL="742950" indent="-285750" eaLnBrk="0" hangingPunct="0">
              <a:defRPr sz="4300" b="1">
                <a:solidFill>
                  <a:srgbClr val="FF9900"/>
                </a:solidFill>
                <a:latin typeface="Arial" charset="0"/>
              </a:defRPr>
            </a:lvl2pPr>
            <a:lvl3pPr marL="1143000" indent="-228600" eaLnBrk="0" hangingPunct="0">
              <a:defRPr sz="4300" b="1">
                <a:solidFill>
                  <a:srgbClr val="FF9900"/>
                </a:solidFill>
                <a:latin typeface="Arial" charset="0"/>
              </a:defRPr>
            </a:lvl3pPr>
            <a:lvl4pPr marL="1600200" indent="-228600" eaLnBrk="0" hangingPunct="0">
              <a:defRPr sz="4300" b="1">
                <a:solidFill>
                  <a:srgbClr val="FF9900"/>
                </a:solidFill>
                <a:latin typeface="Arial" charset="0"/>
              </a:defRPr>
            </a:lvl4pPr>
            <a:lvl5pPr marL="2057400" indent="-228600" eaLnBrk="0" hangingPunct="0">
              <a:defRPr sz="4300" b="1">
                <a:solidFill>
                  <a:srgbClr val="FF9900"/>
                </a:solidFill>
                <a:latin typeface="Arial" charset="0"/>
              </a:defRPr>
            </a:lvl5pPr>
            <a:lvl6pPr marL="2514600" indent="-228600" algn="ctr" eaLnBrk="0" fontAlgn="base" hangingPunct="0">
              <a:spcBef>
                <a:spcPct val="0"/>
              </a:spcBef>
              <a:spcAft>
                <a:spcPct val="0"/>
              </a:spcAft>
              <a:defRPr sz="4300" b="1">
                <a:solidFill>
                  <a:srgbClr val="FF9900"/>
                </a:solidFill>
                <a:latin typeface="Arial" charset="0"/>
              </a:defRPr>
            </a:lvl6pPr>
            <a:lvl7pPr marL="2971800" indent="-228600" algn="ctr" eaLnBrk="0" fontAlgn="base" hangingPunct="0">
              <a:spcBef>
                <a:spcPct val="0"/>
              </a:spcBef>
              <a:spcAft>
                <a:spcPct val="0"/>
              </a:spcAft>
              <a:defRPr sz="4300" b="1">
                <a:solidFill>
                  <a:srgbClr val="FF9900"/>
                </a:solidFill>
                <a:latin typeface="Arial" charset="0"/>
              </a:defRPr>
            </a:lvl7pPr>
            <a:lvl8pPr marL="3429000" indent="-228600" algn="ctr" eaLnBrk="0" fontAlgn="base" hangingPunct="0">
              <a:spcBef>
                <a:spcPct val="0"/>
              </a:spcBef>
              <a:spcAft>
                <a:spcPct val="0"/>
              </a:spcAft>
              <a:defRPr sz="4300" b="1">
                <a:solidFill>
                  <a:srgbClr val="FF9900"/>
                </a:solidFill>
                <a:latin typeface="Arial" charset="0"/>
              </a:defRPr>
            </a:lvl8pPr>
            <a:lvl9pPr marL="3886200" indent="-228600" algn="ctr" eaLnBrk="0" fontAlgn="base" hangingPunct="0">
              <a:spcBef>
                <a:spcPct val="0"/>
              </a:spcBef>
              <a:spcAft>
                <a:spcPct val="0"/>
              </a:spcAft>
              <a:defRPr sz="4300" b="1">
                <a:solidFill>
                  <a:srgbClr val="FF9900"/>
                </a:solidFill>
                <a:latin typeface="Arial" charset="0"/>
              </a:defRPr>
            </a:lvl9pPr>
          </a:lstStyle>
          <a:p>
            <a:pPr algn="l" eaLnBrk="1" hangingPunct="1">
              <a:spcBef>
                <a:spcPct val="50000"/>
              </a:spcBef>
            </a:pPr>
            <a:endParaRPr lang="en-US" sz="2750" b="0">
              <a:solidFill>
                <a:schemeClr val="tx1"/>
              </a:solidFill>
            </a:endParaRPr>
          </a:p>
        </p:txBody>
      </p:sp>
      <p:sp>
        <p:nvSpPr>
          <p:cNvPr id="2152" name="Rectangle 164"/>
          <p:cNvSpPr>
            <a:spLocks noChangeArrowheads="1"/>
          </p:cNvSpPr>
          <p:nvPr/>
        </p:nvSpPr>
        <p:spPr bwMode="auto">
          <a:xfrm>
            <a:off x="14728097" y="3505200"/>
            <a:ext cx="11430000" cy="118872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25730" tIns="62865" rIns="125730" bIns="62865" anchor="ctr"/>
          <a:lstStyle/>
          <a:p>
            <a:pPr defTabSz="3448969"/>
            <a:r>
              <a:rPr lang="en-US" sz="5500" dirty="0">
                <a:solidFill>
                  <a:schemeClr val="bg1"/>
                </a:solidFill>
                <a:latin typeface="Times New Roman" panose="02020603050405020304" pitchFamily="18" charset="0"/>
                <a:cs typeface="Times New Roman" panose="02020603050405020304" pitchFamily="18" charset="0"/>
              </a:rPr>
              <a:t>Results and Discussion</a:t>
            </a:r>
          </a:p>
        </p:txBody>
      </p:sp>
      <p:sp>
        <p:nvSpPr>
          <p:cNvPr id="2154" name="Rectangle 166"/>
          <p:cNvSpPr>
            <a:spLocks noChangeArrowheads="1"/>
          </p:cNvSpPr>
          <p:nvPr/>
        </p:nvSpPr>
        <p:spPr bwMode="auto">
          <a:xfrm>
            <a:off x="813727" y="16992600"/>
            <a:ext cx="11430000" cy="118872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25730" tIns="62865" rIns="125730" bIns="62865" anchor="ctr"/>
          <a:lstStyle/>
          <a:p>
            <a:pPr defTabSz="3448969"/>
            <a:r>
              <a:rPr lang="en-US" sz="5500" dirty="0">
                <a:solidFill>
                  <a:schemeClr val="bg1"/>
                </a:solidFill>
                <a:latin typeface="Times New Roman" panose="02020603050405020304" pitchFamily="18" charset="0"/>
                <a:cs typeface="Times New Roman" panose="02020603050405020304" pitchFamily="18" charset="0"/>
              </a:rPr>
              <a:t>Methods</a:t>
            </a:r>
          </a:p>
        </p:txBody>
      </p:sp>
      <p:sp>
        <p:nvSpPr>
          <p:cNvPr id="2155" name="Rectangle 167"/>
          <p:cNvSpPr>
            <a:spLocks noChangeArrowheads="1"/>
          </p:cNvSpPr>
          <p:nvPr/>
        </p:nvSpPr>
        <p:spPr bwMode="auto">
          <a:xfrm>
            <a:off x="784301" y="8637583"/>
            <a:ext cx="11430000" cy="118872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25730" tIns="62865" rIns="125730" bIns="62865" anchor="ctr"/>
          <a:lstStyle/>
          <a:p>
            <a:pPr defTabSz="3448969"/>
            <a:r>
              <a:rPr lang="en-US" sz="5500" dirty="0">
                <a:solidFill>
                  <a:schemeClr val="bg1"/>
                </a:solidFill>
                <a:latin typeface="Times New Roman" panose="02020603050405020304" pitchFamily="18" charset="0"/>
                <a:cs typeface="Times New Roman" panose="02020603050405020304" pitchFamily="18" charset="0"/>
              </a:rPr>
              <a:t>Introduction</a:t>
            </a:r>
            <a:endParaRPr lang="en-US" sz="3942" dirty="0">
              <a:solidFill>
                <a:schemeClr val="bg1"/>
              </a:solidFill>
              <a:latin typeface="Times New Roman" panose="02020603050405020304" pitchFamily="18" charset="0"/>
              <a:cs typeface="Times New Roman" panose="02020603050405020304" pitchFamily="18" charset="0"/>
            </a:endParaRPr>
          </a:p>
        </p:txBody>
      </p:sp>
      <p:sp>
        <p:nvSpPr>
          <p:cNvPr id="19" name="Rectangle 165"/>
          <p:cNvSpPr>
            <a:spLocks noChangeArrowheads="1"/>
          </p:cNvSpPr>
          <p:nvPr/>
        </p:nvSpPr>
        <p:spPr bwMode="auto">
          <a:xfrm>
            <a:off x="27355800" y="30327600"/>
            <a:ext cx="11430000" cy="1211178"/>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25730" tIns="62865" rIns="125730" bIns="62865" anchor="ctr"/>
          <a:lstStyle/>
          <a:p>
            <a:pPr defTabSz="3448969"/>
            <a:r>
              <a:rPr lang="en-US" sz="5500" dirty="0">
                <a:solidFill>
                  <a:schemeClr val="bg1"/>
                </a:solidFill>
                <a:latin typeface="Times New Roman" panose="02020603050405020304" pitchFamily="18" charset="0"/>
                <a:cs typeface="Times New Roman" panose="02020603050405020304" pitchFamily="18" charset="0"/>
              </a:rPr>
              <a:t>Acknowledgments</a:t>
            </a:r>
            <a:r>
              <a:rPr lang="en-US" sz="5500" dirty="0">
                <a:solidFill>
                  <a:schemeClr val="bg1">
                    <a:lumMod val="50000"/>
                  </a:schemeClr>
                </a:solidFill>
                <a:latin typeface="Times New Roman" panose="02020603050405020304" pitchFamily="18" charset="0"/>
                <a:cs typeface="Times New Roman" panose="02020603050405020304" pitchFamily="18" charset="0"/>
              </a:rPr>
              <a:t> </a:t>
            </a:r>
          </a:p>
        </p:txBody>
      </p:sp>
      <p:sp>
        <p:nvSpPr>
          <p:cNvPr id="36" name="Rectangle 164"/>
          <p:cNvSpPr>
            <a:spLocks noChangeArrowheads="1"/>
          </p:cNvSpPr>
          <p:nvPr/>
        </p:nvSpPr>
        <p:spPr bwMode="auto">
          <a:xfrm>
            <a:off x="27677785" y="3505200"/>
            <a:ext cx="11430000" cy="118872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25730" tIns="62865" rIns="125730" bIns="62865" anchor="ctr"/>
          <a:lstStyle/>
          <a:p>
            <a:pPr defTabSz="3448969"/>
            <a:r>
              <a:rPr lang="en-US" sz="5500" dirty="0">
                <a:solidFill>
                  <a:schemeClr val="bg1"/>
                </a:solidFill>
                <a:latin typeface="Times New Roman" panose="02020603050405020304" pitchFamily="18" charset="0"/>
                <a:cs typeface="Times New Roman" panose="02020603050405020304" pitchFamily="18" charset="0"/>
              </a:rPr>
              <a:t>Conclusion</a:t>
            </a:r>
            <a:endParaRPr lang="en-US" sz="4950" dirty="0">
              <a:solidFill>
                <a:schemeClr val="bg1"/>
              </a:solidFill>
              <a:latin typeface="Times New Roman" panose="02020603050405020304" pitchFamily="18" charset="0"/>
              <a:cs typeface="Times New Roman" panose="02020603050405020304" pitchFamily="18" charset="0"/>
            </a:endParaRPr>
          </a:p>
        </p:txBody>
      </p:sp>
      <p:sp>
        <p:nvSpPr>
          <p:cNvPr id="20" name="Text Box 2546"/>
          <p:cNvSpPr txBox="1">
            <a:spLocks noChangeArrowheads="1"/>
          </p:cNvSpPr>
          <p:nvPr/>
        </p:nvSpPr>
        <p:spPr bwMode="auto">
          <a:xfrm>
            <a:off x="892819" y="4795897"/>
            <a:ext cx="11321482" cy="3697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spAutoFit/>
          </a:bodyPr>
          <a:lstStyle>
            <a:lvl1pPr marL="457200" indent="-457200" eaLnBrk="0" hangingPunct="0">
              <a:defRPr sz="6000">
                <a:solidFill>
                  <a:schemeClr val="tx1"/>
                </a:solidFill>
                <a:latin typeface="Arial" charset="0"/>
                <a:ea typeface="ＭＳ Ｐゴシック" charset="0"/>
              </a:defRPr>
            </a:lvl1pPr>
            <a:lvl2pPr marL="1200150" indent="-457200" eaLnBrk="0" hangingPunct="0">
              <a:defRPr sz="6000">
                <a:solidFill>
                  <a:schemeClr val="tx1"/>
                </a:solidFill>
                <a:latin typeface="Arial" charset="0"/>
                <a:ea typeface="ＭＳ Ｐゴシック" charset="0"/>
              </a:defRPr>
            </a:lvl2pPr>
            <a:lvl3pPr marL="1143000" indent="-228600" eaLnBrk="0" hangingPunct="0">
              <a:defRPr sz="6000">
                <a:solidFill>
                  <a:schemeClr val="tx1"/>
                </a:solidFill>
                <a:latin typeface="Arial" charset="0"/>
                <a:ea typeface="ＭＳ Ｐゴシック" charset="0"/>
              </a:defRPr>
            </a:lvl3pPr>
            <a:lvl4pPr marL="1600200" indent="-228600" eaLnBrk="0" hangingPunct="0">
              <a:defRPr sz="6000">
                <a:solidFill>
                  <a:schemeClr val="tx1"/>
                </a:solidFill>
                <a:latin typeface="Arial" charset="0"/>
                <a:ea typeface="ＭＳ Ｐゴシック" charset="0"/>
              </a:defRPr>
            </a:lvl4pPr>
            <a:lvl5pPr marL="2057400" indent="-228600" eaLnBrk="0" hangingPunct="0">
              <a:defRPr sz="6000">
                <a:solidFill>
                  <a:schemeClr val="tx1"/>
                </a:solidFill>
                <a:latin typeface="Arial" charset="0"/>
                <a:ea typeface="ＭＳ Ｐゴシック" charset="0"/>
              </a:defRPr>
            </a:lvl5pPr>
            <a:lvl6pPr marL="2514600" indent="-228600" algn="ctr" eaLnBrk="0" fontAlgn="base" hangingPunct="0">
              <a:spcBef>
                <a:spcPct val="50000"/>
              </a:spcBef>
              <a:spcAft>
                <a:spcPct val="0"/>
              </a:spcAft>
              <a:defRPr sz="6000">
                <a:solidFill>
                  <a:schemeClr val="tx1"/>
                </a:solidFill>
                <a:latin typeface="Arial" charset="0"/>
                <a:ea typeface="ＭＳ Ｐゴシック" charset="0"/>
              </a:defRPr>
            </a:lvl6pPr>
            <a:lvl7pPr marL="2971800" indent="-228600" algn="ctr" eaLnBrk="0" fontAlgn="base" hangingPunct="0">
              <a:spcBef>
                <a:spcPct val="50000"/>
              </a:spcBef>
              <a:spcAft>
                <a:spcPct val="0"/>
              </a:spcAft>
              <a:defRPr sz="6000">
                <a:solidFill>
                  <a:schemeClr val="tx1"/>
                </a:solidFill>
                <a:latin typeface="Arial" charset="0"/>
                <a:ea typeface="ＭＳ Ｐゴシック" charset="0"/>
              </a:defRPr>
            </a:lvl7pPr>
            <a:lvl8pPr marL="3429000" indent="-228600" algn="ctr" eaLnBrk="0" fontAlgn="base" hangingPunct="0">
              <a:spcBef>
                <a:spcPct val="50000"/>
              </a:spcBef>
              <a:spcAft>
                <a:spcPct val="0"/>
              </a:spcAft>
              <a:defRPr sz="6000">
                <a:solidFill>
                  <a:schemeClr val="tx1"/>
                </a:solidFill>
                <a:latin typeface="Arial" charset="0"/>
                <a:ea typeface="ＭＳ Ｐゴシック" charset="0"/>
              </a:defRPr>
            </a:lvl8pPr>
            <a:lvl9pPr marL="3886200" indent="-228600" algn="ctr" eaLnBrk="0" fontAlgn="base" hangingPunct="0">
              <a:spcBef>
                <a:spcPct val="50000"/>
              </a:spcBef>
              <a:spcAft>
                <a:spcPct val="0"/>
              </a:spcAft>
              <a:defRPr sz="6000">
                <a:solidFill>
                  <a:schemeClr val="tx1"/>
                </a:solidFill>
                <a:latin typeface="Arial" charset="0"/>
                <a:ea typeface="ＭＳ Ｐゴシック" charset="0"/>
              </a:defRPr>
            </a:lvl9pPr>
          </a:lstStyle>
          <a:p>
            <a:pPr marL="0" indent="0" algn="l" eaLnBrk="1" hangingPunct="1">
              <a:lnSpc>
                <a:spcPct val="150000"/>
              </a:lnSpc>
              <a:spcBef>
                <a:spcPts val="1100"/>
              </a:spcBef>
            </a:pPr>
            <a:r>
              <a:rPr lang="en-US" sz="3200" b="0" dirty="0">
                <a:latin typeface="Times New Roman" panose="02020603050405020304" pitchFamily="18" charset="0"/>
                <a:cs typeface="Times New Roman" panose="02020603050405020304" pitchFamily="18" charset="0"/>
              </a:rPr>
              <a:t>	The objective of this experiment was to determine the effect that changing the water flow rate, hot stream flow rate, and flow pattern has on the overall heat transfer coefficient in a double pipe heat exchanger condensing system. A correlation was developed using the data collected to scale up the system. </a:t>
            </a:r>
          </a:p>
        </p:txBody>
      </p:sp>
      <p:sp>
        <p:nvSpPr>
          <p:cNvPr id="21" name="Rectangle 20"/>
          <p:cNvSpPr/>
          <p:nvPr/>
        </p:nvSpPr>
        <p:spPr>
          <a:xfrm>
            <a:off x="27355800" y="28612639"/>
            <a:ext cx="12169423" cy="2246769"/>
          </a:xfrm>
          <a:prstGeom prst="rect">
            <a:avLst/>
          </a:prstGeom>
        </p:spPr>
        <p:txBody>
          <a:bodyPr wrap="square">
            <a:spAutoFit/>
          </a:bodyPr>
          <a:lstStyle/>
          <a:p>
            <a:pPr marL="285750" indent="-285750" algn="l">
              <a:buFont typeface="Arial" panose="020B0604020202020204" pitchFamily="34" charset="0"/>
              <a:buChar char="•"/>
            </a:pPr>
            <a:r>
              <a:rPr lang="en-US" sz="2000" b="0" dirty="0">
                <a:solidFill>
                  <a:srgbClr val="000000"/>
                </a:solidFill>
                <a:latin typeface="Times New Roman" panose="02020603050405020304" pitchFamily="18" charset="0"/>
                <a:cs typeface="Times New Roman" panose="02020603050405020304" pitchFamily="18" charset="0"/>
              </a:rPr>
              <a:t>C. J. Geankoplis, Transport Processes and Separation Process Principles, Upper Saddle River, NJ: Pearson Education , 2003.</a:t>
            </a:r>
          </a:p>
          <a:p>
            <a:pPr marL="285750" indent="-285750" algn="l">
              <a:buFont typeface="Arial" panose="020B0604020202020204" pitchFamily="34" charset="0"/>
              <a:buChar char="•"/>
            </a:pPr>
            <a:endParaRPr lang="en-US" sz="2000" b="0" dirty="0">
              <a:solidFill>
                <a:srgbClr val="000000"/>
              </a:solidFill>
              <a:latin typeface="Times New Roman" panose="02020603050405020304" pitchFamily="18" charset="0"/>
              <a:cs typeface="Times New Roman" panose="02020603050405020304" pitchFamily="18" charset="0"/>
            </a:endParaRPr>
          </a:p>
          <a:p>
            <a:pPr marL="285750" indent="-285750" algn="l">
              <a:buFont typeface="Arial" panose="020B0604020202020204" pitchFamily="34" charset="0"/>
              <a:buChar char="•"/>
            </a:pPr>
            <a:r>
              <a:rPr lang="en-US" sz="2000" b="0" dirty="0" err="1">
                <a:solidFill>
                  <a:srgbClr val="000000"/>
                </a:solidFill>
                <a:latin typeface="Times New Roman" panose="02020603050405020304" pitchFamily="18" charset="0"/>
                <a:cs typeface="Times New Roman" panose="02020603050405020304" pitchFamily="18" charset="0"/>
              </a:rPr>
              <a:t>Ferna´ndez-Seara</a:t>
            </a:r>
            <a:r>
              <a:rPr lang="en-US" sz="2000" b="0" dirty="0">
                <a:solidFill>
                  <a:srgbClr val="000000"/>
                </a:solidFill>
                <a:latin typeface="Times New Roman" panose="02020603050405020304" pitchFamily="18" charset="0"/>
                <a:cs typeface="Times New Roman" panose="02020603050405020304" pitchFamily="18" charset="0"/>
              </a:rPr>
              <a:t>, J., &amp; </a:t>
            </a:r>
            <a:r>
              <a:rPr lang="en-US" sz="2000" b="0" dirty="0" err="1">
                <a:solidFill>
                  <a:srgbClr val="000000"/>
                </a:solidFill>
                <a:latin typeface="Times New Roman" panose="02020603050405020304" pitchFamily="18" charset="0"/>
                <a:cs typeface="Times New Roman" panose="02020603050405020304" pitchFamily="18" charset="0"/>
              </a:rPr>
              <a:t>Uhı´a</a:t>
            </a:r>
            <a:r>
              <a:rPr lang="en-US" sz="2000" b="0" dirty="0">
                <a:solidFill>
                  <a:srgbClr val="000000"/>
                </a:solidFill>
                <a:latin typeface="Times New Roman" panose="02020603050405020304" pitchFamily="18" charset="0"/>
                <a:cs typeface="Times New Roman" panose="02020603050405020304" pitchFamily="18" charset="0"/>
              </a:rPr>
              <a:t>, F. J. (2007). A general review of the Wilson plot method and its modifications. Science Direct.</a:t>
            </a:r>
          </a:p>
          <a:p>
            <a:pPr algn="l"/>
            <a:endParaRPr lang="en-US" sz="2000" b="0" dirty="0">
              <a:solidFill>
                <a:srgbClr val="000000"/>
              </a:solidFill>
              <a:latin typeface="Times New Roman" panose="02020603050405020304" pitchFamily="18" charset="0"/>
              <a:cs typeface="Times New Roman" panose="02020603050405020304" pitchFamily="18" charset="0"/>
            </a:endParaRPr>
          </a:p>
          <a:p>
            <a:pPr algn="l"/>
            <a:r>
              <a:rPr lang="en-US" sz="2000" b="0" dirty="0">
                <a:solidFill>
                  <a:srgbClr val="000000"/>
                </a:solidFill>
                <a:latin typeface="Times New Roman" panose="02020603050405020304" pitchFamily="18" charset="0"/>
                <a:cs typeface="Times New Roman" panose="02020603050405020304" pitchFamily="18" charset="0"/>
              </a:rPr>
              <a:t> </a:t>
            </a:r>
          </a:p>
        </p:txBody>
      </p:sp>
      <p:sp>
        <p:nvSpPr>
          <p:cNvPr id="24" name="Rectangle 166"/>
          <p:cNvSpPr>
            <a:spLocks noChangeArrowheads="1"/>
          </p:cNvSpPr>
          <p:nvPr/>
        </p:nvSpPr>
        <p:spPr bwMode="auto">
          <a:xfrm>
            <a:off x="27682701" y="12192000"/>
            <a:ext cx="11430000" cy="118872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25730" tIns="62865" rIns="125730" bIns="62865" anchor="ctr"/>
          <a:lstStyle/>
          <a:p>
            <a:pPr defTabSz="3448969"/>
            <a:r>
              <a:rPr lang="en-US" sz="5500" dirty="0">
                <a:solidFill>
                  <a:schemeClr val="bg1"/>
                </a:solidFill>
                <a:latin typeface="Times New Roman" panose="02020603050405020304" pitchFamily="18" charset="0"/>
                <a:cs typeface="Times New Roman" panose="02020603050405020304" pitchFamily="18" charset="0"/>
              </a:rPr>
              <a:t>Design Problem</a:t>
            </a:r>
          </a:p>
        </p:txBody>
      </p:sp>
      <mc:AlternateContent xmlns:mc="http://schemas.openxmlformats.org/markup-compatibility/2006" xmlns:a14="http://schemas.microsoft.com/office/drawing/2010/main">
        <mc:Choice Requires="a14">
          <p:sp>
            <p:nvSpPr>
              <p:cNvPr id="29" name="Rectangle 28"/>
              <p:cNvSpPr/>
              <p:nvPr/>
            </p:nvSpPr>
            <p:spPr>
              <a:xfrm>
                <a:off x="14253190" y="25298400"/>
                <a:ext cx="11430000" cy="1632948"/>
              </a:xfrm>
              <a:prstGeom prst="rect">
                <a:avLst/>
              </a:prstGeom>
            </p:spPr>
            <p:txBody>
              <a:bodyPr wrap="square">
                <a:spAutoFit/>
              </a:bodyPr>
              <a:lstStyle/>
              <a:p>
                <a:pPr algn="l">
                  <a:lnSpc>
                    <a:spcPct val="150000"/>
                  </a:lnSpc>
                </a:pPr>
                <a:r>
                  <a:rPr lang="en-US" sz="3200" dirty="0">
                    <a:solidFill>
                      <a:srgbClr val="000000"/>
                    </a:solidFill>
                    <a:latin typeface="Times New Roman" panose="02020603050405020304" pitchFamily="18" charset="0"/>
                    <a:cs typeface="Times New Roman" panose="02020603050405020304" pitchFamily="18" charset="0"/>
                  </a:rPr>
                  <a:t>Scale- Up Correlation from Co-current High Heat Wilson Plot:</a:t>
                </a:r>
              </a:p>
              <a:p>
                <a:pPr lvl="1">
                  <a:lnSpc>
                    <a:spcPct val="150000"/>
                  </a:lnSpc>
                </a:pPr>
                <a14:m>
                  <m:oMathPara xmlns:m="http://schemas.openxmlformats.org/officeDocument/2006/math">
                    <m:oMathParaPr>
                      <m:jc m:val="centerGroup"/>
                    </m:oMathParaPr>
                    <m:oMath xmlns:m="http://schemas.openxmlformats.org/officeDocument/2006/math">
                      <m:r>
                        <a:rPr lang="en-US" sz="3200" b="0" i="1" dirty="0">
                          <a:solidFill>
                            <a:srgbClr val="000000"/>
                          </a:solidFill>
                          <a:latin typeface="Cambria Math" panose="02040503050406030204" pitchFamily="18" charset="0"/>
                          <a:cs typeface="Times New Roman" panose="02020603050405020304" pitchFamily="18" charset="0"/>
                        </a:rPr>
                        <m:t>𝑁𝑢</m:t>
                      </m:r>
                      <m:r>
                        <a:rPr lang="en-US" sz="3200" b="0" i="1" dirty="0">
                          <a:solidFill>
                            <a:srgbClr val="000000"/>
                          </a:solidFill>
                          <a:latin typeface="Cambria Math" panose="02040503050406030204" pitchFamily="18" charset="0"/>
                          <a:cs typeface="Times New Roman" panose="02020603050405020304" pitchFamily="18" charset="0"/>
                        </a:rPr>
                        <m:t>=(3.35×</m:t>
                      </m:r>
                      <m:sSup>
                        <m:sSupPr>
                          <m:ctrlPr>
                            <a:rPr lang="en-US" sz="3200" b="0" i="1" dirty="0" smtClean="0">
                              <a:solidFill>
                                <a:srgbClr val="000000"/>
                              </a:solidFill>
                              <a:latin typeface="Cambria Math" panose="02040503050406030204" pitchFamily="18" charset="0"/>
                              <a:cs typeface="Times New Roman" panose="02020603050405020304" pitchFamily="18" charset="0"/>
                            </a:rPr>
                          </m:ctrlPr>
                        </m:sSupPr>
                        <m:e>
                          <m:r>
                            <a:rPr lang="en-US" sz="3200" b="0" i="1" dirty="0" smtClean="0">
                              <a:solidFill>
                                <a:srgbClr val="000000"/>
                              </a:solidFill>
                              <a:latin typeface="Cambria Math" panose="02040503050406030204" pitchFamily="18" charset="0"/>
                              <a:cs typeface="Times New Roman" panose="02020603050405020304" pitchFamily="18" charset="0"/>
                            </a:rPr>
                            <m:t>10</m:t>
                          </m:r>
                        </m:e>
                        <m:sup>
                          <m:r>
                            <a:rPr lang="en-US" sz="3200" b="0" i="1" dirty="0" smtClean="0">
                              <a:solidFill>
                                <a:srgbClr val="000000"/>
                              </a:solidFill>
                              <a:latin typeface="Cambria Math" panose="02040503050406030204" pitchFamily="18" charset="0"/>
                              <a:cs typeface="Times New Roman" panose="02020603050405020304" pitchFamily="18" charset="0"/>
                            </a:rPr>
                            <m:t>−5</m:t>
                          </m:r>
                        </m:sup>
                      </m:sSup>
                      <m:r>
                        <a:rPr lang="en-US" sz="3200" b="0" i="1" dirty="0">
                          <a:solidFill>
                            <a:srgbClr val="000000"/>
                          </a:solidFill>
                          <a:latin typeface="Cambria Math" panose="02040503050406030204" pitchFamily="18" charset="0"/>
                          <a:cs typeface="Times New Roman" panose="02020603050405020304" pitchFamily="18" charset="0"/>
                        </a:rPr>
                        <m:t>)</m:t>
                      </m:r>
                      <m:sSup>
                        <m:sSupPr>
                          <m:ctrlPr>
                            <a:rPr lang="en-US" sz="3200" b="0" i="1" dirty="0" smtClean="0">
                              <a:solidFill>
                                <a:srgbClr val="000000"/>
                              </a:solidFill>
                              <a:latin typeface="Cambria Math" panose="02040503050406030204" pitchFamily="18" charset="0"/>
                              <a:cs typeface="Times New Roman" panose="02020603050405020304" pitchFamily="18" charset="0"/>
                            </a:rPr>
                          </m:ctrlPr>
                        </m:sSupPr>
                        <m:e>
                          <m:r>
                            <a:rPr lang="en-US" sz="3200" b="0" i="1" dirty="0" smtClean="0">
                              <a:solidFill>
                                <a:srgbClr val="000000"/>
                              </a:solidFill>
                              <a:latin typeface="Cambria Math" panose="02040503050406030204" pitchFamily="18" charset="0"/>
                              <a:cs typeface="Times New Roman" panose="02020603050405020304" pitchFamily="18" charset="0"/>
                            </a:rPr>
                            <m:t>𝑅𝑒</m:t>
                          </m:r>
                        </m:e>
                        <m:sup>
                          <m:r>
                            <a:rPr lang="en-US" sz="3200" b="0" i="1" dirty="0" smtClean="0">
                              <a:solidFill>
                                <a:srgbClr val="000000"/>
                              </a:solidFill>
                              <a:latin typeface="Cambria Math" panose="02040503050406030204" pitchFamily="18" charset="0"/>
                              <a:cs typeface="Times New Roman" panose="02020603050405020304" pitchFamily="18" charset="0"/>
                            </a:rPr>
                            <m:t>1.5</m:t>
                          </m:r>
                        </m:sup>
                      </m:sSup>
                      <m:sSup>
                        <m:sSupPr>
                          <m:ctrlPr>
                            <a:rPr lang="en-US" sz="3200" b="0" i="1" dirty="0" smtClean="0">
                              <a:solidFill>
                                <a:srgbClr val="000000"/>
                              </a:solidFill>
                              <a:latin typeface="Cambria Math" panose="02040503050406030204" pitchFamily="18" charset="0"/>
                              <a:cs typeface="Times New Roman" panose="02020603050405020304" pitchFamily="18" charset="0"/>
                            </a:rPr>
                          </m:ctrlPr>
                        </m:sSupPr>
                        <m:e>
                          <m:r>
                            <a:rPr lang="en-US" sz="3200" b="0" i="1" dirty="0" smtClean="0">
                              <a:solidFill>
                                <a:srgbClr val="000000"/>
                              </a:solidFill>
                              <a:latin typeface="Cambria Math" panose="02040503050406030204" pitchFamily="18" charset="0"/>
                              <a:cs typeface="Times New Roman" panose="02020603050405020304" pitchFamily="18" charset="0"/>
                            </a:rPr>
                            <m:t>𝑃𝑟</m:t>
                          </m:r>
                        </m:e>
                        <m:sup>
                          <m:r>
                            <a:rPr lang="en-US" sz="3200" b="0" i="1" dirty="0" smtClean="0">
                              <a:solidFill>
                                <a:srgbClr val="000000"/>
                              </a:solidFill>
                              <a:latin typeface="Cambria Math" panose="02040503050406030204" pitchFamily="18" charset="0"/>
                              <a:cs typeface="Times New Roman" panose="02020603050405020304" pitchFamily="18" charset="0"/>
                            </a:rPr>
                            <m:t>0.4</m:t>
                          </m:r>
                        </m:sup>
                      </m:sSup>
                    </m:oMath>
                  </m:oMathPara>
                </a14:m>
                <a:endParaRPr lang="en-US" sz="3200" b="0" dirty="0">
                  <a:solidFill>
                    <a:srgbClr val="000000"/>
                  </a:solidFill>
                  <a:latin typeface="Times New Roman" panose="02020603050405020304" pitchFamily="18" charset="0"/>
                  <a:cs typeface="Times New Roman" panose="02020603050405020304" pitchFamily="18" charset="0"/>
                </a:endParaRPr>
              </a:p>
            </p:txBody>
          </p:sp>
        </mc:Choice>
        <mc:Fallback xmlns="">
          <p:sp>
            <p:nvSpPr>
              <p:cNvPr id="29" name="Rectangle 28"/>
              <p:cNvSpPr>
                <a:spLocks noRot="1" noChangeAspect="1" noMove="1" noResize="1" noEditPoints="1" noAdjustHandles="1" noChangeArrowheads="1" noChangeShapeType="1" noTextEdit="1"/>
              </p:cNvSpPr>
              <p:nvPr/>
            </p:nvSpPr>
            <p:spPr>
              <a:xfrm>
                <a:off x="14253190" y="25298400"/>
                <a:ext cx="11430000" cy="1632948"/>
              </a:xfrm>
              <a:prstGeom prst="rect">
                <a:avLst/>
              </a:prstGeom>
              <a:blipFill>
                <a:blip r:embed="rId11"/>
                <a:stretch>
                  <a:fillRect l="-1333"/>
                </a:stretch>
              </a:blipFill>
            </p:spPr>
            <p:txBody>
              <a:bodyPr/>
              <a:lstStyle/>
              <a:p>
                <a:r>
                  <a:rPr lang="en-US">
                    <a:noFill/>
                  </a:rPr>
                  <a:t> </a:t>
                </a:r>
              </a:p>
            </p:txBody>
          </p:sp>
        </mc:Fallback>
      </mc:AlternateContent>
      <p:sp>
        <p:nvSpPr>
          <p:cNvPr id="30" name="Rectangle 29"/>
          <p:cNvSpPr/>
          <p:nvPr/>
        </p:nvSpPr>
        <p:spPr>
          <a:xfrm>
            <a:off x="27535425" y="13335268"/>
            <a:ext cx="11429292" cy="6247864"/>
          </a:xfrm>
          <a:prstGeom prst="rect">
            <a:avLst/>
          </a:prstGeom>
        </p:spPr>
        <p:txBody>
          <a:bodyPr wrap="square">
            <a:spAutoFit/>
          </a:bodyPr>
          <a:lstStyle/>
          <a:p>
            <a:pPr>
              <a:lnSpc>
                <a:spcPct val="150000"/>
              </a:lnSpc>
            </a:pPr>
            <a:r>
              <a:rPr lang="en-US" sz="3200" dirty="0">
                <a:solidFill>
                  <a:schemeClr val="tx1"/>
                </a:solidFill>
                <a:latin typeface="Times New Roman" panose="02020603050405020304" pitchFamily="18" charset="0"/>
                <a:cs typeface="Times New Roman" panose="02020603050405020304" pitchFamily="18" charset="0"/>
              </a:rPr>
              <a:t>Problem Statement</a:t>
            </a:r>
          </a:p>
          <a:p>
            <a:pPr marL="571500" indent="-571500" algn="l">
              <a:lnSpc>
                <a:spcPct val="150000"/>
              </a:lnSpc>
              <a:buFont typeface="Arial" panose="020B0604020202020204" pitchFamily="34" charset="0"/>
              <a:buChar char="•"/>
            </a:pPr>
            <a:r>
              <a:rPr lang="en-US" sz="3200" b="0" dirty="0">
                <a:solidFill>
                  <a:schemeClr val="tx1"/>
                </a:solidFill>
                <a:latin typeface="Times New Roman" panose="02020603050405020304" pitchFamily="18" charset="0"/>
                <a:cs typeface="Times New Roman" panose="02020603050405020304" pitchFamily="18" charset="0"/>
              </a:rPr>
              <a:t>Steam from a pilot-scale power generating turbine to be condensed in a small scale condensing unit</a:t>
            </a:r>
          </a:p>
          <a:p>
            <a:pPr marL="571500" indent="-571500" algn="l">
              <a:lnSpc>
                <a:spcPct val="150000"/>
              </a:lnSpc>
              <a:buFont typeface="Arial" panose="020B0604020202020204" pitchFamily="34" charset="0"/>
              <a:buChar char="•"/>
            </a:pPr>
            <a:r>
              <a:rPr lang="en-US" sz="3200" b="0" dirty="0">
                <a:solidFill>
                  <a:schemeClr val="tx1"/>
                </a:solidFill>
                <a:latin typeface="Times New Roman" panose="02020603050405020304" pitchFamily="18" charset="0"/>
                <a:cs typeface="Times New Roman" panose="02020603050405020304" pitchFamily="18" charset="0"/>
              </a:rPr>
              <a:t>Steam initially at 100°C and 1 atm with flow rate of 600 SCFM </a:t>
            </a:r>
          </a:p>
          <a:p>
            <a:pPr marL="571500" indent="-571500" algn="l">
              <a:lnSpc>
                <a:spcPct val="150000"/>
              </a:lnSpc>
              <a:buFont typeface="Arial" panose="020B0604020202020204" pitchFamily="34" charset="0"/>
              <a:buChar char="•"/>
            </a:pPr>
            <a:r>
              <a:rPr lang="en-US" sz="3200" b="0" dirty="0">
                <a:solidFill>
                  <a:schemeClr val="tx1"/>
                </a:solidFill>
                <a:latin typeface="Times New Roman" panose="02020603050405020304" pitchFamily="18" charset="0"/>
                <a:cs typeface="Times New Roman" panose="02020603050405020304" pitchFamily="18" charset="0"/>
              </a:rPr>
              <a:t>Cold stream inlet: 15 °C; cooling stream cannot boil</a:t>
            </a:r>
          </a:p>
          <a:p>
            <a:pPr>
              <a:lnSpc>
                <a:spcPct val="150000"/>
              </a:lnSpc>
            </a:pPr>
            <a:r>
              <a:rPr lang="en-US" sz="3200" dirty="0">
                <a:solidFill>
                  <a:schemeClr val="tx1"/>
                </a:solidFill>
                <a:latin typeface="Times New Roman" panose="02020603050405020304" pitchFamily="18" charset="0"/>
                <a:cs typeface="Times New Roman" panose="02020603050405020304" pitchFamily="18" charset="0"/>
              </a:rPr>
              <a:t>Solution</a:t>
            </a:r>
          </a:p>
          <a:p>
            <a:pPr algn="l">
              <a:lnSpc>
                <a:spcPct val="150000"/>
              </a:lnSpc>
            </a:pPr>
            <a:r>
              <a:rPr lang="en-US" sz="3200" b="0" dirty="0">
                <a:solidFill>
                  <a:schemeClr val="tx1"/>
                </a:solidFill>
                <a:latin typeface="Times New Roman" panose="02020603050405020304" pitchFamily="18" charset="0"/>
                <a:cs typeface="Times New Roman" panose="02020603050405020304" pitchFamily="18" charset="0"/>
              </a:rPr>
              <a:t>Parameters:</a:t>
            </a:r>
          </a:p>
          <a:p>
            <a:pPr algn="l"/>
            <a:r>
              <a:rPr lang="en-US" sz="3200" b="0" dirty="0">
                <a:solidFill>
                  <a:schemeClr val="tx1"/>
                </a:solidFill>
                <a:latin typeface="Times New Roman" panose="02020603050405020304" pitchFamily="18" charset="0"/>
                <a:cs typeface="Times New Roman" panose="02020603050405020304" pitchFamily="18" charset="0"/>
              </a:rPr>
              <a:t>1. </a:t>
            </a:r>
            <a:r>
              <a:rPr lang="en-US" sz="3200" b="0" dirty="0" err="1">
                <a:solidFill>
                  <a:schemeClr val="tx1"/>
                </a:solidFill>
                <a:latin typeface="Times New Roman" panose="02020603050405020304" pitchFamily="18" charset="0"/>
                <a:cs typeface="Times New Roman" panose="02020603050405020304" pitchFamily="18" charset="0"/>
              </a:rPr>
              <a:t>Re</a:t>
            </a:r>
            <a:r>
              <a:rPr lang="en-US" sz="3200" b="0" baseline="-25000" dirty="0" err="1">
                <a:solidFill>
                  <a:schemeClr val="tx1"/>
                </a:solidFill>
                <a:latin typeface="Times New Roman" panose="02020603050405020304" pitchFamily="18" charset="0"/>
                <a:cs typeface="Times New Roman" panose="02020603050405020304" pitchFamily="18" charset="0"/>
              </a:rPr>
              <a:t>water</a:t>
            </a:r>
            <a:r>
              <a:rPr lang="en-US" sz="3200" b="0" dirty="0">
                <a:solidFill>
                  <a:schemeClr val="tx1"/>
                </a:solidFill>
                <a:latin typeface="Times New Roman" panose="02020603050405020304" pitchFamily="18" charset="0"/>
                <a:cs typeface="Times New Roman" panose="02020603050405020304" pitchFamily="18" charset="0"/>
              </a:rPr>
              <a:t>(lab) = </a:t>
            </a:r>
            <a:r>
              <a:rPr lang="en-US" sz="3200" b="0" dirty="0" err="1">
                <a:solidFill>
                  <a:schemeClr val="tx1"/>
                </a:solidFill>
                <a:latin typeface="Times New Roman" panose="02020603050405020304" pitchFamily="18" charset="0"/>
                <a:cs typeface="Times New Roman" panose="02020603050405020304" pitchFamily="18" charset="0"/>
              </a:rPr>
              <a:t>Re</a:t>
            </a:r>
            <a:r>
              <a:rPr lang="en-US" sz="3200" b="0" baseline="-25000" dirty="0" err="1">
                <a:solidFill>
                  <a:schemeClr val="tx1"/>
                </a:solidFill>
                <a:latin typeface="Times New Roman" panose="02020603050405020304" pitchFamily="18" charset="0"/>
                <a:cs typeface="Times New Roman" panose="02020603050405020304" pitchFamily="18" charset="0"/>
              </a:rPr>
              <a:t>water</a:t>
            </a:r>
            <a:r>
              <a:rPr lang="en-US" sz="3200" b="0" dirty="0">
                <a:solidFill>
                  <a:schemeClr val="tx1"/>
                </a:solidFill>
                <a:latin typeface="Times New Roman" panose="02020603050405020304" pitchFamily="18" charset="0"/>
                <a:cs typeface="Times New Roman" panose="02020603050405020304" pitchFamily="18" charset="0"/>
              </a:rPr>
              <a:t> (design)</a:t>
            </a:r>
          </a:p>
          <a:p>
            <a:pPr algn="l"/>
            <a:r>
              <a:rPr lang="en-US" sz="3200" b="0" dirty="0">
                <a:solidFill>
                  <a:schemeClr val="tx1"/>
                </a:solidFill>
                <a:latin typeface="Times New Roman" panose="02020603050405020304" pitchFamily="18" charset="0"/>
                <a:cs typeface="Times New Roman" panose="02020603050405020304" pitchFamily="18" charset="0"/>
              </a:rPr>
              <a:t>2. Outlet Water Temperature = 30</a:t>
            </a:r>
            <a:r>
              <a:rPr lang="en-US" sz="3200" b="0" dirty="0">
                <a:solidFill>
                  <a:schemeClr val="tx1"/>
                </a:solidFill>
                <a:latin typeface="Calibri" panose="020F0502020204030204" pitchFamily="34" charset="0"/>
                <a:cs typeface="Calibri" panose="020F0502020204030204" pitchFamily="34" charset="0"/>
              </a:rPr>
              <a:t>°C</a:t>
            </a:r>
            <a:endParaRPr lang="en-US" sz="3200" b="0" dirty="0">
              <a:solidFill>
                <a:schemeClr val="tx1"/>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30079950" y="210626"/>
            <a:ext cx="9220200" cy="2684974"/>
          </a:xfrm>
          <a:prstGeom prst="rect">
            <a:avLst/>
          </a:prstGeom>
        </p:spPr>
      </p:pic>
      <p:sp>
        <p:nvSpPr>
          <p:cNvPr id="31" name="Rectangle 167">
            <a:extLst>
              <a:ext uri="{FF2B5EF4-FFF2-40B4-BE49-F238E27FC236}">
                <a16:creationId xmlns:a16="http://schemas.microsoft.com/office/drawing/2014/main" id="{EC2111B9-4371-4275-B4FE-BF151BB5560A}"/>
              </a:ext>
            </a:extLst>
          </p:cNvPr>
          <p:cNvSpPr>
            <a:spLocks noChangeArrowheads="1"/>
          </p:cNvSpPr>
          <p:nvPr/>
        </p:nvSpPr>
        <p:spPr bwMode="auto">
          <a:xfrm>
            <a:off x="785379" y="3505200"/>
            <a:ext cx="11430000" cy="118872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25730" tIns="62865" rIns="125730" bIns="62865" anchor="ctr"/>
          <a:lstStyle/>
          <a:p>
            <a:pPr defTabSz="3448969"/>
            <a:r>
              <a:rPr lang="en-US" sz="5500" dirty="0">
                <a:solidFill>
                  <a:schemeClr val="bg1"/>
                </a:solidFill>
                <a:latin typeface="Times New Roman" panose="02020603050405020304" pitchFamily="18" charset="0"/>
                <a:cs typeface="Times New Roman" panose="02020603050405020304" pitchFamily="18" charset="0"/>
              </a:rPr>
              <a:t>Summary</a:t>
            </a:r>
            <a:endParaRPr lang="en-US" sz="3942"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32" name="Text Box 2546">
                <a:extLst>
                  <a:ext uri="{FF2B5EF4-FFF2-40B4-BE49-F238E27FC236}">
                    <a16:creationId xmlns:a16="http://schemas.microsoft.com/office/drawing/2014/main" id="{22BF59DF-2D21-4629-BC3F-E3571623715E}"/>
                  </a:ext>
                </a:extLst>
              </p:cNvPr>
              <p:cNvSpPr txBox="1">
                <a:spLocks noChangeArrowheads="1"/>
              </p:cNvSpPr>
              <p:nvPr/>
            </p:nvSpPr>
            <p:spPr bwMode="auto">
              <a:xfrm>
                <a:off x="737090" y="10026641"/>
                <a:ext cx="11700825" cy="6924973"/>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wrap="square">
                <a:spAutoFit/>
              </a:bodyPr>
              <a:lstStyle>
                <a:lvl1pPr marL="457200" indent="-457200" eaLnBrk="0" hangingPunct="0">
                  <a:defRPr sz="6000">
                    <a:solidFill>
                      <a:schemeClr val="tx1"/>
                    </a:solidFill>
                    <a:latin typeface="Arial" charset="0"/>
                    <a:ea typeface="ＭＳ Ｐゴシック" charset="0"/>
                  </a:defRPr>
                </a:lvl1pPr>
                <a:lvl2pPr marL="1200150" indent="-457200" eaLnBrk="0" hangingPunct="0">
                  <a:defRPr sz="6000">
                    <a:solidFill>
                      <a:schemeClr val="tx1"/>
                    </a:solidFill>
                    <a:latin typeface="Arial" charset="0"/>
                    <a:ea typeface="ＭＳ Ｐゴシック" charset="0"/>
                  </a:defRPr>
                </a:lvl2pPr>
                <a:lvl3pPr marL="1143000" indent="-228600" eaLnBrk="0" hangingPunct="0">
                  <a:defRPr sz="6000">
                    <a:solidFill>
                      <a:schemeClr val="tx1"/>
                    </a:solidFill>
                    <a:latin typeface="Arial" charset="0"/>
                    <a:ea typeface="ＭＳ Ｐゴシック" charset="0"/>
                  </a:defRPr>
                </a:lvl3pPr>
                <a:lvl4pPr marL="1600200" indent="-228600" eaLnBrk="0" hangingPunct="0">
                  <a:defRPr sz="6000">
                    <a:solidFill>
                      <a:schemeClr val="tx1"/>
                    </a:solidFill>
                    <a:latin typeface="Arial" charset="0"/>
                    <a:ea typeface="ＭＳ Ｐゴシック" charset="0"/>
                  </a:defRPr>
                </a:lvl4pPr>
                <a:lvl5pPr marL="2057400" indent="-228600" eaLnBrk="0" hangingPunct="0">
                  <a:defRPr sz="6000">
                    <a:solidFill>
                      <a:schemeClr val="tx1"/>
                    </a:solidFill>
                    <a:latin typeface="Arial" charset="0"/>
                    <a:ea typeface="ＭＳ Ｐゴシック" charset="0"/>
                  </a:defRPr>
                </a:lvl5pPr>
                <a:lvl6pPr marL="2514600" indent="-228600" algn="ctr" eaLnBrk="0" fontAlgn="base" hangingPunct="0">
                  <a:spcBef>
                    <a:spcPct val="50000"/>
                  </a:spcBef>
                  <a:spcAft>
                    <a:spcPct val="0"/>
                  </a:spcAft>
                  <a:defRPr sz="6000">
                    <a:solidFill>
                      <a:schemeClr val="tx1"/>
                    </a:solidFill>
                    <a:latin typeface="Arial" charset="0"/>
                    <a:ea typeface="ＭＳ Ｐゴシック" charset="0"/>
                  </a:defRPr>
                </a:lvl6pPr>
                <a:lvl7pPr marL="2971800" indent="-228600" algn="ctr" eaLnBrk="0" fontAlgn="base" hangingPunct="0">
                  <a:spcBef>
                    <a:spcPct val="50000"/>
                  </a:spcBef>
                  <a:spcAft>
                    <a:spcPct val="0"/>
                  </a:spcAft>
                  <a:defRPr sz="6000">
                    <a:solidFill>
                      <a:schemeClr val="tx1"/>
                    </a:solidFill>
                    <a:latin typeface="Arial" charset="0"/>
                    <a:ea typeface="ＭＳ Ｐゴシック" charset="0"/>
                  </a:defRPr>
                </a:lvl7pPr>
                <a:lvl8pPr marL="3429000" indent="-228600" algn="ctr" eaLnBrk="0" fontAlgn="base" hangingPunct="0">
                  <a:spcBef>
                    <a:spcPct val="50000"/>
                  </a:spcBef>
                  <a:spcAft>
                    <a:spcPct val="0"/>
                  </a:spcAft>
                  <a:defRPr sz="6000">
                    <a:solidFill>
                      <a:schemeClr val="tx1"/>
                    </a:solidFill>
                    <a:latin typeface="Arial" charset="0"/>
                    <a:ea typeface="ＭＳ Ｐゴシック" charset="0"/>
                  </a:defRPr>
                </a:lvl8pPr>
                <a:lvl9pPr marL="3886200" indent="-228600" algn="ctr" eaLnBrk="0" fontAlgn="base" hangingPunct="0">
                  <a:spcBef>
                    <a:spcPct val="50000"/>
                  </a:spcBef>
                  <a:spcAft>
                    <a:spcPct val="0"/>
                  </a:spcAft>
                  <a:defRPr sz="6000">
                    <a:solidFill>
                      <a:schemeClr val="tx1"/>
                    </a:solidFill>
                    <a:latin typeface="Arial" charset="0"/>
                    <a:ea typeface="ＭＳ Ｐゴシック" charset="0"/>
                  </a:defRPr>
                </a:lvl9pPr>
              </a:lstStyle>
              <a:p>
                <a:pPr marL="0" lvl="0" indent="0" algn="l"/>
                <a:r>
                  <a:rPr lang="en-US" sz="3200" dirty="0">
                    <a:latin typeface="Times New Roman" panose="02020603050405020304" pitchFamily="18" charset="0"/>
                    <a:cs typeface="Times New Roman" panose="02020603050405020304" pitchFamily="18" charset="0"/>
                  </a:rPr>
                  <a:t>Overall Thermal Resistance of the Condensation Process:</a:t>
                </a:r>
              </a:p>
              <a:p>
                <a:pPr marL="0" lvl="0" indent="0" algn="l"/>
                <a14:m>
                  <m:oMathPara xmlns:m="http://schemas.openxmlformats.org/officeDocument/2006/math">
                    <m:oMathParaPr>
                      <m:jc m:val="centerGroup"/>
                    </m:oMathParaPr>
                    <m:oMath xmlns:m="http://schemas.openxmlformats.org/officeDocument/2006/math">
                      <m:f>
                        <m:fPr>
                          <m:ctrlPr>
                            <a:rPr lang="en-US" sz="3200" b="0" i="1" smtClean="0">
                              <a:latin typeface="Cambria Math" panose="02040503050406030204" pitchFamily="18" charset="0"/>
                              <a:cs typeface="Times New Roman" panose="02020603050405020304" pitchFamily="18" charset="0"/>
                            </a:rPr>
                          </m:ctrlPr>
                        </m:fPr>
                        <m:num>
                          <m:r>
                            <a:rPr lang="en-US" sz="3200" b="0" i="1" smtClean="0">
                              <a:latin typeface="Cambria Math" panose="02040503050406030204" pitchFamily="18" charset="0"/>
                              <a:cs typeface="Times New Roman" panose="02020603050405020304" pitchFamily="18" charset="0"/>
                            </a:rPr>
                            <m:t>1</m:t>
                          </m:r>
                        </m:num>
                        <m:den>
                          <m:r>
                            <a:rPr lang="en-US" sz="3200" b="0" i="1" smtClean="0">
                              <a:latin typeface="Cambria Math" panose="02040503050406030204" pitchFamily="18" charset="0"/>
                              <a:cs typeface="Times New Roman" panose="02020603050405020304" pitchFamily="18" charset="0"/>
                            </a:rPr>
                            <m:t>𝑈𝐴</m:t>
                          </m:r>
                        </m:den>
                      </m:f>
                      <m:r>
                        <a:rPr lang="en-US" sz="3200" b="0" i="1" smtClean="0">
                          <a:latin typeface="Cambria Math" panose="02040503050406030204" pitchFamily="18" charset="0"/>
                          <a:cs typeface="Times New Roman" panose="02020603050405020304" pitchFamily="18" charset="0"/>
                        </a:rPr>
                        <m:t>=</m:t>
                      </m:r>
                      <m:f>
                        <m:fPr>
                          <m:ctrlPr>
                            <a:rPr lang="en-US" sz="3200" b="0" i="1" smtClean="0">
                              <a:latin typeface="Cambria Math" panose="02040503050406030204" pitchFamily="18" charset="0"/>
                              <a:cs typeface="Times New Roman" panose="02020603050405020304" pitchFamily="18" charset="0"/>
                            </a:rPr>
                          </m:ctrlPr>
                        </m:fPr>
                        <m:num>
                          <m:r>
                            <a:rPr lang="en-US" sz="3200" b="0" i="1" smtClean="0">
                              <a:latin typeface="Cambria Math" panose="02040503050406030204" pitchFamily="18" charset="0"/>
                              <a:cs typeface="Times New Roman" panose="02020603050405020304" pitchFamily="18" charset="0"/>
                            </a:rPr>
                            <m:t>1</m:t>
                          </m:r>
                        </m:num>
                        <m:den>
                          <m:sSub>
                            <m:sSubPr>
                              <m:ctrlPr>
                                <a:rPr lang="en-US" sz="3200" b="0" i="1" smtClean="0">
                                  <a:latin typeface="Cambria Math" panose="02040503050406030204" pitchFamily="18" charset="0"/>
                                  <a:cs typeface="Times New Roman" panose="02020603050405020304" pitchFamily="18" charset="0"/>
                                </a:rPr>
                              </m:ctrlPr>
                            </m:sSubPr>
                            <m:e>
                              <m:r>
                                <a:rPr lang="en-US" sz="3200" b="0" i="1" smtClean="0">
                                  <a:latin typeface="Cambria Math" panose="02040503050406030204" pitchFamily="18" charset="0"/>
                                  <a:cs typeface="Times New Roman" panose="02020603050405020304" pitchFamily="18" charset="0"/>
                                </a:rPr>
                                <m:t>h</m:t>
                              </m:r>
                            </m:e>
                            <m:sub>
                              <m:r>
                                <a:rPr lang="en-US" sz="3200" b="0" i="1" smtClean="0">
                                  <a:latin typeface="Cambria Math" panose="02040503050406030204" pitchFamily="18" charset="0"/>
                                  <a:cs typeface="Times New Roman" panose="02020603050405020304" pitchFamily="18" charset="0"/>
                                </a:rPr>
                                <m:t>𝑖</m:t>
                              </m:r>
                            </m:sub>
                          </m:sSub>
                          <m:sSub>
                            <m:sSubPr>
                              <m:ctrlPr>
                                <a:rPr lang="en-US" sz="3200" b="0" i="1" smtClean="0">
                                  <a:latin typeface="Cambria Math" panose="02040503050406030204" pitchFamily="18" charset="0"/>
                                  <a:cs typeface="Times New Roman" panose="02020603050405020304" pitchFamily="18" charset="0"/>
                                </a:rPr>
                              </m:ctrlPr>
                            </m:sSubPr>
                            <m:e>
                              <m:r>
                                <a:rPr lang="en-US" sz="3200" b="0" i="1" smtClean="0">
                                  <a:latin typeface="Cambria Math" panose="02040503050406030204" pitchFamily="18" charset="0"/>
                                  <a:cs typeface="Times New Roman" panose="02020603050405020304" pitchFamily="18" charset="0"/>
                                </a:rPr>
                                <m:t>𝐴</m:t>
                              </m:r>
                            </m:e>
                            <m:sub>
                              <m:r>
                                <a:rPr lang="en-US" sz="3200" b="0" i="1" smtClean="0">
                                  <a:latin typeface="Cambria Math" panose="02040503050406030204" pitchFamily="18" charset="0"/>
                                  <a:cs typeface="Times New Roman" panose="02020603050405020304" pitchFamily="18" charset="0"/>
                                </a:rPr>
                                <m:t>𝑖</m:t>
                              </m:r>
                            </m:sub>
                          </m:sSub>
                        </m:den>
                      </m:f>
                      <m:r>
                        <a:rPr lang="en-US" sz="3200" b="0" i="1" smtClean="0">
                          <a:latin typeface="Cambria Math" panose="02040503050406030204" pitchFamily="18" charset="0"/>
                          <a:cs typeface="Times New Roman" panose="02020603050405020304" pitchFamily="18" charset="0"/>
                        </a:rPr>
                        <m:t>+</m:t>
                      </m:r>
                      <m:sSub>
                        <m:sSubPr>
                          <m:ctrlPr>
                            <a:rPr lang="en-US" sz="3200" b="0" i="1" smtClean="0">
                              <a:latin typeface="Cambria Math" panose="02040503050406030204" pitchFamily="18" charset="0"/>
                              <a:cs typeface="Times New Roman" panose="02020603050405020304" pitchFamily="18" charset="0"/>
                            </a:rPr>
                          </m:ctrlPr>
                        </m:sSubPr>
                        <m:e>
                          <m:r>
                            <a:rPr lang="en-US" sz="3200" b="0" i="1" smtClean="0">
                              <a:latin typeface="Cambria Math" panose="02040503050406030204" pitchFamily="18" charset="0"/>
                              <a:cs typeface="Times New Roman" panose="02020603050405020304" pitchFamily="18" charset="0"/>
                            </a:rPr>
                            <m:t>𝑅</m:t>
                          </m:r>
                        </m:e>
                        <m:sub>
                          <m:r>
                            <a:rPr lang="en-US" sz="3200" b="0" i="1" smtClean="0">
                              <a:latin typeface="Cambria Math" panose="02040503050406030204" pitchFamily="18" charset="0"/>
                              <a:cs typeface="Times New Roman" panose="02020603050405020304" pitchFamily="18" charset="0"/>
                            </a:rPr>
                            <m:t>𝑤</m:t>
                          </m:r>
                        </m:sub>
                      </m:sSub>
                      <m:r>
                        <a:rPr lang="en-US" sz="3200" b="0" i="1" smtClean="0">
                          <a:latin typeface="Cambria Math" panose="02040503050406030204" pitchFamily="18" charset="0"/>
                          <a:cs typeface="Times New Roman" panose="02020603050405020304" pitchFamily="18" charset="0"/>
                        </a:rPr>
                        <m:t>+</m:t>
                      </m:r>
                      <m:f>
                        <m:fPr>
                          <m:ctrlPr>
                            <a:rPr lang="en-US" sz="3200" b="0" i="1">
                              <a:latin typeface="Cambria Math" panose="02040503050406030204" pitchFamily="18" charset="0"/>
                              <a:cs typeface="Times New Roman" panose="02020603050405020304" pitchFamily="18" charset="0"/>
                            </a:rPr>
                          </m:ctrlPr>
                        </m:fPr>
                        <m:num>
                          <m:r>
                            <a:rPr lang="en-US" sz="3200" b="0" i="1">
                              <a:latin typeface="Cambria Math" panose="02040503050406030204" pitchFamily="18" charset="0"/>
                              <a:cs typeface="Times New Roman" panose="02020603050405020304" pitchFamily="18" charset="0"/>
                            </a:rPr>
                            <m:t>1</m:t>
                          </m:r>
                        </m:num>
                        <m:den>
                          <m:sSub>
                            <m:sSubPr>
                              <m:ctrlPr>
                                <a:rPr lang="en-US" sz="3200" b="0" i="1">
                                  <a:latin typeface="Cambria Math" panose="02040503050406030204" pitchFamily="18" charset="0"/>
                                  <a:cs typeface="Times New Roman" panose="02020603050405020304" pitchFamily="18" charset="0"/>
                                </a:rPr>
                              </m:ctrlPr>
                            </m:sSubPr>
                            <m:e>
                              <m:r>
                                <a:rPr lang="en-US" sz="3200" b="0" i="1">
                                  <a:latin typeface="Cambria Math" panose="02040503050406030204" pitchFamily="18" charset="0"/>
                                  <a:cs typeface="Times New Roman" panose="02020603050405020304" pitchFamily="18" charset="0"/>
                                </a:rPr>
                                <m:t>h</m:t>
                              </m:r>
                            </m:e>
                            <m:sub>
                              <m:r>
                                <a:rPr lang="en-US" sz="3200" b="0" i="1" smtClean="0">
                                  <a:latin typeface="Cambria Math" panose="02040503050406030204" pitchFamily="18" charset="0"/>
                                  <a:cs typeface="Times New Roman" panose="02020603050405020304" pitchFamily="18" charset="0"/>
                                </a:rPr>
                                <m:t>𝑜</m:t>
                              </m:r>
                            </m:sub>
                          </m:sSub>
                          <m:sSub>
                            <m:sSubPr>
                              <m:ctrlPr>
                                <a:rPr lang="en-US" sz="3200" b="0" i="1">
                                  <a:latin typeface="Cambria Math" panose="02040503050406030204" pitchFamily="18" charset="0"/>
                                  <a:cs typeface="Times New Roman" panose="02020603050405020304" pitchFamily="18" charset="0"/>
                                </a:rPr>
                              </m:ctrlPr>
                            </m:sSubPr>
                            <m:e>
                              <m:r>
                                <a:rPr lang="en-US" sz="3200" b="0" i="1">
                                  <a:latin typeface="Cambria Math" panose="02040503050406030204" pitchFamily="18" charset="0"/>
                                  <a:cs typeface="Times New Roman" panose="02020603050405020304" pitchFamily="18" charset="0"/>
                                </a:rPr>
                                <m:t>𝐴</m:t>
                              </m:r>
                            </m:e>
                            <m:sub>
                              <m:r>
                                <a:rPr lang="en-US" sz="3200" b="0" i="1" smtClean="0">
                                  <a:latin typeface="Cambria Math" panose="02040503050406030204" pitchFamily="18" charset="0"/>
                                  <a:cs typeface="Times New Roman" panose="02020603050405020304" pitchFamily="18" charset="0"/>
                                </a:rPr>
                                <m:t>𝑜</m:t>
                              </m:r>
                            </m:sub>
                          </m:sSub>
                        </m:den>
                      </m:f>
                    </m:oMath>
                  </m:oMathPara>
                </a14:m>
                <a:endParaRPr lang="en-US" sz="3200" b="0" dirty="0">
                  <a:latin typeface="Times New Roman" panose="02020603050405020304" pitchFamily="18" charset="0"/>
                  <a:cs typeface="Times New Roman" panose="02020603050405020304" pitchFamily="18" charset="0"/>
                </a:endParaRPr>
              </a:p>
              <a:p>
                <a:pPr marL="0" lvl="0" indent="0" algn="l"/>
                <a:r>
                  <a:rPr lang="en-US" sz="3200" dirty="0">
                    <a:latin typeface="Times New Roman" panose="02020603050405020304" pitchFamily="18" charset="0"/>
                    <a:cs typeface="Times New Roman" panose="02020603050405020304" pitchFamily="18" charset="0"/>
                  </a:rPr>
                  <a:t>Log Mean Temperature Difference:</a:t>
                </a:r>
              </a:p>
              <a:p>
                <a:pPr marL="742950" lvl="1" indent="0" algn="l"/>
                <a14:m>
                  <m:oMathPara xmlns:m="http://schemas.openxmlformats.org/officeDocument/2006/math">
                    <m:oMathParaPr>
                      <m:jc m:val="centerGroup"/>
                    </m:oMathParaPr>
                    <m:oMath xmlns:m="http://schemas.openxmlformats.org/officeDocument/2006/math">
                      <m:r>
                        <a:rPr lang="en-US" sz="3200" i="1">
                          <a:latin typeface="Cambria Math" panose="02040503050406030204" pitchFamily="18" charset="0"/>
                        </a:rPr>
                        <m:t>∆</m:t>
                      </m:r>
                      <m:sSub>
                        <m:sSubPr>
                          <m:ctrlPr>
                            <a:rPr lang="en-US" sz="3200" i="1">
                              <a:latin typeface="Cambria Math" panose="02040503050406030204" pitchFamily="18" charset="0"/>
                            </a:rPr>
                          </m:ctrlPr>
                        </m:sSubPr>
                        <m:e>
                          <m:r>
                            <a:rPr lang="en-US" sz="3200" i="1">
                              <a:latin typeface="Cambria Math" panose="02040503050406030204" pitchFamily="18" charset="0"/>
                            </a:rPr>
                            <m:t>𝑇</m:t>
                          </m:r>
                        </m:e>
                        <m:sub>
                          <m:r>
                            <a:rPr lang="en-US" sz="3200" i="1">
                              <a:latin typeface="Cambria Math" panose="02040503050406030204" pitchFamily="18" charset="0"/>
                            </a:rPr>
                            <m:t>𝑙𝑚</m:t>
                          </m:r>
                        </m:sub>
                      </m:sSub>
                      <m:r>
                        <a:rPr lang="en-US" sz="3200" i="1">
                          <a:latin typeface="Cambria Math" panose="02040503050406030204" pitchFamily="18" charset="0"/>
                        </a:rPr>
                        <m:t>=</m:t>
                      </m:r>
                      <m:f>
                        <m:fPr>
                          <m:ctrlPr>
                            <a:rPr lang="en-US" sz="3200" i="1">
                              <a:latin typeface="Cambria Math" panose="02040503050406030204" pitchFamily="18" charset="0"/>
                            </a:rPr>
                          </m:ctrlPr>
                        </m:fPr>
                        <m:num>
                          <m:d>
                            <m:dPr>
                              <m:ctrlPr>
                                <a:rPr lang="en-US" sz="3200" i="1">
                                  <a:latin typeface="Cambria Math" panose="02040503050406030204" pitchFamily="18" charset="0"/>
                                </a:rPr>
                              </m:ctrlPr>
                            </m:dPr>
                            <m:e>
                              <m:sSub>
                                <m:sSubPr>
                                  <m:ctrlPr>
                                    <a:rPr lang="en-US" sz="3200" i="1">
                                      <a:latin typeface="Cambria Math" panose="02040503050406030204" pitchFamily="18" charset="0"/>
                                    </a:rPr>
                                  </m:ctrlPr>
                                </m:sSubPr>
                                <m:e>
                                  <m:r>
                                    <a:rPr lang="en-US" sz="3200" i="1">
                                      <a:latin typeface="Cambria Math" panose="02040503050406030204" pitchFamily="18" charset="0"/>
                                    </a:rPr>
                                    <m:t>𝑇</m:t>
                                  </m:r>
                                </m:e>
                                <m:sub>
                                  <m:r>
                                    <a:rPr lang="en-US" sz="3200" i="1">
                                      <a:latin typeface="Cambria Math" panose="02040503050406030204" pitchFamily="18" charset="0"/>
                                    </a:rPr>
                                    <m:t>𝐻𝑖</m:t>
                                  </m:r>
                                </m:sub>
                              </m:sSub>
                              <m:r>
                                <a:rPr lang="en-US" sz="3200" i="1">
                                  <a:latin typeface="Cambria Math" panose="02040503050406030204" pitchFamily="18" charset="0"/>
                                </a:rPr>
                                <m:t>−</m:t>
                              </m:r>
                              <m:sSub>
                                <m:sSubPr>
                                  <m:ctrlPr>
                                    <a:rPr lang="en-US" sz="3200" i="1">
                                      <a:latin typeface="Cambria Math" panose="02040503050406030204" pitchFamily="18" charset="0"/>
                                    </a:rPr>
                                  </m:ctrlPr>
                                </m:sSubPr>
                                <m:e>
                                  <m:r>
                                    <a:rPr lang="en-US" sz="3200" i="1">
                                      <a:latin typeface="Cambria Math" panose="02040503050406030204" pitchFamily="18" charset="0"/>
                                    </a:rPr>
                                    <m:t>𝑇</m:t>
                                  </m:r>
                                </m:e>
                                <m:sub>
                                  <m:r>
                                    <a:rPr lang="en-US" sz="3200" i="1">
                                      <a:latin typeface="Cambria Math" panose="02040503050406030204" pitchFamily="18" charset="0"/>
                                    </a:rPr>
                                    <m:t>𝐶𝑜</m:t>
                                  </m:r>
                                </m:sub>
                              </m:sSub>
                            </m:e>
                          </m:d>
                          <m:r>
                            <a:rPr lang="en-US" sz="3200" i="1">
                              <a:latin typeface="Cambria Math" panose="02040503050406030204" pitchFamily="18" charset="0"/>
                            </a:rPr>
                            <m:t>−(</m:t>
                          </m:r>
                          <m:sSub>
                            <m:sSubPr>
                              <m:ctrlPr>
                                <a:rPr lang="en-US" sz="3200" i="1">
                                  <a:latin typeface="Cambria Math" panose="02040503050406030204" pitchFamily="18" charset="0"/>
                                </a:rPr>
                              </m:ctrlPr>
                            </m:sSubPr>
                            <m:e>
                              <m:r>
                                <a:rPr lang="en-US" sz="3200" i="1">
                                  <a:latin typeface="Cambria Math" panose="02040503050406030204" pitchFamily="18" charset="0"/>
                                </a:rPr>
                                <m:t>𝑇</m:t>
                              </m:r>
                            </m:e>
                            <m:sub>
                              <m:r>
                                <a:rPr lang="en-US" sz="3200" i="1">
                                  <a:latin typeface="Cambria Math" panose="02040503050406030204" pitchFamily="18" charset="0"/>
                                </a:rPr>
                                <m:t>𝐻𝑜</m:t>
                              </m:r>
                            </m:sub>
                          </m:sSub>
                          <m:r>
                            <a:rPr lang="en-US" sz="3200" i="1">
                              <a:latin typeface="Cambria Math" panose="02040503050406030204" pitchFamily="18" charset="0"/>
                            </a:rPr>
                            <m:t>−</m:t>
                          </m:r>
                          <m:sSub>
                            <m:sSubPr>
                              <m:ctrlPr>
                                <a:rPr lang="en-US" sz="3200" i="1">
                                  <a:latin typeface="Cambria Math" panose="02040503050406030204" pitchFamily="18" charset="0"/>
                                </a:rPr>
                              </m:ctrlPr>
                            </m:sSubPr>
                            <m:e>
                              <m:r>
                                <a:rPr lang="en-US" sz="3200" i="1">
                                  <a:latin typeface="Cambria Math" panose="02040503050406030204" pitchFamily="18" charset="0"/>
                                </a:rPr>
                                <m:t>𝑇</m:t>
                              </m:r>
                            </m:e>
                            <m:sub>
                              <m:r>
                                <a:rPr lang="en-US" sz="3200" i="1">
                                  <a:latin typeface="Cambria Math" panose="02040503050406030204" pitchFamily="18" charset="0"/>
                                </a:rPr>
                                <m:t>𝐶𝑖</m:t>
                              </m:r>
                            </m:sub>
                          </m:sSub>
                          <m:r>
                            <a:rPr lang="en-US" sz="3200" i="1">
                              <a:latin typeface="Cambria Math" panose="02040503050406030204" pitchFamily="18" charset="0"/>
                            </a:rPr>
                            <m:t>)</m:t>
                          </m:r>
                        </m:num>
                        <m:den>
                          <m:r>
                            <m:rPr>
                              <m:sty m:val="p"/>
                            </m:rPr>
                            <a:rPr lang="en-US" sz="3200">
                              <a:latin typeface="Cambria Math" panose="02040503050406030204" pitchFamily="18" charset="0"/>
                            </a:rPr>
                            <m:t>ln</m:t>
                          </m:r>
                          <m:d>
                            <m:dPr>
                              <m:ctrlPr>
                                <a:rPr lang="en-US" sz="3200" i="1">
                                  <a:latin typeface="Cambria Math" panose="02040503050406030204" pitchFamily="18" charset="0"/>
                                </a:rPr>
                              </m:ctrlPr>
                            </m:dPr>
                            <m:e>
                              <m:f>
                                <m:fPr>
                                  <m:ctrlPr>
                                    <a:rPr lang="en-US" sz="3200" i="1">
                                      <a:latin typeface="Cambria Math" panose="02040503050406030204" pitchFamily="18" charset="0"/>
                                    </a:rPr>
                                  </m:ctrlPr>
                                </m:fPr>
                                <m:num>
                                  <m:sSub>
                                    <m:sSubPr>
                                      <m:ctrlPr>
                                        <a:rPr lang="en-US" sz="3200" i="1">
                                          <a:latin typeface="Cambria Math" panose="02040503050406030204" pitchFamily="18" charset="0"/>
                                        </a:rPr>
                                      </m:ctrlPr>
                                    </m:sSubPr>
                                    <m:e>
                                      <m:r>
                                        <a:rPr lang="en-US" sz="3200" i="1">
                                          <a:latin typeface="Cambria Math" panose="02040503050406030204" pitchFamily="18" charset="0"/>
                                        </a:rPr>
                                        <m:t>𝑇</m:t>
                                      </m:r>
                                    </m:e>
                                    <m:sub>
                                      <m:r>
                                        <a:rPr lang="en-US" sz="3200" i="1">
                                          <a:latin typeface="Cambria Math" panose="02040503050406030204" pitchFamily="18" charset="0"/>
                                        </a:rPr>
                                        <m:t>𝐻𝑖</m:t>
                                      </m:r>
                                    </m:sub>
                                  </m:sSub>
                                  <m:r>
                                    <a:rPr lang="en-US" sz="3200" i="1">
                                      <a:latin typeface="Cambria Math" panose="02040503050406030204" pitchFamily="18" charset="0"/>
                                    </a:rPr>
                                    <m:t>−</m:t>
                                  </m:r>
                                  <m:sSub>
                                    <m:sSubPr>
                                      <m:ctrlPr>
                                        <a:rPr lang="en-US" sz="3200" i="1">
                                          <a:latin typeface="Cambria Math" panose="02040503050406030204" pitchFamily="18" charset="0"/>
                                        </a:rPr>
                                      </m:ctrlPr>
                                    </m:sSubPr>
                                    <m:e>
                                      <m:r>
                                        <a:rPr lang="en-US" sz="3200" i="1">
                                          <a:latin typeface="Cambria Math" panose="02040503050406030204" pitchFamily="18" charset="0"/>
                                        </a:rPr>
                                        <m:t>𝑇</m:t>
                                      </m:r>
                                    </m:e>
                                    <m:sub>
                                      <m:r>
                                        <a:rPr lang="en-US" sz="3200" i="1">
                                          <a:latin typeface="Cambria Math" panose="02040503050406030204" pitchFamily="18" charset="0"/>
                                        </a:rPr>
                                        <m:t>𝐶𝑜</m:t>
                                      </m:r>
                                    </m:sub>
                                  </m:sSub>
                                </m:num>
                                <m:den>
                                  <m:sSub>
                                    <m:sSubPr>
                                      <m:ctrlPr>
                                        <a:rPr lang="en-US" sz="3200" i="1">
                                          <a:latin typeface="Cambria Math" panose="02040503050406030204" pitchFamily="18" charset="0"/>
                                        </a:rPr>
                                      </m:ctrlPr>
                                    </m:sSubPr>
                                    <m:e>
                                      <m:r>
                                        <a:rPr lang="en-US" sz="3200" i="1">
                                          <a:latin typeface="Cambria Math" panose="02040503050406030204" pitchFamily="18" charset="0"/>
                                        </a:rPr>
                                        <m:t>𝑇</m:t>
                                      </m:r>
                                    </m:e>
                                    <m:sub>
                                      <m:r>
                                        <a:rPr lang="en-US" sz="3200" i="1">
                                          <a:latin typeface="Cambria Math" panose="02040503050406030204" pitchFamily="18" charset="0"/>
                                        </a:rPr>
                                        <m:t>𝐻𝑜</m:t>
                                      </m:r>
                                    </m:sub>
                                  </m:sSub>
                                  <m:r>
                                    <a:rPr lang="en-US" sz="3200" i="1">
                                      <a:latin typeface="Cambria Math" panose="02040503050406030204" pitchFamily="18" charset="0"/>
                                    </a:rPr>
                                    <m:t>−</m:t>
                                  </m:r>
                                  <m:sSub>
                                    <m:sSubPr>
                                      <m:ctrlPr>
                                        <a:rPr lang="en-US" sz="3200" i="1">
                                          <a:latin typeface="Cambria Math" panose="02040503050406030204" pitchFamily="18" charset="0"/>
                                        </a:rPr>
                                      </m:ctrlPr>
                                    </m:sSubPr>
                                    <m:e>
                                      <m:r>
                                        <a:rPr lang="en-US" sz="3200" i="1">
                                          <a:latin typeface="Cambria Math" panose="02040503050406030204" pitchFamily="18" charset="0"/>
                                        </a:rPr>
                                        <m:t>𝑇</m:t>
                                      </m:r>
                                    </m:e>
                                    <m:sub>
                                      <m:r>
                                        <a:rPr lang="en-US" sz="3200" i="1">
                                          <a:latin typeface="Cambria Math" panose="02040503050406030204" pitchFamily="18" charset="0"/>
                                        </a:rPr>
                                        <m:t>𝐶𝑖</m:t>
                                      </m:r>
                                    </m:sub>
                                  </m:sSub>
                                </m:den>
                              </m:f>
                            </m:e>
                          </m:d>
                        </m:den>
                      </m:f>
                    </m:oMath>
                  </m:oMathPara>
                </a14:m>
                <a:endParaRPr lang="en-US" sz="3200" dirty="0">
                  <a:latin typeface="Times New Roman" panose="02020603050405020304" pitchFamily="18" charset="0"/>
                  <a:cs typeface="Times New Roman" panose="02020603050405020304" pitchFamily="18" charset="0"/>
                </a:endParaRPr>
              </a:p>
              <a:p>
                <a:pPr marL="0" lvl="0" indent="0" algn="l"/>
                <a:r>
                  <a:rPr lang="en-US" sz="3200" dirty="0">
                    <a:latin typeface="Times New Roman" panose="02020603050405020304" pitchFamily="18" charset="0"/>
                    <a:cs typeface="Times New Roman" panose="02020603050405020304" pitchFamily="18" charset="0"/>
                  </a:rPr>
                  <a:t>Heat Transfer Equation:</a:t>
                </a:r>
              </a:p>
              <a:p>
                <a:pPr marL="0" indent="0" algn="l"/>
                <a14:m>
                  <m:oMathPara xmlns:m="http://schemas.openxmlformats.org/officeDocument/2006/math">
                    <m:oMathParaPr>
                      <m:jc m:val="centerGroup"/>
                    </m:oMathParaPr>
                    <m:oMath xmlns:m="http://schemas.openxmlformats.org/officeDocument/2006/math">
                      <m:r>
                        <a:rPr lang="en-US" sz="3200" i="1">
                          <a:latin typeface="Cambria Math" panose="02040503050406030204" pitchFamily="18" charset="0"/>
                        </a:rPr>
                        <m:t>𝑄</m:t>
                      </m:r>
                      <m:r>
                        <a:rPr lang="en-US" sz="3200" i="1">
                          <a:latin typeface="Cambria Math" panose="02040503050406030204" pitchFamily="18" charset="0"/>
                        </a:rPr>
                        <m:t>=</m:t>
                      </m:r>
                      <m:acc>
                        <m:accPr>
                          <m:chr m:val="̇"/>
                          <m:ctrlPr>
                            <a:rPr lang="en-US" sz="3200" i="1">
                              <a:latin typeface="Cambria Math" panose="02040503050406030204" pitchFamily="18" charset="0"/>
                            </a:rPr>
                          </m:ctrlPr>
                        </m:accPr>
                        <m:e>
                          <m:r>
                            <a:rPr lang="en-US" sz="3200" i="1">
                              <a:latin typeface="Cambria Math" panose="02040503050406030204" pitchFamily="18" charset="0"/>
                            </a:rPr>
                            <m:t>𝑚</m:t>
                          </m:r>
                        </m:e>
                      </m:acc>
                      <m:r>
                        <a:rPr lang="en-US" sz="3200" i="1">
                          <a:latin typeface="Cambria Math" panose="02040503050406030204" pitchFamily="18" charset="0"/>
                        </a:rPr>
                        <m:t>𝐶𝑝</m:t>
                      </m:r>
                      <m:r>
                        <a:rPr lang="en-US" sz="3200" i="1">
                          <a:latin typeface="Cambria Math" panose="02040503050406030204" pitchFamily="18" charset="0"/>
                        </a:rPr>
                        <m:t>∆</m:t>
                      </m:r>
                      <m:r>
                        <a:rPr lang="en-US" sz="3200" i="1">
                          <a:latin typeface="Cambria Math" panose="02040503050406030204" pitchFamily="18" charset="0"/>
                        </a:rPr>
                        <m:t>𝑇</m:t>
                      </m:r>
                    </m:oMath>
                  </m:oMathPara>
                </a14:m>
                <a:endParaRPr lang="en-US" sz="3200" dirty="0">
                  <a:latin typeface="Times New Roman" panose="02020603050405020304" pitchFamily="18" charset="0"/>
                  <a:cs typeface="Times New Roman" panose="02020603050405020304" pitchFamily="18" charset="0"/>
                </a:endParaRPr>
              </a:p>
              <a:p>
                <a:pPr marL="0" lvl="0" indent="0" algn="l"/>
                <a:r>
                  <a:rPr lang="en-US" sz="3200" dirty="0">
                    <a:latin typeface="Times New Roman" panose="02020603050405020304" pitchFamily="18" charset="0"/>
                    <a:cs typeface="Times New Roman" panose="02020603050405020304" pitchFamily="18" charset="0"/>
                  </a:rPr>
                  <a:t>Heat Exchanger Equation:</a:t>
                </a:r>
              </a:p>
              <a:p>
                <a:pPr marL="0" indent="0" algn="l"/>
                <a14:m>
                  <m:oMathPara xmlns:m="http://schemas.openxmlformats.org/officeDocument/2006/math">
                    <m:oMathParaPr>
                      <m:jc m:val="centerGroup"/>
                    </m:oMathParaPr>
                    <m:oMath xmlns:m="http://schemas.openxmlformats.org/officeDocument/2006/math">
                      <m:r>
                        <a:rPr lang="en-US" sz="3200" i="1">
                          <a:latin typeface="Cambria Math" panose="02040503050406030204" pitchFamily="18" charset="0"/>
                        </a:rPr>
                        <m:t>𝑞</m:t>
                      </m:r>
                      <m:r>
                        <a:rPr lang="en-US" sz="3200" i="1">
                          <a:latin typeface="Cambria Math" panose="02040503050406030204" pitchFamily="18" charset="0"/>
                        </a:rPr>
                        <m:t>=</m:t>
                      </m:r>
                      <m:r>
                        <a:rPr lang="en-US" sz="3200" i="1">
                          <a:latin typeface="Cambria Math" panose="02040503050406030204" pitchFamily="18" charset="0"/>
                        </a:rPr>
                        <m:t>𝑈𝐴</m:t>
                      </m:r>
                      <m:r>
                        <a:rPr lang="en-US" sz="3200" i="1">
                          <a:latin typeface="Cambria Math" panose="02040503050406030204" pitchFamily="18" charset="0"/>
                        </a:rPr>
                        <m:t>∆</m:t>
                      </m:r>
                      <m:sSub>
                        <m:sSubPr>
                          <m:ctrlPr>
                            <a:rPr lang="en-US" sz="3200" i="1">
                              <a:latin typeface="Cambria Math" panose="02040503050406030204" pitchFamily="18" charset="0"/>
                            </a:rPr>
                          </m:ctrlPr>
                        </m:sSubPr>
                        <m:e>
                          <m:r>
                            <a:rPr lang="en-US" sz="3200" i="1">
                              <a:latin typeface="Cambria Math" panose="02040503050406030204" pitchFamily="18" charset="0"/>
                            </a:rPr>
                            <m:t>𝑇</m:t>
                          </m:r>
                        </m:e>
                        <m:sub>
                          <m:r>
                            <a:rPr lang="en-US" sz="3200" i="1">
                              <a:latin typeface="Cambria Math" panose="02040503050406030204" pitchFamily="18" charset="0"/>
                            </a:rPr>
                            <m:t>𝑙𝑚</m:t>
                          </m:r>
                        </m:sub>
                      </m:sSub>
                    </m:oMath>
                  </m:oMathPara>
                </a14:m>
                <a:endParaRPr lang="en-US" sz="3200" dirty="0">
                  <a:latin typeface="Times New Roman" panose="02020603050405020304" pitchFamily="18" charset="0"/>
                  <a:cs typeface="Times New Roman" panose="02020603050405020304" pitchFamily="18" charset="0"/>
                </a:endParaRPr>
              </a:p>
              <a:p>
                <a:pPr marL="0" lvl="0" indent="0" algn="l"/>
                <a:r>
                  <a:rPr lang="en-US" sz="3200" dirty="0">
                    <a:latin typeface="Times New Roman" panose="02020603050405020304" pitchFamily="18" charset="0"/>
                    <a:cs typeface="Times New Roman" panose="02020603050405020304" pitchFamily="18" charset="0"/>
                  </a:rPr>
                  <a:t>Nusselt Number Equation:</a:t>
                </a:r>
              </a:p>
              <a:p>
                <a:pPr marL="0" indent="0" algn="l"/>
                <a14:m>
                  <m:oMathPara xmlns:m="http://schemas.openxmlformats.org/officeDocument/2006/math">
                    <m:oMathParaPr>
                      <m:jc m:val="centerGroup"/>
                    </m:oMathParaPr>
                    <m:oMath xmlns:m="http://schemas.openxmlformats.org/officeDocument/2006/math">
                      <m:r>
                        <a:rPr lang="en-US" sz="3200" i="1">
                          <a:latin typeface="Cambria Math" panose="02040503050406030204" pitchFamily="18" charset="0"/>
                        </a:rPr>
                        <m:t>𝑁𝑢</m:t>
                      </m:r>
                      <m:r>
                        <a:rPr lang="en-US" sz="3200" i="1">
                          <a:latin typeface="Cambria Math" panose="02040503050406030204" pitchFamily="18" charset="0"/>
                        </a:rPr>
                        <m:t>=</m:t>
                      </m:r>
                      <m:r>
                        <a:rPr lang="en-US" sz="3200" i="1">
                          <a:latin typeface="Cambria Math" panose="02040503050406030204" pitchFamily="18" charset="0"/>
                        </a:rPr>
                        <m:t>𝐶</m:t>
                      </m:r>
                      <m:sSup>
                        <m:sSupPr>
                          <m:ctrlPr>
                            <a:rPr lang="en-US" sz="3200" i="1">
                              <a:latin typeface="Cambria Math" panose="02040503050406030204" pitchFamily="18" charset="0"/>
                            </a:rPr>
                          </m:ctrlPr>
                        </m:sSupPr>
                        <m:e>
                          <m:r>
                            <a:rPr lang="en-US" sz="3200" i="1">
                              <a:latin typeface="Cambria Math" panose="02040503050406030204" pitchFamily="18" charset="0"/>
                            </a:rPr>
                            <m:t>𝑅𝑒</m:t>
                          </m:r>
                        </m:e>
                        <m:sup>
                          <m:r>
                            <a:rPr lang="en-US" sz="3200" i="1" baseline="30000">
                              <a:latin typeface="Cambria Math" panose="02040503050406030204" pitchFamily="18" charset="0"/>
                            </a:rPr>
                            <m:t>𝑚</m:t>
                          </m:r>
                        </m:sup>
                      </m:sSup>
                      <m:sSup>
                        <m:sSupPr>
                          <m:ctrlPr>
                            <a:rPr lang="en-US" sz="3200" i="1">
                              <a:latin typeface="Cambria Math" panose="02040503050406030204" pitchFamily="18" charset="0"/>
                            </a:rPr>
                          </m:ctrlPr>
                        </m:sSupPr>
                        <m:e>
                          <m:r>
                            <a:rPr lang="en-US" sz="3200" i="1">
                              <a:latin typeface="Cambria Math" panose="02040503050406030204" pitchFamily="18" charset="0"/>
                            </a:rPr>
                            <m:t>𝑃𝑟</m:t>
                          </m:r>
                        </m:e>
                        <m:sup>
                          <m:r>
                            <a:rPr lang="en-US" sz="3200" i="1">
                              <a:latin typeface="Cambria Math" panose="02040503050406030204" pitchFamily="18" charset="0"/>
                            </a:rPr>
                            <m:t>0.4</m:t>
                          </m:r>
                        </m:sup>
                      </m:sSup>
                      <m:r>
                        <a:rPr lang="en-US" sz="3200" i="1">
                          <a:latin typeface="Cambria Math" panose="02040503050406030204" pitchFamily="18" charset="0"/>
                        </a:rPr>
                        <m:t>=</m:t>
                      </m:r>
                      <m:f>
                        <m:fPr>
                          <m:ctrlPr>
                            <a:rPr lang="en-US" sz="3200" i="1">
                              <a:latin typeface="Cambria Math" panose="02040503050406030204" pitchFamily="18" charset="0"/>
                            </a:rPr>
                          </m:ctrlPr>
                        </m:fPr>
                        <m:num>
                          <m:r>
                            <a:rPr lang="en-US" sz="3200" i="1">
                              <a:latin typeface="Cambria Math" panose="02040503050406030204" pitchFamily="18" charset="0"/>
                            </a:rPr>
                            <m:t>h𝐿</m:t>
                          </m:r>
                          <m:r>
                            <a:rPr lang="en-US" sz="3200" i="1" baseline="-25000">
                              <a:latin typeface="Cambria Math" panose="02040503050406030204" pitchFamily="18" charset="0"/>
                            </a:rPr>
                            <m:t>𝑐</m:t>
                          </m:r>
                        </m:num>
                        <m:den>
                          <m:r>
                            <a:rPr lang="en-US" sz="3200" i="1">
                              <a:latin typeface="Cambria Math" panose="02040503050406030204" pitchFamily="18" charset="0"/>
                            </a:rPr>
                            <m:t>𝑘</m:t>
                          </m:r>
                        </m:den>
                      </m:f>
                    </m:oMath>
                  </m:oMathPara>
                </a14:m>
                <a:endParaRPr lang="en-US" sz="3200" dirty="0">
                  <a:latin typeface="Times New Roman" panose="02020603050405020304" pitchFamily="18" charset="0"/>
                  <a:cs typeface="Times New Roman" panose="02020603050405020304" pitchFamily="18" charset="0"/>
                </a:endParaRPr>
              </a:p>
            </p:txBody>
          </p:sp>
        </mc:Choice>
        <mc:Fallback xmlns="">
          <p:sp>
            <p:nvSpPr>
              <p:cNvPr id="32" name="Text Box 2546">
                <a:extLst>
                  <a:ext uri="{FF2B5EF4-FFF2-40B4-BE49-F238E27FC236}">
                    <a16:creationId xmlns:a16="http://schemas.microsoft.com/office/drawing/2014/main" id="{22BF59DF-2D21-4629-BC3F-E3571623715E}"/>
                  </a:ext>
                </a:extLst>
              </p:cNvPr>
              <p:cNvSpPr txBox="1">
                <a:spLocks noRot="1" noChangeAspect="1" noMove="1" noResize="1" noEditPoints="1" noAdjustHandles="1" noChangeArrowheads="1" noChangeShapeType="1" noTextEdit="1"/>
              </p:cNvSpPr>
              <p:nvPr/>
            </p:nvSpPr>
            <p:spPr bwMode="auto">
              <a:xfrm>
                <a:off x="737090" y="10026641"/>
                <a:ext cx="11700825" cy="6924973"/>
              </a:xfrm>
              <a:prstGeom prst="rect">
                <a:avLst/>
              </a:prstGeom>
              <a:blipFill>
                <a:blip r:embed="rId13"/>
                <a:stretch>
                  <a:fillRect l="-1355" t="-1232"/>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grpSp>
        <p:nvGrpSpPr>
          <p:cNvPr id="2049" name="Group 2048">
            <a:extLst>
              <a:ext uri="{FF2B5EF4-FFF2-40B4-BE49-F238E27FC236}">
                <a16:creationId xmlns:a16="http://schemas.microsoft.com/office/drawing/2014/main" id="{B2C90025-0F3B-4193-94A4-0E7DC43F680C}"/>
              </a:ext>
            </a:extLst>
          </p:cNvPr>
          <p:cNvGrpSpPr/>
          <p:nvPr/>
        </p:nvGrpSpPr>
        <p:grpSpPr>
          <a:xfrm>
            <a:off x="1676400" y="18440400"/>
            <a:ext cx="10004622" cy="7780838"/>
            <a:chOff x="1813001" y="18371855"/>
            <a:chExt cx="9886950" cy="7699127"/>
          </a:xfrm>
        </p:grpSpPr>
        <p:sp>
          <p:nvSpPr>
            <p:cNvPr id="4" name="TextBox 3">
              <a:extLst>
                <a:ext uri="{FF2B5EF4-FFF2-40B4-BE49-F238E27FC236}">
                  <a16:creationId xmlns:a16="http://schemas.microsoft.com/office/drawing/2014/main" id="{060A7AC2-FA13-41BF-9E18-96398EE510F9}"/>
                </a:ext>
              </a:extLst>
            </p:cNvPr>
            <p:cNvSpPr txBox="1"/>
            <p:nvPr/>
          </p:nvSpPr>
          <p:spPr>
            <a:xfrm>
              <a:off x="1813001" y="25553257"/>
              <a:ext cx="9886950" cy="517725"/>
            </a:xfrm>
            <a:prstGeom prst="rect">
              <a:avLst/>
            </a:prstGeom>
            <a:noFill/>
          </p:spPr>
          <p:txBody>
            <a:bodyPr wrap="square" rtlCol="0" anchor="t">
              <a:spAutoFit/>
            </a:bodyPr>
            <a:lstStyle/>
            <a:p>
              <a:r>
                <a:rPr lang="en-US" sz="2800" b="0" dirty="0">
                  <a:solidFill>
                    <a:schemeClr val="tx1"/>
                  </a:solidFill>
                  <a:latin typeface="Times New Roman" panose="02020603050405020304" pitchFamily="18" charset="0"/>
                  <a:cs typeface="Times New Roman" panose="02020603050405020304" pitchFamily="18" charset="0"/>
                </a:rPr>
                <a:t>Figure 1: Condensing System Apparatus </a:t>
              </a:r>
              <a:endParaRPr lang="en-US" sz="1800" b="0" dirty="0">
                <a:solidFill>
                  <a:schemeClr val="tx1"/>
                </a:solidFill>
                <a:latin typeface="Times New Roman" panose="02020603050405020304" pitchFamily="18" charset="0"/>
                <a:cs typeface="Times New Roman" panose="02020603050405020304" pitchFamily="18" charset="0"/>
              </a:endParaRPr>
            </a:p>
          </p:txBody>
        </p:sp>
        <p:pic>
          <p:nvPicPr>
            <p:cNvPr id="54" name="Picture 54" descr="A screenshot of a cell phone&#10;&#10;Description generated with very high confidence">
              <a:extLst>
                <a:ext uri="{FF2B5EF4-FFF2-40B4-BE49-F238E27FC236}">
                  <a16:creationId xmlns:a16="http://schemas.microsoft.com/office/drawing/2014/main" id="{94DFEC44-55AD-44DD-84A6-A4BAE99D25EC}"/>
                </a:ext>
              </a:extLst>
            </p:cNvPr>
            <p:cNvPicPr>
              <a:picLocks noChangeAspect="1"/>
            </p:cNvPicPr>
            <p:nvPr/>
          </p:nvPicPr>
          <p:blipFill>
            <a:blip r:embed="rId14"/>
            <a:stretch>
              <a:fillRect/>
            </a:stretch>
          </p:blipFill>
          <p:spPr>
            <a:xfrm>
              <a:off x="1813001" y="18371855"/>
              <a:ext cx="9372600" cy="71056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sp>
        <p:nvSpPr>
          <p:cNvPr id="59" name="TextBox 58">
            <a:extLst>
              <a:ext uri="{FF2B5EF4-FFF2-40B4-BE49-F238E27FC236}">
                <a16:creationId xmlns:a16="http://schemas.microsoft.com/office/drawing/2014/main" id="{ADCAC9E3-9D98-45F7-8B2A-46DD50CC3653}"/>
              </a:ext>
            </a:extLst>
          </p:cNvPr>
          <p:cNvSpPr txBox="1"/>
          <p:nvPr/>
        </p:nvSpPr>
        <p:spPr>
          <a:xfrm>
            <a:off x="27355800" y="4720301"/>
            <a:ext cx="12432353" cy="7389972"/>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1500" indent="-571500" algn="l">
              <a:lnSpc>
                <a:spcPct val="150000"/>
              </a:lnSpc>
              <a:buFont typeface="Wingdings" panose="05000000000000000000" pitchFamily="2" charset="2"/>
              <a:buChar char="§"/>
            </a:pPr>
            <a:r>
              <a:rPr lang="en-US" sz="3200" b="0" dirty="0">
                <a:solidFill>
                  <a:srgbClr val="000000"/>
                </a:solidFill>
                <a:latin typeface="Times New Roman" panose="02020603050405020304" pitchFamily="18" charset="0"/>
                <a:cs typeface="Times New Roman" panose="02020603050405020304" pitchFamily="18" charset="0"/>
              </a:rPr>
              <a:t>Countercurrent flow is more efficient than co-current flow</a:t>
            </a:r>
          </a:p>
          <a:p>
            <a:pPr marL="1028700" lvl="1" indent="-571500" algn="l">
              <a:lnSpc>
                <a:spcPct val="150000"/>
              </a:lnSpc>
              <a:buFont typeface="Arial" panose="020B0604020202020204" pitchFamily="34" charset="0"/>
              <a:buChar char="•"/>
            </a:pPr>
            <a:r>
              <a:rPr lang="en-US" sz="3200" b="0" dirty="0">
                <a:solidFill>
                  <a:srgbClr val="000000"/>
                </a:solidFill>
                <a:latin typeface="Times New Roman" panose="02020603050405020304" pitchFamily="18" charset="0"/>
                <a:cs typeface="Times New Roman" panose="02020603050405020304" pitchFamily="18" charset="0"/>
              </a:rPr>
              <a:t>Larger overall U and smaller length of condenser</a:t>
            </a:r>
          </a:p>
          <a:p>
            <a:pPr marL="1028700" lvl="1" indent="-571500" algn="l">
              <a:lnSpc>
                <a:spcPct val="150000"/>
              </a:lnSpc>
              <a:buFont typeface="Arial" panose="020B0604020202020204" pitchFamily="34" charset="0"/>
              <a:buChar char="•"/>
            </a:pPr>
            <a:r>
              <a:rPr lang="en-US" sz="3200" b="0" dirty="0">
                <a:solidFill>
                  <a:srgbClr val="000000"/>
                </a:solidFill>
                <a:latin typeface="Times New Roman" panose="02020603050405020304" pitchFamily="18" charset="0"/>
                <a:cs typeface="Times New Roman" panose="02020603050405020304" pitchFamily="18" charset="0"/>
              </a:rPr>
              <a:t>Increasing the cold stream flow rate decreased the overall U for co-current flow</a:t>
            </a:r>
          </a:p>
          <a:p>
            <a:pPr marL="1028700" lvl="1" indent="-571500" algn="l">
              <a:lnSpc>
                <a:spcPct val="150000"/>
              </a:lnSpc>
              <a:buFont typeface="Arial" panose="020B0604020202020204" pitchFamily="34" charset="0"/>
              <a:buChar char="•"/>
            </a:pPr>
            <a:r>
              <a:rPr lang="en-US" sz="3200" b="0" dirty="0">
                <a:solidFill>
                  <a:srgbClr val="000000"/>
                </a:solidFill>
                <a:latin typeface="Times New Roman" panose="02020603050405020304" pitchFamily="18" charset="0"/>
                <a:cs typeface="Times New Roman" panose="02020603050405020304" pitchFamily="18" charset="0"/>
              </a:rPr>
              <a:t>For the design problem, the Wilson plot for the most effective flow pattern couldn’t be used because it was negative</a:t>
            </a:r>
          </a:p>
          <a:p>
            <a:pPr marL="457200" indent="-457200" algn="l">
              <a:lnSpc>
                <a:spcPct val="150000"/>
              </a:lnSpc>
              <a:buFont typeface="Wingdings" panose="05000000000000000000" pitchFamily="2" charset="2"/>
              <a:buChar char="§"/>
            </a:pPr>
            <a:r>
              <a:rPr lang="en-US" sz="3200" b="0" dirty="0">
                <a:solidFill>
                  <a:srgbClr val="000000"/>
                </a:solidFill>
                <a:latin typeface="Times New Roman" panose="02020603050405020304" pitchFamily="18" charset="0"/>
                <a:cs typeface="Times New Roman" panose="02020603050405020304" pitchFamily="18" charset="0"/>
              </a:rPr>
              <a:t>Future Work</a:t>
            </a:r>
          </a:p>
          <a:p>
            <a:pPr marL="914400" lvl="1" indent="-457200" algn="l">
              <a:lnSpc>
                <a:spcPct val="150000"/>
              </a:lnSpc>
              <a:buFont typeface="Arial" panose="020B0604020202020204" pitchFamily="34" charset="0"/>
              <a:buChar char="•"/>
            </a:pPr>
            <a:r>
              <a:rPr lang="en-US" sz="3200" b="0" dirty="0">
                <a:solidFill>
                  <a:srgbClr val="000000"/>
                </a:solidFill>
                <a:latin typeface="Times New Roman" panose="02020603050405020304" pitchFamily="18" charset="0"/>
                <a:cs typeface="Times New Roman" panose="02020603050405020304" pitchFamily="18" charset="0"/>
              </a:rPr>
              <a:t>Repeat experiment with horizontally positioned condenser tilted below 90° so most of the condensate will drain </a:t>
            </a:r>
          </a:p>
          <a:p>
            <a:pPr marL="914400" lvl="1" indent="-457200" algn="l">
              <a:lnSpc>
                <a:spcPct val="150000"/>
              </a:lnSpc>
              <a:buFont typeface="Arial" panose="020B0604020202020204" pitchFamily="34" charset="0"/>
              <a:buChar char="•"/>
            </a:pPr>
            <a:r>
              <a:rPr lang="en-US" sz="3200" b="0" dirty="0">
                <a:solidFill>
                  <a:srgbClr val="000000"/>
                </a:solidFill>
                <a:latin typeface="Times New Roman" panose="02020603050405020304" pitchFamily="18" charset="0"/>
                <a:cs typeface="Times New Roman" panose="02020603050405020304" pitchFamily="18" charset="0"/>
              </a:rPr>
              <a:t> Test more cold and hot stream flow rates to decrease variability </a:t>
            </a:r>
            <a:endParaRPr lang="en-US" dirty="0">
              <a:solidFill>
                <a:schemeClr val="tx1"/>
              </a:solidFill>
            </a:endParaRPr>
          </a:p>
        </p:txBody>
      </p:sp>
      <p:sp>
        <p:nvSpPr>
          <p:cNvPr id="65" name="TextBox 64">
            <a:extLst>
              <a:ext uri="{FF2B5EF4-FFF2-40B4-BE49-F238E27FC236}">
                <a16:creationId xmlns:a16="http://schemas.microsoft.com/office/drawing/2014/main" id="{75979E43-4F23-4571-B46C-F56819BCF884}"/>
              </a:ext>
            </a:extLst>
          </p:cNvPr>
          <p:cNvSpPr txBox="1"/>
          <p:nvPr/>
        </p:nvSpPr>
        <p:spPr>
          <a:xfrm>
            <a:off x="619386" y="28498800"/>
            <a:ext cx="12547535" cy="3697166"/>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lnSpc>
                <a:spcPct val="150000"/>
              </a:lnSpc>
            </a:pPr>
            <a:r>
              <a:rPr lang="en-US" sz="3200" b="0" dirty="0">
                <a:solidFill>
                  <a:srgbClr val="000000"/>
                </a:solidFill>
                <a:latin typeface="Times New Roman"/>
                <a:cs typeface="Times New Roman"/>
              </a:rPr>
              <a:t>Data collected at water flow rates ranging from 100-300 cc/min, heat settings high and low, steady state, 1 atm, and 25 </a:t>
            </a:r>
            <a:r>
              <a:rPr lang="en-US" sz="3200" b="0" dirty="0">
                <a:solidFill>
                  <a:srgbClr val="000000"/>
                </a:solidFill>
                <a:latin typeface="Times New Roman" panose="02020603050405020304" pitchFamily="18" charset="0"/>
                <a:cs typeface="Times New Roman" panose="02020603050405020304" pitchFamily="18" charset="0"/>
              </a:rPr>
              <a:t>℃</a:t>
            </a:r>
            <a:endParaRPr lang="en-US" sz="3200" b="0" dirty="0">
              <a:solidFill>
                <a:srgbClr val="000000"/>
              </a:solidFill>
              <a:latin typeface="Times New Roman"/>
              <a:cs typeface="Times New Roman"/>
            </a:endParaRPr>
          </a:p>
          <a:p>
            <a:pPr marL="1028700" lvl="1" indent="-571500" algn="l">
              <a:lnSpc>
                <a:spcPct val="150000"/>
              </a:lnSpc>
              <a:buFont typeface="Arial"/>
              <a:buChar char="•"/>
            </a:pPr>
            <a:r>
              <a:rPr lang="en-US" sz="3200" b="0" dirty="0">
                <a:solidFill>
                  <a:srgbClr val="000000"/>
                </a:solidFill>
                <a:latin typeface="Times New Roman"/>
                <a:cs typeface="Times New Roman"/>
              </a:rPr>
              <a:t>Inlet /Outlet Temperatures of Cooling Water Flow Streams </a:t>
            </a:r>
          </a:p>
          <a:p>
            <a:pPr marL="1028700" lvl="1" indent="-571500" algn="l">
              <a:lnSpc>
                <a:spcPct val="150000"/>
              </a:lnSpc>
              <a:buFont typeface="Arial"/>
              <a:buChar char="•"/>
            </a:pPr>
            <a:r>
              <a:rPr lang="en-US" sz="3200" b="0" dirty="0">
                <a:solidFill>
                  <a:srgbClr val="000000"/>
                </a:solidFill>
                <a:latin typeface="Times New Roman"/>
                <a:cs typeface="Times New Roman"/>
              </a:rPr>
              <a:t>Length of Condenser (Height where Internal Condenser Temp = Water Outlet Temp)</a:t>
            </a:r>
          </a:p>
        </p:txBody>
      </p:sp>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9D1B8997-E4A9-464C-8BB2-9D6FB5E155E9}"/>
                  </a:ext>
                </a:extLst>
              </p:cNvPr>
              <p:cNvSpPr txBox="1"/>
              <p:nvPr/>
            </p:nvSpPr>
            <p:spPr>
              <a:xfrm>
                <a:off x="14185587" y="23892136"/>
                <a:ext cx="11218620" cy="1384995"/>
              </a:xfrm>
              <a:prstGeom prst="rect">
                <a:avLst/>
              </a:prstGeom>
              <a:noFill/>
            </p:spPr>
            <p:txBody>
              <a:bodyPr wrap="square" rtlCol="0">
                <a:spAutoFit/>
              </a:bodyPr>
              <a:lstStyle/>
              <a:p>
                <a:r>
                  <a:rPr lang="en-US" sz="2800" b="0" dirty="0">
                    <a:solidFill>
                      <a:schemeClr val="tx1"/>
                    </a:solidFill>
                    <a:latin typeface="Times New Roman" panose="02020603050405020304" pitchFamily="18" charset="0"/>
                    <a:cs typeface="Times New Roman" panose="02020603050405020304" pitchFamily="18" charset="0"/>
                  </a:rPr>
                  <a:t>Figure 3: Wilson Plot Analysis for Co-Current Flow </a:t>
                </a:r>
              </a:p>
              <a:p>
                <a:r>
                  <a:rPr lang="en-US" sz="2800" b="0" dirty="0">
                    <a:solidFill>
                      <a:schemeClr val="tx1"/>
                    </a:solidFill>
                    <a:latin typeface="Times New Roman" panose="02020603050405020304" pitchFamily="18" charset="0"/>
                    <a:cs typeface="Times New Roman" panose="02020603050405020304" pitchFamily="18" charset="0"/>
                  </a:rPr>
                  <a:t>(Low) </a:t>
                </a:r>
                <a14:m>
                  <m:oMath xmlns:m="http://schemas.openxmlformats.org/officeDocument/2006/math">
                    <m:r>
                      <a:rPr lang="en-US" sz="2800" b="0" i="1" dirty="0" smtClean="0">
                        <a:solidFill>
                          <a:schemeClr val="tx1"/>
                        </a:solidFill>
                        <a:latin typeface="Cambria Math" panose="02040503050406030204" pitchFamily="18" charset="0"/>
                        <a:cs typeface="Times New Roman" panose="02020603050405020304" pitchFamily="18" charset="0"/>
                      </a:rPr>
                      <m:t>𝑦</m:t>
                    </m:r>
                    <m:r>
                      <a:rPr lang="en-US" sz="2800" b="0" i="1" dirty="0" smtClean="0">
                        <a:solidFill>
                          <a:schemeClr val="tx1"/>
                        </a:solidFill>
                        <a:latin typeface="Cambria Math" panose="02040503050406030204" pitchFamily="18" charset="0"/>
                        <a:cs typeface="Times New Roman" panose="02020603050405020304" pitchFamily="18" charset="0"/>
                      </a:rPr>
                      <m:t>=102±32</m:t>
                    </m:r>
                    <m:r>
                      <a:rPr lang="en-US" sz="2800" b="0" i="1" dirty="0" smtClean="0">
                        <a:solidFill>
                          <a:schemeClr val="tx1"/>
                        </a:solidFill>
                        <a:latin typeface="Cambria Math" panose="02040503050406030204" pitchFamily="18" charset="0"/>
                        <a:cs typeface="Times New Roman" panose="02020603050405020304" pitchFamily="18" charset="0"/>
                      </a:rPr>
                      <m:t>𝑥</m:t>
                    </m:r>
                    <m:r>
                      <a:rPr lang="en-US" sz="2800" b="0" i="1" dirty="0" smtClean="0">
                        <a:solidFill>
                          <a:schemeClr val="tx1"/>
                        </a:solidFill>
                        <a:latin typeface="Cambria Math" panose="02040503050406030204" pitchFamily="18" charset="0"/>
                        <a:cs typeface="Times New Roman" panose="02020603050405020304" pitchFamily="18" charset="0"/>
                      </a:rPr>
                      <m:t>+0.45±0.03 </m:t>
                    </m:r>
                  </m:oMath>
                </a14:m>
                <a:r>
                  <a:rPr lang="en-US" sz="2800" b="0" dirty="0">
                    <a:solidFill>
                      <a:schemeClr val="tx1"/>
                    </a:solidFill>
                    <a:latin typeface="Times New Roman" panose="02020603050405020304" pitchFamily="18" charset="0"/>
                    <a:cs typeface="Times New Roman" panose="02020603050405020304" pitchFamily="18" charset="0"/>
                  </a:rPr>
                  <a:t>with </a:t>
                </a:r>
                <a14:m>
                  <m:oMath xmlns:m="http://schemas.openxmlformats.org/officeDocument/2006/math">
                    <m:r>
                      <a:rPr lang="en-US" sz="2800" b="0" i="1" dirty="0" smtClean="0">
                        <a:solidFill>
                          <a:schemeClr val="tx1"/>
                        </a:solidFill>
                        <a:latin typeface="Cambria Math" panose="02040503050406030204" pitchFamily="18" charset="0"/>
                        <a:cs typeface="Times New Roman" panose="02020603050405020304" pitchFamily="18" charset="0"/>
                      </a:rPr>
                      <m:t>𝑅</m:t>
                    </m:r>
                    <m:r>
                      <a:rPr lang="en-US" sz="2800" b="0" i="1" baseline="30000" dirty="0" smtClean="0">
                        <a:solidFill>
                          <a:schemeClr val="tx1"/>
                        </a:solidFill>
                        <a:latin typeface="Cambria Math" panose="02040503050406030204" pitchFamily="18" charset="0"/>
                        <a:cs typeface="Times New Roman" panose="02020603050405020304" pitchFamily="18" charset="0"/>
                      </a:rPr>
                      <m:t>2</m:t>
                    </m:r>
                    <m:r>
                      <a:rPr lang="en-US" sz="2800" b="0" i="1" dirty="0" smtClean="0">
                        <a:solidFill>
                          <a:schemeClr val="tx1"/>
                        </a:solidFill>
                        <a:latin typeface="Cambria Math" panose="02040503050406030204" pitchFamily="18" charset="0"/>
                        <a:cs typeface="Times New Roman" panose="02020603050405020304" pitchFamily="18" charset="0"/>
                      </a:rPr>
                      <m:t>=0.6</m:t>
                    </m:r>
                  </m:oMath>
                </a14:m>
                <a:endParaRPr lang="en-US" sz="2800" b="0" dirty="0">
                  <a:solidFill>
                    <a:schemeClr val="tx1"/>
                  </a:solidFill>
                  <a:latin typeface="Times New Roman" panose="02020603050405020304" pitchFamily="18" charset="0"/>
                  <a:cs typeface="Times New Roman" panose="02020603050405020304" pitchFamily="18" charset="0"/>
                </a:endParaRPr>
              </a:p>
              <a:p>
                <a:r>
                  <a:rPr lang="en-US" sz="2800" b="0" dirty="0">
                    <a:solidFill>
                      <a:schemeClr val="tx1"/>
                    </a:solidFill>
                    <a:latin typeface="Times New Roman" panose="02020603050405020304" pitchFamily="18" charset="0"/>
                    <a:cs typeface="Times New Roman" panose="02020603050405020304" pitchFamily="18" charset="0"/>
                  </a:rPr>
                  <a:t>(High) </a:t>
                </a:r>
                <a14:m>
                  <m:oMath xmlns:m="http://schemas.openxmlformats.org/officeDocument/2006/math">
                    <m:r>
                      <a:rPr lang="en-US" sz="2800" b="0" i="1" dirty="0" smtClean="0">
                        <a:solidFill>
                          <a:schemeClr val="tx1"/>
                        </a:solidFill>
                        <a:latin typeface="Cambria Math" panose="02040503050406030204" pitchFamily="18" charset="0"/>
                        <a:cs typeface="Times New Roman" panose="02020603050405020304" pitchFamily="18" charset="0"/>
                      </a:rPr>
                      <m:t>𝑦</m:t>
                    </m:r>
                    <m:r>
                      <a:rPr lang="en-US" sz="2800" b="0" i="1" dirty="0">
                        <a:solidFill>
                          <a:schemeClr val="tx1"/>
                        </a:solidFill>
                        <a:latin typeface="Cambria Math" panose="02040503050406030204" pitchFamily="18" charset="0"/>
                        <a:cs typeface="Times New Roman" panose="02020603050405020304" pitchFamily="18" charset="0"/>
                      </a:rPr>
                      <m:t>=</m:t>
                    </m:r>
                    <m:r>
                      <a:rPr lang="en-US" sz="2800" b="0" i="1" dirty="0" smtClean="0">
                        <a:solidFill>
                          <a:schemeClr val="tx1"/>
                        </a:solidFill>
                        <a:latin typeface="Cambria Math" panose="02040503050406030204" pitchFamily="18" charset="0"/>
                        <a:cs typeface="Times New Roman" panose="02020603050405020304" pitchFamily="18" charset="0"/>
                      </a:rPr>
                      <m:t>107±41</m:t>
                    </m:r>
                    <m:r>
                      <a:rPr lang="en-US" sz="2800" b="0" i="1" dirty="0" smtClean="0">
                        <a:solidFill>
                          <a:schemeClr val="tx1"/>
                        </a:solidFill>
                        <a:latin typeface="Cambria Math" panose="02040503050406030204" pitchFamily="18" charset="0"/>
                        <a:cs typeface="Times New Roman" panose="02020603050405020304" pitchFamily="18" charset="0"/>
                      </a:rPr>
                      <m:t>𝑥</m:t>
                    </m:r>
                    <m:r>
                      <a:rPr lang="en-US" sz="2800" b="0" i="1" dirty="0">
                        <a:solidFill>
                          <a:schemeClr val="tx1"/>
                        </a:solidFill>
                        <a:latin typeface="Cambria Math" panose="02040503050406030204" pitchFamily="18" charset="0"/>
                        <a:cs typeface="Times New Roman" panose="02020603050405020304" pitchFamily="18" charset="0"/>
                      </a:rPr>
                      <m:t>+</m:t>
                    </m:r>
                    <m:r>
                      <a:rPr lang="en-US" sz="2800" b="0" i="1" dirty="0" smtClean="0">
                        <a:solidFill>
                          <a:schemeClr val="tx1"/>
                        </a:solidFill>
                        <a:latin typeface="Cambria Math" panose="02040503050406030204" pitchFamily="18" charset="0"/>
                        <a:cs typeface="Times New Roman" panose="02020603050405020304" pitchFamily="18" charset="0"/>
                      </a:rPr>
                      <m:t>0.4±0.04 </m:t>
                    </m:r>
                  </m:oMath>
                </a14:m>
                <a:r>
                  <a:rPr lang="en-US" sz="2800" b="0" dirty="0">
                    <a:solidFill>
                      <a:schemeClr val="tx1"/>
                    </a:solidFill>
                    <a:latin typeface="Times New Roman" panose="02020603050405020304" pitchFamily="18" charset="0"/>
                    <a:cs typeface="Times New Roman" panose="02020603050405020304" pitchFamily="18" charset="0"/>
                  </a:rPr>
                  <a:t>with </a:t>
                </a:r>
                <a14:m>
                  <m:oMath xmlns:m="http://schemas.openxmlformats.org/officeDocument/2006/math">
                    <m:r>
                      <a:rPr lang="en-US" sz="2800" b="0" i="1" dirty="0" smtClean="0">
                        <a:solidFill>
                          <a:schemeClr val="tx1"/>
                        </a:solidFill>
                        <a:latin typeface="Cambria Math" panose="02040503050406030204" pitchFamily="18" charset="0"/>
                        <a:cs typeface="Times New Roman" panose="02020603050405020304" pitchFamily="18" charset="0"/>
                      </a:rPr>
                      <m:t>𝑅</m:t>
                    </m:r>
                    <m:r>
                      <a:rPr lang="en-US" sz="2800" b="0" i="1" baseline="30000" dirty="0" smtClean="0">
                        <a:solidFill>
                          <a:schemeClr val="tx1"/>
                        </a:solidFill>
                        <a:latin typeface="Cambria Math" panose="02040503050406030204" pitchFamily="18" charset="0"/>
                        <a:cs typeface="Times New Roman" panose="02020603050405020304" pitchFamily="18" charset="0"/>
                      </a:rPr>
                      <m:t>2</m:t>
                    </m:r>
                    <m:r>
                      <a:rPr lang="en-US" sz="2800" b="0" i="1" dirty="0" smtClean="0">
                        <a:solidFill>
                          <a:schemeClr val="tx1"/>
                        </a:solidFill>
                        <a:latin typeface="Cambria Math" panose="02040503050406030204" pitchFamily="18" charset="0"/>
                        <a:cs typeface="Times New Roman" panose="02020603050405020304" pitchFamily="18" charset="0"/>
                      </a:rPr>
                      <m:t>=0.5</m:t>
                    </m:r>
                  </m:oMath>
                </a14:m>
                <a:endParaRPr lang="en-US" sz="2800" b="0" dirty="0">
                  <a:solidFill>
                    <a:schemeClr val="tx1"/>
                  </a:solidFill>
                  <a:latin typeface="Times New Roman" panose="02020603050405020304" pitchFamily="18" charset="0"/>
                  <a:cs typeface="Times New Roman" panose="02020603050405020304" pitchFamily="18" charset="0"/>
                </a:endParaRPr>
              </a:p>
            </p:txBody>
          </p:sp>
        </mc:Choice>
        <mc:Fallback xmlns="">
          <p:sp>
            <p:nvSpPr>
              <p:cNvPr id="5" name="TextBox 4">
                <a:extLst>
                  <a:ext uri="{FF2B5EF4-FFF2-40B4-BE49-F238E27FC236}">
                    <a16:creationId xmlns:a16="http://schemas.microsoft.com/office/drawing/2014/main" id="{9D1B8997-E4A9-464C-8BB2-9D6FB5E155E9}"/>
                  </a:ext>
                </a:extLst>
              </p:cNvPr>
              <p:cNvSpPr txBox="1">
                <a:spLocks noRot="1" noChangeAspect="1" noMove="1" noResize="1" noEditPoints="1" noAdjustHandles="1" noChangeArrowheads="1" noChangeShapeType="1" noTextEdit="1"/>
              </p:cNvSpPr>
              <p:nvPr/>
            </p:nvSpPr>
            <p:spPr>
              <a:xfrm>
                <a:off x="14185587" y="23892136"/>
                <a:ext cx="11218620" cy="1384995"/>
              </a:xfrm>
              <a:prstGeom prst="rect">
                <a:avLst/>
              </a:prstGeom>
              <a:blipFill>
                <a:blip r:embed="rId15"/>
                <a:stretch>
                  <a:fillRect t="-4386" b="-10965"/>
                </a:stretch>
              </a:blipFill>
            </p:spPr>
            <p:txBody>
              <a:bodyPr/>
              <a:lstStyle/>
              <a:p>
                <a:r>
                  <a:rPr lang="en-US">
                    <a:noFill/>
                  </a:rPr>
                  <a:t> </a:t>
                </a:r>
              </a:p>
            </p:txBody>
          </p:sp>
        </mc:Fallback>
      </mc:AlternateContent>
      <p:graphicFrame>
        <p:nvGraphicFramePr>
          <p:cNvPr id="38" name="Chart 37">
            <a:extLst>
              <a:ext uri="{FF2B5EF4-FFF2-40B4-BE49-F238E27FC236}">
                <a16:creationId xmlns:a16="http://schemas.microsoft.com/office/drawing/2014/main" id="{5D7571C3-0FD0-43D9-A42B-DC62AB0A99EB}"/>
              </a:ext>
            </a:extLst>
          </p:cNvPr>
          <p:cNvGraphicFramePr>
            <a:graphicFrameLocks noGrp="1"/>
          </p:cNvGraphicFramePr>
          <p:nvPr>
            <p:extLst>
              <p:ext uri="{D42A27DB-BD31-4B8C-83A1-F6EECF244321}">
                <p14:modId xmlns:p14="http://schemas.microsoft.com/office/powerpoint/2010/main" val="1698859067"/>
              </p:ext>
            </p:extLst>
          </p:nvPr>
        </p:nvGraphicFramePr>
        <p:xfrm>
          <a:off x="15132666" y="4840166"/>
          <a:ext cx="10515162" cy="6648688"/>
        </p:xfrm>
        <a:graphic>
          <a:graphicData uri="http://schemas.openxmlformats.org/drawingml/2006/chart">
            <c:chart xmlns:c="http://schemas.openxmlformats.org/drawingml/2006/chart" xmlns:r="http://schemas.openxmlformats.org/officeDocument/2006/relationships" r:id="rId16"/>
          </a:graphicData>
        </a:graphic>
      </p:graphicFrame>
      <p:graphicFrame>
        <p:nvGraphicFramePr>
          <p:cNvPr id="40" name="Chart 39">
            <a:extLst>
              <a:ext uri="{FF2B5EF4-FFF2-40B4-BE49-F238E27FC236}">
                <a16:creationId xmlns:a16="http://schemas.microsoft.com/office/drawing/2014/main" id="{00000000-0008-0000-0100-000002000000}"/>
              </a:ext>
            </a:extLst>
          </p:cNvPr>
          <p:cNvGraphicFramePr>
            <a:graphicFrameLocks/>
          </p:cNvGraphicFramePr>
          <p:nvPr>
            <p:extLst>
              <p:ext uri="{D42A27DB-BD31-4B8C-83A1-F6EECF244321}">
                <p14:modId xmlns:p14="http://schemas.microsoft.com/office/powerpoint/2010/main" val="1240450668"/>
              </p:ext>
            </p:extLst>
          </p:nvPr>
        </p:nvGraphicFramePr>
        <p:xfrm>
          <a:off x="14728097" y="20333368"/>
          <a:ext cx="5089287" cy="3559136"/>
        </p:xfrm>
        <a:graphic>
          <a:graphicData uri="http://schemas.openxmlformats.org/drawingml/2006/chart">
            <c:chart xmlns:c="http://schemas.openxmlformats.org/drawingml/2006/chart" xmlns:r="http://schemas.openxmlformats.org/officeDocument/2006/relationships" r:id="rId17"/>
          </a:graphicData>
        </a:graphic>
      </p:graphicFrame>
      <p:graphicFrame>
        <p:nvGraphicFramePr>
          <p:cNvPr id="41" name="Chart 40">
            <a:extLst>
              <a:ext uri="{FF2B5EF4-FFF2-40B4-BE49-F238E27FC236}">
                <a16:creationId xmlns:a16="http://schemas.microsoft.com/office/drawing/2014/main" id="{00000000-0008-0000-0100-000003000000}"/>
              </a:ext>
            </a:extLst>
          </p:cNvPr>
          <p:cNvGraphicFramePr>
            <a:graphicFrameLocks/>
          </p:cNvGraphicFramePr>
          <p:nvPr>
            <p:extLst>
              <p:ext uri="{D42A27DB-BD31-4B8C-83A1-F6EECF244321}">
                <p14:modId xmlns:p14="http://schemas.microsoft.com/office/powerpoint/2010/main" val="1585406856"/>
              </p:ext>
            </p:extLst>
          </p:nvPr>
        </p:nvGraphicFramePr>
        <p:xfrm>
          <a:off x="19817384" y="20333368"/>
          <a:ext cx="5348119" cy="3559136"/>
        </p:xfrm>
        <a:graphic>
          <a:graphicData uri="http://schemas.openxmlformats.org/drawingml/2006/chart">
            <c:chart xmlns:c="http://schemas.openxmlformats.org/drawingml/2006/chart" xmlns:r="http://schemas.openxmlformats.org/officeDocument/2006/relationships" r:id="rId18"/>
          </a:graphicData>
        </a:graphic>
      </p:graphicFrame>
      <p:grpSp>
        <p:nvGrpSpPr>
          <p:cNvPr id="11" name="Group 10">
            <a:extLst>
              <a:ext uri="{FF2B5EF4-FFF2-40B4-BE49-F238E27FC236}">
                <a16:creationId xmlns:a16="http://schemas.microsoft.com/office/drawing/2014/main" id="{D87B3348-6EFF-4FBF-84D5-A7881FFC8460}"/>
              </a:ext>
            </a:extLst>
          </p:cNvPr>
          <p:cNvGrpSpPr/>
          <p:nvPr/>
        </p:nvGrpSpPr>
        <p:grpSpPr>
          <a:xfrm>
            <a:off x="15773400" y="5375880"/>
            <a:ext cx="9168458" cy="7197120"/>
            <a:chOff x="15637328" y="12618094"/>
            <a:chExt cx="9168458" cy="7197120"/>
          </a:xfrm>
        </p:grpSpPr>
        <p:grpSp>
          <p:nvGrpSpPr>
            <p:cNvPr id="27" name="Group 26">
              <a:extLst>
                <a:ext uri="{FF2B5EF4-FFF2-40B4-BE49-F238E27FC236}">
                  <a16:creationId xmlns:a16="http://schemas.microsoft.com/office/drawing/2014/main" id="{9E5E7976-2604-4597-B6AA-23B0B89D199A}"/>
                </a:ext>
              </a:extLst>
            </p:cNvPr>
            <p:cNvGrpSpPr/>
            <p:nvPr/>
          </p:nvGrpSpPr>
          <p:grpSpPr>
            <a:xfrm>
              <a:off x="16497300" y="12618094"/>
              <a:ext cx="8308486" cy="3187482"/>
              <a:chOff x="16725900" y="13215516"/>
              <a:chExt cx="8308486" cy="3187482"/>
            </a:xfrm>
          </p:grpSpPr>
          <p:sp>
            <p:nvSpPr>
              <p:cNvPr id="25" name="TextBox 24">
                <a:extLst>
                  <a:ext uri="{FF2B5EF4-FFF2-40B4-BE49-F238E27FC236}">
                    <a16:creationId xmlns:a16="http://schemas.microsoft.com/office/drawing/2014/main" id="{569A273D-0B29-4FFF-B8E2-84D1AC9000A8}"/>
                  </a:ext>
                </a:extLst>
              </p:cNvPr>
              <p:cNvSpPr txBox="1"/>
              <p:nvPr/>
            </p:nvSpPr>
            <p:spPr>
              <a:xfrm>
                <a:off x="16725900" y="15710500"/>
                <a:ext cx="990600" cy="461665"/>
              </a:xfrm>
              <a:prstGeom prst="rect">
                <a:avLst/>
              </a:prstGeom>
              <a:noFill/>
            </p:spPr>
            <p:txBody>
              <a:bodyPr wrap="square" rtlCol="0">
                <a:spAutoFit/>
              </a:bodyPr>
              <a:lstStyle/>
              <a:p>
                <a:r>
                  <a:rPr lang="en-US" sz="2400" b="0" dirty="0">
                    <a:solidFill>
                      <a:schemeClr val="tx1"/>
                    </a:solidFill>
                    <a:latin typeface="Times New Roman" panose="02020603050405020304" pitchFamily="18" charset="0"/>
                    <a:cs typeface="Times New Roman" panose="02020603050405020304" pitchFamily="18" charset="0"/>
                  </a:rPr>
                  <a:t>63%</a:t>
                </a:r>
              </a:p>
            </p:txBody>
          </p:sp>
          <p:sp>
            <p:nvSpPr>
              <p:cNvPr id="60" name="TextBox 59">
                <a:extLst>
                  <a:ext uri="{FF2B5EF4-FFF2-40B4-BE49-F238E27FC236}">
                    <a16:creationId xmlns:a16="http://schemas.microsoft.com/office/drawing/2014/main" id="{EBD068B5-4D13-456E-B034-47FA9C80F0B5}"/>
                  </a:ext>
                </a:extLst>
              </p:cNvPr>
              <p:cNvSpPr txBox="1"/>
              <p:nvPr/>
            </p:nvSpPr>
            <p:spPr>
              <a:xfrm>
                <a:off x="17916781" y="15358194"/>
                <a:ext cx="990600" cy="461665"/>
              </a:xfrm>
              <a:prstGeom prst="rect">
                <a:avLst/>
              </a:prstGeom>
              <a:noFill/>
            </p:spPr>
            <p:txBody>
              <a:bodyPr wrap="square" rtlCol="0">
                <a:spAutoFit/>
              </a:bodyPr>
              <a:lstStyle/>
              <a:p>
                <a:r>
                  <a:rPr lang="en-US" sz="2400" b="0" dirty="0">
                    <a:solidFill>
                      <a:schemeClr val="tx1"/>
                    </a:solidFill>
                    <a:latin typeface="Times New Roman" panose="02020603050405020304" pitchFamily="18" charset="0"/>
                    <a:cs typeface="Times New Roman" panose="02020603050405020304" pitchFamily="18" charset="0"/>
                  </a:rPr>
                  <a:t>58%</a:t>
                </a:r>
              </a:p>
            </p:txBody>
          </p:sp>
          <p:sp>
            <p:nvSpPr>
              <p:cNvPr id="61" name="TextBox 60">
                <a:extLst>
                  <a:ext uri="{FF2B5EF4-FFF2-40B4-BE49-F238E27FC236}">
                    <a16:creationId xmlns:a16="http://schemas.microsoft.com/office/drawing/2014/main" id="{72C9E09B-3626-4111-8E96-E77D7D171410}"/>
                  </a:ext>
                </a:extLst>
              </p:cNvPr>
              <p:cNvSpPr txBox="1"/>
              <p:nvPr/>
            </p:nvSpPr>
            <p:spPr>
              <a:xfrm>
                <a:off x="24043786" y="15941333"/>
                <a:ext cx="990600" cy="461665"/>
              </a:xfrm>
              <a:prstGeom prst="rect">
                <a:avLst/>
              </a:prstGeom>
              <a:noFill/>
            </p:spPr>
            <p:txBody>
              <a:bodyPr wrap="square" rtlCol="0">
                <a:spAutoFit/>
              </a:bodyPr>
              <a:lstStyle/>
              <a:p>
                <a:r>
                  <a:rPr lang="en-US" sz="2400" b="0" dirty="0">
                    <a:solidFill>
                      <a:schemeClr val="tx1"/>
                    </a:solidFill>
                    <a:latin typeface="Times New Roman" panose="02020603050405020304" pitchFamily="18" charset="0"/>
                    <a:cs typeface="Times New Roman" panose="02020603050405020304" pitchFamily="18" charset="0"/>
                  </a:rPr>
                  <a:t>71%</a:t>
                </a:r>
              </a:p>
            </p:txBody>
          </p:sp>
          <p:sp>
            <p:nvSpPr>
              <p:cNvPr id="62" name="TextBox 61">
                <a:extLst>
                  <a:ext uri="{FF2B5EF4-FFF2-40B4-BE49-F238E27FC236}">
                    <a16:creationId xmlns:a16="http://schemas.microsoft.com/office/drawing/2014/main" id="{7AE7D132-335F-4D31-8EF3-F0671A3CBE03}"/>
                  </a:ext>
                </a:extLst>
              </p:cNvPr>
              <p:cNvSpPr txBox="1"/>
              <p:nvPr/>
            </p:nvSpPr>
            <p:spPr>
              <a:xfrm>
                <a:off x="22800631" y="15058176"/>
                <a:ext cx="990600" cy="461665"/>
              </a:xfrm>
              <a:prstGeom prst="rect">
                <a:avLst/>
              </a:prstGeom>
              <a:noFill/>
            </p:spPr>
            <p:txBody>
              <a:bodyPr wrap="square" rtlCol="0">
                <a:spAutoFit/>
              </a:bodyPr>
              <a:lstStyle/>
              <a:p>
                <a:r>
                  <a:rPr lang="en-US" sz="2400" b="0" dirty="0">
                    <a:solidFill>
                      <a:schemeClr val="tx1"/>
                    </a:solidFill>
                    <a:latin typeface="Times New Roman" panose="02020603050405020304" pitchFamily="18" charset="0"/>
                    <a:cs typeface="Times New Roman" panose="02020603050405020304" pitchFamily="18" charset="0"/>
                  </a:rPr>
                  <a:t>179%</a:t>
                </a:r>
              </a:p>
            </p:txBody>
          </p:sp>
          <p:sp>
            <p:nvSpPr>
              <p:cNvPr id="63" name="TextBox 62">
                <a:extLst>
                  <a:ext uri="{FF2B5EF4-FFF2-40B4-BE49-F238E27FC236}">
                    <a16:creationId xmlns:a16="http://schemas.microsoft.com/office/drawing/2014/main" id="{085F7135-9436-401B-ABDB-0C0C6C6E001F}"/>
                  </a:ext>
                </a:extLst>
              </p:cNvPr>
              <p:cNvSpPr txBox="1"/>
              <p:nvPr/>
            </p:nvSpPr>
            <p:spPr>
              <a:xfrm>
                <a:off x="20817840" y="13215516"/>
                <a:ext cx="1066800" cy="461665"/>
              </a:xfrm>
              <a:prstGeom prst="rect">
                <a:avLst/>
              </a:prstGeom>
              <a:noFill/>
            </p:spPr>
            <p:txBody>
              <a:bodyPr wrap="square" rtlCol="0">
                <a:spAutoFit/>
              </a:bodyPr>
              <a:lstStyle/>
              <a:p>
                <a:r>
                  <a:rPr lang="en-US" sz="2400" b="0" dirty="0">
                    <a:solidFill>
                      <a:schemeClr val="tx1"/>
                    </a:solidFill>
                    <a:latin typeface="Times New Roman" panose="02020603050405020304" pitchFamily="18" charset="0"/>
                    <a:cs typeface="Times New Roman" panose="02020603050405020304" pitchFamily="18" charset="0"/>
                  </a:rPr>
                  <a:t>186%</a:t>
                </a:r>
              </a:p>
            </p:txBody>
          </p:sp>
          <p:sp>
            <p:nvSpPr>
              <p:cNvPr id="64" name="TextBox 63">
                <a:extLst>
                  <a:ext uri="{FF2B5EF4-FFF2-40B4-BE49-F238E27FC236}">
                    <a16:creationId xmlns:a16="http://schemas.microsoft.com/office/drawing/2014/main" id="{F7808D7E-3073-4FF1-8201-1B539882F5AD}"/>
                  </a:ext>
                </a:extLst>
              </p:cNvPr>
              <p:cNvSpPr txBox="1"/>
              <p:nvPr/>
            </p:nvSpPr>
            <p:spPr>
              <a:xfrm>
                <a:off x="19735800" y="15382876"/>
                <a:ext cx="990600" cy="461665"/>
              </a:xfrm>
              <a:prstGeom prst="rect">
                <a:avLst/>
              </a:prstGeom>
              <a:noFill/>
            </p:spPr>
            <p:txBody>
              <a:bodyPr wrap="square" rtlCol="0">
                <a:spAutoFit/>
              </a:bodyPr>
              <a:lstStyle/>
              <a:p>
                <a:r>
                  <a:rPr lang="en-US" sz="2400" b="0" dirty="0">
                    <a:solidFill>
                      <a:schemeClr val="tx1"/>
                    </a:solidFill>
                    <a:latin typeface="Times New Roman" panose="02020603050405020304" pitchFamily="18" charset="0"/>
                    <a:cs typeface="Times New Roman" panose="02020603050405020304" pitchFamily="18" charset="0"/>
                  </a:rPr>
                  <a:t>108%</a:t>
                </a:r>
              </a:p>
            </p:txBody>
          </p:sp>
        </p:grpSp>
        <p:sp>
          <p:nvSpPr>
            <p:cNvPr id="2048" name="TextBox 2047">
              <a:extLst>
                <a:ext uri="{FF2B5EF4-FFF2-40B4-BE49-F238E27FC236}">
                  <a16:creationId xmlns:a16="http://schemas.microsoft.com/office/drawing/2014/main" id="{4911F7F5-E73C-40BC-A086-F095F67C5266}"/>
                </a:ext>
              </a:extLst>
            </p:cNvPr>
            <p:cNvSpPr txBox="1"/>
            <p:nvPr/>
          </p:nvSpPr>
          <p:spPr>
            <a:xfrm>
              <a:off x="15637328" y="18861107"/>
              <a:ext cx="9127672" cy="954107"/>
            </a:xfrm>
            <a:prstGeom prst="rect">
              <a:avLst/>
            </a:prstGeom>
            <a:noFill/>
          </p:spPr>
          <p:txBody>
            <a:bodyPr wrap="square" rtlCol="0">
              <a:spAutoFit/>
            </a:bodyPr>
            <a:lstStyle/>
            <a:p>
              <a:r>
                <a:rPr lang="en-US" sz="2800" b="0" dirty="0">
                  <a:solidFill>
                    <a:schemeClr val="tx1"/>
                  </a:solidFill>
                  <a:latin typeface="Times New Roman" panose="02020603050405020304" pitchFamily="18" charset="0"/>
                  <a:cs typeface="Times New Roman" panose="02020603050405020304" pitchFamily="18" charset="0"/>
                </a:rPr>
                <a:t>Figure 2: The overall heat transfer coefficient was greater for countercurrent flow than for co-current flow. </a:t>
              </a:r>
            </a:p>
          </p:txBody>
        </p:sp>
      </p:grpSp>
      <p:graphicFrame>
        <p:nvGraphicFramePr>
          <p:cNvPr id="8" name="Diagram 7">
            <a:extLst>
              <a:ext uri="{FF2B5EF4-FFF2-40B4-BE49-F238E27FC236}">
                <a16:creationId xmlns:a16="http://schemas.microsoft.com/office/drawing/2014/main" id="{56B189AC-B525-4007-98E0-A76F2CCC0BFF}"/>
              </a:ext>
            </a:extLst>
          </p:cNvPr>
          <p:cNvGraphicFramePr/>
          <p:nvPr>
            <p:extLst>
              <p:ext uri="{D42A27DB-BD31-4B8C-83A1-F6EECF244321}">
                <p14:modId xmlns:p14="http://schemas.microsoft.com/office/powerpoint/2010/main" val="3968792226"/>
              </p:ext>
            </p:extLst>
          </p:nvPr>
        </p:nvGraphicFramePr>
        <p:xfrm>
          <a:off x="447273" y="26358790"/>
          <a:ext cx="12228877" cy="2140009"/>
        </p:xfrm>
        <a:graphic>
          <a:graphicData uri="http://schemas.openxmlformats.org/drawingml/2006/diagram">
            <dgm:relIds xmlns:dgm="http://schemas.openxmlformats.org/drawingml/2006/diagram" xmlns:r="http://schemas.openxmlformats.org/officeDocument/2006/relationships" r:dm="rId19" r:lo="rId20" r:qs="rId21" r:cs="rId22"/>
          </a:graphicData>
        </a:graphic>
      </p:graphicFrame>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7632CA8B-B474-48F2-BBC2-8E49201BDBC5}"/>
                  </a:ext>
                </a:extLst>
              </p:cNvPr>
              <p:cNvSpPr txBox="1"/>
              <p:nvPr/>
            </p:nvSpPr>
            <p:spPr>
              <a:xfrm>
                <a:off x="13741923" y="12564025"/>
                <a:ext cx="13086372" cy="7390485"/>
              </a:xfrm>
              <a:prstGeom prst="rect">
                <a:avLst/>
              </a:prstGeom>
              <a:noFill/>
            </p:spPr>
            <p:txBody>
              <a:bodyPr wrap="square" rtlCol="0">
                <a:spAutoFit/>
              </a:bodyPr>
              <a:lstStyle/>
              <a:p>
                <a:pPr marL="457200" indent="-457200" algn="l">
                  <a:lnSpc>
                    <a:spcPct val="150000"/>
                  </a:lnSpc>
                  <a:buFont typeface="Wingdings" panose="05000000000000000000" pitchFamily="2" charset="2"/>
                  <a:buChar char="§"/>
                </a:pPr>
                <a:r>
                  <a:rPr lang="en-US" sz="3200" b="0" dirty="0">
                    <a:solidFill>
                      <a:srgbClr val="000000"/>
                    </a:solidFill>
                    <a:latin typeface="Times New Roman" panose="02020603050405020304" pitchFamily="18" charset="0"/>
                    <a:cs typeface="Times New Roman" panose="02020603050405020304" pitchFamily="18" charset="0"/>
                  </a:rPr>
                  <a:t>U↓ as Water Flow Rate↑ (co-current flow) – opposite of expected</a:t>
                </a:r>
              </a:p>
              <a:p>
                <a:pPr marL="914400" lvl="1" indent="-457200" algn="l">
                  <a:lnSpc>
                    <a:spcPct val="150000"/>
                  </a:lnSpc>
                  <a:buFont typeface="Arial" panose="020B0604020202020204" pitchFamily="34" charset="0"/>
                  <a:buChar char="•"/>
                </a:pPr>
                <a:r>
                  <a:rPr lang="en-US" sz="3200" b="0" dirty="0">
                    <a:solidFill>
                      <a:srgbClr val="000000"/>
                    </a:solidFill>
                    <a:latin typeface="Times New Roman" panose="02020603050405020304" pitchFamily="18" charset="0"/>
                    <a:cs typeface="Times New Roman" panose="02020603050405020304" pitchFamily="18" charset="0"/>
                  </a:rPr>
                  <a:t>Why? - Condensate film layer buildup on inside diameter of pipe may cause less heat transfer to cooling water</a:t>
                </a:r>
              </a:p>
              <a:p>
                <a:pPr marL="457200" indent="-457200" algn="l">
                  <a:lnSpc>
                    <a:spcPct val="150000"/>
                  </a:lnSpc>
                  <a:buFont typeface="Wingdings" panose="05000000000000000000" pitchFamily="2" charset="2"/>
                  <a:buChar char="§"/>
                </a:pPr>
                <a:r>
                  <a:rPr lang="en-US" sz="3200" b="0" dirty="0">
                    <a:solidFill>
                      <a:srgbClr val="000000"/>
                    </a:solidFill>
                    <a:latin typeface="Times New Roman" panose="02020603050405020304" pitchFamily="18" charset="0"/>
                    <a:cs typeface="Times New Roman" panose="02020603050405020304" pitchFamily="18" charset="0"/>
                  </a:rPr>
                  <a:t>U↑ as Water Flow Rate↑ (countercurrent flow @ low heat) – expected</a:t>
                </a:r>
              </a:p>
              <a:p>
                <a:pPr marL="457200" indent="-457200" algn="l">
                  <a:lnSpc>
                    <a:spcPct val="150000"/>
                  </a:lnSpc>
                  <a:buFont typeface="Wingdings" panose="05000000000000000000" pitchFamily="2" charset="2"/>
                  <a:buChar char="§"/>
                </a:pPr>
                <a:r>
                  <a:rPr lang="en-US" sz="3200" b="0" dirty="0">
                    <a:solidFill>
                      <a:srgbClr val="000000"/>
                    </a:solidFill>
                    <a:latin typeface="Times New Roman" panose="02020603050405020304" pitchFamily="18" charset="0"/>
                    <a:cs typeface="Times New Roman" panose="02020603050405020304" pitchFamily="18" charset="0"/>
                  </a:rPr>
                  <a:t>U↑ then ↓ as Water Flow Rate↑ (countercurrent flow @ high heat)</a:t>
                </a:r>
              </a:p>
              <a:p>
                <a:pPr marL="914400" lvl="1" indent="-457200" algn="l">
                  <a:lnSpc>
                    <a:spcPct val="150000"/>
                  </a:lnSpc>
                  <a:buFont typeface="Arial" panose="020B0604020202020204" pitchFamily="34" charset="0"/>
                  <a:buChar char="•"/>
                </a:pPr>
                <a:r>
                  <a:rPr lang="en-US" sz="3200" b="0" dirty="0">
                    <a:solidFill>
                      <a:srgbClr val="000000"/>
                    </a:solidFill>
                    <a:latin typeface="Times New Roman" panose="02020603050405020304" pitchFamily="18" charset="0"/>
                    <a:cs typeface="Times New Roman" panose="02020603050405020304" pitchFamily="18" charset="0"/>
                  </a:rPr>
                  <a:t>Why? – </a:t>
                </a:r>
                <a:r>
                  <a:rPr lang="en-US" sz="3200" b="0">
                    <a:solidFill>
                      <a:srgbClr val="000000"/>
                    </a:solidFill>
                    <a:latin typeface="Times New Roman" panose="02020603050405020304" pitchFamily="18" charset="0"/>
                    <a:cs typeface="Times New Roman" panose="02020603050405020304" pitchFamily="18" charset="0"/>
                  </a:rPr>
                  <a:t> </a:t>
                </a:r>
                <a:r>
                  <a:rPr lang="en-US" sz="3200" b="0" dirty="0">
                    <a:solidFill>
                      <a:srgbClr val="000000"/>
                    </a:solidFill>
                    <a:latin typeface="Times New Roman" panose="02020603050405020304" pitchFamily="18" charset="0"/>
                    <a:cs typeface="Times New Roman" panose="02020603050405020304" pitchFamily="18" charset="0"/>
                  </a:rPr>
                  <a:t>Mass flow rate of steam was assumed to be constant, inconsistent mass flow rate </a:t>
                </a:r>
                <a:r>
                  <a:rPr lang="en-US" sz="3200" b="0">
                    <a:solidFill>
                      <a:srgbClr val="000000"/>
                    </a:solidFill>
                    <a:latin typeface="Times New Roman" panose="02020603050405020304" pitchFamily="18" charset="0"/>
                    <a:cs typeface="Times New Roman" panose="02020603050405020304" pitchFamily="18" charset="0"/>
                  </a:rPr>
                  <a:t>could result in varying temperature </a:t>
                </a:r>
                <a:r>
                  <a:rPr lang="en-US" sz="3200" b="0" dirty="0">
                    <a:solidFill>
                      <a:srgbClr val="000000"/>
                    </a:solidFill>
                    <a:latin typeface="Times New Roman" panose="02020603050405020304" pitchFamily="18" charset="0"/>
                    <a:cs typeface="Times New Roman" panose="02020603050405020304" pitchFamily="18" charset="0"/>
                  </a:rPr>
                  <a:t>differences </a:t>
                </a:r>
              </a:p>
              <a:p>
                <a:pPr marL="457200" indent="-457200" algn="l">
                  <a:lnSpc>
                    <a:spcPct val="150000"/>
                  </a:lnSpc>
                  <a:buFont typeface="Wingdings" panose="05000000000000000000" pitchFamily="2" charset="2"/>
                  <a:buChar char="§"/>
                </a:pPr>
                <a:r>
                  <a:rPr lang="en-US" sz="3200" b="0" dirty="0">
                    <a:solidFill>
                      <a:srgbClr val="000000"/>
                    </a:solidFill>
                    <a:latin typeface="Times New Roman" panose="02020603050405020304" pitchFamily="18" charset="0"/>
                    <a:cs typeface="Times New Roman" panose="02020603050405020304" pitchFamily="18" charset="0"/>
                  </a:rPr>
                  <a:t>Counter and co-current flow patterns were </a:t>
                </a:r>
                <a:r>
                  <a:rPr lang="en-US" sz="3200" b="0">
                    <a:solidFill>
                      <a:srgbClr val="000000"/>
                    </a:solidFill>
                    <a:latin typeface="Times New Roman" panose="02020603050405020304" pitchFamily="18" charset="0"/>
                    <a:cs typeface="Times New Roman" panose="02020603050405020304" pitchFamily="18" charset="0"/>
                  </a:rPr>
                  <a:t>statistically </a:t>
                </a:r>
                <a:r>
                  <a:rPr lang="en-US" sz="3200" b="0" dirty="0">
                    <a:solidFill>
                      <a:srgbClr val="000000"/>
                    </a:solidFill>
                    <a:latin typeface="Times New Roman" panose="02020603050405020304" pitchFamily="18" charset="0"/>
                    <a:cs typeface="Times New Roman" panose="02020603050405020304" pitchFamily="18" charset="0"/>
                  </a:rPr>
                  <a:t>different (p-value</a:t>
                </a:r>
                <a14:m>
                  <m:oMath xmlns:m="http://schemas.openxmlformats.org/officeDocument/2006/math">
                    <m:r>
                      <a:rPr lang="en-US" sz="3200" b="0" i="1" smtClean="0">
                        <a:solidFill>
                          <a:srgbClr val="000000"/>
                        </a:solidFill>
                        <a:latin typeface="Cambria Math" panose="02040503050406030204" pitchFamily="18" charset="0"/>
                        <a:ea typeface="Cambria Math" panose="02040503050406030204" pitchFamily="18" charset="0"/>
                        <a:cs typeface="Times New Roman" panose="02020603050405020304" pitchFamily="18" charset="0"/>
                      </a:rPr>
                      <m:t>&lt;0.1)</m:t>
                    </m:r>
                  </m:oMath>
                </a14:m>
                <a:r>
                  <a:rPr lang="en-US" sz="3200" b="0" dirty="0">
                    <a:solidFill>
                      <a:srgbClr val="000000"/>
                    </a:solidFill>
                    <a:latin typeface="Times New Roman" panose="02020603050405020304" pitchFamily="18" charset="0"/>
                    <a:cs typeface="Times New Roman" panose="02020603050405020304" pitchFamily="18" charset="0"/>
                  </a:rPr>
                  <a:t> at every flow </a:t>
                </a:r>
                <a:r>
                  <a:rPr lang="en-US" sz="3200" b="0">
                    <a:solidFill>
                      <a:srgbClr val="000000"/>
                    </a:solidFill>
                    <a:latin typeface="Times New Roman" panose="02020603050405020304" pitchFamily="18" charset="0"/>
                    <a:cs typeface="Times New Roman" panose="02020603050405020304" pitchFamily="18" charset="0"/>
                  </a:rPr>
                  <a:t>rate </a:t>
                </a:r>
                <a:r>
                  <a:rPr lang="en-US" sz="3200" b="0" dirty="0">
                    <a:solidFill>
                      <a:srgbClr val="000000"/>
                    </a:solidFill>
                    <a:latin typeface="Times New Roman" panose="02020603050405020304" pitchFamily="18" charset="0"/>
                    <a:cs typeface="Times New Roman" panose="02020603050405020304" pitchFamily="18" charset="0"/>
                  </a:rPr>
                  <a:t>except</a:t>
                </a:r>
                <a:r>
                  <a:rPr lang="en-US" sz="3200" b="0">
                    <a:solidFill>
                      <a:srgbClr val="000000"/>
                    </a:solidFill>
                    <a:latin typeface="Times New Roman" panose="02020603050405020304" pitchFamily="18" charset="0"/>
                    <a:cs typeface="Times New Roman" panose="02020603050405020304" pitchFamily="18" charset="0"/>
                  </a:rPr>
                  <a:t> </a:t>
                </a:r>
                <a:r>
                  <a:rPr lang="en-US" sz="3200" b="0" dirty="0">
                    <a:solidFill>
                      <a:srgbClr val="000000"/>
                    </a:solidFill>
                    <a:latin typeface="Times New Roman" panose="02020603050405020304" pitchFamily="18" charset="0"/>
                    <a:cs typeface="Times New Roman" panose="02020603050405020304" pitchFamily="18" charset="0"/>
                  </a:rPr>
                  <a:t>200 cc/min at low heat </a:t>
                </a:r>
                <a:r>
                  <a:rPr lang="en-US" sz="3200" b="0">
                    <a:solidFill>
                      <a:srgbClr val="000000"/>
                    </a:solidFill>
                    <a:latin typeface="Times New Roman" panose="02020603050405020304" pitchFamily="18" charset="0"/>
                    <a:cs typeface="Times New Roman" panose="02020603050405020304" pitchFamily="18" charset="0"/>
                  </a:rPr>
                  <a:t>(p-value = 0.101)</a:t>
                </a:r>
              </a:p>
            </p:txBody>
          </p:sp>
        </mc:Choice>
        <mc:Fallback xmlns="">
          <p:sp>
            <p:nvSpPr>
              <p:cNvPr id="3" name="TextBox 2">
                <a:extLst>
                  <a:ext uri="{FF2B5EF4-FFF2-40B4-BE49-F238E27FC236}">
                    <a16:creationId xmlns:a16="http://schemas.microsoft.com/office/drawing/2014/main" id="{7632CA8B-B474-48F2-BBC2-8E49201BDBC5}"/>
                  </a:ext>
                </a:extLst>
              </p:cNvPr>
              <p:cNvSpPr txBox="1">
                <a:spLocks noRot="1" noChangeAspect="1" noMove="1" noResize="1" noEditPoints="1" noAdjustHandles="1" noChangeArrowheads="1" noChangeShapeType="1" noTextEdit="1"/>
              </p:cNvSpPr>
              <p:nvPr/>
            </p:nvSpPr>
            <p:spPr>
              <a:xfrm>
                <a:off x="13741923" y="12564025"/>
                <a:ext cx="13086372" cy="7390485"/>
              </a:xfrm>
              <a:prstGeom prst="rect">
                <a:avLst/>
              </a:prstGeom>
              <a:blipFill>
                <a:blip r:embed="rId24"/>
                <a:stretch>
                  <a:fillRect l="-1025" b="-1733"/>
                </a:stretch>
              </a:blipFill>
            </p:spPr>
            <p:txBody>
              <a:bodyPr/>
              <a:lstStyle/>
              <a:p>
                <a:r>
                  <a:rPr lang="en-US">
                    <a:noFill/>
                  </a:rPr>
                  <a:t> </a:t>
                </a:r>
              </a:p>
            </p:txBody>
          </p:sp>
        </mc:Fallback>
      </mc:AlternateContent>
      <p:sp>
        <p:nvSpPr>
          <p:cNvPr id="10" name="TextBox 9">
            <a:extLst>
              <a:ext uri="{FF2B5EF4-FFF2-40B4-BE49-F238E27FC236}">
                <a16:creationId xmlns:a16="http://schemas.microsoft.com/office/drawing/2014/main" id="{27B3D8E0-9E06-44B1-B8AA-8460421B545D}"/>
              </a:ext>
            </a:extLst>
          </p:cNvPr>
          <p:cNvSpPr txBox="1"/>
          <p:nvPr/>
        </p:nvSpPr>
        <p:spPr>
          <a:xfrm>
            <a:off x="14269529" y="26712825"/>
            <a:ext cx="11095710" cy="1481175"/>
          </a:xfrm>
          <a:prstGeom prst="rect">
            <a:avLst/>
          </a:prstGeom>
          <a:noFill/>
        </p:spPr>
        <p:txBody>
          <a:bodyPr wrap="square" rtlCol="0">
            <a:spAutoFit/>
          </a:bodyPr>
          <a:lstStyle/>
          <a:p>
            <a:pPr marL="457200" indent="-457200" algn="l">
              <a:lnSpc>
                <a:spcPct val="150000"/>
              </a:lnSpc>
              <a:buFont typeface="Wingdings" panose="05000000000000000000" pitchFamily="2" charset="2"/>
              <a:buChar char="§"/>
            </a:pPr>
            <a:r>
              <a:rPr lang="en-US" sz="3200" b="0" dirty="0">
                <a:solidFill>
                  <a:schemeClr val="tx1"/>
                </a:solidFill>
                <a:latin typeface="Times New Roman" panose="02020603050405020304" pitchFamily="18" charset="0"/>
                <a:cs typeface="Times New Roman" panose="02020603050405020304" pitchFamily="18" charset="0"/>
              </a:rPr>
              <a:t>Wilson Plot for countercurrent flow could not be used to find a scale-up correlation because it had a negative slope</a:t>
            </a:r>
          </a:p>
        </p:txBody>
      </p:sp>
      <p:grpSp>
        <p:nvGrpSpPr>
          <p:cNvPr id="2054" name="Group 2053">
            <a:extLst>
              <a:ext uri="{FF2B5EF4-FFF2-40B4-BE49-F238E27FC236}">
                <a16:creationId xmlns:a16="http://schemas.microsoft.com/office/drawing/2014/main" id="{CAC4B8C6-1F92-4F01-9F5E-DDE78F4F33B8}"/>
              </a:ext>
            </a:extLst>
          </p:cNvPr>
          <p:cNvGrpSpPr/>
          <p:nvPr/>
        </p:nvGrpSpPr>
        <p:grpSpPr>
          <a:xfrm>
            <a:off x="37011020" y="16445586"/>
            <a:ext cx="2660827" cy="2162792"/>
            <a:chOff x="31524906" y="25698018"/>
            <a:chExt cx="3173976" cy="2743200"/>
          </a:xfrm>
        </p:grpSpPr>
        <p:grpSp>
          <p:nvGrpSpPr>
            <p:cNvPr id="2053" name="Group 2052">
              <a:extLst>
                <a:ext uri="{FF2B5EF4-FFF2-40B4-BE49-F238E27FC236}">
                  <a16:creationId xmlns:a16="http://schemas.microsoft.com/office/drawing/2014/main" id="{5B3B68ED-A865-4E7C-8CB1-4726C514C81A}"/>
                </a:ext>
              </a:extLst>
            </p:cNvPr>
            <p:cNvGrpSpPr/>
            <p:nvPr/>
          </p:nvGrpSpPr>
          <p:grpSpPr>
            <a:xfrm>
              <a:off x="31524906" y="25698018"/>
              <a:ext cx="2743200" cy="2743200"/>
              <a:chOff x="31524906" y="25698018"/>
              <a:chExt cx="2743200" cy="2743200"/>
            </a:xfrm>
          </p:grpSpPr>
          <p:grpSp>
            <p:nvGrpSpPr>
              <p:cNvPr id="28" name="Group 27">
                <a:extLst>
                  <a:ext uri="{FF2B5EF4-FFF2-40B4-BE49-F238E27FC236}">
                    <a16:creationId xmlns:a16="http://schemas.microsoft.com/office/drawing/2014/main" id="{3C245445-A43D-4C65-8C76-BCF091356620}"/>
                  </a:ext>
                </a:extLst>
              </p:cNvPr>
              <p:cNvGrpSpPr/>
              <p:nvPr/>
            </p:nvGrpSpPr>
            <p:grpSpPr>
              <a:xfrm>
                <a:off x="31524906" y="25698018"/>
                <a:ext cx="2743200" cy="2743200"/>
                <a:chOff x="31699200" y="25959628"/>
                <a:chExt cx="2743200" cy="2743200"/>
              </a:xfrm>
            </p:grpSpPr>
            <p:sp>
              <p:nvSpPr>
                <p:cNvPr id="26" name="Oval 25">
                  <a:extLst>
                    <a:ext uri="{FF2B5EF4-FFF2-40B4-BE49-F238E27FC236}">
                      <a16:creationId xmlns:a16="http://schemas.microsoft.com/office/drawing/2014/main" id="{6E02E727-4D19-44D0-816F-982317776D71}"/>
                    </a:ext>
                  </a:extLst>
                </p:cNvPr>
                <p:cNvSpPr/>
                <p:nvPr/>
              </p:nvSpPr>
              <p:spPr bwMode="auto">
                <a:xfrm>
                  <a:off x="31699200" y="25959628"/>
                  <a:ext cx="2743200" cy="2743200"/>
                </a:xfrm>
                <a:prstGeom prst="ellips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2"/>
                </a:lnRef>
                <a:fillRef idx="1">
                  <a:schemeClr val="lt1"/>
                </a:fillRef>
                <a:effectRef idx="0">
                  <a:schemeClr val="accent2"/>
                </a:effectRef>
                <a:fontRef idx="minor">
                  <a:schemeClr val="dk1"/>
                </a:fontRef>
              </p:style>
              <p:txBody>
                <a:bodyPr vert="horz" wrap="none" lIns="137160" tIns="68580" rIns="137160" bIns="68580" numCol="1" rtlCol="0" anchor="ctr" anchorCtr="0" compatLnSpc="1">
                  <a:prstTxWarp prst="textNoShape">
                    <a:avLst/>
                  </a:prstTxWarp>
                </a:bodyPr>
                <a:lstStyle/>
                <a:p>
                  <a:pPr marL="0" marR="0" indent="0" algn="ctr" defTabSz="3762375" rtl="0" eaLnBrk="1" fontAlgn="base" latinLnBrk="0" hangingPunct="1">
                    <a:lnSpc>
                      <a:spcPct val="100000"/>
                    </a:lnSpc>
                    <a:spcBef>
                      <a:spcPct val="0"/>
                    </a:spcBef>
                    <a:spcAft>
                      <a:spcPct val="0"/>
                    </a:spcAft>
                    <a:buClrTx/>
                    <a:buSzTx/>
                    <a:buFontTx/>
                    <a:buNone/>
                    <a:tabLst/>
                  </a:pPr>
                  <a:endParaRPr kumimoji="0" lang="en-US" sz="4300" b="1" i="0" u="none" strike="noStrike" cap="none" normalizeH="0" baseline="0">
                    <a:ln>
                      <a:noFill/>
                    </a:ln>
                    <a:solidFill>
                      <a:srgbClr val="FF9900"/>
                    </a:solidFill>
                    <a:effectLst/>
                    <a:latin typeface="Arial" pitchFamily="34" charset="0"/>
                  </a:endParaRPr>
                </a:p>
              </p:txBody>
            </p:sp>
            <p:sp>
              <p:nvSpPr>
                <p:cNvPr id="82" name="Oval 81">
                  <a:extLst>
                    <a:ext uri="{FF2B5EF4-FFF2-40B4-BE49-F238E27FC236}">
                      <a16:creationId xmlns:a16="http://schemas.microsoft.com/office/drawing/2014/main" id="{99628EF0-EB58-4331-9240-95C2706BE20B}"/>
                    </a:ext>
                  </a:extLst>
                </p:cNvPr>
                <p:cNvSpPr/>
                <p:nvPr/>
              </p:nvSpPr>
              <p:spPr bwMode="auto">
                <a:xfrm>
                  <a:off x="32385000" y="26645428"/>
                  <a:ext cx="1371600" cy="1371600"/>
                </a:xfrm>
                <a:prstGeom prst="ellips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2"/>
                </a:lnRef>
                <a:fillRef idx="1">
                  <a:schemeClr val="lt1"/>
                </a:fillRef>
                <a:effectRef idx="0">
                  <a:schemeClr val="accent2"/>
                </a:effectRef>
                <a:fontRef idx="minor">
                  <a:schemeClr val="dk1"/>
                </a:fontRef>
              </p:style>
              <p:txBody>
                <a:bodyPr vert="horz" wrap="none" lIns="137160" tIns="68580" rIns="137160" bIns="68580" numCol="1" rtlCol="0" anchor="ctr" anchorCtr="0" compatLnSpc="1">
                  <a:prstTxWarp prst="textNoShape">
                    <a:avLst/>
                  </a:prstTxWarp>
                </a:bodyPr>
                <a:lstStyle/>
                <a:p>
                  <a:pPr marL="0" marR="0" indent="0" algn="ctr" defTabSz="3762375" rtl="0" eaLnBrk="1" fontAlgn="base" latinLnBrk="0" hangingPunct="1">
                    <a:lnSpc>
                      <a:spcPct val="100000"/>
                    </a:lnSpc>
                    <a:spcBef>
                      <a:spcPct val="0"/>
                    </a:spcBef>
                    <a:spcAft>
                      <a:spcPct val="0"/>
                    </a:spcAft>
                    <a:buClrTx/>
                    <a:buSzTx/>
                    <a:buFontTx/>
                    <a:buNone/>
                    <a:tabLst/>
                  </a:pPr>
                  <a:endParaRPr kumimoji="0" lang="en-US" sz="4300" b="1" i="0" u="none" strike="noStrike" cap="none" normalizeH="0" baseline="0">
                    <a:ln>
                      <a:noFill/>
                    </a:ln>
                    <a:solidFill>
                      <a:srgbClr val="FF9900"/>
                    </a:solidFill>
                    <a:effectLst/>
                    <a:latin typeface="Arial" pitchFamily="34" charset="0"/>
                  </a:endParaRPr>
                </a:p>
              </p:txBody>
            </p:sp>
          </p:grpSp>
          <p:sp>
            <p:nvSpPr>
              <p:cNvPr id="2052" name="TextBox 2051">
                <a:extLst>
                  <a:ext uri="{FF2B5EF4-FFF2-40B4-BE49-F238E27FC236}">
                    <a16:creationId xmlns:a16="http://schemas.microsoft.com/office/drawing/2014/main" id="{85861602-A04C-4252-83C7-9251577AAA9E}"/>
                  </a:ext>
                </a:extLst>
              </p:cNvPr>
              <p:cNvSpPr txBox="1"/>
              <p:nvPr/>
            </p:nvSpPr>
            <p:spPr>
              <a:xfrm>
                <a:off x="32263511" y="26808008"/>
                <a:ext cx="1318795" cy="523220"/>
              </a:xfrm>
              <a:prstGeom prst="rect">
                <a:avLst/>
              </a:prstGeom>
              <a:noFill/>
            </p:spPr>
            <p:txBody>
              <a:bodyPr wrap="square" rtlCol="0">
                <a:spAutoFit/>
              </a:bodyPr>
              <a:lstStyle/>
              <a:p>
                <a:r>
                  <a:rPr lang="en-US" sz="2800" b="0" dirty="0">
                    <a:solidFill>
                      <a:schemeClr val="tx1"/>
                    </a:solidFill>
                    <a:latin typeface="Times New Roman" panose="02020603050405020304" pitchFamily="18" charset="0"/>
                    <a:cs typeface="Times New Roman" panose="02020603050405020304" pitchFamily="18" charset="0"/>
                  </a:rPr>
                  <a:t>12.7m</a:t>
                </a:r>
              </a:p>
            </p:txBody>
          </p:sp>
        </p:grpSp>
        <p:sp>
          <p:nvSpPr>
            <p:cNvPr id="2051" name="TextBox 2050">
              <a:extLst>
                <a:ext uri="{FF2B5EF4-FFF2-40B4-BE49-F238E27FC236}">
                  <a16:creationId xmlns:a16="http://schemas.microsoft.com/office/drawing/2014/main" id="{B785E520-3C70-4C8F-A0CC-DAE6254E8FAF}"/>
                </a:ext>
              </a:extLst>
            </p:cNvPr>
            <p:cNvSpPr txBox="1"/>
            <p:nvPr/>
          </p:nvSpPr>
          <p:spPr>
            <a:xfrm>
              <a:off x="33529501" y="26808008"/>
              <a:ext cx="1169381" cy="663632"/>
            </a:xfrm>
            <a:prstGeom prst="rect">
              <a:avLst/>
            </a:prstGeom>
            <a:noFill/>
          </p:spPr>
          <p:txBody>
            <a:bodyPr wrap="square" rtlCol="0">
              <a:spAutoFit/>
            </a:bodyPr>
            <a:lstStyle/>
            <a:p>
              <a:r>
                <a:rPr lang="en-US" sz="2800" b="0" dirty="0">
                  <a:solidFill>
                    <a:schemeClr val="tx1"/>
                  </a:solidFill>
                  <a:latin typeface="Times New Roman" panose="02020603050405020304" pitchFamily="18" charset="0"/>
                  <a:cs typeface="Times New Roman" panose="02020603050405020304" pitchFamily="18" charset="0"/>
                </a:rPr>
                <a:t>0.5m</a:t>
              </a:r>
            </a:p>
          </p:txBody>
        </p:sp>
      </p:grpSp>
      <p:sp>
        <p:nvSpPr>
          <p:cNvPr id="2055" name="TextBox 2054">
            <a:extLst>
              <a:ext uri="{FF2B5EF4-FFF2-40B4-BE49-F238E27FC236}">
                <a16:creationId xmlns:a16="http://schemas.microsoft.com/office/drawing/2014/main" id="{EE866E74-3BEA-4C12-94F1-518C3A68331B}"/>
              </a:ext>
            </a:extLst>
          </p:cNvPr>
          <p:cNvSpPr txBox="1"/>
          <p:nvPr/>
        </p:nvSpPr>
        <p:spPr>
          <a:xfrm>
            <a:off x="36339317" y="18636582"/>
            <a:ext cx="3785511" cy="954107"/>
          </a:xfrm>
          <a:prstGeom prst="rect">
            <a:avLst/>
          </a:prstGeom>
          <a:noFill/>
        </p:spPr>
        <p:txBody>
          <a:bodyPr wrap="square" rtlCol="0">
            <a:spAutoFit/>
          </a:bodyPr>
          <a:lstStyle/>
          <a:p>
            <a:r>
              <a:rPr lang="en-US" sz="2800" b="0" dirty="0">
                <a:solidFill>
                  <a:schemeClr val="tx1"/>
                </a:solidFill>
                <a:latin typeface="Times New Roman" panose="02020603050405020304" pitchFamily="18" charset="0"/>
                <a:cs typeface="Times New Roman" panose="02020603050405020304" pitchFamily="18" charset="0"/>
              </a:rPr>
              <a:t>Figure 5: Cross-Section of Scale-Up Condenser</a:t>
            </a:r>
          </a:p>
        </p:txBody>
      </p:sp>
      <p:sp>
        <p:nvSpPr>
          <p:cNvPr id="91" name="TextBox 90">
            <a:extLst>
              <a:ext uri="{FF2B5EF4-FFF2-40B4-BE49-F238E27FC236}">
                <a16:creationId xmlns:a16="http://schemas.microsoft.com/office/drawing/2014/main" id="{DB33D848-B622-422C-B140-43CC4D39D79B}"/>
              </a:ext>
            </a:extLst>
          </p:cNvPr>
          <p:cNvSpPr txBox="1"/>
          <p:nvPr/>
        </p:nvSpPr>
        <p:spPr>
          <a:xfrm>
            <a:off x="14785737" y="32014180"/>
            <a:ext cx="11218620" cy="523220"/>
          </a:xfrm>
          <a:prstGeom prst="rect">
            <a:avLst/>
          </a:prstGeom>
          <a:noFill/>
        </p:spPr>
        <p:txBody>
          <a:bodyPr wrap="square" rtlCol="0">
            <a:spAutoFit/>
          </a:bodyPr>
          <a:lstStyle/>
          <a:p>
            <a:r>
              <a:rPr lang="en-US" sz="2800" b="0" dirty="0">
                <a:solidFill>
                  <a:schemeClr val="tx1"/>
                </a:solidFill>
                <a:latin typeface="Times New Roman" panose="02020603050405020304" pitchFamily="18" charset="0"/>
                <a:cs typeface="Times New Roman" panose="02020603050405020304" pitchFamily="18" charset="0"/>
              </a:rPr>
              <a:t>Figure 4: Wilson Plot Analysis for Countercurrent Flow </a:t>
            </a:r>
          </a:p>
        </p:txBody>
      </p:sp>
      <p:graphicFrame>
        <p:nvGraphicFramePr>
          <p:cNvPr id="89" name="Chart 88">
            <a:extLst>
              <a:ext uri="{FF2B5EF4-FFF2-40B4-BE49-F238E27FC236}">
                <a16:creationId xmlns:a16="http://schemas.microsoft.com/office/drawing/2014/main" id="{00000000-0008-0000-0000-000004000000}"/>
              </a:ext>
            </a:extLst>
          </p:cNvPr>
          <p:cNvGraphicFramePr>
            <a:graphicFrameLocks/>
          </p:cNvGraphicFramePr>
          <p:nvPr>
            <p:extLst>
              <p:ext uri="{D42A27DB-BD31-4B8C-83A1-F6EECF244321}">
                <p14:modId xmlns:p14="http://schemas.microsoft.com/office/powerpoint/2010/main" val="1450671292"/>
              </p:ext>
            </p:extLst>
          </p:nvPr>
        </p:nvGraphicFramePr>
        <p:xfrm>
          <a:off x="16974354" y="28317014"/>
          <a:ext cx="6318802" cy="3697166"/>
        </p:xfrm>
        <a:graphic>
          <a:graphicData uri="http://schemas.openxmlformats.org/drawingml/2006/chart">
            <c:chart xmlns:c="http://schemas.openxmlformats.org/drawingml/2006/chart" xmlns:r="http://schemas.openxmlformats.org/officeDocument/2006/relationships" r:id="rId25"/>
          </a:graphicData>
        </a:graphic>
      </p:graphicFrame>
      <p:sp>
        <p:nvSpPr>
          <p:cNvPr id="49" name="Rectangle 165">
            <a:extLst>
              <a:ext uri="{FF2B5EF4-FFF2-40B4-BE49-F238E27FC236}">
                <a16:creationId xmlns:a16="http://schemas.microsoft.com/office/drawing/2014/main" id="{5C6AE877-7A23-45D6-AACD-452DD2BF32B9}"/>
              </a:ext>
            </a:extLst>
          </p:cNvPr>
          <p:cNvSpPr>
            <a:spLocks noChangeArrowheads="1"/>
          </p:cNvSpPr>
          <p:nvPr/>
        </p:nvSpPr>
        <p:spPr bwMode="auto">
          <a:xfrm>
            <a:off x="27362045" y="27321554"/>
            <a:ext cx="11430000" cy="1211178"/>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25730" tIns="62865" rIns="125730" bIns="62865" anchor="ctr"/>
          <a:lstStyle/>
          <a:p>
            <a:pPr defTabSz="3448969"/>
            <a:r>
              <a:rPr lang="en-US" sz="5500" dirty="0">
                <a:solidFill>
                  <a:schemeClr val="bg1"/>
                </a:solidFill>
                <a:latin typeface="Times New Roman" panose="02020603050405020304" pitchFamily="18" charset="0"/>
                <a:cs typeface="Times New Roman" panose="02020603050405020304" pitchFamily="18" charset="0"/>
              </a:rPr>
              <a:t>References</a:t>
            </a:r>
          </a:p>
        </p:txBody>
      </p:sp>
      <p:sp>
        <p:nvSpPr>
          <p:cNvPr id="50" name="Rectangle 49">
            <a:extLst>
              <a:ext uri="{FF2B5EF4-FFF2-40B4-BE49-F238E27FC236}">
                <a16:creationId xmlns:a16="http://schemas.microsoft.com/office/drawing/2014/main" id="{9B4F7D2D-6262-42A1-8605-957BE99F4846}"/>
              </a:ext>
            </a:extLst>
          </p:cNvPr>
          <p:cNvSpPr/>
          <p:nvPr/>
        </p:nvSpPr>
        <p:spPr>
          <a:xfrm>
            <a:off x="27378377" y="31593472"/>
            <a:ext cx="12169423" cy="1200329"/>
          </a:xfrm>
          <a:prstGeom prst="rect">
            <a:avLst/>
          </a:prstGeom>
        </p:spPr>
        <p:txBody>
          <a:bodyPr wrap="square">
            <a:spAutoFit/>
          </a:bodyPr>
          <a:lstStyle/>
          <a:p>
            <a:pPr marL="342900" indent="-342900" algn="l">
              <a:buFont typeface="Arial" panose="020B0604020202020204" pitchFamily="34" charset="0"/>
              <a:buChar char="•"/>
            </a:pPr>
            <a:r>
              <a:rPr lang="en-US" sz="2400" b="0" dirty="0">
                <a:solidFill>
                  <a:srgbClr val="000000"/>
                </a:solidFill>
                <a:latin typeface="Times New Roman" panose="02020603050405020304" pitchFamily="18" charset="0"/>
                <a:cs typeface="Times New Roman" panose="02020603050405020304" pitchFamily="18" charset="0"/>
              </a:rPr>
              <a:t>UNH Chemical Engineering Department for the cost of printing</a:t>
            </a:r>
          </a:p>
          <a:p>
            <a:pPr algn="l"/>
            <a:endParaRPr lang="en-US" sz="2400" b="0" dirty="0">
              <a:solidFill>
                <a:srgbClr val="000000"/>
              </a:solidFill>
              <a:latin typeface="Times New Roman" panose="02020603050405020304" pitchFamily="18" charset="0"/>
              <a:cs typeface="Times New Roman" panose="02020603050405020304" pitchFamily="18" charset="0"/>
            </a:endParaRPr>
          </a:p>
          <a:p>
            <a:pPr marL="342900" indent="-342900" algn="l">
              <a:buFont typeface="Arial" panose="020B0604020202020204" pitchFamily="34" charset="0"/>
              <a:buChar char="•"/>
            </a:pPr>
            <a:r>
              <a:rPr lang="en-US" sz="2400" b="0" dirty="0">
                <a:solidFill>
                  <a:srgbClr val="000000"/>
                </a:solidFill>
                <a:latin typeface="Times New Roman" panose="02020603050405020304" pitchFamily="18" charset="0"/>
                <a:cs typeface="Times New Roman" panose="02020603050405020304" pitchFamily="18" charset="0"/>
              </a:rPr>
              <a:t>Professor St. Jean for answering questions corresponding to data collection and analysis</a:t>
            </a:r>
          </a:p>
        </p:txBody>
      </p:sp>
    </p:spTree>
  </p:cSld>
  <p:clrMapOvr>
    <a:masterClrMapping/>
  </p:clrMapOvr>
</p:sld>
</file>

<file path=ppt/theme/theme1.xml><?xml version="1.0" encoding="utf-8"?>
<a:theme xmlns:a="http://schemas.openxmlformats.org/drawingml/2006/main" name="Default Design">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spDef>
    <a:ln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11164</TotalTime>
  <Words>807</Words>
  <Application>Microsoft Office PowerPoint</Application>
  <PresentationFormat>Custom</PresentationFormat>
  <Paragraphs>109</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ＭＳ Ｐゴシック</vt:lpstr>
      <vt:lpstr>Arial</vt:lpstr>
      <vt:lpstr>Calibri</vt:lpstr>
      <vt:lpstr>Cambria Math</vt:lpstr>
      <vt:lpstr>Times New Roman</vt:lpstr>
      <vt:lpstr>Wingdings</vt:lpstr>
      <vt:lpstr>Default Design</vt:lpstr>
      <vt:lpstr>Heat Exchange in Condensing Systems  Nimesh Bhattarai, Thomas Gende, and Kristen Loose University of New Hampshire Department of Chemical Engineering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Heat Exchange in Condensing Systems  Nimesh Bhattarai, Thomas Gende, and Kristen Loose University of New Hampshire Department of Chemical Engineering</dc:title>
  <dc:subject/>
  <dc:creator/>
  <cp:keywords/>
  <dc:description/>
  <cp:lastModifiedBy>Loose, Kristen E</cp:lastModifiedBy>
  <cp:revision>312</cp:revision>
  <cp:lastPrinted>2014-02-24T14:53:09Z</cp:lastPrinted>
  <dcterms:created xsi:type="dcterms:W3CDTF">2004-07-26T21:45:23Z</dcterms:created>
  <dcterms:modified xsi:type="dcterms:W3CDTF">2018-05-02T20:19:57Z</dcterms:modified>
  <cp:category/>
</cp:coreProperties>
</file>