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docProps/core.xml" ContentType="application/vnd.openxmlformats-package.core-properties+xml"/>
  <Override PartName="/docProps/app.xml" ContentType="application/vnd.openxmlformats-officedocument.extended-properties+xml"/>
  <Override PartName="/ppt/diagrams/data2.xml" ContentType="application/vnd.openxmlformats-officedocument.drawingml.diagramData+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3"/>
  </p:sldMasterIdLst>
  <p:notesMasterIdLst>
    <p:notesMasterId r:id="rId5"/>
  </p:notesMasterIdLst>
  <p:sldIdLst>
    <p:sldId id="256" r:id="rId4"/>
  </p:sldIdLst>
  <p:sldSz cx="43891200" cy="32918400"/>
  <p:notesSz cx="9144000" cy="6858000"/>
  <p:defaultTextStyle>
    <a:defPPr>
      <a:defRPr lang="en-US"/>
    </a:defPPr>
    <a:lvl1pPr marL="0" algn="l" defTabSz="4301092" rtl="0" eaLnBrk="1" latinLnBrk="0" hangingPunct="1">
      <a:defRPr sz="8500" kern="1200">
        <a:solidFill>
          <a:schemeClr val="tx1"/>
        </a:solidFill>
        <a:latin typeface="+mn-lt"/>
        <a:ea typeface="+mn-ea"/>
        <a:cs typeface="+mn-cs"/>
      </a:defRPr>
    </a:lvl1pPr>
    <a:lvl2pPr marL="2150545" algn="l" defTabSz="4301092" rtl="0" eaLnBrk="1" latinLnBrk="0" hangingPunct="1">
      <a:defRPr sz="8500" kern="1200">
        <a:solidFill>
          <a:schemeClr val="tx1"/>
        </a:solidFill>
        <a:latin typeface="+mn-lt"/>
        <a:ea typeface="+mn-ea"/>
        <a:cs typeface="+mn-cs"/>
      </a:defRPr>
    </a:lvl2pPr>
    <a:lvl3pPr marL="4301092" algn="l" defTabSz="4301092" rtl="0" eaLnBrk="1" latinLnBrk="0" hangingPunct="1">
      <a:defRPr sz="8500" kern="1200">
        <a:solidFill>
          <a:schemeClr val="tx1"/>
        </a:solidFill>
        <a:latin typeface="+mn-lt"/>
        <a:ea typeface="+mn-ea"/>
        <a:cs typeface="+mn-cs"/>
      </a:defRPr>
    </a:lvl3pPr>
    <a:lvl4pPr marL="6451637" algn="l" defTabSz="4301092" rtl="0" eaLnBrk="1" latinLnBrk="0" hangingPunct="1">
      <a:defRPr sz="8500" kern="1200">
        <a:solidFill>
          <a:schemeClr val="tx1"/>
        </a:solidFill>
        <a:latin typeface="+mn-lt"/>
        <a:ea typeface="+mn-ea"/>
        <a:cs typeface="+mn-cs"/>
      </a:defRPr>
    </a:lvl4pPr>
    <a:lvl5pPr marL="8602184" algn="l" defTabSz="4301092" rtl="0" eaLnBrk="1" latinLnBrk="0" hangingPunct="1">
      <a:defRPr sz="8500" kern="1200">
        <a:solidFill>
          <a:schemeClr val="tx1"/>
        </a:solidFill>
        <a:latin typeface="+mn-lt"/>
        <a:ea typeface="+mn-ea"/>
        <a:cs typeface="+mn-cs"/>
      </a:defRPr>
    </a:lvl5pPr>
    <a:lvl6pPr marL="10752730" algn="l" defTabSz="4301092" rtl="0" eaLnBrk="1" latinLnBrk="0" hangingPunct="1">
      <a:defRPr sz="8500" kern="1200">
        <a:solidFill>
          <a:schemeClr val="tx1"/>
        </a:solidFill>
        <a:latin typeface="+mn-lt"/>
        <a:ea typeface="+mn-ea"/>
        <a:cs typeface="+mn-cs"/>
      </a:defRPr>
    </a:lvl6pPr>
    <a:lvl7pPr marL="12903275" algn="l" defTabSz="4301092" rtl="0" eaLnBrk="1" latinLnBrk="0" hangingPunct="1">
      <a:defRPr sz="8500" kern="1200">
        <a:solidFill>
          <a:schemeClr val="tx1"/>
        </a:solidFill>
        <a:latin typeface="+mn-lt"/>
        <a:ea typeface="+mn-ea"/>
        <a:cs typeface="+mn-cs"/>
      </a:defRPr>
    </a:lvl7pPr>
    <a:lvl8pPr marL="15053822" algn="l" defTabSz="4301092" rtl="0" eaLnBrk="1" latinLnBrk="0" hangingPunct="1">
      <a:defRPr sz="8500" kern="1200">
        <a:solidFill>
          <a:schemeClr val="tx1"/>
        </a:solidFill>
        <a:latin typeface="+mn-lt"/>
        <a:ea typeface="+mn-ea"/>
        <a:cs typeface="+mn-cs"/>
      </a:defRPr>
    </a:lvl8pPr>
    <a:lvl9pPr marL="17204367" algn="l" defTabSz="4301092" rtl="0" eaLnBrk="1" latinLnBrk="0" hangingPunct="1">
      <a:defRPr sz="8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591"/>
    <a:srgbClr val="F5F7E9"/>
    <a:srgbClr val="FBFAE5"/>
    <a:srgbClr val="B5372D"/>
    <a:srgbClr val="990033"/>
    <a:srgbClr val="3333CC"/>
    <a:srgbClr val="FF99CC"/>
    <a:srgbClr val="FFC9C9"/>
    <a:srgbClr val="990000"/>
    <a:srgbClr val="FFFF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279" autoAdjust="0"/>
    <p:restoredTop sz="94434" autoAdjust="0"/>
  </p:normalViewPr>
  <p:slideViewPr>
    <p:cSldViewPr snapToGrid="0">
      <p:cViewPr>
        <p:scale>
          <a:sx n="62" d="100"/>
          <a:sy n="62" d="100"/>
        </p:scale>
        <p:origin x="-4325" y="-10402"/>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Master" Target="slideMasters/slideMaster1.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Smarn\OneDrive\Documents\Unit%20ops\Data%20analysis%20RT4%20(1).xlsx" TargetMode="Externa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Smarn\OneDrive\Documents\Unit%20ops\Data%20analysis%20RT4%20(1).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Smarn\OneDrive\Documents\Unit%20ops\Data%20analysis%20RT4%20(1).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Smarn\OneDrive\Documents\Unit%20ops\Data%20analysis%20RT4%20(1).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C:\Users\Smarn\OneDrive\Documents\Unit%20ops\Data%20analysis%20RT4%20(1).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file:///C:\Users\Smarn\OneDrive\Documents\Unit%20ops\Data%20analysis%20RT4%20(1)%20(version%201)%20actual.xlsx" TargetMode="External"/><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745628437414484"/>
          <c:y val="5.0933661128218698E-2"/>
          <c:w val="0.80806327435130543"/>
          <c:h val="0.79244371026487814"/>
        </c:manualLayout>
      </c:layout>
      <c:barChart>
        <c:barDir val="col"/>
        <c:grouping val="clustered"/>
        <c:varyColors val="0"/>
        <c:ser>
          <c:idx val="1"/>
          <c:order val="0"/>
          <c:tx>
            <c:v>Counter Current Flow</c:v>
          </c:tx>
          <c:spPr>
            <a:solidFill>
              <a:srgbClr val="7030A0"/>
            </a:solidFill>
            <a:ln>
              <a:solidFill>
                <a:schemeClr val="tx1"/>
              </a:solidFill>
            </a:ln>
            <a:effectLst/>
          </c:spPr>
          <c:invertIfNegative val="0"/>
          <c:errBars>
            <c:errBarType val="both"/>
            <c:errValType val="cust"/>
            <c:noEndCap val="0"/>
            <c:plus>
              <c:numRef>
                <c:f>'Tubular Counter'!$AC$5:$AC$8</c:f>
                <c:numCache>
                  <c:formatCode>General</c:formatCode>
                  <c:ptCount val="4"/>
                  <c:pt idx="0">
                    <c:v>95.980171666350117</c:v>
                  </c:pt>
                  <c:pt idx="1">
                    <c:v>182.93726149032818</c:v>
                  </c:pt>
                  <c:pt idx="2">
                    <c:v>123.86388414986037</c:v>
                  </c:pt>
                  <c:pt idx="3">
                    <c:v>105.27595607450306</c:v>
                  </c:pt>
                </c:numCache>
              </c:numRef>
            </c:plus>
            <c:minus>
              <c:numRef>
                <c:f>'Tubular Counter'!$AC$5:$AC$8</c:f>
                <c:numCache>
                  <c:formatCode>General</c:formatCode>
                  <c:ptCount val="4"/>
                  <c:pt idx="0">
                    <c:v>95.980171666350117</c:v>
                  </c:pt>
                  <c:pt idx="1">
                    <c:v>182.93726149032818</c:v>
                  </c:pt>
                  <c:pt idx="2">
                    <c:v>123.86388414986037</c:v>
                  </c:pt>
                  <c:pt idx="3">
                    <c:v>105.27595607450306</c:v>
                  </c:pt>
                </c:numCache>
              </c:numRef>
            </c:minus>
            <c:spPr>
              <a:noFill/>
              <a:ln w="15875" cap="flat" cmpd="sng" algn="ctr">
                <a:solidFill>
                  <a:schemeClr val="tx1"/>
                </a:solidFill>
                <a:round/>
              </a:ln>
              <a:effectLst/>
            </c:spPr>
          </c:errBars>
          <c:cat>
            <c:numRef>
              <c:f>'Tubular Co-Current'!$K$21:$K$24</c:f>
              <c:numCache>
                <c:formatCode>0.00E+00</c:formatCode>
                <c:ptCount val="4"/>
                <c:pt idx="0">
                  <c:v>28.087950323616777</c:v>
                </c:pt>
                <c:pt idx="1">
                  <c:v>18.884664472899793</c:v>
                </c:pt>
                <c:pt idx="2">
                  <c:v>9.5469150302080426</c:v>
                </c:pt>
                <c:pt idx="3">
                  <c:v>4.5284349697277904</c:v>
                </c:pt>
              </c:numCache>
            </c:numRef>
          </c:cat>
          <c:val>
            <c:numRef>
              <c:f>'Tubular Counter'!$AA$5:$AA$8</c:f>
              <c:numCache>
                <c:formatCode>General</c:formatCode>
                <c:ptCount val="4"/>
                <c:pt idx="0">
                  <c:v>10959.49233071124</c:v>
                </c:pt>
                <c:pt idx="1">
                  <c:v>7902.8130224490997</c:v>
                </c:pt>
                <c:pt idx="2">
                  <c:v>4621.558170846035</c:v>
                </c:pt>
                <c:pt idx="3">
                  <c:v>2586.4707425556212</c:v>
                </c:pt>
              </c:numCache>
            </c:numRef>
          </c:val>
          <c:extLst>
            <c:ext xmlns:c16="http://schemas.microsoft.com/office/drawing/2014/chart" uri="{C3380CC4-5D6E-409C-BE32-E72D297353CC}">
              <c16:uniqueId val="{00000000-3CA0-4CAA-B54D-677F99FE9145}"/>
            </c:ext>
          </c:extLst>
        </c:ser>
        <c:ser>
          <c:idx val="2"/>
          <c:order val="1"/>
          <c:tx>
            <c:v>Cocurrent Flow</c:v>
          </c:tx>
          <c:spPr>
            <a:solidFill>
              <a:schemeClr val="accent2"/>
            </a:solidFill>
            <a:ln>
              <a:solidFill>
                <a:schemeClr val="tx1"/>
              </a:solidFill>
            </a:ln>
            <a:effectLst/>
          </c:spPr>
          <c:invertIfNegative val="0"/>
          <c:errBars>
            <c:errBarType val="both"/>
            <c:errValType val="cust"/>
            <c:noEndCap val="0"/>
            <c:plus>
              <c:numRef>
                <c:f>'Tubular Co-Current'!$AC$5:$AC$8</c:f>
                <c:numCache>
                  <c:formatCode>General</c:formatCode>
                  <c:ptCount val="4"/>
                  <c:pt idx="0">
                    <c:v>40.782999499756272</c:v>
                  </c:pt>
                  <c:pt idx="1">
                    <c:v>25.477873482834628</c:v>
                  </c:pt>
                  <c:pt idx="2">
                    <c:v>85.790481905248228</c:v>
                  </c:pt>
                  <c:pt idx="3">
                    <c:v>19.477716854634668</c:v>
                  </c:pt>
                </c:numCache>
              </c:numRef>
            </c:plus>
            <c:minus>
              <c:numRef>
                <c:f>'Tubular Co-Current'!$AC$5:$AC$8</c:f>
                <c:numCache>
                  <c:formatCode>General</c:formatCode>
                  <c:ptCount val="4"/>
                  <c:pt idx="0">
                    <c:v>40.782999499756272</c:v>
                  </c:pt>
                  <c:pt idx="1">
                    <c:v>25.477873482834628</c:v>
                  </c:pt>
                  <c:pt idx="2">
                    <c:v>85.790481905248228</c:v>
                  </c:pt>
                  <c:pt idx="3">
                    <c:v>19.477716854634668</c:v>
                  </c:pt>
                </c:numCache>
              </c:numRef>
            </c:minus>
            <c:spPr>
              <a:noFill/>
              <a:ln w="15875" cap="flat" cmpd="sng" algn="ctr">
                <a:solidFill>
                  <a:schemeClr val="tx1"/>
                </a:solidFill>
                <a:round/>
              </a:ln>
              <a:effectLst/>
            </c:spPr>
          </c:errBars>
          <c:cat>
            <c:numRef>
              <c:f>'Tubular Co-Current'!$K$21:$K$24</c:f>
              <c:numCache>
                <c:formatCode>0.00E+00</c:formatCode>
                <c:ptCount val="4"/>
                <c:pt idx="0">
                  <c:v>28.087950323616777</c:v>
                </c:pt>
                <c:pt idx="1">
                  <c:v>18.884664472899793</c:v>
                </c:pt>
                <c:pt idx="2">
                  <c:v>9.5469150302080426</c:v>
                </c:pt>
                <c:pt idx="3">
                  <c:v>4.5284349697277904</c:v>
                </c:pt>
              </c:numCache>
            </c:numRef>
          </c:cat>
          <c:val>
            <c:numRef>
              <c:f>'Tubular Co-Current'!$AA$5:$AA$8</c:f>
              <c:numCache>
                <c:formatCode>General</c:formatCode>
                <c:ptCount val="4"/>
                <c:pt idx="0">
                  <c:v>2908.9699970676756</c:v>
                </c:pt>
                <c:pt idx="1">
                  <c:v>2551.4299143380322</c:v>
                </c:pt>
                <c:pt idx="2">
                  <c:v>2014.9481218891185</c:v>
                </c:pt>
                <c:pt idx="3">
                  <c:v>1553.5934045083022</c:v>
                </c:pt>
              </c:numCache>
            </c:numRef>
          </c:val>
          <c:extLst>
            <c:ext xmlns:c16="http://schemas.microsoft.com/office/drawing/2014/chart" uri="{C3380CC4-5D6E-409C-BE32-E72D297353CC}">
              <c16:uniqueId val="{00000001-3CA0-4CAA-B54D-677F99FE9145}"/>
            </c:ext>
          </c:extLst>
        </c:ser>
        <c:dLbls>
          <c:showLegendKey val="0"/>
          <c:showVal val="0"/>
          <c:showCatName val="0"/>
          <c:showSerName val="0"/>
          <c:showPercent val="0"/>
          <c:showBubbleSize val="0"/>
        </c:dLbls>
        <c:gapWidth val="219"/>
        <c:overlap val="-27"/>
        <c:axId val="647871808"/>
        <c:axId val="647872464"/>
      </c:barChart>
      <c:catAx>
        <c:axId val="647871808"/>
        <c:scaling>
          <c:orientation val="minMax"/>
        </c:scaling>
        <c:delete val="0"/>
        <c:axPos val="b"/>
        <c:title>
          <c:tx>
            <c:rich>
              <a:bodyPr rot="0" spcFirstLastPara="1" vertOverflow="ellipsis" vert="horz" wrap="square" anchor="ctr" anchorCtr="1"/>
              <a:lstStyle/>
              <a:p>
                <a:pPr>
                  <a:defRPr sz="2000" b="1" i="0" u="none" strike="noStrike" kern="1200" baseline="0">
                    <a:solidFill>
                      <a:sysClr val="windowText" lastClr="000000"/>
                    </a:solidFill>
                    <a:latin typeface="+mn-lt"/>
                    <a:ea typeface="+mn-ea"/>
                    <a:cs typeface="+mn-cs"/>
                  </a:defRPr>
                </a:pPr>
                <a:r>
                  <a:rPr lang="en-US" sz="2000" b="1">
                    <a:solidFill>
                      <a:sysClr val="windowText" lastClr="000000"/>
                    </a:solidFill>
                  </a:rPr>
                  <a:t>Average</a:t>
                </a:r>
                <a:r>
                  <a:rPr lang="en-US" sz="2000" b="1" baseline="0">
                    <a:solidFill>
                      <a:sysClr val="windowText" lastClr="000000"/>
                    </a:solidFill>
                  </a:rPr>
                  <a:t> Reynold's Number</a:t>
                </a:r>
                <a:endParaRPr lang="en-US" sz="2000" b="1">
                  <a:solidFill>
                    <a:sysClr val="windowText" lastClr="000000"/>
                  </a:solidFill>
                </a:endParaRPr>
              </a:p>
            </c:rich>
          </c:tx>
          <c:overlay val="0"/>
          <c:spPr>
            <a:noFill/>
            <a:ln>
              <a:noFill/>
            </a:ln>
            <a:effectLst/>
          </c:spPr>
          <c:txPr>
            <a:bodyPr rot="0" spcFirstLastPara="1" vertOverflow="ellipsis" vert="horz" wrap="square" anchor="ctr" anchorCtr="1"/>
            <a:lstStyle/>
            <a:p>
              <a:pPr>
                <a:defRPr sz="2000" b="1" i="0" u="none" strike="noStrike" kern="1200" baseline="0">
                  <a:solidFill>
                    <a:sysClr val="windowText" lastClr="000000"/>
                  </a:solidFill>
                  <a:latin typeface="+mn-lt"/>
                  <a:ea typeface="+mn-ea"/>
                  <a:cs typeface="+mn-cs"/>
                </a:defRPr>
              </a:pPr>
              <a:endParaRPr lang="en-US"/>
            </a:p>
          </c:txPr>
        </c:title>
        <c:numFmt formatCode="#,##0.00" sourceLinked="0"/>
        <c:majorTickMark val="none"/>
        <c:minorTickMark val="none"/>
        <c:tickLblPos val="nextTo"/>
        <c:spPr>
          <a:noFill/>
          <a:ln w="25400" cap="flat" cmpd="sng" algn="ctr">
            <a:solidFill>
              <a:schemeClr val="tx1">
                <a:alpha val="90000"/>
              </a:schemeClr>
            </a:solidFill>
            <a:round/>
          </a:ln>
          <a:effectLst/>
        </c:spPr>
        <c:txPr>
          <a:bodyPr rot="-60000000" spcFirstLastPara="1" vertOverflow="ellipsis" vert="horz" wrap="square" anchor="ctr" anchorCtr="1"/>
          <a:lstStyle/>
          <a:p>
            <a:pPr>
              <a:defRPr sz="1800" b="0" i="0" u="none" strike="noStrike" kern="1200" baseline="0">
                <a:solidFill>
                  <a:sysClr val="windowText" lastClr="000000"/>
                </a:solidFill>
                <a:latin typeface="+mn-lt"/>
                <a:ea typeface="+mn-ea"/>
                <a:cs typeface="+mn-cs"/>
              </a:defRPr>
            </a:pPr>
            <a:endParaRPr lang="en-US"/>
          </a:p>
        </c:txPr>
        <c:crossAx val="647872464"/>
        <c:crosses val="autoZero"/>
        <c:auto val="1"/>
        <c:lblAlgn val="ctr"/>
        <c:lblOffset val="100"/>
        <c:noMultiLvlLbl val="0"/>
      </c:catAx>
      <c:valAx>
        <c:axId val="647872464"/>
        <c:scaling>
          <c:orientation val="minMax"/>
          <c:max val="12000"/>
          <c:min val="1000"/>
        </c:scaling>
        <c:delete val="0"/>
        <c:axPos val="l"/>
        <c:title>
          <c:tx>
            <c:rich>
              <a:bodyPr rot="-5400000" spcFirstLastPara="1" vertOverflow="ellipsis" vert="horz" wrap="square" anchor="ctr" anchorCtr="1"/>
              <a:lstStyle/>
              <a:p>
                <a:pPr>
                  <a:defRPr sz="2000" b="1" i="0" u="none" strike="noStrike" kern="1200" baseline="0">
                    <a:solidFill>
                      <a:sysClr val="windowText" lastClr="000000"/>
                    </a:solidFill>
                    <a:latin typeface="+mn-lt"/>
                    <a:ea typeface="+mn-ea"/>
                    <a:cs typeface="+mn-cs"/>
                  </a:defRPr>
                </a:pPr>
                <a:r>
                  <a:rPr lang="en-US" sz="2000" b="1" dirty="0">
                    <a:solidFill>
                      <a:sysClr val="windowText" lastClr="000000"/>
                    </a:solidFill>
                  </a:rPr>
                  <a:t>h</a:t>
                </a:r>
                <a:r>
                  <a:rPr lang="en-US" sz="2000" b="1" baseline="-25000" dirty="0">
                    <a:solidFill>
                      <a:sysClr val="windowText" lastClr="000000"/>
                    </a:solidFill>
                  </a:rPr>
                  <a:t>i </a:t>
                </a:r>
                <a:r>
                  <a:rPr lang="en-US" sz="2000" b="1" baseline="0" dirty="0">
                    <a:solidFill>
                      <a:sysClr val="windowText" lastClr="000000"/>
                    </a:solidFill>
                  </a:rPr>
                  <a:t>(W/m</a:t>
                </a:r>
                <a:r>
                  <a:rPr lang="en-US" sz="2000" b="1" baseline="30000" dirty="0">
                    <a:solidFill>
                      <a:sysClr val="windowText" lastClr="000000"/>
                    </a:solidFill>
                  </a:rPr>
                  <a:t>2</a:t>
                </a:r>
                <a:r>
                  <a:rPr lang="en-US" sz="2000" b="1" baseline="0" dirty="0">
                    <a:solidFill>
                      <a:sysClr val="windowText" lastClr="000000"/>
                    </a:solidFill>
                  </a:rPr>
                  <a:t> K) </a:t>
                </a:r>
                <a:endParaRPr lang="en-US" sz="2000" b="1" dirty="0">
                  <a:solidFill>
                    <a:sysClr val="windowText" lastClr="000000"/>
                  </a:solidFill>
                </a:endParaRPr>
              </a:p>
            </c:rich>
          </c:tx>
          <c:overlay val="0"/>
          <c:spPr>
            <a:noFill/>
            <a:ln>
              <a:noFill/>
            </a:ln>
            <a:effectLst/>
          </c:spPr>
          <c:txPr>
            <a:bodyPr rot="-5400000" spcFirstLastPara="1" vertOverflow="ellipsis" vert="horz" wrap="square" anchor="ctr" anchorCtr="1"/>
            <a:lstStyle/>
            <a:p>
              <a:pPr>
                <a:defRPr sz="2000" b="1" i="0" u="none" strike="noStrike" kern="1200" baseline="0">
                  <a:solidFill>
                    <a:sysClr val="windowText" lastClr="000000"/>
                  </a:solidFill>
                  <a:latin typeface="+mn-lt"/>
                  <a:ea typeface="+mn-ea"/>
                  <a:cs typeface="+mn-cs"/>
                </a:defRPr>
              </a:pPr>
              <a:endParaRPr lang="en-US"/>
            </a:p>
          </c:txPr>
        </c:title>
        <c:numFmt formatCode="General" sourceLinked="0"/>
        <c:majorTickMark val="in"/>
        <c:minorTickMark val="none"/>
        <c:tickLblPos val="nextTo"/>
        <c:spPr>
          <a:noFill/>
          <a:ln w="25400">
            <a:solidFill>
              <a:schemeClr val="tx1">
                <a:alpha val="90000"/>
              </a:schemeClr>
            </a:solidFill>
          </a:ln>
          <a:effectLst/>
        </c:spPr>
        <c:txPr>
          <a:bodyPr rot="-60000000" spcFirstLastPara="1" vertOverflow="ellipsis" vert="horz" wrap="square" anchor="ctr" anchorCtr="1"/>
          <a:lstStyle/>
          <a:p>
            <a:pPr>
              <a:defRPr sz="1800" b="0" i="0" u="none" strike="noStrike" kern="1200" baseline="0">
                <a:solidFill>
                  <a:sysClr val="windowText" lastClr="000000"/>
                </a:solidFill>
                <a:latin typeface="+mn-lt"/>
                <a:ea typeface="+mn-ea"/>
                <a:cs typeface="+mn-cs"/>
              </a:defRPr>
            </a:pPr>
            <a:endParaRPr lang="en-US"/>
          </a:p>
        </c:txPr>
        <c:crossAx val="647871808"/>
        <c:crosses val="autoZero"/>
        <c:crossBetween val="between"/>
      </c:valAx>
      <c:spPr>
        <a:noFill/>
        <a:ln w="25400">
          <a:solidFill>
            <a:sysClr val="windowText" lastClr="000000"/>
          </a:solidFill>
        </a:ln>
        <a:effectLst/>
      </c:spPr>
    </c:plotArea>
    <c:legend>
      <c:legendPos val="b"/>
      <c:layout>
        <c:manualLayout>
          <c:xMode val="edge"/>
          <c:yMode val="edge"/>
          <c:x val="0.53650302118667914"/>
          <c:y val="0.16560258092738411"/>
          <c:w val="0.43202221785419259"/>
          <c:h val="0.13624606299212599"/>
        </c:manualLayout>
      </c:layout>
      <c:overlay val="0"/>
      <c:spPr>
        <a:noFill/>
        <a:ln>
          <a:noFill/>
        </a:ln>
        <a:effectLst/>
      </c:spPr>
      <c:txPr>
        <a:bodyPr rot="0" spcFirstLastPara="1" vertOverflow="ellipsis" vert="horz" wrap="square" anchor="ctr" anchorCtr="1"/>
        <a:lstStyle/>
        <a:p>
          <a:pPr>
            <a:defRPr sz="20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940398608663042"/>
          <c:y val="6.0613400718527201E-2"/>
          <c:w val="0.79365034923415179"/>
          <c:h val="0.78237935554514393"/>
        </c:manualLayout>
      </c:layout>
      <c:barChart>
        <c:barDir val="col"/>
        <c:grouping val="clustered"/>
        <c:varyColors val="0"/>
        <c:ser>
          <c:idx val="0"/>
          <c:order val="0"/>
          <c:tx>
            <c:v>Counter Current Flow</c:v>
          </c:tx>
          <c:spPr>
            <a:solidFill>
              <a:srgbClr val="7030A0"/>
            </a:solidFill>
            <a:ln w="6350">
              <a:solidFill>
                <a:schemeClr val="tx1">
                  <a:alpha val="90000"/>
                </a:schemeClr>
              </a:solidFill>
            </a:ln>
            <a:effectLst/>
          </c:spPr>
          <c:invertIfNegative val="0"/>
          <c:errBars>
            <c:errBarType val="both"/>
            <c:errValType val="cust"/>
            <c:noEndCap val="0"/>
            <c:plus>
              <c:numRef>
                <c:f>'Shell Counter'!$AC$5:$AC$8</c:f>
                <c:numCache>
                  <c:formatCode>General</c:formatCode>
                  <c:ptCount val="4"/>
                  <c:pt idx="0">
                    <c:v>129.41420313287446</c:v>
                  </c:pt>
                  <c:pt idx="1">
                    <c:v>184.53164103319494</c:v>
                  </c:pt>
                  <c:pt idx="2">
                    <c:v>20.936295394171083</c:v>
                  </c:pt>
                  <c:pt idx="3">
                    <c:v>314.45268736585001</c:v>
                  </c:pt>
                </c:numCache>
              </c:numRef>
            </c:plus>
            <c:minus>
              <c:numRef>
                <c:f>'Shell Counter'!$AC$5:$AC$8</c:f>
                <c:numCache>
                  <c:formatCode>General</c:formatCode>
                  <c:ptCount val="4"/>
                  <c:pt idx="0">
                    <c:v>129.41420313287446</c:v>
                  </c:pt>
                  <c:pt idx="1">
                    <c:v>184.53164103319494</c:v>
                  </c:pt>
                  <c:pt idx="2">
                    <c:v>20.936295394171083</c:v>
                  </c:pt>
                  <c:pt idx="3">
                    <c:v>314.45268736585001</c:v>
                  </c:pt>
                </c:numCache>
              </c:numRef>
            </c:minus>
            <c:spPr>
              <a:noFill/>
              <a:ln w="15875" cap="flat" cmpd="sng" algn="ctr">
                <a:solidFill>
                  <a:schemeClr val="tx1">
                    <a:alpha val="90000"/>
                  </a:schemeClr>
                </a:solidFill>
                <a:round/>
              </a:ln>
              <a:effectLst/>
            </c:spPr>
          </c:errBars>
          <c:cat>
            <c:numRef>
              <c:f>'Shell Counter'!$K$21:$K$24</c:f>
              <c:numCache>
                <c:formatCode>General</c:formatCode>
                <c:ptCount val="4"/>
                <c:pt idx="0">
                  <c:v>2.5462200589173878</c:v>
                </c:pt>
                <c:pt idx="1">
                  <c:v>1.6881634638705845</c:v>
                </c:pt>
                <c:pt idx="2">
                  <c:v>0.88195361096748814</c:v>
                </c:pt>
                <c:pt idx="3">
                  <c:v>0.44719561956836673</c:v>
                </c:pt>
              </c:numCache>
            </c:numRef>
          </c:cat>
          <c:val>
            <c:numRef>
              <c:f>'Shell Counter'!$AA$5:$AA$8</c:f>
              <c:numCache>
                <c:formatCode>General</c:formatCode>
                <c:ptCount val="4"/>
                <c:pt idx="0">
                  <c:v>6212.9973722172654</c:v>
                </c:pt>
                <c:pt idx="1">
                  <c:v>4535.6818646063266</c:v>
                </c:pt>
                <c:pt idx="2">
                  <c:v>2722.1585765703207</c:v>
                </c:pt>
                <c:pt idx="3">
                  <c:v>1506.2310607174529</c:v>
                </c:pt>
              </c:numCache>
            </c:numRef>
          </c:val>
          <c:extLst>
            <c:ext xmlns:c16="http://schemas.microsoft.com/office/drawing/2014/chart" uri="{C3380CC4-5D6E-409C-BE32-E72D297353CC}">
              <c16:uniqueId val="{00000000-9030-4C88-BAAE-97A4F23D02E1}"/>
            </c:ext>
          </c:extLst>
        </c:ser>
        <c:ser>
          <c:idx val="1"/>
          <c:order val="1"/>
          <c:tx>
            <c:v>Cocurrent Flow</c:v>
          </c:tx>
          <c:spPr>
            <a:solidFill>
              <a:schemeClr val="accent2"/>
            </a:solidFill>
            <a:ln w="6350">
              <a:solidFill>
                <a:schemeClr val="tx1">
                  <a:alpha val="90000"/>
                </a:schemeClr>
              </a:solidFill>
            </a:ln>
            <a:effectLst/>
          </c:spPr>
          <c:invertIfNegative val="0"/>
          <c:errBars>
            <c:errBarType val="both"/>
            <c:errValType val="cust"/>
            <c:noEndCap val="0"/>
            <c:plus>
              <c:numRef>
                <c:f>'Shell Co-Current'!$AC$5:$AC$8</c:f>
                <c:numCache>
                  <c:formatCode>General</c:formatCode>
                  <c:ptCount val="4"/>
                  <c:pt idx="0">
                    <c:v>155.82540829532113</c:v>
                  </c:pt>
                  <c:pt idx="1">
                    <c:v>217.74014929695858</c:v>
                  </c:pt>
                  <c:pt idx="2">
                    <c:v>93.787182355215648</c:v>
                  </c:pt>
                  <c:pt idx="3">
                    <c:v>48.649238338907324</c:v>
                  </c:pt>
                </c:numCache>
              </c:numRef>
            </c:plus>
            <c:minus>
              <c:numRef>
                <c:f>'Shell Co-Current'!$AC$5:$AC$8</c:f>
                <c:numCache>
                  <c:formatCode>General</c:formatCode>
                  <c:ptCount val="4"/>
                  <c:pt idx="0">
                    <c:v>155.82540829532113</c:v>
                  </c:pt>
                  <c:pt idx="1">
                    <c:v>217.74014929695858</c:v>
                  </c:pt>
                  <c:pt idx="2">
                    <c:v>93.787182355215648</c:v>
                  </c:pt>
                  <c:pt idx="3">
                    <c:v>48.649238338907324</c:v>
                  </c:pt>
                </c:numCache>
              </c:numRef>
            </c:minus>
            <c:spPr>
              <a:noFill/>
              <a:ln w="15875" cap="flat" cmpd="sng" algn="ctr">
                <a:solidFill>
                  <a:schemeClr val="tx1">
                    <a:alpha val="90000"/>
                  </a:schemeClr>
                </a:solidFill>
                <a:round/>
              </a:ln>
              <a:effectLst/>
            </c:spPr>
          </c:errBars>
          <c:cat>
            <c:numRef>
              <c:f>'Shell Counter'!$K$21:$K$24</c:f>
              <c:numCache>
                <c:formatCode>General</c:formatCode>
                <c:ptCount val="4"/>
                <c:pt idx="0">
                  <c:v>2.5462200589173878</c:v>
                </c:pt>
                <c:pt idx="1">
                  <c:v>1.6881634638705845</c:v>
                </c:pt>
                <c:pt idx="2">
                  <c:v>0.88195361096748814</c:v>
                </c:pt>
                <c:pt idx="3">
                  <c:v>0.44719561956836673</c:v>
                </c:pt>
              </c:numCache>
            </c:numRef>
          </c:cat>
          <c:val>
            <c:numRef>
              <c:f>'Shell Co-Current'!$AA$5:$AA$8</c:f>
              <c:numCache>
                <c:formatCode>General</c:formatCode>
                <c:ptCount val="4"/>
                <c:pt idx="0">
                  <c:v>6841.6780001979641</c:v>
                </c:pt>
                <c:pt idx="1">
                  <c:v>4856.0501841431369</c:v>
                </c:pt>
                <c:pt idx="2">
                  <c:v>2863.0326801739197</c:v>
                </c:pt>
                <c:pt idx="3">
                  <c:v>1740.9845997069526</c:v>
                </c:pt>
              </c:numCache>
            </c:numRef>
          </c:val>
          <c:extLst>
            <c:ext xmlns:c16="http://schemas.microsoft.com/office/drawing/2014/chart" uri="{C3380CC4-5D6E-409C-BE32-E72D297353CC}">
              <c16:uniqueId val="{00000001-9030-4C88-BAAE-97A4F23D02E1}"/>
            </c:ext>
          </c:extLst>
        </c:ser>
        <c:dLbls>
          <c:showLegendKey val="0"/>
          <c:showVal val="0"/>
          <c:showCatName val="0"/>
          <c:showSerName val="0"/>
          <c:showPercent val="0"/>
          <c:showBubbleSize val="0"/>
        </c:dLbls>
        <c:gapWidth val="219"/>
        <c:overlap val="-27"/>
        <c:axId val="649892368"/>
        <c:axId val="649899256"/>
      </c:barChart>
      <c:catAx>
        <c:axId val="649892368"/>
        <c:scaling>
          <c:orientation val="minMax"/>
        </c:scaling>
        <c:delete val="0"/>
        <c:axPos val="b"/>
        <c:title>
          <c:tx>
            <c:rich>
              <a:bodyPr rot="0" spcFirstLastPara="1" vertOverflow="ellipsis" vert="horz" wrap="square" anchor="ctr" anchorCtr="1"/>
              <a:lstStyle/>
              <a:p>
                <a:pPr>
                  <a:defRPr sz="2000" b="1" i="0" u="none" strike="noStrike" kern="1200" baseline="0">
                    <a:solidFill>
                      <a:sysClr val="windowText" lastClr="000000"/>
                    </a:solidFill>
                    <a:latin typeface="+mn-lt"/>
                    <a:ea typeface="+mn-ea"/>
                    <a:cs typeface="+mn-cs"/>
                  </a:defRPr>
                </a:pPr>
                <a:r>
                  <a:rPr lang="en-US" sz="2000" b="1">
                    <a:solidFill>
                      <a:sysClr val="windowText" lastClr="000000"/>
                    </a:solidFill>
                  </a:rPr>
                  <a:t>Average</a:t>
                </a:r>
                <a:r>
                  <a:rPr lang="en-US" sz="2000" b="1" baseline="0">
                    <a:solidFill>
                      <a:sysClr val="windowText" lastClr="000000"/>
                    </a:solidFill>
                  </a:rPr>
                  <a:t> R</a:t>
                </a:r>
                <a:r>
                  <a:rPr lang="en-US" sz="2000" b="1">
                    <a:solidFill>
                      <a:sysClr val="windowText" lastClr="000000"/>
                    </a:solidFill>
                  </a:rPr>
                  <a:t>eynold's Number</a:t>
                </a:r>
              </a:p>
            </c:rich>
          </c:tx>
          <c:overlay val="0"/>
          <c:spPr>
            <a:noFill/>
            <a:ln>
              <a:noFill/>
            </a:ln>
            <a:effectLst/>
          </c:spPr>
          <c:txPr>
            <a:bodyPr rot="0" spcFirstLastPara="1" vertOverflow="ellipsis" vert="horz" wrap="square" anchor="ctr" anchorCtr="1"/>
            <a:lstStyle/>
            <a:p>
              <a:pPr>
                <a:defRPr sz="2000" b="1" i="0" u="none" strike="noStrike" kern="1200" baseline="0">
                  <a:solidFill>
                    <a:sysClr val="windowText" lastClr="000000"/>
                  </a:solidFill>
                  <a:latin typeface="+mn-lt"/>
                  <a:ea typeface="+mn-ea"/>
                  <a:cs typeface="+mn-cs"/>
                </a:defRPr>
              </a:pPr>
              <a:endParaRPr lang="en-US"/>
            </a:p>
          </c:txPr>
        </c:title>
        <c:numFmt formatCode="#,##0.00" sourceLinked="0"/>
        <c:majorTickMark val="none"/>
        <c:minorTickMark val="none"/>
        <c:tickLblPos val="nextTo"/>
        <c:spPr>
          <a:noFill/>
          <a:ln w="25400" cap="flat" cmpd="sng" algn="ctr">
            <a:solidFill>
              <a:schemeClr val="tx1">
                <a:alpha val="90000"/>
              </a:schemeClr>
            </a:solidFill>
            <a:round/>
          </a:ln>
          <a:effectLst/>
        </c:spPr>
        <c:txPr>
          <a:bodyPr rot="-60000000" spcFirstLastPara="1" vertOverflow="ellipsis" vert="horz" wrap="square" anchor="ctr" anchorCtr="1"/>
          <a:lstStyle/>
          <a:p>
            <a:pPr>
              <a:defRPr sz="1800" b="0" i="0" u="none" strike="noStrike" kern="1200" baseline="0">
                <a:solidFill>
                  <a:sysClr val="windowText" lastClr="000000"/>
                </a:solidFill>
                <a:latin typeface="+mn-lt"/>
                <a:ea typeface="+mn-ea"/>
                <a:cs typeface="+mn-cs"/>
              </a:defRPr>
            </a:pPr>
            <a:endParaRPr lang="en-US"/>
          </a:p>
        </c:txPr>
        <c:crossAx val="649899256"/>
        <c:crosses val="autoZero"/>
        <c:auto val="1"/>
        <c:lblAlgn val="ctr"/>
        <c:lblOffset val="100"/>
        <c:noMultiLvlLbl val="0"/>
      </c:catAx>
      <c:valAx>
        <c:axId val="649899256"/>
        <c:scaling>
          <c:orientation val="minMax"/>
          <c:max val="7500"/>
          <c:min val="1000"/>
        </c:scaling>
        <c:delete val="0"/>
        <c:axPos val="l"/>
        <c:title>
          <c:tx>
            <c:rich>
              <a:bodyPr rot="-5400000" spcFirstLastPara="1" vertOverflow="ellipsis" vert="horz" wrap="square" anchor="ctr" anchorCtr="1"/>
              <a:lstStyle/>
              <a:p>
                <a:pPr>
                  <a:defRPr sz="2000" b="1" i="0" u="none" strike="noStrike" kern="1200" baseline="0">
                    <a:solidFill>
                      <a:sysClr val="windowText" lastClr="000000"/>
                    </a:solidFill>
                    <a:latin typeface="+mn-lt"/>
                    <a:ea typeface="+mn-ea"/>
                    <a:cs typeface="+mn-cs"/>
                  </a:defRPr>
                </a:pPr>
                <a:r>
                  <a:rPr lang="en-US" sz="2000" b="1" i="0" baseline="0" dirty="0">
                    <a:effectLst/>
                  </a:rPr>
                  <a:t>h</a:t>
                </a:r>
                <a:r>
                  <a:rPr lang="en-US" sz="2000" b="1" i="0" baseline="-25000" dirty="0">
                    <a:effectLst/>
                  </a:rPr>
                  <a:t>i </a:t>
                </a:r>
                <a:r>
                  <a:rPr lang="en-US" sz="2000" b="1" i="0" baseline="0" dirty="0">
                    <a:effectLst/>
                  </a:rPr>
                  <a:t>(W/m</a:t>
                </a:r>
                <a:r>
                  <a:rPr lang="en-US" sz="2000" b="1" i="0" baseline="30000" dirty="0">
                    <a:effectLst/>
                  </a:rPr>
                  <a:t>2</a:t>
                </a:r>
                <a:r>
                  <a:rPr lang="en-US" sz="2000" b="1" i="0" baseline="0" dirty="0">
                    <a:effectLst/>
                  </a:rPr>
                  <a:t> K) </a:t>
                </a:r>
                <a:endParaRPr lang="en-US" sz="2000" dirty="0">
                  <a:effectLst/>
                </a:endParaRPr>
              </a:p>
            </c:rich>
          </c:tx>
          <c:layout>
            <c:manualLayout>
              <c:xMode val="edge"/>
              <c:yMode val="edge"/>
              <c:x val="1.9860402912191009E-2"/>
              <c:y val="0.34457079168295451"/>
            </c:manualLayout>
          </c:layout>
          <c:overlay val="0"/>
          <c:spPr>
            <a:noFill/>
            <a:ln>
              <a:noFill/>
            </a:ln>
            <a:effectLst/>
          </c:spPr>
          <c:txPr>
            <a:bodyPr rot="-5400000" spcFirstLastPara="1" vertOverflow="ellipsis" vert="horz" wrap="square" anchor="ctr" anchorCtr="1"/>
            <a:lstStyle/>
            <a:p>
              <a:pPr>
                <a:defRPr sz="2000" b="1" i="0" u="none" strike="noStrike" kern="1200" baseline="0">
                  <a:solidFill>
                    <a:sysClr val="windowText" lastClr="000000"/>
                  </a:solidFill>
                  <a:latin typeface="+mn-lt"/>
                  <a:ea typeface="+mn-ea"/>
                  <a:cs typeface="+mn-cs"/>
                </a:defRPr>
              </a:pPr>
              <a:endParaRPr lang="en-US"/>
            </a:p>
          </c:txPr>
        </c:title>
        <c:numFmt formatCode="General" sourceLinked="0"/>
        <c:majorTickMark val="in"/>
        <c:minorTickMark val="none"/>
        <c:tickLblPos val="nextTo"/>
        <c:spPr>
          <a:noFill/>
          <a:ln w="25400">
            <a:solidFill>
              <a:schemeClr val="tx1">
                <a:alpha val="90000"/>
              </a:schemeClr>
            </a:solidFill>
          </a:ln>
          <a:effectLst/>
        </c:spPr>
        <c:txPr>
          <a:bodyPr rot="-60000000" spcFirstLastPara="1" vertOverflow="ellipsis" vert="horz" wrap="square" anchor="ctr" anchorCtr="1"/>
          <a:lstStyle/>
          <a:p>
            <a:pPr>
              <a:defRPr sz="1800" b="0" i="0" u="none" strike="noStrike" kern="1200" baseline="0">
                <a:solidFill>
                  <a:sysClr val="windowText" lastClr="000000"/>
                </a:solidFill>
                <a:latin typeface="+mn-lt"/>
                <a:ea typeface="+mn-ea"/>
                <a:cs typeface="+mn-cs"/>
              </a:defRPr>
            </a:pPr>
            <a:endParaRPr lang="en-US"/>
          </a:p>
        </c:txPr>
        <c:crossAx val="649892368"/>
        <c:crosses val="autoZero"/>
        <c:crossBetween val="between"/>
      </c:valAx>
      <c:spPr>
        <a:noFill/>
        <a:ln w="25400">
          <a:solidFill>
            <a:schemeClr val="tx1">
              <a:alpha val="90000"/>
            </a:schemeClr>
          </a:solidFill>
        </a:ln>
        <a:effectLst/>
      </c:spPr>
    </c:plotArea>
    <c:legend>
      <c:legendPos val="b"/>
      <c:layout>
        <c:manualLayout>
          <c:xMode val="edge"/>
          <c:yMode val="edge"/>
          <c:x val="0.54157923880282055"/>
          <c:y val="0.17945428696412949"/>
          <c:w val="0.42339319252187585"/>
          <c:h val="0.12359055118110236"/>
        </c:manualLayout>
      </c:layout>
      <c:overlay val="0"/>
      <c:spPr>
        <a:noFill/>
        <a:ln>
          <a:noFill/>
        </a:ln>
        <a:effectLst/>
      </c:spPr>
      <c:txPr>
        <a:bodyPr rot="0" spcFirstLastPara="1" vertOverflow="ellipsis" vert="horz" wrap="square" anchor="ctr" anchorCtr="1"/>
        <a:lstStyle/>
        <a:p>
          <a:pPr>
            <a:defRPr sz="20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8540652309344877"/>
          <c:y val="2.9567162908327206E-2"/>
          <c:w val="0.78225712449869667"/>
          <c:h val="0.79687759461970342"/>
        </c:manualLayout>
      </c:layout>
      <c:barChart>
        <c:barDir val="col"/>
        <c:grouping val="clustered"/>
        <c:varyColors val="0"/>
        <c:ser>
          <c:idx val="1"/>
          <c:order val="0"/>
          <c:tx>
            <c:v>Shell and Tube</c:v>
          </c:tx>
          <c:spPr>
            <a:solidFill>
              <a:schemeClr val="accent1"/>
            </a:solidFill>
            <a:ln>
              <a:solidFill>
                <a:schemeClr val="tx1"/>
              </a:solidFill>
            </a:ln>
            <a:effectLst/>
          </c:spPr>
          <c:invertIfNegative val="0"/>
          <c:errBars>
            <c:errBarType val="both"/>
            <c:errValType val="cust"/>
            <c:noEndCap val="0"/>
            <c:plus>
              <c:numRef>
                <c:f>'Shell Co-Current'!$AC$5:$AC$8</c:f>
                <c:numCache>
                  <c:formatCode>General</c:formatCode>
                  <c:ptCount val="4"/>
                  <c:pt idx="0">
                    <c:v>155.82540829532113</c:v>
                  </c:pt>
                  <c:pt idx="1">
                    <c:v>217.74014929695858</c:v>
                  </c:pt>
                  <c:pt idx="2">
                    <c:v>93.787182355215648</c:v>
                  </c:pt>
                  <c:pt idx="3">
                    <c:v>48.649238338907324</c:v>
                  </c:pt>
                </c:numCache>
              </c:numRef>
            </c:plus>
            <c:minus>
              <c:numRef>
                <c:f>'Shell Co-Current'!$AC$5:$AC$8</c:f>
                <c:numCache>
                  <c:formatCode>General</c:formatCode>
                  <c:ptCount val="4"/>
                  <c:pt idx="0">
                    <c:v>155.82540829532113</c:v>
                  </c:pt>
                  <c:pt idx="1">
                    <c:v>217.74014929695858</c:v>
                  </c:pt>
                  <c:pt idx="2">
                    <c:v>93.787182355215648</c:v>
                  </c:pt>
                  <c:pt idx="3">
                    <c:v>48.649238338907324</c:v>
                  </c:pt>
                </c:numCache>
              </c:numRef>
            </c:minus>
            <c:spPr>
              <a:noFill/>
              <a:ln w="12700" cap="flat" cmpd="sng" algn="ctr">
                <a:solidFill>
                  <a:schemeClr val="tx1">
                    <a:alpha val="90000"/>
                  </a:schemeClr>
                </a:solidFill>
                <a:round/>
              </a:ln>
              <a:effectLst/>
            </c:spPr>
          </c:errBars>
          <c:cat>
            <c:numRef>
              <c:f>'Comparing all 3 exchangers'!$B$21:$B$24</c:f>
              <c:numCache>
                <c:formatCode>General</c:formatCode>
                <c:ptCount val="4"/>
                <c:pt idx="0">
                  <c:v>5.0000100000000003E-5</c:v>
                </c:pt>
                <c:pt idx="1">
                  <c:v>3.3333400000000002E-5</c:v>
                </c:pt>
                <c:pt idx="2">
                  <c:v>1.6666700000000001E-5</c:v>
                </c:pt>
                <c:pt idx="3">
                  <c:v>8.3333500000000004E-6</c:v>
                </c:pt>
              </c:numCache>
            </c:numRef>
          </c:cat>
          <c:val>
            <c:numRef>
              <c:f>'Shell Co-Current'!$AA$5:$AA$8</c:f>
              <c:numCache>
                <c:formatCode>General</c:formatCode>
                <c:ptCount val="4"/>
                <c:pt idx="0">
                  <c:v>6841.6780001979641</c:v>
                </c:pt>
                <c:pt idx="1">
                  <c:v>4856.0501841431369</c:v>
                </c:pt>
                <c:pt idx="2">
                  <c:v>2863.0326801739197</c:v>
                </c:pt>
                <c:pt idx="3">
                  <c:v>1740.9845997069526</c:v>
                </c:pt>
              </c:numCache>
            </c:numRef>
          </c:val>
          <c:extLst>
            <c:ext xmlns:c16="http://schemas.microsoft.com/office/drawing/2014/chart" uri="{C3380CC4-5D6E-409C-BE32-E72D297353CC}">
              <c16:uniqueId val="{00000000-2472-464C-A369-17F32EF1E3D6}"/>
            </c:ext>
          </c:extLst>
        </c:ser>
        <c:ser>
          <c:idx val="0"/>
          <c:order val="1"/>
          <c:tx>
            <c:v>Plate </c:v>
          </c:tx>
          <c:spPr>
            <a:solidFill>
              <a:srgbClr val="FF0000"/>
            </a:solidFill>
            <a:ln w="6350">
              <a:solidFill>
                <a:schemeClr val="tx1">
                  <a:alpha val="90000"/>
                </a:schemeClr>
              </a:solidFill>
            </a:ln>
            <a:effectLst/>
          </c:spPr>
          <c:invertIfNegative val="0"/>
          <c:errBars>
            <c:errBarType val="both"/>
            <c:errValType val="cust"/>
            <c:noEndCap val="0"/>
            <c:plus>
              <c:numRef>
                <c:f>'Plate Cocurrent '!$AC$5:$AC$8</c:f>
                <c:numCache>
                  <c:formatCode>General</c:formatCode>
                  <c:ptCount val="4"/>
                  <c:pt idx="0">
                    <c:v>48.273194007466742</c:v>
                  </c:pt>
                  <c:pt idx="1">
                    <c:v>30.157132742084311</c:v>
                  </c:pt>
                  <c:pt idx="2">
                    <c:v>101.54673829302159</c:v>
                  </c:pt>
                  <c:pt idx="3">
                    <c:v>23.05498899245752</c:v>
                  </c:pt>
                </c:numCache>
              </c:numRef>
            </c:plus>
            <c:minus>
              <c:numRef>
                <c:f>'Plate Cocurrent '!$AC$5:$AC$8</c:f>
                <c:numCache>
                  <c:formatCode>General</c:formatCode>
                  <c:ptCount val="4"/>
                  <c:pt idx="0">
                    <c:v>48.273194007466742</c:v>
                  </c:pt>
                  <c:pt idx="1">
                    <c:v>30.157132742084311</c:v>
                  </c:pt>
                  <c:pt idx="2">
                    <c:v>101.54673829302159</c:v>
                  </c:pt>
                  <c:pt idx="3">
                    <c:v>23.05498899245752</c:v>
                  </c:pt>
                </c:numCache>
              </c:numRef>
            </c:minus>
            <c:spPr>
              <a:noFill/>
              <a:ln w="12700" cap="flat" cmpd="sng" algn="ctr">
                <a:solidFill>
                  <a:schemeClr val="tx1">
                    <a:alpha val="90000"/>
                  </a:schemeClr>
                </a:solidFill>
                <a:round/>
              </a:ln>
              <a:effectLst/>
            </c:spPr>
          </c:errBars>
          <c:cat>
            <c:numRef>
              <c:f>'Comparing all 3 exchangers'!$B$21:$B$24</c:f>
              <c:numCache>
                <c:formatCode>General</c:formatCode>
                <c:ptCount val="4"/>
                <c:pt idx="0">
                  <c:v>5.0000100000000003E-5</c:v>
                </c:pt>
                <c:pt idx="1">
                  <c:v>3.3333400000000002E-5</c:v>
                </c:pt>
                <c:pt idx="2">
                  <c:v>1.6666700000000001E-5</c:v>
                </c:pt>
                <c:pt idx="3">
                  <c:v>8.3333500000000004E-6</c:v>
                </c:pt>
              </c:numCache>
            </c:numRef>
          </c:cat>
          <c:val>
            <c:numRef>
              <c:f>'Plate Cocurrent '!$AA$5:$AA$8</c:f>
              <c:numCache>
                <c:formatCode>General</c:formatCode>
                <c:ptCount val="4"/>
                <c:pt idx="0">
                  <c:v>3443.2306292524809</c:v>
                </c:pt>
                <c:pt idx="1">
                  <c:v>3020.024832946177</c:v>
                </c:pt>
                <c:pt idx="2">
                  <c:v>2385.0129415693546</c:v>
                </c:pt>
                <c:pt idx="3">
                  <c:v>1838.9259432720003</c:v>
                </c:pt>
              </c:numCache>
            </c:numRef>
          </c:val>
          <c:extLst>
            <c:ext xmlns:c16="http://schemas.microsoft.com/office/drawing/2014/chart" uri="{C3380CC4-5D6E-409C-BE32-E72D297353CC}">
              <c16:uniqueId val="{00000001-2472-464C-A369-17F32EF1E3D6}"/>
            </c:ext>
          </c:extLst>
        </c:ser>
        <c:ser>
          <c:idx val="2"/>
          <c:order val="2"/>
          <c:tx>
            <c:v>Tubular</c:v>
          </c:tx>
          <c:spPr>
            <a:solidFill>
              <a:srgbClr val="00CC66"/>
            </a:solidFill>
            <a:ln w="6350">
              <a:solidFill>
                <a:schemeClr val="tx1">
                  <a:alpha val="90000"/>
                </a:schemeClr>
              </a:solidFill>
            </a:ln>
            <a:effectLst/>
          </c:spPr>
          <c:invertIfNegative val="0"/>
          <c:errBars>
            <c:errBarType val="both"/>
            <c:errValType val="cust"/>
            <c:noEndCap val="0"/>
            <c:plus>
              <c:numRef>
                <c:f>'Tubular Co-Current'!$AC$5:$AC$8</c:f>
                <c:numCache>
                  <c:formatCode>General</c:formatCode>
                  <c:ptCount val="4"/>
                  <c:pt idx="0">
                    <c:v>40.782999499756272</c:v>
                  </c:pt>
                  <c:pt idx="1">
                    <c:v>25.477873482834628</c:v>
                  </c:pt>
                  <c:pt idx="2">
                    <c:v>85.790481905248228</c:v>
                  </c:pt>
                  <c:pt idx="3">
                    <c:v>19.477716854634668</c:v>
                  </c:pt>
                </c:numCache>
              </c:numRef>
            </c:plus>
            <c:minus>
              <c:numRef>
                <c:f>'Tubular Co-Current'!$AC$4:$AC$8</c:f>
                <c:numCache>
                  <c:formatCode>General</c:formatCode>
                  <c:ptCount val="5"/>
                  <c:pt idx="0">
                    <c:v>0</c:v>
                  </c:pt>
                  <c:pt idx="1">
                    <c:v>40.782999499756272</c:v>
                  </c:pt>
                  <c:pt idx="2">
                    <c:v>25.477873482834628</c:v>
                  </c:pt>
                  <c:pt idx="3">
                    <c:v>85.790481905248228</c:v>
                  </c:pt>
                  <c:pt idx="4">
                    <c:v>19.477716854634668</c:v>
                  </c:pt>
                </c:numCache>
              </c:numRef>
            </c:minus>
            <c:spPr>
              <a:noFill/>
              <a:ln w="12700" cap="flat" cmpd="sng" algn="ctr">
                <a:solidFill>
                  <a:schemeClr val="tx1">
                    <a:alpha val="90000"/>
                  </a:schemeClr>
                </a:solidFill>
                <a:round/>
              </a:ln>
              <a:effectLst/>
            </c:spPr>
          </c:errBars>
          <c:cat>
            <c:numRef>
              <c:f>'Comparing all 3 exchangers'!$B$21:$B$24</c:f>
              <c:numCache>
                <c:formatCode>General</c:formatCode>
                <c:ptCount val="4"/>
                <c:pt idx="0">
                  <c:v>5.0000100000000003E-5</c:v>
                </c:pt>
                <c:pt idx="1">
                  <c:v>3.3333400000000002E-5</c:v>
                </c:pt>
                <c:pt idx="2">
                  <c:v>1.6666700000000001E-5</c:v>
                </c:pt>
                <c:pt idx="3">
                  <c:v>8.3333500000000004E-6</c:v>
                </c:pt>
              </c:numCache>
            </c:numRef>
          </c:cat>
          <c:val>
            <c:numRef>
              <c:f>'Tubular Co-Current'!$AA$5:$AA$8</c:f>
              <c:numCache>
                <c:formatCode>General</c:formatCode>
                <c:ptCount val="4"/>
                <c:pt idx="0">
                  <c:v>2908.9699970676756</c:v>
                </c:pt>
                <c:pt idx="1">
                  <c:v>2551.4299143380322</c:v>
                </c:pt>
                <c:pt idx="2">
                  <c:v>2014.9481218891185</c:v>
                </c:pt>
                <c:pt idx="3">
                  <c:v>1553.5934045083022</c:v>
                </c:pt>
              </c:numCache>
            </c:numRef>
          </c:val>
          <c:extLst>
            <c:ext xmlns:c16="http://schemas.microsoft.com/office/drawing/2014/chart" uri="{C3380CC4-5D6E-409C-BE32-E72D297353CC}">
              <c16:uniqueId val="{00000002-2472-464C-A369-17F32EF1E3D6}"/>
            </c:ext>
          </c:extLst>
        </c:ser>
        <c:dLbls>
          <c:showLegendKey val="0"/>
          <c:showVal val="0"/>
          <c:showCatName val="0"/>
          <c:showSerName val="0"/>
          <c:showPercent val="0"/>
          <c:showBubbleSize val="0"/>
        </c:dLbls>
        <c:gapWidth val="219"/>
        <c:overlap val="-27"/>
        <c:axId val="649878592"/>
        <c:axId val="649883512"/>
      </c:barChart>
      <c:catAx>
        <c:axId val="649878592"/>
        <c:scaling>
          <c:orientation val="minMax"/>
        </c:scaling>
        <c:delete val="0"/>
        <c:axPos val="b"/>
        <c:title>
          <c:tx>
            <c:rich>
              <a:bodyPr rot="0" spcFirstLastPara="1" vertOverflow="ellipsis" vert="horz" wrap="square" anchor="ctr" anchorCtr="1"/>
              <a:lstStyle/>
              <a:p>
                <a:pPr>
                  <a:defRPr sz="2000" b="1" i="0" u="none" strike="noStrike" kern="1200" baseline="0">
                    <a:solidFill>
                      <a:sysClr val="windowText" lastClr="000000"/>
                    </a:solidFill>
                    <a:latin typeface="+mn-lt"/>
                    <a:ea typeface="+mn-ea"/>
                    <a:cs typeface="+mn-cs"/>
                  </a:defRPr>
                </a:pPr>
                <a:r>
                  <a:rPr lang="en-US" sz="2000" b="1">
                    <a:solidFill>
                      <a:sysClr val="windowText" lastClr="000000"/>
                    </a:solidFill>
                  </a:rPr>
                  <a:t>Flow</a:t>
                </a:r>
                <a:r>
                  <a:rPr lang="en-US" sz="2000" b="1" baseline="0">
                    <a:solidFill>
                      <a:sysClr val="windowText" lastClr="000000"/>
                    </a:solidFill>
                  </a:rPr>
                  <a:t> Rate (m</a:t>
                </a:r>
                <a:r>
                  <a:rPr lang="en-US" sz="2000" b="1" baseline="30000">
                    <a:solidFill>
                      <a:sysClr val="windowText" lastClr="000000"/>
                    </a:solidFill>
                  </a:rPr>
                  <a:t>3</a:t>
                </a:r>
                <a:r>
                  <a:rPr lang="en-US" sz="2000" b="1" baseline="0">
                    <a:solidFill>
                      <a:sysClr val="windowText" lastClr="000000"/>
                    </a:solidFill>
                  </a:rPr>
                  <a:t>/s)</a:t>
                </a:r>
                <a:endParaRPr lang="en-US" sz="2000" b="1">
                  <a:solidFill>
                    <a:sysClr val="windowText" lastClr="000000"/>
                  </a:solidFill>
                </a:endParaRPr>
              </a:p>
            </c:rich>
          </c:tx>
          <c:layout>
            <c:manualLayout>
              <c:xMode val="edge"/>
              <c:yMode val="edge"/>
              <c:x val="0.4389239382997624"/>
              <c:y val="0.9100385887271728"/>
            </c:manualLayout>
          </c:layout>
          <c:overlay val="0"/>
          <c:spPr>
            <a:noFill/>
            <a:ln>
              <a:noFill/>
            </a:ln>
            <a:effectLst/>
          </c:spPr>
          <c:txPr>
            <a:bodyPr rot="0" spcFirstLastPara="1" vertOverflow="ellipsis" vert="horz" wrap="square" anchor="ctr" anchorCtr="1"/>
            <a:lstStyle/>
            <a:p>
              <a:pPr>
                <a:defRPr sz="2000" b="1" i="0" u="none" strike="noStrike" kern="1200" baseline="0">
                  <a:solidFill>
                    <a:sysClr val="windowText" lastClr="000000"/>
                  </a:solidFill>
                  <a:latin typeface="+mn-lt"/>
                  <a:ea typeface="+mn-ea"/>
                  <a:cs typeface="+mn-cs"/>
                </a:defRPr>
              </a:pPr>
              <a:endParaRPr lang="en-US"/>
            </a:p>
          </c:txPr>
        </c:title>
        <c:numFmt formatCode="0.00E+00" sourceLinked="0"/>
        <c:majorTickMark val="none"/>
        <c:minorTickMark val="none"/>
        <c:tickLblPos val="nextTo"/>
        <c:spPr>
          <a:noFill/>
          <a:ln w="25400" cap="flat" cmpd="sng" algn="ctr">
            <a:solidFill>
              <a:schemeClr val="tx1">
                <a:alpha val="90000"/>
              </a:schemeClr>
            </a:solidFill>
            <a:round/>
          </a:ln>
          <a:effectLst/>
        </c:spPr>
        <c:txPr>
          <a:bodyPr rot="-60000000" spcFirstLastPara="1" vertOverflow="ellipsis" vert="horz" wrap="square" anchor="ctr" anchorCtr="1"/>
          <a:lstStyle/>
          <a:p>
            <a:pPr>
              <a:defRPr sz="1800" b="0" i="0" u="none" strike="noStrike" kern="1200" baseline="0">
                <a:solidFill>
                  <a:sysClr val="windowText" lastClr="000000"/>
                </a:solidFill>
                <a:latin typeface="+mn-lt"/>
                <a:ea typeface="+mn-ea"/>
                <a:cs typeface="+mn-cs"/>
              </a:defRPr>
            </a:pPr>
            <a:endParaRPr lang="en-US"/>
          </a:p>
        </c:txPr>
        <c:crossAx val="649883512"/>
        <c:crosses val="autoZero"/>
        <c:auto val="1"/>
        <c:lblAlgn val="ctr"/>
        <c:lblOffset val="100"/>
        <c:noMultiLvlLbl val="0"/>
      </c:catAx>
      <c:valAx>
        <c:axId val="649883512"/>
        <c:scaling>
          <c:orientation val="minMax"/>
          <c:max val="8000"/>
          <c:min val="1000"/>
        </c:scaling>
        <c:delete val="0"/>
        <c:axPos val="l"/>
        <c:title>
          <c:tx>
            <c:rich>
              <a:bodyPr rot="-5400000" spcFirstLastPara="1" vertOverflow="ellipsis" vert="horz" wrap="square" anchor="ctr" anchorCtr="1"/>
              <a:lstStyle/>
              <a:p>
                <a:pPr>
                  <a:defRPr sz="2000" b="1" i="0" u="none" strike="noStrike" kern="1200" baseline="0">
                    <a:solidFill>
                      <a:sysClr val="windowText" lastClr="000000"/>
                    </a:solidFill>
                    <a:latin typeface="+mn-lt"/>
                    <a:ea typeface="+mn-ea"/>
                    <a:cs typeface="+mn-cs"/>
                  </a:defRPr>
                </a:pPr>
                <a:r>
                  <a:rPr lang="en-US" sz="2000" b="1" i="0" u="none" strike="noStrike" baseline="0" dirty="0">
                    <a:effectLst/>
                  </a:rPr>
                  <a:t>h</a:t>
                </a:r>
                <a:r>
                  <a:rPr lang="en-US" sz="2000" b="1" i="0" u="none" strike="noStrike" baseline="-25000" dirty="0">
                    <a:effectLst/>
                  </a:rPr>
                  <a:t>i </a:t>
                </a:r>
                <a:r>
                  <a:rPr lang="en-US" sz="2000" b="1" i="0" u="none" strike="noStrike" baseline="0" dirty="0">
                    <a:effectLst/>
                  </a:rPr>
                  <a:t>(W/m</a:t>
                </a:r>
                <a:r>
                  <a:rPr lang="en-US" sz="2000" b="1" i="0" u="none" strike="noStrike" baseline="30000" dirty="0">
                    <a:effectLst/>
                  </a:rPr>
                  <a:t>2</a:t>
                </a:r>
                <a:r>
                  <a:rPr lang="en-US" sz="2000" b="1" i="0" u="none" strike="noStrike" baseline="0" dirty="0">
                    <a:effectLst/>
                  </a:rPr>
                  <a:t> K</a:t>
                </a:r>
                <a:endParaRPr lang="en-US" sz="2000" b="1" dirty="0">
                  <a:solidFill>
                    <a:sysClr val="windowText" lastClr="000000"/>
                  </a:solidFill>
                </a:endParaRPr>
              </a:p>
            </c:rich>
          </c:tx>
          <c:layout>
            <c:manualLayout>
              <c:xMode val="edge"/>
              <c:yMode val="edge"/>
              <c:x val="2.0729694990390891E-2"/>
              <c:y val="0.31267718223873209"/>
            </c:manualLayout>
          </c:layout>
          <c:overlay val="0"/>
          <c:spPr>
            <a:noFill/>
            <a:ln>
              <a:noFill/>
            </a:ln>
            <a:effectLst/>
          </c:spPr>
          <c:txPr>
            <a:bodyPr rot="-5400000" spcFirstLastPara="1" vertOverflow="ellipsis" vert="horz" wrap="square" anchor="ctr" anchorCtr="1"/>
            <a:lstStyle/>
            <a:p>
              <a:pPr>
                <a:defRPr sz="2000" b="1" i="0" u="none" strike="noStrike" kern="1200" baseline="0">
                  <a:solidFill>
                    <a:sysClr val="windowText" lastClr="000000"/>
                  </a:solidFill>
                  <a:latin typeface="+mn-lt"/>
                  <a:ea typeface="+mn-ea"/>
                  <a:cs typeface="+mn-cs"/>
                </a:defRPr>
              </a:pPr>
              <a:endParaRPr lang="en-US"/>
            </a:p>
          </c:txPr>
        </c:title>
        <c:numFmt formatCode="General" sourceLinked="1"/>
        <c:majorTickMark val="in"/>
        <c:minorTickMark val="none"/>
        <c:tickLblPos val="nextTo"/>
        <c:spPr>
          <a:noFill/>
          <a:ln w="25400">
            <a:solidFill>
              <a:schemeClr val="tx1">
                <a:alpha val="90000"/>
              </a:schemeClr>
            </a:solidFill>
          </a:ln>
          <a:effectLst/>
        </c:spPr>
        <c:txPr>
          <a:bodyPr rot="-60000000" spcFirstLastPara="1" vertOverflow="ellipsis" vert="horz" wrap="square" anchor="ctr" anchorCtr="1"/>
          <a:lstStyle/>
          <a:p>
            <a:pPr>
              <a:defRPr sz="1800" b="0" i="0" u="none" strike="noStrike" kern="1200" baseline="0">
                <a:solidFill>
                  <a:sysClr val="windowText" lastClr="000000"/>
                </a:solidFill>
                <a:latin typeface="+mn-lt"/>
                <a:ea typeface="+mn-ea"/>
                <a:cs typeface="+mn-cs"/>
              </a:defRPr>
            </a:pPr>
            <a:endParaRPr lang="en-US"/>
          </a:p>
        </c:txPr>
        <c:crossAx val="649878592"/>
        <c:crosses val="autoZero"/>
        <c:crossBetween val="between"/>
      </c:valAx>
      <c:spPr>
        <a:noFill/>
        <a:ln w="25400">
          <a:solidFill>
            <a:schemeClr val="tx1">
              <a:alpha val="90000"/>
            </a:schemeClr>
          </a:solidFill>
        </a:ln>
        <a:effectLst/>
      </c:spPr>
    </c:plotArea>
    <c:legend>
      <c:legendPos val="b"/>
      <c:layout>
        <c:manualLayout>
          <c:xMode val="edge"/>
          <c:yMode val="edge"/>
          <c:x val="0.31644097184734171"/>
          <c:y val="0.13306287584708482"/>
          <c:w val="0.60342613176258852"/>
          <c:h val="0.12000622130154254"/>
        </c:manualLayout>
      </c:layout>
      <c:overlay val="0"/>
      <c:spPr>
        <a:noFill/>
        <a:ln>
          <a:noFill/>
        </a:ln>
        <a:effectLst/>
      </c:spPr>
      <c:txPr>
        <a:bodyPr rot="0" spcFirstLastPara="1" vertOverflow="ellipsis" vert="horz" wrap="square" anchor="ctr" anchorCtr="1"/>
        <a:lstStyle/>
        <a:p>
          <a:pPr>
            <a:defRPr sz="20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279864042571187"/>
          <c:y val="5.1427015139819558E-2"/>
          <c:w val="0.72690497389436315"/>
          <c:h val="0.71666170457371159"/>
        </c:manualLayout>
      </c:layout>
      <c:scatterChart>
        <c:scatterStyle val="lineMarker"/>
        <c:varyColors val="0"/>
        <c:ser>
          <c:idx val="0"/>
          <c:order val="0"/>
          <c:tx>
            <c:v>Wilson Plot</c:v>
          </c:tx>
          <c:spPr>
            <a:ln w="25400" cap="rnd">
              <a:noFill/>
              <a:round/>
            </a:ln>
            <a:effectLst/>
          </c:spPr>
          <c:marker>
            <c:symbol val="circle"/>
            <c:size val="6"/>
            <c:spPr>
              <a:solidFill>
                <a:schemeClr val="tx1"/>
              </a:solidFill>
              <a:ln w="9525">
                <a:solidFill>
                  <a:schemeClr val="tx1"/>
                </a:solidFill>
              </a:ln>
              <a:effectLst/>
            </c:spPr>
          </c:marker>
          <c:trendline>
            <c:spPr>
              <a:ln w="34925" cap="rnd">
                <a:solidFill>
                  <a:schemeClr val="tx1"/>
                </a:solidFill>
                <a:prstDash val="sysDot"/>
              </a:ln>
              <a:effectLst/>
            </c:spPr>
            <c:trendlineType val="linear"/>
            <c:dispRSqr val="1"/>
            <c:dispEq val="1"/>
            <c:trendlineLbl>
              <c:layout>
                <c:manualLayout>
                  <c:x val="-0.13923921217539389"/>
                  <c:y val="-7.4123590339358926E-3"/>
                </c:manualLayout>
              </c:layout>
              <c:numFmt formatCode="General" sourceLinked="0"/>
              <c:spPr>
                <a:noFill/>
                <a:ln>
                  <a:noFill/>
                </a:ln>
                <a:effectLst/>
              </c:spPr>
              <c:txPr>
                <a:bodyPr rot="0" spcFirstLastPara="1" vertOverflow="ellipsis" vert="horz" wrap="square" anchor="ctr" anchorCtr="1"/>
                <a:lstStyle/>
                <a:p>
                  <a:pPr>
                    <a:defRPr sz="2000" b="0" i="0" u="none" strike="noStrike" kern="1200" baseline="0">
                      <a:solidFill>
                        <a:sysClr val="windowText" lastClr="000000"/>
                      </a:solidFill>
                      <a:latin typeface="+mn-lt"/>
                      <a:ea typeface="+mn-ea"/>
                      <a:cs typeface="+mn-cs"/>
                    </a:defRPr>
                  </a:pPr>
                  <a:endParaRPr lang="en-US"/>
                </a:p>
              </c:txPr>
            </c:trendlineLbl>
          </c:trendline>
          <c:errBars>
            <c:errDir val="y"/>
            <c:errBarType val="both"/>
            <c:errValType val="cust"/>
            <c:noEndCap val="0"/>
            <c:plus>
              <c:numRef>
                <c:f>'Tubular Counter'!$AF$5:$AF$8</c:f>
                <c:numCache>
                  <c:formatCode>General</c:formatCode>
                  <c:ptCount val="4"/>
                  <c:pt idx="0">
                    <c:v>3.6378278307955508E-4</c:v>
                  </c:pt>
                  <c:pt idx="1">
                    <c:v>6.1259375477921204E-4</c:v>
                  </c:pt>
                  <c:pt idx="2">
                    <c:v>1.1570700593653634E-3</c:v>
                  </c:pt>
                  <c:pt idx="3">
                    <c:v>2.5380739681599598E-3</c:v>
                  </c:pt>
                </c:numCache>
              </c:numRef>
            </c:plus>
            <c:minus>
              <c:numRef>
                <c:f>'Tubular Counter'!$AF$5:$AF$8</c:f>
                <c:numCache>
                  <c:formatCode>General</c:formatCode>
                  <c:ptCount val="4"/>
                  <c:pt idx="0">
                    <c:v>3.6378278307955508E-4</c:v>
                  </c:pt>
                  <c:pt idx="1">
                    <c:v>6.1259375477921204E-4</c:v>
                  </c:pt>
                  <c:pt idx="2">
                    <c:v>1.1570700593653634E-3</c:v>
                  </c:pt>
                  <c:pt idx="3">
                    <c:v>2.5380739681599598E-3</c:v>
                  </c:pt>
                </c:numCache>
              </c:numRef>
            </c:minus>
            <c:spPr>
              <a:noFill/>
              <a:ln w="9525" cap="flat" cmpd="sng" algn="ctr">
                <a:solidFill>
                  <a:schemeClr val="tx1">
                    <a:lumMod val="65000"/>
                    <a:lumOff val="35000"/>
                  </a:schemeClr>
                </a:solidFill>
                <a:round/>
              </a:ln>
              <a:effectLst/>
            </c:spPr>
          </c:errBars>
          <c:xVal>
            <c:numRef>
              <c:f>'Tubular Counter'!$AD$5:$AD$8</c:f>
              <c:numCache>
                <c:formatCode>General</c:formatCode>
                <c:ptCount val="4"/>
                <c:pt idx="0">
                  <c:v>7.0331303603030415E-2</c:v>
                </c:pt>
                <c:pt idx="1">
                  <c:v>9.7532992020377463E-2</c:v>
                </c:pt>
                <c:pt idx="2">
                  <c:v>0.16677944555661481</c:v>
                </c:pt>
                <c:pt idx="3">
                  <c:v>0.29799664447862778</c:v>
                </c:pt>
              </c:numCache>
            </c:numRef>
          </c:xVal>
          <c:yVal>
            <c:numRef>
              <c:f>'Tubular Counter'!$AE$5:$AE$8</c:f>
              <c:numCache>
                <c:formatCode>General</c:formatCode>
                <c:ptCount val="4"/>
                <c:pt idx="0">
                  <c:v>3.278555580663009E-2</c:v>
                </c:pt>
                <c:pt idx="1">
                  <c:v>3.4196169503758839E-2</c:v>
                </c:pt>
                <c:pt idx="2">
                  <c:v>4.1015896492780014E-2</c:v>
                </c:pt>
                <c:pt idx="3">
                  <c:v>4.961160752054352E-2</c:v>
                </c:pt>
              </c:numCache>
            </c:numRef>
          </c:yVal>
          <c:smooth val="0"/>
          <c:extLst>
            <c:ext xmlns:c16="http://schemas.microsoft.com/office/drawing/2014/chart" uri="{C3380CC4-5D6E-409C-BE32-E72D297353CC}">
              <c16:uniqueId val="{00000001-E800-4630-8B6C-A197C9D197F3}"/>
            </c:ext>
          </c:extLst>
        </c:ser>
        <c:dLbls>
          <c:showLegendKey val="0"/>
          <c:showVal val="0"/>
          <c:showCatName val="0"/>
          <c:showSerName val="0"/>
          <c:showPercent val="0"/>
          <c:showBubbleSize val="0"/>
        </c:dLbls>
        <c:axId val="677790472"/>
        <c:axId val="672605064"/>
      </c:scatterChart>
      <c:valAx>
        <c:axId val="677790472"/>
        <c:scaling>
          <c:orientation val="minMax"/>
          <c:min val="5.000000000000001E-2"/>
        </c:scaling>
        <c:delete val="0"/>
        <c:axPos val="b"/>
        <c:title>
          <c:tx>
            <c:rich>
              <a:bodyPr rot="0" spcFirstLastPara="1" vertOverflow="ellipsis" vert="horz" wrap="square" anchor="ctr" anchorCtr="1"/>
              <a:lstStyle/>
              <a:p>
                <a:pPr>
                  <a:defRPr sz="2400" b="1" i="0" u="none" strike="noStrike" kern="1200" baseline="0">
                    <a:solidFill>
                      <a:sysClr val="windowText" lastClr="000000"/>
                    </a:solidFill>
                    <a:latin typeface="+mn-lt"/>
                    <a:ea typeface="+mn-ea"/>
                    <a:cs typeface="+mn-cs"/>
                  </a:defRPr>
                </a:pPr>
                <a:r>
                  <a:rPr lang="en-US" sz="2800" b="1" dirty="0">
                    <a:solidFill>
                      <a:sysClr val="windowText" lastClr="000000"/>
                    </a:solidFill>
                  </a:rPr>
                  <a:t>1/(Re</a:t>
                </a:r>
                <a:r>
                  <a:rPr lang="en-US" sz="2800" b="1" baseline="30000" dirty="0">
                    <a:solidFill>
                      <a:sysClr val="windowText" lastClr="000000"/>
                    </a:solidFill>
                  </a:rPr>
                  <a:t>m</a:t>
                </a:r>
                <a:r>
                  <a:rPr lang="en-US" sz="2800" b="1" baseline="0" dirty="0">
                    <a:solidFill>
                      <a:sysClr val="windowText" lastClr="000000"/>
                    </a:solidFill>
                  </a:rPr>
                  <a:t>)</a:t>
                </a:r>
                <a:endParaRPr lang="en-US" sz="2800" b="1" baseline="30000" dirty="0">
                  <a:solidFill>
                    <a:sysClr val="windowText" lastClr="000000"/>
                  </a:solidFill>
                </a:endParaRPr>
              </a:p>
            </c:rich>
          </c:tx>
          <c:overlay val="0"/>
          <c:spPr>
            <a:noFill/>
            <a:ln>
              <a:noFill/>
            </a:ln>
            <a:effectLst/>
          </c:spPr>
          <c:txPr>
            <a:bodyPr rot="0" spcFirstLastPara="1" vertOverflow="ellipsis" vert="horz" wrap="square" anchor="ctr" anchorCtr="1"/>
            <a:lstStyle/>
            <a:p>
              <a:pPr>
                <a:defRPr sz="2400" b="1" i="0" u="none" strike="noStrike" kern="1200" baseline="0">
                  <a:solidFill>
                    <a:sysClr val="windowText" lastClr="000000"/>
                  </a:solidFill>
                  <a:latin typeface="+mn-lt"/>
                  <a:ea typeface="+mn-ea"/>
                  <a:cs typeface="+mn-cs"/>
                </a:defRPr>
              </a:pPr>
              <a:endParaRPr lang="en-US"/>
            </a:p>
          </c:txPr>
        </c:title>
        <c:numFmt formatCode="General" sourceLinked="1"/>
        <c:majorTickMark val="in"/>
        <c:minorTickMark val="none"/>
        <c:tickLblPos val="nextTo"/>
        <c:spPr>
          <a:noFill/>
          <a:ln w="25400" cap="flat" cmpd="sng" algn="ctr">
            <a:solidFill>
              <a:schemeClr val="tx1"/>
            </a:solidFill>
            <a:round/>
          </a:ln>
          <a:effectLst/>
        </c:spPr>
        <c:txPr>
          <a:bodyPr rot="-60000000" spcFirstLastPara="1" vertOverflow="ellipsis" vert="horz" wrap="square" anchor="ctr" anchorCtr="1"/>
          <a:lstStyle/>
          <a:p>
            <a:pPr>
              <a:defRPr sz="1800" b="0" i="0" u="none" strike="noStrike" kern="1200" baseline="0">
                <a:solidFill>
                  <a:sysClr val="windowText" lastClr="000000"/>
                </a:solidFill>
                <a:latin typeface="+mn-lt"/>
                <a:ea typeface="+mn-ea"/>
                <a:cs typeface="+mn-cs"/>
              </a:defRPr>
            </a:pPr>
            <a:endParaRPr lang="en-US"/>
          </a:p>
        </c:txPr>
        <c:crossAx val="672605064"/>
        <c:crosses val="autoZero"/>
        <c:crossBetween val="midCat"/>
      </c:valAx>
      <c:valAx>
        <c:axId val="672605064"/>
        <c:scaling>
          <c:orientation val="minMax"/>
          <c:min val="3.0000000000000006E-2"/>
        </c:scaling>
        <c:delete val="0"/>
        <c:axPos val="l"/>
        <c:title>
          <c:tx>
            <c:rich>
              <a:bodyPr rot="-5400000" spcFirstLastPara="1" vertOverflow="ellipsis" vert="horz" wrap="square" anchor="ctr" anchorCtr="1"/>
              <a:lstStyle/>
              <a:p>
                <a:pPr>
                  <a:defRPr sz="2400" b="0" i="0" u="none" strike="noStrike" kern="1200" baseline="0">
                    <a:solidFill>
                      <a:sysClr val="windowText" lastClr="000000"/>
                    </a:solidFill>
                    <a:latin typeface="+mn-lt"/>
                    <a:ea typeface="+mn-ea"/>
                    <a:cs typeface="+mn-cs"/>
                  </a:defRPr>
                </a:pPr>
                <a:r>
                  <a:rPr lang="en-US" sz="2800" b="1" dirty="0" err="1">
                    <a:solidFill>
                      <a:sysClr val="windowText" lastClr="000000"/>
                    </a:solidFill>
                  </a:rPr>
                  <a:t>R</a:t>
                </a:r>
                <a:r>
                  <a:rPr lang="en-US" sz="2800" b="1" baseline="-25000" dirty="0" err="1">
                    <a:solidFill>
                      <a:sysClr val="windowText" lastClr="000000"/>
                    </a:solidFill>
                  </a:rPr>
                  <a:t>overall</a:t>
                </a:r>
                <a:endParaRPr lang="en-US" sz="2800" b="1" baseline="-25000" dirty="0">
                  <a:solidFill>
                    <a:sysClr val="windowText" lastClr="000000"/>
                  </a:solidFill>
                </a:endParaRPr>
              </a:p>
            </c:rich>
          </c:tx>
          <c:overlay val="0"/>
          <c:spPr>
            <a:noFill/>
            <a:ln>
              <a:noFill/>
            </a:ln>
            <a:effectLst/>
          </c:spPr>
          <c:txPr>
            <a:bodyPr rot="-5400000" spcFirstLastPara="1" vertOverflow="ellipsis" vert="horz" wrap="square" anchor="ctr" anchorCtr="1"/>
            <a:lstStyle/>
            <a:p>
              <a:pPr>
                <a:defRPr sz="2400" b="0" i="0" u="none" strike="noStrike" kern="1200" baseline="0">
                  <a:solidFill>
                    <a:sysClr val="windowText" lastClr="000000"/>
                  </a:solidFill>
                  <a:latin typeface="+mn-lt"/>
                  <a:ea typeface="+mn-ea"/>
                  <a:cs typeface="+mn-cs"/>
                </a:defRPr>
              </a:pPr>
              <a:endParaRPr lang="en-US"/>
            </a:p>
          </c:txPr>
        </c:title>
        <c:numFmt formatCode="General" sourceLinked="1"/>
        <c:majorTickMark val="in"/>
        <c:minorTickMark val="none"/>
        <c:tickLblPos val="nextTo"/>
        <c:spPr>
          <a:noFill/>
          <a:ln w="25400" cap="flat" cmpd="sng" algn="ctr">
            <a:solidFill>
              <a:schemeClr val="tx1"/>
            </a:solidFill>
            <a:round/>
          </a:ln>
          <a:effectLst/>
        </c:spPr>
        <c:txPr>
          <a:bodyPr rot="-60000000" spcFirstLastPara="1" vertOverflow="ellipsis" vert="horz" wrap="square" anchor="ctr" anchorCtr="1"/>
          <a:lstStyle/>
          <a:p>
            <a:pPr>
              <a:defRPr sz="1800" b="0" i="0" u="none" strike="noStrike" kern="1200" baseline="0">
                <a:solidFill>
                  <a:sysClr val="windowText" lastClr="000000"/>
                </a:solidFill>
                <a:latin typeface="+mn-lt"/>
                <a:ea typeface="+mn-ea"/>
                <a:cs typeface="+mn-cs"/>
              </a:defRPr>
            </a:pPr>
            <a:endParaRPr lang="en-US"/>
          </a:p>
        </c:txPr>
        <c:crossAx val="677790472"/>
        <c:crosses val="autoZero"/>
        <c:crossBetween val="midCat"/>
      </c:valAx>
      <c:spPr>
        <a:noFill/>
        <a:ln w="25400">
          <a:solidFill>
            <a:schemeClr val="tx1"/>
          </a:solid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133776802836047"/>
          <c:y val="4.797594964159145E-2"/>
          <c:w val="0.80806327435130543"/>
          <c:h val="0.79528070251345251"/>
        </c:manualLayout>
      </c:layout>
      <c:barChart>
        <c:barDir val="col"/>
        <c:grouping val="clustered"/>
        <c:varyColors val="0"/>
        <c:ser>
          <c:idx val="1"/>
          <c:order val="0"/>
          <c:tx>
            <c:v>Counter Current Flow</c:v>
          </c:tx>
          <c:spPr>
            <a:solidFill>
              <a:srgbClr val="7030A0"/>
            </a:solidFill>
            <a:ln>
              <a:solidFill>
                <a:schemeClr val="tx1"/>
              </a:solidFill>
            </a:ln>
            <a:effectLst/>
          </c:spPr>
          <c:invertIfNegative val="0"/>
          <c:errBars>
            <c:errBarType val="both"/>
            <c:errValType val="cust"/>
            <c:noEndCap val="0"/>
            <c:plus>
              <c:numRef>
                <c:f>'Tubular Counter'!$AC$5:$AC$8</c:f>
                <c:numCache>
                  <c:formatCode>General</c:formatCode>
                  <c:ptCount val="4"/>
                  <c:pt idx="0">
                    <c:v>95.980171666350117</c:v>
                  </c:pt>
                  <c:pt idx="1">
                    <c:v>182.93726149032818</c:v>
                  </c:pt>
                  <c:pt idx="2">
                    <c:v>123.86388414986037</c:v>
                  </c:pt>
                  <c:pt idx="3">
                    <c:v>105.27595607450306</c:v>
                  </c:pt>
                </c:numCache>
              </c:numRef>
            </c:plus>
            <c:minus>
              <c:numRef>
                <c:f>'Tubular Counter'!$AC$5:$AC$8</c:f>
                <c:numCache>
                  <c:formatCode>General</c:formatCode>
                  <c:ptCount val="4"/>
                  <c:pt idx="0">
                    <c:v>95.980171666350117</c:v>
                  </c:pt>
                  <c:pt idx="1">
                    <c:v>182.93726149032818</c:v>
                  </c:pt>
                  <c:pt idx="2">
                    <c:v>123.86388414986037</c:v>
                  </c:pt>
                  <c:pt idx="3">
                    <c:v>105.27595607450306</c:v>
                  </c:pt>
                </c:numCache>
              </c:numRef>
            </c:minus>
            <c:spPr>
              <a:noFill/>
              <a:ln w="15875" cap="flat" cmpd="sng" algn="ctr">
                <a:solidFill>
                  <a:schemeClr val="tx1"/>
                </a:solidFill>
                <a:round/>
              </a:ln>
              <a:effectLst/>
            </c:spPr>
          </c:errBars>
          <c:cat>
            <c:numRef>
              <c:f>'Plate Cocurrent '!$T$5:$T$8</c:f>
              <c:numCache>
                <c:formatCode>0.00E+00</c:formatCode>
                <c:ptCount val="4"/>
                <c:pt idx="0">
                  <c:v>1548.5044430212554</c:v>
                </c:pt>
                <c:pt idx="1">
                  <c:v>1052.8534392926947</c:v>
                </c:pt>
                <c:pt idx="2">
                  <c:v>526.42671964634735</c:v>
                </c:pt>
                <c:pt idx="3">
                  <c:v>244.74793027250175</c:v>
                </c:pt>
              </c:numCache>
            </c:numRef>
          </c:cat>
          <c:val>
            <c:numRef>
              <c:f>'Plate Counter'!$AA$5:$AA$8</c:f>
              <c:numCache>
                <c:formatCode>General</c:formatCode>
                <c:ptCount val="4"/>
                <c:pt idx="0">
                  <c:v>8246.6721712489089</c:v>
                </c:pt>
                <c:pt idx="1">
                  <c:v>5946.6174399508009</c:v>
                </c:pt>
                <c:pt idx="2">
                  <c:v>3477.5766983771077</c:v>
                </c:pt>
                <c:pt idx="3">
                  <c:v>1946.2376222128075</c:v>
                </c:pt>
              </c:numCache>
            </c:numRef>
          </c:val>
          <c:extLst>
            <c:ext xmlns:c16="http://schemas.microsoft.com/office/drawing/2014/chart" uri="{C3380CC4-5D6E-409C-BE32-E72D297353CC}">
              <c16:uniqueId val="{00000000-CBF9-4A41-B129-48696439AF26}"/>
            </c:ext>
          </c:extLst>
        </c:ser>
        <c:ser>
          <c:idx val="2"/>
          <c:order val="1"/>
          <c:tx>
            <c:v>Cocurrent Flow</c:v>
          </c:tx>
          <c:spPr>
            <a:solidFill>
              <a:schemeClr val="accent2"/>
            </a:solidFill>
            <a:ln>
              <a:solidFill>
                <a:schemeClr val="tx1"/>
              </a:solidFill>
            </a:ln>
            <a:effectLst/>
          </c:spPr>
          <c:invertIfNegative val="0"/>
          <c:errBars>
            <c:errBarType val="both"/>
            <c:errValType val="cust"/>
            <c:noEndCap val="0"/>
            <c:plus>
              <c:numRef>
                <c:f>'Tubular Co-Current'!$AC$5:$AC$8</c:f>
                <c:numCache>
                  <c:formatCode>General</c:formatCode>
                  <c:ptCount val="4"/>
                  <c:pt idx="0">
                    <c:v>40.782999499756272</c:v>
                  </c:pt>
                  <c:pt idx="1">
                    <c:v>25.477873482834628</c:v>
                  </c:pt>
                  <c:pt idx="2">
                    <c:v>85.790481905248228</c:v>
                  </c:pt>
                  <c:pt idx="3">
                    <c:v>19.477716854634668</c:v>
                  </c:pt>
                </c:numCache>
              </c:numRef>
            </c:plus>
            <c:minus>
              <c:numRef>
                <c:f>'Tubular Co-Current'!$AC$5:$AC$8</c:f>
                <c:numCache>
                  <c:formatCode>General</c:formatCode>
                  <c:ptCount val="4"/>
                  <c:pt idx="0">
                    <c:v>40.782999499756272</c:v>
                  </c:pt>
                  <c:pt idx="1">
                    <c:v>25.477873482834628</c:v>
                  </c:pt>
                  <c:pt idx="2">
                    <c:v>85.790481905248228</c:v>
                  </c:pt>
                  <c:pt idx="3">
                    <c:v>19.477716854634668</c:v>
                  </c:pt>
                </c:numCache>
              </c:numRef>
            </c:minus>
            <c:spPr>
              <a:noFill/>
              <a:ln w="15875" cap="flat" cmpd="sng" algn="ctr">
                <a:solidFill>
                  <a:schemeClr val="tx1"/>
                </a:solidFill>
                <a:round/>
              </a:ln>
              <a:effectLst/>
            </c:spPr>
          </c:errBars>
          <c:cat>
            <c:numRef>
              <c:f>'Plate Cocurrent '!$T$5:$T$8</c:f>
              <c:numCache>
                <c:formatCode>0.00E+00</c:formatCode>
                <c:ptCount val="4"/>
                <c:pt idx="0">
                  <c:v>1548.5044430212554</c:v>
                </c:pt>
                <c:pt idx="1">
                  <c:v>1052.8534392926947</c:v>
                </c:pt>
                <c:pt idx="2">
                  <c:v>526.42671964634735</c:v>
                </c:pt>
                <c:pt idx="3">
                  <c:v>244.74793027250175</c:v>
                </c:pt>
              </c:numCache>
            </c:numRef>
          </c:cat>
          <c:val>
            <c:numRef>
              <c:f>'Plate Cocurrent '!$AA$5:$AA$8</c:f>
              <c:numCache>
                <c:formatCode>General</c:formatCode>
                <c:ptCount val="4"/>
                <c:pt idx="0">
                  <c:v>3443.2306292524809</c:v>
                </c:pt>
                <c:pt idx="1">
                  <c:v>3020.024832946177</c:v>
                </c:pt>
                <c:pt idx="2">
                  <c:v>2385.0129415693546</c:v>
                </c:pt>
                <c:pt idx="3">
                  <c:v>1838.9259432720003</c:v>
                </c:pt>
              </c:numCache>
            </c:numRef>
          </c:val>
          <c:extLst>
            <c:ext xmlns:c16="http://schemas.microsoft.com/office/drawing/2014/chart" uri="{C3380CC4-5D6E-409C-BE32-E72D297353CC}">
              <c16:uniqueId val="{00000001-CBF9-4A41-B129-48696439AF26}"/>
            </c:ext>
          </c:extLst>
        </c:ser>
        <c:dLbls>
          <c:showLegendKey val="0"/>
          <c:showVal val="0"/>
          <c:showCatName val="0"/>
          <c:showSerName val="0"/>
          <c:showPercent val="0"/>
          <c:showBubbleSize val="0"/>
        </c:dLbls>
        <c:gapWidth val="219"/>
        <c:overlap val="-27"/>
        <c:axId val="647871808"/>
        <c:axId val="647872464"/>
      </c:barChart>
      <c:catAx>
        <c:axId val="647871808"/>
        <c:scaling>
          <c:orientation val="minMax"/>
        </c:scaling>
        <c:delete val="0"/>
        <c:axPos val="b"/>
        <c:title>
          <c:tx>
            <c:rich>
              <a:bodyPr rot="0" spcFirstLastPara="1" vertOverflow="ellipsis" vert="horz" wrap="square" anchor="ctr" anchorCtr="1"/>
              <a:lstStyle/>
              <a:p>
                <a:pPr>
                  <a:defRPr sz="2000" b="1" i="0" u="none" strike="noStrike" kern="1200" baseline="0">
                    <a:solidFill>
                      <a:sysClr val="windowText" lastClr="000000"/>
                    </a:solidFill>
                    <a:latin typeface="+mn-lt"/>
                    <a:ea typeface="+mn-ea"/>
                    <a:cs typeface="+mn-cs"/>
                  </a:defRPr>
                </a:pPr>
                <a:r>
                  <a:rPr lang="en-US" sz="2000" b="1">
                    <a:solidFill>
                      <a:sysClr val="windowText" lastClr="000000"/>
                    </a:solidFill>
                  </a:rPr>
                  <a:t>Average</a:t>
                </a:r>
                <a:r>
                  <a:rPr lang="en-US" sz="2000" b="1" baseline="0">
                    <a:solidFill>
                      <a:sysClr val="windowText" lastClr="000000"/>
                    </a:solidFill>
                  </a:rPr>
                  <a:t> Reynold's Number</a:t>
                </a:r>
                <a:endParaRPr lang="en-US" sz="2000" b="1">
                  <a:solidFill>
                    <a:sysClr val="windowText" lastClr="000000"/>
                  </a:solidFill>
                </a:endParaRPr>
              </a:p>
            </c:rich>
          </c:tx>
          <c:layout>
            <c:manualLayout>
              <c:xMode val="edge"/>
              <c:yMode val="edge"/>
              <c:x val="0.32771497495561591"/>
              <c:y val="0.91829155730533707"/>
            </c:manualLayout>
          </c:layout>
          <c:overlay val="0"/>
          <c:spPr>
            <a:noFill/>
            <a:ln>
              <a:noFill/>
            </a:ln>
            <a:effectLst/>
          </c:spPr>
          <c:txPr>
            <a:bodyPr rot="0" spcFirstLastPara="1" vertOverflow="ellipsis" vert="horz" wrap="square" anchor="ctr" anchorCtr="1"/>
            <a:lstStyle/>
            <a:p>
              <a:pPr>
                <a:defRPr sz="2000" b="1" i="0" u="none" strike="noStrike" kern="1200" baseline="0">
                  <a:solidFill>
                    <a:sysClr val="windowText" lastClr="000000"/>
                  </a:solidFill>
                  <a:latin typeface="+mn-lt"/>
                  <a:ea typeface="+mn-ea"/>
                  <a:cs typeface="+mn-cs"/>
                </a:defRPr>
              </a:pPr>
              <a:endParaRPr lang="en-US"/>
            </a:p>
          </c:txPr>
        </c:title>
        <c:numFmt formatCode="0.00" sourceLinked="0"/>
        <c:majorTickMark val="none"/>
        <c:minorTickMark val="none"/>
        <c:tickLblPos val="nextTo"/>
        <c:spPr>
          <a:noFill/>
          <a:ln w="25400" cap="flat" cmpd="sng" algn="ctr">
            <a:solidFill>
              <a:schemeClr val="tx1">
                <a:alpha val="90000"/>
              </a:schemeClr>
            </a:solidFill>
            <a:round/>
          </a:ln>
          <a:effectLst/>
        </c:spPr>
        <c:txPr>
          <a:bodyPr rot="-60000000" spcFirstLastPara="1" vertOverflow="ellipsis" vert="horz" wrap="square" anchor="ctr" anchorCtr="1"/>
          <a:lstStyle/>
          <a:p>
            <a:pPr>
              <a:defRPr sz="1800" b="0" i="0" u="none" strike="noStrike" kern="1200" baseline="0">
                <a:solidFill>
                  <a:sysClr val="windowText" lastClr="000000"/>
                </a:solidFill>
                <a:latin typeface="+mn-lt"/>
                <a:ea typeface="+mn-ea"/>
                <a:cs typeface="+mn-cs"/>
              </a:defRPr>
            </a:pPr>
            <a:endParaRPr lang="en-US"/>
          </a:p>
        </c:txPr>
        <c:crossAx val="647872464"/>
        <c:crosses val="autoZero"/>
        <c:auto val="1"/>
        <c:lblAlgn val="ctr"/>
        <c:lblOffset val="100"/>
        <c:noMultiLvlLbl val="0"/>
      </c:catAx>
      <c:valAx>
        <c:axId val="647872464"/>
        <c:scaling>
          <c:orientation val="minMax"/>
          <c:max val="8500"/>
          <c:min val="1500"/>
        </c:scaling>
        <c:delete val="0"/>
        <c:axPos val="l"/>
        <c:title>
          <c:tx>
            <c:rich>
              <a:bodyPr rot="-5400000" spcFirstLastPara="1" vertOverflow="ellipsis" vert="horz" wrap="square" anchor="ctr" anchorCtr="1"/>
              <a:lstStyle/>
              <a:p>
                <a:pPr>
                  <a:defRPr sz="2000" b="1" i="0" u="none" strike="noStrike" kern="1200" baseline="0">
                    <a:solidFill>
                      <a:sysClr val="windowText" lastClr="000000"/>
                    </a:solidFill>
                    <a:latin typeface="+mn-lt"/>
                    <a:ea typeface="+mn-ea"/>
                    <a:cs typeface="+mn-cs"/>
                  </a:defRPr>
                </a:pPr>
                <a:r>
                  <a:rPr lang="en-US" sz="2000" b="1">
                    <a:solidFill>
                      <a:sysClr val="windowText" lastClr="000000"/>
                    </a:solidFill>
                  </a:rPr>
                  <a:t>h</a:t>
                </a:r>
                <a:r>
                  <a:rPr lang="en-US" sz="2000" b="1" baseline="-25000">
                    <a:solidFill>
                      <a:sysClr val="windowText" lastClr="000000"/>
                    </a:solidFill>
                  </a:rPr>
                  <a:t>i </a:t>
                </a:r>
                <a:r>
                  <a:rPr lang="en-US" sz="2000" b="1" baseline="0">
                    <a:solidFill>
                      <a:sysClr val="windowText" lastClr="000000"/>
                    </a:solidFill>
                  </a:rPr>
                  <a:t>(W/m</a:t>
                </a:r>
                <a:r>
                  <a:rPr lang="en-US" sz="2000" b="1" baseline="30000">
                    <a:solidFill>
                      <a:sysClr val="windowText" lastClr="000000"/>
                    </a:solidFill>
                  </a:rPr>
                  <a:t>2</a:t>
                </a:r>
                <a:r>
                  <a:rPr lang="en-US" sz="2000" b="1" baseline="0">
                    <a:solidFill>
                      <a:sysClr val="windowText" lastClr="000000"/>
                    </a:solidFill>
                  </a:rPr>
                  <a:t> K) </a:t>
                </a:r>
                <a:endParaRPr lang="en-US" sz="2000" b="1">
                  <a:solidFill>
                    <a:sysClr val="windowText" lastClr="000000"/>
                  </a:solidFill>
                </a:endParaRPr>
              </a:p>
            </c:rich>
          </c:tx>
          <c:overlay val="0"/>
          <c:spPr>
            <a:noFill/>
            <a:ln>
              <a:noFill/>
            </a:ln>
            <a:effectLst/>
          </c:spPr>
          <c:txPr>
            <a:bodyPr rot="-5400000" spcFirstLastPara="1" vertOverflow="ellipsis" vert="horz" wrap="square" anchor="ctr" anchorCtr="1"/>
            <a:lstStyle/>
            <a:p>
              <a:pPr>
                <a:defRPr sz="2000" b="1" i="0" u="none" strike="noStrike" kern="1200" baseline="0">
                  <a:solidFill>
                    <a:sysClr val="windowText" lastClr="000000"/>
                  </a:solidFill>
                  <a:latin typeface="+mn-lt"/>
                  <a:ea typeface="+mn-ea"/>
                  <a:cs typeface="+mn-cs"/>
                </a:defRPr>
              </a:pPr>
              <a:endParaRPr lang="en-US"/>
            </a:p>
          </c:txPr>
        </c:title>
        <c:numFmt formatCode="General" sourceLinked="0"/>
        <c:majorTickMark val="in"/>
        <c:minorTickMark val="none"/>
        <c:tickLblPos val="nextTo"/>
        <c:spPr>
          <a:noFill/>
          <a:ln w="25400">
            <a:solidFill>
              <a:schemeClr val="tx1">
                <a:alpha val="90000"/>
              </a:schemeClr>
            </a:solidFill>
          </a:ln>
          <a:effectLst/>
        </c:spPr>
        <c:txPr>
          <a:bodyPr rot="-60000000" spcFirstLastPara="1" vertOverflow="ellipsis" vert="horz" wrap="square" anchor="ctr" anchorCtr="1"/>
          <a:lstStyle/>
          <a:p>
            <a:pPr>
              <a:defRPr sz="1800" b="0" i="0" u="none" strike="noStrike" kern="1200" baseline="0">
                <a:solidFill>
                  <a:sysClr val="windowText" lastClr="000000"/>
                </a:solidFill>
                <a:latin typeface="+mn-lt"/>
                <a:ea typeface="+mn-ea"/>
                <a:cs typeface="+mn-cs"/>
              </a:defRPr>
            </a:pPr>
            <a:endParaRPr lang="en-US"/>
          </a:p>
        </c:txPr>
        <c:crossAx val="647871808"/>
        <c:crosses val="autoZero"/>
        <c:crossBetween val="between"/>
      </c:valAx>
      <c:spPr>
        <a:noFill/>
        <a:ln w="25400">
          <a:solidFill>
            <a:sysClr val="windowText" lastClr="000000"/>
          </a:solidFill>
        </a:ln>
        <a:effectLst/>
      </c:spPr>
    </c:plotArea>
    <c:legend>
      <c:legendPos val="b"/>
      <c:layout>
        <c:manualLayout>
          <c:xMode val="edge"/>
          <c:yMode val="edge"/>
          <c:x val="0.51833561009552165"/>
          <c:y val="0.17730358705161856"/>
          <c:w val="0.42590376459917545"/>
          <c:h val="0.13156935835148267"/>
        </c:manualLayout>
      </c:layout>
      <c:overlay val="0"/>
      <c:spPr>
        <a:noFill/>
        <a:ln>
          <a:noFill/>
        </a:ln>
        <a:effectLst/>
      </c:spPr>
      <c:txPr>
        <a:bodyPr rot="0" spcFirstLastPara="1" vertOverflow="ellipsis" vert="horz" wrap="square" anchor="ctr" anchorCtr="1"/>
        <a:lstStyle/>
        <a:p>
          <a:pPr>
            <a:defRPr sz="20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932153710254817"/>
          <c:y val="3.0202341728560525E-2"/>
          <c:w val="0.81676815398075242"/>
          <c:h val="0.80804340946743347"/>
        </c:manualLayout>
      </c:layout>
      <c:barChart>
        <c:barDir val="col"/>
        <c:grouping val="clustered"/>
        <c:varyColors val="0"/>
        <c:ser>
          <c:idx val="2"/>
          <c:order val="0"/>
          <c:tx>
            <c:v>Shell and Tube</c:v>
          </c:tx>
          <c:spPr>
            <a:solidFill>
              <a:schemeClr val="accent1"/>
            </a:solidFill>
            <a:ln w="6350">
              <a:solidFill>
                <a:schemeClr val="tx1">
                  <a:alpha val="90000"/>
                </a:schemeClr>
              </a:solidFill>
            </a:ln>
            <a:effectLst/>
          </c:spPr>
          <c:invertIfNegative val="0"/>
          <c:errBars>
            <c:errBarType val="both"/>
            <c:errValType val="cust"/>
            <c:noEndCap val="0"/>
            <c:plus>
              <c:numRef>
                <c:f>'Shell Counter'!$AC$5:$AC$8</c:f>
                <c:numCache>
                  <c:formatCode>General</c:formatCode>
                  <c:ptCount val="4"/>
                  <c:pt idx="0">
                    <c:v>129.41420313287446</c:v>
                  </c:pt>
                  <c:pt idx="1">
                    <c:v>184.53164103319494</c:v>
                  </c:pt>
                  <c:pt idx="2">
                    <c:v>20.936295394171083</c:v>
                  </c:pt>
                  <c:pt idx="3">
                    <c:v>314.45268736585001</c:v>
                  </c:pt>
                </c:numCache>
              </c:numRef>
            </c:plus>
            <c:minus>
              <c:numRef>
                <c:f>'Shell Counter'!$AC$5:$AC$8</c:f>
                <c:numCache>
                  <c:formatCode>General</c:formatCode>
                  <c:ptCount val="4"/>
                  <c:pt idx="0">
                    <c:v>129.41420313287446</c:v>
                  </c:pt>
                  <c:pt idx="1">
                    <c:v>184.53164103319494</c:v>
                  </c:pt>
                  <c:pt idx="2">
                    <c:v>20.936295394171083</c:v>
                  </c:pt>
                  <c:pt idx="3">
                    <c:v>314.45268736585001</c:v>
                  </c:pt>
                </c:numCache>
              </c:numRef>
            </c:minus>
            <c:spPr>
              <a:noFill/>
              <a:ln w="12700" cap="flat" cmpd="sng" algn="ctr">
                <a:solidFill>
                  <a:schemeClr val="tx1">
                    <a:alpha val="90000"/>
                  </a:schemeClr>
                </a:solidFill>
                <a:round/>
              </a:ln>
              <a:effectLst/>
            </c:spPr>
          </c:errBars>
          <c:cat>
            <c:numRef>
              <c:f>'Comparing all 3 exchangers'!$B$21:$B$24</c:f>
              <c:numCache>
                <c:formatCode>General</c:formatCode>
                <c:ptCount val="4"/>
                <c:pt idx="0">
                  <c:v>5.0000100000000003E-5</c:v>
                </c:pt>
                <c:pt idx="1">
                  <c:v>3.3333400000000002E-5</c:v>
                </c:pt>
                <c:pt idx="2">
                  <c:v>1.6666700000000001E-5</c:v>
                </c:pt>
                <c:pt idx="3">
                  <c:v>8.3333500000000004E-6</c:v>
                </c:pt>
              </c:numCache>
            </c:numRef>
          </c:cat>
          <c:val>
            <c:numRef>
              <c:f>'Shell Counter'!$AA$5:$AA$8</c:f>
              <c:numCache>
                <c:formatCode>General</c:formatCode>
                <c:ptCount val="4"/>
                <c:pt idx="0">
                  <c:v>6212.9973722172654</c:v>
                </c:pt>
                <c:pt idx="1">
                  <c:v>4535.6818646063266</c:v>
                </c:pt>
                <c:pt idx="2">
                  <c:v>2722.1585765703207</c:v>
                </c:pt>
                <c:pt idx="3">
                  <c:v>1506.2310607174529</c:v>
                </c:pt>
              </c:numCache>
            </c:numRef>
          </c:val>
          <c:extLst>
            <c:ext xmlns:c16="http://schemas.microsoft.com/office/drawing/2014/chart" uri="{C3380CC4-5D6E-409C-BE32-E72D297353CC}">
              <c16:uniqueId val="{00000000-8267-402E-AD12-B1885B2A9EC2}"/>
            </c:ext>
          </c:extLst>
        </c:ser>
        <c:ser>
          <c:idx val="0"/>
          <c:order val="1"/>
          <c:tx>
            <c:v>Plate</c:v>
          </c:tx>
          <c:spPr>
            <a:solidFill>
              <a:srgbClr val="FF0000"/>
            </a:solidFill>
            <a:ln w="6350">
              <a:solidFill>
                <a:schemeClr val="tx1">
                  <a:alpha val="90000"/>
                </a:schemeClr>
              </a:solidFill>
            </a:ln>
            <a:effectLst/>
          </c:spPr>
          <c:invertIfNegative val="0"/>
          <c:errBars>
            <c:errBarType val="both"/>
            <c:errValType val="cust"/>
            <c:noEndCap val="0"/>
            <c:plus>
              <c:numRef>
                <c:f>'Plate Counter'!$AC$5:$AC$8</c:f>
                <c:numCache>
                  <c:formatCode>General</c:formatCode>
                  <c:ptCount val="4"/>
                  <c:pt idx="0">
                    <c:v>72.222050692491152</c:v>
                  </c:pt>
                  <c:pt idx="1">
                    <c:v>137.65451700615884</c:v>
                  </c:pt>
                  <c:pt idx="2">
                    <c:v>93.203664514559449</c:v>
                  </c:pt>
                  <c:pt idx="3">
                    <c:v>79.216835147406172</c:v>
                  </c:pt>
                </c:numCache>
              </c:numRef>
            </c:plus>
            <c:minus>
              <c:numRef>
                <c:f>'Plate Counter'!$AC$5:$AC$8</c:f>
                <c:numCache>
                  <c:formatCode>General</c:formatCode>
                  <c:ptCount val="4"/>
                  <c:pt idx="0">
                    <c:v>72.222050692491152</c:v>
                  </c:pt>
                  <c:pt idx="1">
                    <c:v>137.65451700615884</c:v>
                  </c:pt>
                  <c:pt idx="2">
                    <c:v>93.203664514559449</c:v>
                  </c:pt>
                  <c:pt idx="3">
                    <c:v>79.216835147406172</c:v>
                  </c:pt>
                </c:numCache>
              </c:numRef>
            </c:minus>
            <c:spPr>
              <a:noFill/>
              <a:ln w="12700" cap="flat" cmpd="sng" algn="ctr">
                <a:solidFill>
                  <a:schemeClr val="tx1">
                    <a:alpha val="90000"/>
                  </a:schemeClr>
                </a:solidFill>
                <a:round/>
              </a:ln>
              <a:effectLst/>
            </c:spPr>
          </c:errBars>
          <c:cat>
            <c:numRef>
              <c:f>'Comparing all 3 exchangers'!$B$21:$B$24</c:f>
              <c:numCache>
                <c:formatCode>General</c:formatCode>
                <c:ptCount val="4"/>
                <c:pt idx="0">
                  <c:v>5.0000100000000003E-5</c:v>
                </c:pt>
                <c:pt idx="1">
                  <c:v>3.3333400000000002E-5</c:v>
                </c:pt>
                <c:pt idx="2">
                  <c:v>1.6666700000000001E-5</c:v>
                </c:pt>
                <c:pt idx="3">
                  <c:v>8.3333500000000004E-6</c:v>
                </c:pt>
              </c:numCache>
            </c:numRef>
          </c:cat>
          <c:val>
            <c:numRef>
              <c:f>'Plate Counter'!$AA$5:$AA$8</c:f>
              <c:numCache>
                <c:formatCode>General</c:formatCode>
                <c:ptCount val="4"/>
                <c:pt idx="0">
                  <c:v>8246.6721712489089</c:v>
                </c:pt>
                <c:pt idx="1">
                  <c:v>5946.6174399508009</c:v>
                </c:pt>
                <c:pt idx="2">
                  <c:v>3477.5766983771077</c:v>
                </c:pt>
                <c:pt idx="3">
                  <c:v>1946.2376222128075</c:v>
                </c:pt>
              </c:numCache>
            </c:numRef>
          </c:val>
          <c:extLst>
            <c:ext xmlns:c16="http://schemas.microsoft.com/office/drawing/2014/chart" uri="{C3380CC4-5D6E-409C-BE32-E72D297353CC}">
              <c16:uniqueId val="{00000001-8267-402E-AD12-B1885B2A9EC2}"/>
            </c:ext>
          </c:extLst>
        </c:ser>
        <c:ser>
          <c:idx val="1"/>
          <c:order val="2"/>
          <c:tx>
            <c:v>Tubular</c:v>
          </c:tx>
          <c:spPr>
            <a:solidFill>
              <a:srgbClr val="00CC66"/>
            </a:solidFill>
            <a:ln w="6350">
              <a:solidFill>
                <a:schemeClr val="tx1">
                  <a:alpha val="90000"/>
                </a:schemeClr>
              </a:solidFill>
            </a:ln>
            <a:effectLst/>
          </c:spPr>
          <c:invertIfNegative val="0"/>
          <c:errBars>
            <c:errBarType val="both"/>
            <c:errValType val="cust"/>
            <c:noEndCap val="0"/>
            <c:plus>
              <c:numRef>
                <c:f>'Tubular Counter'!$AC$5:$AC$8</c:f>
                <c:numCache>
                  <c:formatCode>General</c:formatCode>
                  <c:ptCount val="4"/>
                  <c:pt idx="0">
                    <c:v>95.980171666350117</c:v>
                  </c:pt>
                  <c:pt idx="1">
                    <c:v>182.93726149032818</c:v>
                  </c:pt>
                  <c:pt idx="2">
                    <c:v>123.86388414986037</c:v>
                  </c:pt>
                  <c:pt idx="3">
                    <c:v>105.27595607450306</c:v>
                  </c:pt>
                </c:numCache>
              </c:numRef>
            </c:plus>
            <c:minus>
              <c:numRef>
                <c:f>'Tubular Counter'!$AC$5:$AC$8</c:f>
                <c:numCache>
                  <c:formatCode>General</c:formatCode>
                  <c:ptCount val="4"/>
                  <c:pt idx="0">
                    <c:v>95.980171666350117</c:v>
                  </c:pt>
                  <c:pt idx="1">
                    <c:v>182.93726149032818</c:v>
                  </c:pt>
                  <c:pt idx="2">
                    <c:v>123.86388414986037</c:v>
                  </c:pt>
                  <c:pt idx="3">
                    <c:v>105.27595607450306</c:v>
                  </c:pt>
                </c:numCache>
              </c:numRef>
            </c:minus>
            <c:spPr>
              <a:noFill/>
              <a:ln w="12700" cap="flat" cmpd="sng" algn="ctr">
                <a:solidFill>
                  <a:schemeClr val="tx1">
                    <a:alpha val="90000"/>
                  </a:schemeClr>
                </a:solidFill>
                <a:round/>
              </a:ln>
              <a:effectLst/>
            </c:spPr>
          </c:errBars>
          <c:cat>
            <c:numRef>
              <c:f>'Comparing all 3 exchangers'!$B$21:$B$24</c:f>
              <c:numCache>
                <c:formatCode>General</c:formatCode>
                <c:ptCount val="4"/>
                <c:pt idx="0">
                  <c:v>5.0000100000000003E-5</c:v>
                </c:pt>
                <c:pt idx="1">
                  <c:v>3.3333400000000002E-5</c:v>
                </c:pt>
                <c:pt idx="2">
                  <c:v>1.6666700000000001E-5</c:v>
                </c:pt>
                <c:pt idx="3">
                  <c:v>8.3333500000000004E-6</c:v>
                </c:pt>
              </c:numCache>
            </c:numRef>
          </c:cat>
          <c:val>
            <c:numRef>
              <c:f>'Tubular Counter'!$AA$5:$AA$8</c:f>
              <c:numCache>
                <c:formatCode>General</c:formatCode>
                <c:ptCount val="4"/>
                <c:pt idx="0">
                  <c:v>10959.49233071124</c:v>
                </c:pt>
                <c:pt idx="1">
                  <c:v>7902.8130224490997</c:v>
                </c:pt>
                <c:pt idx="2">
                  <c:v>4621.558170846035</c:v>
                </c:pt>
                <c:pt idx="3">
                  <c:v>2586.4707425556212</c:v>
                </c:pt>
              </c:numCache>
            </c:numRef>
          </c:val>
          <c:extLst>
            <c:ext xmlns:c16="http://schemas.microsoft.com/office/drawing/2014/chart" uri="{C3380CC4-5D6E-409C-BE32-E72D297353CC}">
              <c16:uniqueId val="{00000002-8267-402E-AD12-B1885B2A9EC2}"/>
            </c:ext>
          </c:extLst>
        </c:ser>
        <c:dLbls>
          <c:showLegendKey val="0"/>
          <c:showVal val="0"/>
          <c:showCatName val="0"/>
          <c:showSerName val="0"/>
          <c:showPercent val="0"/>
          <c:showBubbleSize val="0"/>
        </c:dLbls>
        <c:gapWidth val="219"/>
        <c:overlap val="-27"/>
        <c:axId val="652965520"/>
        <c:axId val="652966176"/>
      </c:barChart>
      <c:catAx>
        <c:axId val="652965520"/>
        <c:scaling>
          <c:orientation val="minMax"/>
        </c:scaling>
        <c:delete val="0"/>
        <c:axPos val="b"/>
        <c:title>
          <c:tx>
            <c:rich>
              <a:bodyPr rot="0" spcFirstLastPara="1" vertOverflow="ellipsis" vert="horz" wrap="square" anchor="ctr" anchorCtr="1"/>
              <a:lstStyle/>
              <a:p>
                <a:pPr>
                  <a:defRPr sz="2000" b="1" i="0" u="none" strike="noStrike" kern="1200" baseline="0">
                    <a:solidFill>
                      <a:sysClr val="windowText" lastClr="000000"/>
                    </a:solidFill>
                    <a:latin typeface="+mn-lt"/>
                    <a:ea typeface="+mn-ea"/>
                    <a:cs typeface="+mn-cs"/>
                  </a:defRPr>
                </a:pPr>
                <a:r>
                  <a:rPr lang="en-US" sz="2000" b="1">
                    <a:solidFill>
                      <a:sysClr val="windowText" lastClr="000000"/>
                    </a:solidFill>
                  </a:rPr>
                  <a:t>Flow</a:t>
                </a:r>
                <a:r>
                  <a:rPr lang="en-US" sz="2000" b="1" baseline="0">
                    <a:solidFill>
                      <a:sysClr val="windowText" lastClr="000000"/>
                    </a:solidFill>
                  </a:rPr>
                  <a:t> Rate (m</a:t>
                </a:r>
                <a:r>
                  <a:rPr lang="en-US" sz="2000" b="1" baseline="30000">
                    <a:solidFill>
                      <a:sysClr val="windowText" lastClr="000000"/>
                    </a:solidFill>
                  </a:rPr>
                  <a:t>3</a:t>
                </a:r>
                <a:r>
                  <a:rPr lang="en-US" sz="2000" b="1" baseline="0">
                    <a:solidFill>
                      <a:sysClr val="windowText" lastClr="000000"/>
                    </a:solidFill>
                  </a:rPr>
                  <a:t>/s)</a:t>
                </a:r>
                <a:endParaRPr lang="en-US" sz="2000" b="1">
                  <a:solidFill>
                    <a:sysClr val="windowText" lastClr="000000"/>
                  </a:solidFill>
                </a:endParaRPr>
              </a:p>
            </c:rich>
          </c:tx>
          <c:overlay val="0"/>
          <c:spPr>
            <a:noFill/>
            <a:ln>
              <a:noFill/>
            </a:ln>
            <a:effectLst/>
          </c:spPr>
          <c:txPr>
            <a:bodyPr rot="0" spcFirstLastPara="1" vertOverflow="ellipsis" vert="horz" wrap="square" anchor="ctr" anchorCtr="1"/>
            <a:lstStyle/>
            <a:p>
              <a:pPr>
                <a:defRPr sz="2000" b="1" i="0" u="none" strike="noStrike" kern="1200" baseline="0">
                  <a:solidFill>
                    <a:sysClr val="windowText" lastClr="000000"/>
                  </a:solidFill>
                  <a:latin typeface="+mn-lt"/>
                  <a:ea typeface="+mn-ea"/>
                  <a:cs typeface="+mn-cs"/>
                </a:defRPr>
              </a:pPr>
              <a:endParaRPr lang="en-US"/>
            </a:p>
          </c:txPr>
        </c:title>
        <c:numFmt formatCode="0.00E+00" sourceLinked="0"/>
        <c:majorTickMark val="none"/>
        <c:minorTickMark val="none"/>
        <c:tickLblPos val="nextTo"/>
        <c:spPr>
          <a:noFill/>
          <a:ln w="25400" cap="flat" cmpd="sng" algn="ctr">
            <a:solidFill>
              <a:schemeClr val="tx1">
                <a:alpha val="90000"/>
              </a:schemeClr>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652966176"/>
        <c:crosses val="autoZero"/>
        <c:auto val="1"/>
        <c:lblAlgn val="ctr"/>
        <c:lblOffset val="100"/>
        <c:noMultiLvlLbl val="0"/>
      </c:catAx>
      <c:valAx>
        <c:axId val="652966176"/>
        <c:scaling>
          <c:orientation val="minMax"/>
          <c:max val="12000"/>
          <c:min val="500"/>
        </c:scaling>
        <c:delete val="0"/>
        <c:axPos val="l"/>
        <c:title>
          <c:tx>
            <c:rich>
              <a:bodyPr rot="-5400000" spcFirstLastPara="1" vertOverflow="ellipsis" vert="horz" wrap="square" anchor="ctr" anchorCtr="1"/>
              <a:lstStyle/>
              <a:p>
                <a:pPr>
                  <a:defRPr sz="2000" b="1" i="0" u="none" strike="noStrike" kern="1200" baseline="0">
                    <a:solidFill>
                      <a:sysClr val="windowText" lastClr="000000"/>
                    </a:solidFill>
                    <a:latin typeface="+mn-lt"/>
                    <a:ea typeface="+mn-ea"/>
                    <a:cs typeface="+mn-cs"/>
                  </a:defRPr>
                </a:pPr>
                <a:r>
                  <a:rPr lang="en-US" sz="2000" b="1" i="0" u="none" strike="noStrike" baseline="0" dirty="0">
                    <a:effectLst/>
                  </a:rPr>
                  <a:t>h</a:t>
                </a:r>
                <a:r>
                  <a:rPr lang="en-US" sz="2000" b="1" i="0" u="none" strike="noStrike" baseline="-25000" dirty="0">
                    <a:effectLst/>
                  </a:rPr>
                  <a:t>i </a:t>
                </a:r>
                <a:r>
                  <a:rPr lang="en-US" sz="2000" b="1" i="0" u="none" strike="noStrike" baseline="0" dirty="0">
                    <a:effectLst/>
                  </a:rPr>
                  <a:t>(W/m</a:t>
                </a:r>
                <a:r>
                  <a:rPr lang="en-US" sz="2000" b="1" i="0" u="none" strike="noStrike" baseline="30000" dirty="0">
                    <a:effectLst/>
                  </a:rPr>
                  <a:t>2</a:t>
                </a:r>
                <a:r>
                  <a:rPr lang="en-US" sz="2000" b="1" i="0" u="none" strike="noStrike" baseline="0" dirty="0">
                    <a:effectLst/>
                  </a:rPr>
                  <a:t> K)</a:t>
                </a:r>
                <a:endParaRPr lang="en-US" sz="2000" b="1" dirty="0">
                  <a:solidFill>
                    <a:sysClr val="windowText" lastClr="000000"/>
                  </a:solidFill>
                </a:endParaRPr>
              </a:p>
            </c:rich>
          </c:tx>
          <c:overlay val="0"/>
          <c:spPr>
            <a:noFill/>
            <a:ln>
              <a:noFill/>
            </a:ln>
            <a:effectLst/>
          </c:spPr>
          <c:txPr>
            <a:bodyPr rot="-5400000" spcFirstLastPara="1" vertOverflow="ellipsis" vert="horz" wrap="square" anchor="ctr" anchorCtr="1"/>
            <a:lstStyle/>
            <a:p>
              <a:pPr>
                <a:defRPr sz="2000" b="1" i="0" u="none" strike="noStrike" kern="1200" baseline="0">
                  <a:solidFill>
                    <a:sysClr val="windowText" lastClr="000000"/>
                  </a:solidFill>
                  <a:latin typeface="+mn-lt"/>
                  <a:ea typeface="+mn-ea"/>
                  <a:cs typeface="+mn-cs"/>
                </a:defRPr>
              </a:pPr>
              <a:endParaRPr lang="en-US"/>
            </a:p>
          </c:txPr>
        </c:title>
        <c:numFmt formatCode="General" sourceLinked="1"/>
        <c:majorTickMark val="in"/>
        <c:minorTickMark val="none"/>
        <c:tickLblPos val="nextTo"/>
        <c:spPr>
          <a:noFill/>
          <a:ln w="25400">
            <a:solidFill>
              <a:schemeClr val="tx1">
                <a:alpha val="90000"/>
              </a:schemeClr>
            </a:solid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652965520"/>
        <c:crosses val="autoZero"/>
        <c:crossBetween val="between"/>
      </c:valAx>
      <c:spPr>
        <a:noFill/>
        <a:ln w="25400">
          <a:solidFill>
            <a:schemeClr val="tx1">
              <a:alpha val="90000"/>
            </a:schemeClr>
          </a:solidFill>
        </a:ln>
        <a:effectLst/>
      </c:spPr>
    </c:plotArea>
    <c:legend>
      <c:legendPos val="b"/>
      <c:layout>
        <c:manualLayout>
          <c:xMode val="edge"/>
          <c:yMode val="edge"/>
          <c:x val="0.35303369385590089"/>
          <c:y val="0.10061428491651309"/>
          <c:w val="0.64193410495139769"/>
          <c:h val="0.12000622130154254"/>
        </c:manualLayout>
      </c:layout>
      <c:overlay val="0"/>
      <c:spPr>
        <a:noFill/>
        <a:ln>
          <a:noFill/>
        </a:ln>
        <a:effectLst/>
      </c:spPr>
      <c:txPr>
        <a:bodyPr rot="0" spcFirstLastPara="1" vertOverflow="ellipsis" vert="horz" wrap="square" anchor="ctr" anchorCtr="1"/>
        <a:lstStyle/>
        <a:p>
          <a:pPr>
            <a:defRPr sz="2000" b="0" i="0" u="none" strike="noStrike" kern="1200" baseline="0">
              <a:solidFill>
                <a:sysClr val="windowText" lastClr="000000"/>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_rels/data2.xml.rels><?xml version="1.0" encoding="UTF-8" standalone="yes"?>
<Relationships xmlns="http://schemas.openxmlformats.org/package/2006/relationships"><Relationship Id="rId1" Type="http://schemas.openxmlformats.org/officeDocument/2006/relationships/image" Target="../media/image14.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528738-2D91-4F26-BEF1-5D11F65AEC2F}" type="doc">
      <dgm:prSet loTypeId="urn:microsoft.com/office/officeart/2005/8/layout/process1" loCatId="process" qsTypeId="urn:microsoft.com/office/officeart/2005/8/quickstyle/simple1" qsCatId="simple" csTypeId="urn:microsoft.com/office/officeart/2005/8/colors/accent1_2" csCatId="accent1" phldr="1"/>
      <dgm:spPr/>
    </dgm:pt>
    <mc:AlternateContent xmlns:mc="http://schemas.openxmlformats.org/markup-compatibility/2006" xmlns:a14="http://schemas.microsoft.com/office/drawing/2010/main">
      <mc:Choice Requires="a14">
        <dgm:pt modelId="{8DDFFB60-455C-4F35-8AC8-658B249FB63B}">
          <dgm:prSet phldrT="[Text]" custT="1"/>
          <dgm:spPr>
            <a:noFill/>
            <a:ln w="28575">
              <a:solidFill>
                <a:schemeClr val="tx1"/>
              </a:solidFill>
            </a:ln>
          </dgm:spPr>
          <dgm:t>
            <a:bodyPr/>
            <a:lstStyle/>
            <a:p>
              <a:pPr/>
              <a14:m>
                <m:oMathPara xmlns:m="http://schemas.openxmlformats.org/officeDocument/2006/math">
                  <m:oMathParaPr>
                    <m:jc m:val="centerGroup"/>
                  </m:oMathParaPr>
                  <m:oMath xmlns:m="http://schemas.openxmlformats.org/officeDocument/2006/math">
                    <m:r>
                      <a:rPr lang="en-US" sz="3000" i="1" smtClean="0">
                        <a:solidFill>
                          <a:schemeClr val="tx1"/>
                        </a:solidFill>
                        <a:latin typeface="Cambria Math" panose="02040503050406030204" pitchFamily="18" charset="0"/>
                        <a:ea typeface="Cambria Math" panose="02040503050406030204" pitchFamily="18" charset="0"/>
                      </a:rPr>
                      <m:t>𝜋</m:t>
                    </m:r>
                    <m:sSup>
                      <m:sSupPr>
                        <m:ctrlPr>
                          <a:rPr lang="en-US" sz="3000" i="1" smtClean="0">
                            <a:solidFill>
                              <a:schemeClr val="tx1"/>
                            </a:solidFill>
                            <a:latin typeface="Cambria Math" panose="02040503050406030204" pitchFamily="18" charset="0"/>
                            <a:ea typeface="Cambria Math" panose="02040503050406030204" pitchFamily="18" charset="0"/>
                          </a:rPr>
                        </m:ctrlPr>
                      </m:sSupPr>
                      <m:e>
                        <m:r>
                          <a:rPr lang="en-US" sz="3000" b="0" i="1" smtClean="0">
                            <a:solidFill>
                              <a:schemeClr val="tx1"/>
                            </a:solidFill>
                            <a:latin typeface="Cambria Math" panose="02040503050406030204" pitchFamily="18" charset="0"/>
                            <a:ea typeface="Cambria Math" panose="02040503050406030204" pitchFamily="18" charset="0"/>
                          </a:rPr>
                          <m:t>𝐷</m:t>
                        </m:r>
                      </m:e>
                      <m:sup>
                        <m:r>
                          <a:rPr lang="en-US" sz="3000" b="0" i="1" smtClean="0">
                            <a:solidFill>
                              <a:schemeClr val="tx1"/>
                            </a:solidFill>
                            <a:latin typeface="Cambria Math" panose="02040503050406030204" pitchFamily="18" charset="0"/>
                            <a:ea typeface="Cambria Math" panose="02040503050406030204" pitchFamily="18" charset="0"/>
                          </a:rPr>
                          <m:t>2</m:t>
                        </m:r>
                      </m:sup>
                    </m:sSup>
                    <m:r>
                      <a:rPr lang="en-US" sz="3000" b="0" i="1" smtClean="0">
                        <a:solidFill>
                          <a:schemeClr val="tx1"/>
                        </a:solidFill>
                        <a:latin typeface="Cambria Math" panose="02040503050406030204" pitchFamily="18" charset="0"/>
                        <a:ea typeface="Cambria Math" panose="02040503050406030204" pitchFamily="18" charset="0"/>
                      </a:rPr>
                      <m:t>=</m:t>
                    </m:r>
                    <m:f>
                      <m:fPr>
                        <m:ctrlPr>
                          <a:rPr lang="en-US" sz="3000" b="0" i="1" smtClean="0">
                            <a:solidFill>
                              <a:schemeClr val="tx1"/>
                            </a:solidFill>
                            <a:latin typeface="Cambria Math" panose="02040503050406030204" pitchFamily="18" charset="0"/>
                            <a:ea typeface="Cambria Math" panose="02040503050406030204" pitchFamily="18" charset="0"/>
                          </a:rPr>
                        </m:ctrlPr>
                      </m:fPr>
                      <m:num>
                        <m:r>
                          <a:rPr lang="en-US" sz="3000" b="0" i="1" smtClean="0">
                            <a:solidFill>
                              <a:schemeClr val="tx1"/>
                            </a:solidFill>
                            <a:latin typeface="Cambria Math" panose="02040503050406030204" pitchFamily="18" charset="0"/>
                            <a:ea typeface="Cambria Math" panose="02040503050406030204" pitchFamily="18" charset="0"/>
                          </a:rPr>
                          <m:t>𝑞</m:t>
                        </m:r>
                      </m:num>
                      <m:den>
                        <m:r>
                          <a:rPr lang="en-US" sz="3000" b="0" i="1" smtClean="0">
                            <a:solidFill>
                              <a:schemeClr val="tx1"/>
                            </a:solidFill>
                            <a:latin typeface="Cambria Math" panose="02040503050406030204" pitchFamily="18" charset="0"/>
                            <a:ea typeface="Cambria Math" panose="02040503050406030204" pitchFamily="18" charset="0"/>
                          </a:rPr>
                          <m:t>𝑈𝑥</m:t>
                        </m:r>
                        <m:r>
                          <a:rPr lang="en-US" sz="3000" b="0" i="1" smtClean="0">
                            <a:solidFill>
                              <a:schemeClr val="tx1"/>
                            </a:solidFill>
                            <a:latin typeface="Cambria Math" panose="02040503050406030204" pitchFamily="18" charset="0"/>
                            <a:ea typeface="Cambria Math" panose="02040503050406030204" pitchFamily="18" charset="0"/>
                          </a:rPr>
                          <m:t>∆</m:t>
                        </m:r>
                        <m:sSub>
                          <m:sSubPr>
                            <m:ctrlPr>
                              <a:rPr lang="en-US" sz="3000" b="0" i="1" smtClean="0">
                                <a:solidFill>
                                  <a:schemeClr val="tx1"/>
                                </a:solidFill>
                                <a:latin typeface="Cambria Math" panose="02040503050406030204" pitchFamily="18" charset="0"/>
                                <a:ea typeface="Cambria Math" panose="02040503050406030204" pitchFamily="18" charset="0"/>
                              </a:rPr>
                            </m:ctrlPr>
                          </m:sSubPr>
                          <m:e>
                            <m:r>
                              <a:rPr lang="en-US" sz="3000" b="0" i="1" smtClean="0">
                                <a:solidFill>
                                  <a:schemeClr val="tx1"/>
                                </a:solidFill>
                                <a:latin typeface="Cambria Math" panose="02040503050406030204" pitchFamily="18" charset="0"/>
                                <a:ea typeface="Cambria Math" panose="02040503050406030204" pitchFamily="18" charset="0"/>
                              </a:rPr>
                              <m:t>𝑇</m:t>
                            </m:r>
                          </m:e>
                          <m:sub>
                            <m:r>
                              <a:rPr lang="en-US" sz="3000" b="0" i="1" smtClean="0">
                                <a:solidFill>
                                  <a:schemeClr val="tx1"/>
                                </a:solidFill>
                                <a:latin typeface="Cambria Math" panose="02040503050406030204" pitchFamily="18" charset="0"/>
                                <a:ea typeface="Cambria Math" panose="02040503050406030204" pitchFamily="18" charset="0"/>
                              </a:rPr>
                              <m:t>𝑙𝑚</m:t>
                            </m:r>
                          </m:sub>
                        </m:sSub>
                      </m:den>
                    </m:f>
                  </m:oMath>
                </m:oMathPara>
              </a14:m>
              <a:endParaRPr lang="en-US" sz="3000" dirty="0"/>
            </a:p>
          </dgm:t>
        </dgm:pt>
      </mc:Choice>
      <mc:Fallback xmlns="">
        <dgm:pt modelId="{8DDFFB60-455C-4F35-8AC8-658B249FB63B}">
          <dgm:prSet phldrT="[Text]" custT="1"/>
          <dgm:spPr>
            <a:noFill/>
            <a:ln w="28575">
              <a:solidFill>
                <a:schemeClr val="tx1"/>
              </a:solidFill>
            </a:ln>
          </dgm:spPr>
          <dgm:t>
            <a:bodyPr/>
            <a:lstStyle/>
            <a:p>
              <a:pPr/>
              <a:r>
                <a:rPr lang="en-US" sz="3000" i="0">
                  <a:solidFill>
                    <a:schemeClr val="tx1"/>
                  </a:solidFill>
                  <a:latin typeface="Cambria Math" panose="02040503050406030204" pitchFamily="18" charset="0"/>
                  <a:ea typeface="Cambria Math" panose="02040503050406030204" pitchFamily="18" charset="0"/>
                </a:rPr>
                <a:t>𝜋</a:t>
              </a:r>
              <a:r>
                <a:rPr lang="en-US" sz="3000" b="0" i="0">
                  <a:solidFill>
                    <a:schemeClr val="tx1"/>
                  </a:solidFill>
                  <a:latin typeface="Cambria Math" panose="02040503050406030204" pitchFamily="18" charset="0"/>
                  <a:ea typeface="Cambria Math" panose="02040503050406030204" pitchFamily="18" charset="0"/>
                </a:rPr>
                <a:t>𝐷^2=𝑞/(𝑈𝑥∆𝑇_𝑙𝑚 )</a:t>
              </a:r>
              <a:endParaRPr lang="en-US" sz="3000" dirty="0"/>
            </a:p>
          </dgm:t>
        </dgm:pt>
      </mc:Fallback>
    </mc:AlternateContent>
    <dgm:pt modelId="{783B0574-01F7-4837-9126-B4DF0D903A2A}" type="parTrans" cxnId="{4006A645-13B3-4355-B88B-907645EEB62A}">
      <dgm:prSet/>
      <dgm:spPr/>
      <dgm:t>
        <a:bodyPr/>
        <a:lstStyle/>
        <a:p>
          <a:endParaRPr lang="en-US"/>
        </a:p>
      </dgm:t>
    </dgm:pt>
    <dgm:pt modelId="{216C710D-AE89-4842-B750-D995BE13896D}" type="sibTrans" cxnId="{4006A645-13B3-4355-B88B-907645EEB62A}">
      <dgm:prSet/>
      <dgm:spPr>
        <a:solidFill>
          <a:schemeClr val="bg2">
            <a:lumMod val="75000"/>
          </a:schemeClr>
        </a:solidFill>
        <a:ln>
          <a:noFill/>
        </a:ln>
      </dgm:spPr>
      <dgm:t>
        <a:bodyPr/>
        <a:lstStyle/>
        <a:p>
          <a:endParaRPr lang="en-US"/>
        </a:p>
      </dgm:t>
    </dgm:pt>
    <dgm:pt modelId="{5B96376C-95AE-409F-950B-51B89D75024B}">
      <dgm:prSet phldrT="[Text]" custT="1"/>
      <dgm:spPr>
        <a:noFill/>
        <a:ln w="28575">
          <a:solidFill>
            <a:schemeClr val="tx1"/>
          </a:solidFill>
        </a:ln>
      </dgm:spPr>
      <dgm:t>
        <a:bodyPr/>
        <a:lstStyle/>
        <a:p>
          <a:r>
            <a:rPr lang="en-US" sz="3000" dirty="0">
              <a:solidFill>
                <a:schemeClr val="tx1"/>
              </a:solidFill>
            </a:rPr>
            <a:t>Overall length = 331.1 m</a:t>
          </a:r>
        </a:p>
        <a:p>
          <a:r>
            <a:rPr lang="en-US" sz="3000" dirty="0">
              <a:solidFill>
                <a:schemeClr val="tx1"/>
              </a:solidFill>
            </a:rPr>
            <a:t>Number of tubes= 15</a:t>
          </a:r>
        </a:p>
        <a:p>
          <a:r>
            <a:rPr lang="en-US" sz="3000" dirty="0">
              <a:solidFill>
                <a:schemeClr val="tx1"/>
              </a:solidFill>
            </a:rPr>
            <a:t>Length of individual tube = 8.28 m</a:t>
          </a:r>
        </a:p>
      </dgm:t>
    </dgm:pt>
    <dgm:pt modelId="{099F024F-BBE0-4D08-AA6D-41C8B9ADEC6A}" type="parTrans" cxnId="{20E52FB9-F7BC-4B80-81E8-16265C605C92}">
      <dgm:prSet/>
      <dgm:spPr/>
      <dgm:t>
        <a:bodyPr/>
        <a:lstStyle/>
        <a:p>
          <a:endParaRPr lang="en-US"/>
        </a:p>
      </dgm:t>
    </dgm:pt>
    <dgm:pt modelId="{660C2CA4-A751-451D-91DE-3B645FFC5890}" type="sibTrans" cxnId="{20E52FB9-F7BC-4B80-81E8-16265C605C92}">
      <dgm:prSet/>
      <dgm:spPr/>
      <dgm:t>
        <a:bodyPr/>
        <a:lstStyle/>
        <a:p>
          <a:endParaRPr lang="en-US"/>
        </a:p>
      </dgm:t>
    </dgm:pt>
    <dgm:pt modelId="{41E2319B-B14B-48F5-BF6C-B02EEE24711B}" type="pres">
      <dgm:prSet presAssocID="{18528738-2D91-4F26-BEF1-5D11F65AEC2F}" presName="Name0" presStyleCnt="0">
        <dgm:presLayoutVars>
          <dgm:dir/>
          <dgm:resizeHandles val="exact"/>
        </dgm:presLayoutVars>
      </dgm:prSet>
      <dgm:spPr/>
    </dgm:pt>
    <dgm:pt modelId="{56C36FC1-7BA7-400B-B2DA-EF06B884A871}" type="pres">
      <dgm:prSet presAssocID="{8DDFFB60-455C-4F35-8AC8-658B249FB63B}" presName="node" presStyleLbl="node1" presStyleIdx="0" presStyleCnt="2" custScaleX="97544" custScaleY="87253">
        <dgm:presLayoutVars>
          <dgm:bulletEnabled val="1"/>
        </dgm:presLayoutVars>
      </dgm:prSet>
      <dgm:spPr/>
    </dgm:pt>
    <dgm:pt modelId="{CCFA874F-53E5-4956-A9E6-93817AC59837}" type="pres">
      <dgm:prSet presAssocID="{216C710D-AE89-4842-B750-D995BE13896D}" presName="sibTrans" presStyleLbl="sibTrans2D1" presStyleIdx="0" presStyleCnt="1"/>
      <dgm:spPr/>
    </dgm:pt>
    <dgm:pt modelId="{497CF1C8-3EE2-4185-93CC-EDFD05BC762C}" type="pres">
      <dgm:prSet presAssocID="{216C710D-AE89-4842-B750-D995BE13896D}" presName="connectorText" presStyleLbl="sibTrans2D1" presStyleIdx="0" presStyleCnt="1"/>
      <dgm:spPr/>
    </dgm:pt>
    <dgm:pt modelId="{99CFDC0C-E0C5-4498-BE6F-2C55B653F04E}" type="pres">
      <dgm:prSet presAssocID="{5B96376C-95AE-409F-950B-51B89D75024B}" presName="node" presStyleLbl="node1" presStyleIdx="1" presStyleCnt="2" custScaleX="186808" custLinFactNeighborX="1837" custLinFactNeighborY="-2295">
        <dgm:presLayoutVars>
          <dgm:bulletEnabled val="1"/>
        </dgm:presLayoutVars>
      </dgm:prSet>
      <dgm:spPr/>
    </dgm:pt>
  </dgm:ptLst>
  <dgm:cxnLst>
    <dgm:cxn modelId="{088C260C-A237-433B-A982-600954F4A336}" type="presOf" srcId="{216C710D-AE89-4842-B750-D995BE13896D}" destId="{CCFA874F-53E5-4956-A9E6-93817AC59837}" srcOrd="0" destOrd="0" presId="urn:microsoft.com/office/officeart/2005/8/layout/process1"/>
    <dgm:cxn modelId="{CF88EE32-A9AD-417F-AAF5-13CCB0756C33}" type="presOf" srcId="{216C710D-AE89-4842-B750-D995BE13896D}" destId="{497CF1C8-3EE2-4185-93CC-EDFD05BC762C}" srcOrd="1" destOrd="0" presId="urn:microsoft.com/office/officeart/2005/8/layout/process1"/>
    <dgm:cxn modelId="{4006A645-13B3-4355-B88B-907645EEB62A}" srcId="{18528738-2D91-4F26-BEF1-5D11F65AEC2F}" destId="{8DDFFB60-455C-4F35-8AC8-658B249FB63B}" srcOrd="0" destOrd="0" parTransId="{783B0574-01F7-4837-9126-B4DF0D903A2A}" sibTransId="{216C710D-AE89-4842-B750-D995BE13896D}"/>
    <dgm:cxn modelId="{5EA1D7A9-4F85-4807-9847-38319FF6DBCC}" type="presOf" srcId="{5B96376C-95AE-409F-950B-51B89D75024B}" destId="{99CFDC0C-E0C5-4498-BE6F-2C55B653F04E}" srcOrd="0" destOrd="0" presId="urn:microsoft.com/office/officeart/2005/8/layout/process1"/>
    <dgm:cxn modelId="{20E52FB9-F7BC-4B80-81E8-16265C605C92}" srcId="{18528738-2D91-4F26-BEF1-5D11F65AEC2F}" destId="{5B96376C-95AE-409F-950B-51B89D75024B}" srcOrd="1" destOrd="0" parTransId="{099F024F-BBE0-4D08-AA6D-41C8B9ADEC6A}" sibTransId="{660C2CA4-A751-451D-91DE-3B645FFC5890}"/>
    <dgm:cxn modelId="{4CBFE2BC-AB14-40C6-9701-10FDF123EF8F}" type="presOf" srcId="{18528738-2D91-4F26-BEF1-5D11F65AEC2F}" destId="{41E2319B-B14B-48F5-BF6C-B02EEE24711B}" srcOrd="0" destOrd="0" presId="urn:microsoft.com/office/officeart/2005/8/layout/process1"/>
    <dgm:cxn modelId="{B08402EB-444F-4CEC-A372-E4BA64049C24}" type="presOf" srcId="{8DDFFB60-455C-4F35-8AC8-658B249FB63B}" destId="{56C36FC1-7BA7-400B-B2DA-EF06B884A871}" srcOrd="0" destOrd="0" presId="urn:microsoft.com/office/officeart/2005/8/layout/process1"/>
    <dgm:cxn modelId="{F9A63928-4568-4B1C-8C51-E450A8C1CE5C}" type="presParOf" srcId="{41E2319B-B14B-48F5-BF6C-B02EEE24711B}" destId="{56C36FC1-7BA7-400B-B2DA-EF06B884A871}" srcOrd="0" destOrd="0" presId="urn:microsoft.com/office/officeart/2005/8/layout/process1"/>
    <dgm:cxn modelId="{F59CB21B-E90B-41C3-9457-DA84C5BC1C84}" type="presParOf" srcId="{41E2319B-B14B-48F5-BF6C-B02EEE24711B}" destId="{CCFA874F-53E5-4956-A9E6-93817AC59837}" srcOrd="1" destOrd="0" presId="urn:microsoft.com/office/officeart/2005/8/layout/process1"/>
    <dgm:cxn modelId="{31455F0F-976A-4707-88AD-4069F0885C4C}" type="presParOf" srcId="{CCFA874F-53E5-4956-A9E6-93817AC59837}" destId="{497CF1C8-3EE2-4185-93CC-EDFD05BC762C}" srcOrd="0" destOrd="0" presId="urn:microsoft.com/office/officeart/2005/8/layout/process1"/>
    <dgm:cxn modelId="{B26B7B07-0C1D-42AB-B51E-9D97BD8B7DE6}" type="presParOf" srcId="{41E2319B-B14B-48F5-BF6C-B02EEE24711B}" destId="{99CFDC0C-E0C5-4498-BE6F-2C55B653F04E}" srcOrd="2" destOrd="0" presId="urn:microsoft.com/office/officeart/2005/8/layout/process1"/>
  </dgm:cxnLst>
  <dgm:bg/>
  <dgm:whole/>
  <dgm:extLst>
    <a:ext uri="http://schemas.microsoft.com/office/drawing/2008/diagram">
      <dsp:dataModelExt xmlns:dsp="http://schemas.microsoft.com/office/drawing/2008/diagram" relId="rId2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8528738-2D91-4F26-BEF1-5D11F65AEC2F}" type="doc">
      <dgm:prSet loTypeId="urn:microsoft.com/office/officeart/2005/8/layout/process1" loCatId="process" qsTypeId="urn:microsoft.com/office/officeart/2005/8/quickstyle/simple1" qsCatId="simple" csTypeId="urn:microsoft.com/office/officeart/2005/8/colors/accent1_2" csCatId="accent1" phldr="1"/>
      <dgm:spPr/>
    </dgm:pt>
    <dgm:pt modelId="{8DDFFB60-455C-4F35-8AC8-658B249FB63B}">
      <dgm:prSet phldrT="[Text]" custT="1"/>
      <dgm:spPr>
        <a:blipFill>
          <a:blip xmlns:r="http://schemas.openxmlformats.org/officeDocument/2006/relationships" r:embed="rId1"/>
          <a:stretch>
            <a:fillRect/>
          </a:stretch>
        </a:blipFill>
        <a:ln w="28575">
          <a:solidFill>
            <a:schemeClr val="tx1"/>
          </a:solidFill>
        </a:ln>
      </dgm:spPr>
      <dgm:t>
        <a:bodyPr/>
        <a:lstStyle/>
        <a:p>
          <a:r>
            <a:rPr lang="en-US">
              <a:noFill/>
            </a:rPr>
            <a:t> </a:t>
          </a:r>
        </a:p>
      </dgm:t>
    </dgm:pt>
    <dgm:pt modelId="{783B0574-01F7-4837-9126-B4DF0D903A2A}" type="parTrans" cxnId="{4006A645-13B3-4355-B88B-907645EEB62A}">
      <dgm:prSet/>
      <dgm:spPr/>
      <dgm:t>
        <a:bodyPr/>
        <a:lstStyle/>
        <a:p>
          <a:endParaRPr lang="en-US"/>
        </a:p>
      </dgm:t>
    </dgm:pt>
    <dgm:pt modelId="{216C710D-AE89-4842-B750-D995BE13896D}" type="sibTrans" cxnId="{4006A645-13B3-4355-B88B-907645EEB62A}">
      <dgm:prSet/>
      <dgm:spPr>
        <a:solidFill>
          <a:schemeClr val="bg2">
            <a:lumMod val="75000"/>
          </a:schemeClr>
        </a:solidFill>
        <a:ln>
          <a:noFill/>
        </a:ln>
      </dgm:spPr>
      <dgm:t>
        <a:bodyPr/>
        <a:lstStyle/>
        <a:p>
          <a:endParaRPr lang="en-US"/>
        </a:p>
      </dgm:t>
    </dgm:pt>
    <dgm:pt modelId="{5B96376C-95AE-409F-950B-51B89D75024B}">
      <dgm:prSet phldrT="[Text]" custT="1"/>
      <dgm:spPr>
        <a:noFill/>
        <a:ln w="28575">
          <a:solidFill>
            <a:schemeClr val="tx1"/>
          </a:solidFill>
        </a:ln>
      </dgm:spPr>
      <dgm:t>
        <a:bodyPr/>
        <a:lstStyle/>
        <a:p>
          <a:r>
            <a:rPr lang="en-US" sz="3000" dirty="0">
              <a:solidFill>
                <a:schemeClr val="tx1"/>
              </a:solidFill>
            </a:rPr>
            <a:t>Overall length = 331.1 m</a:t>
          </a:r>
        </a:p>
        <a:p>
          <a:r>
            <a:rPr lang="en-US" sz="3000" dirty="0">
              <a:solidFill>
                <a:schemeClr val="tx1"/>
              </a:solidFill>
            </a:rPr>
            <a:t>Number of tubes= 15</a:t>
          </a:r>
        </a:p>
        <a:p>
          <a:r>
            <a:rPr lang="en-US" sz="3000" dirty="0">
              <a:solidFill>
                <a:schemeClr val="tx1"/>
              </a:solidFill>
            </a:rPr>
            <a:t>Length of individual tube = 8.28 m</a:t>
          </a:r>
        </a:p>
      </dgm:t>
    </dgm:pt>
    <dgm:pt modelId="{099F024F-BBE0-4D08-AA6D-41C8B9ADEC6A}" type="parTrans" cxnId="{20E52FB9-F7BC-4B80-81E8-16265C605C92}">
      <dgm:prSet/>
      <dgm:spPr/>
      <dgm:t>
        <a:bodyPr/>
        <a:lstStyle/>
        <a:p>
          <a:endParaRPr lang="en-US"/>
        </a:p>
      </dgm:t>
    </dgm:pt>
    <dgm:pt modelId="{660C2CA4-A751-451D-91DE-3B645FFC5890}" type="sibTrans" cxnId="{20E52FB9-F7BC-4B80-81E8-16265C605C92}">
      <dgm:prSet/>
      <dgm:spPr/>
      <dgm:t>
        <a:bodyPr/>
        <a:lstStyle/>
        <a:p>
          <a:endParaRPr lang="en-US"/>
        </a:p>
      </dgm:t>
    </dgm:pt>
    <dgm:pt modelId="{41E2319B-B14B-48F5-BF6C-B02EEE24711B}" type="pres">
      <dgm:prSet presAssocID="{18528738-2D91-4F26-BEF1-5D11F65AEC2F}" presName="Name0" presStyleCnt="0">
        <dgm:presLayoutVars>
          <dgm:dir/>
          <dgm:resizeHandles val="exact"/>
        </dgm:presLayoutVars>
      </dgm:prSet>
      <dgm:spPr/>
    </dgm:pt>
    <dgm:pt modelId="{56C36FC1-7BA7-400B-B2DA-EF06B884A871}" type="pres">
      <dgm:prSet presAssocID="{8DDFFB60-455C-4F35-8AC8-658B249FB63B}" presName="node" presStyleLbl="node1" presStyleIdx="0" presStyleCnt="2" custScaleX="97544" custScaleY="87253">
        <dgm:presLayoutVars>
          <dgm:bulletEnabled val="1"/>
        </dgm:presLayoutVars>
      </dgm:prSet>
      <dgm:spPr/>
    </dgm:pt>
    <dgm:pt modelId="{CCFA874F-53E5-4956-A9E6-93817AC59837}" type="pres">
      <dgm:prSet presAssocID="{216C710D-AE89-4842-B750-D995BE13896D}" presName="sibTrans" presStyleLbl="sibTrans2D1" presStyleIdx="0" presStyleCnt="1"/>
      <dgm:spPr/>
    </dgm:pt>
    <dgm:pt modelId="{497CF1C8-3EE2-4185-93CC-EDFD05BC762C}" type="pres">
      <dgm:prSet presAssocID="{216C710D-AE89-4842-B750-D995BE13896D}" presName="connectorText" presStyleLbl="sibTrans2D1" presStyleIdx="0" presStyleCnt="1"/>
      <dgm:spPr/>
    </dgm:pt>
    <dgm:pt modelId="{99CFDC0C-E0C5-4498-BE6F-2C55B653F04E}" type="pres">
      <dgm:prSet presAssocID="{5B96376C-95AE-409F-950B-51B89D75024B}" presName="node" presStyleLbl="node1" presStyleIdx="1" presStyleCnt="2" custScaleX="186808" custLinFactNeighborX="1837" custLinFactNeighborY="-2295">
        <dgm:presLayoutVars>
          <dgm:bulletEnabled val="1"/>
        </dgm:presLayoutVars>
      </dgm:prSet>
      <dgm:spPr/>
    </dgm:pt>
  </dgm:ptLst>
  <dgm:cxnLst>
    <dgm:cxn modelId="{088C260C-A237-433B-A982-600954F4A336}" type="presOf" srcId="{216C710D-AE89-4842-B750-D995BE13896D}" destId="{CCFA874F-53E5-4956-A9E6-93817AC59837}" srcOrd="0" destOrd="0" presId="urn:microsoft.com/office/officeart/2005/8/layout/process1"/>
    <dgm:cxn modelId="{CF88EE32-A9AD-417F-AAF5-13CCB0756C33}" type="presOf" srcId="{216C710D-AE89-4842-B750-D995BE13896D}" destId="{497CF1C8-3EE2-4185-93CC-EDFD05BC762C}" srcOrd="1" destOrd="0" presId="urn:microsoft.com/office/officeart/2005/8/layout/process1"/>
    <dgm:cxn modelId="{4006A645-13B3-4355-B88B-907645EEB62A}" srcId="{18528738-2D91-4F26-BEF1-5D11F65AEC2F}" destId="{8DDFFB60-455C-4F35-8AC8-658B249FB63B}" srcOrd="0" destOrd="0" parTransId="{783B0574-01F7-4837-9126-B4DF0D903A2A}" sibTransId="{216C710D-AE89-4842-B750-D995BE13896D}"/>
    <dgm:cxn modelId="{5EA1D7A9-4F85-4807-9847-38319FF6DBCC}" type="presOf" srcId="{5B96376C-95AE-409F-950B-51B89D75024B}" destId="{99CFDC0C-E0C5-4498-BE6F-2C55B653F04E}" srcOrd="0" destOrd="0" presId="urn:microsoft.com/office/officeart/2005/8/layout/process1"/>
    <dgm:cxn modelId="{20E52FB9-F7BC-4B80-81E8-16265C605C92}" srcId="{18528738-2D91-4F26-BEF1-5D11F65AEC2F}" destId="{5B96376C-95AE-409F-950B-51B89D75024B}" srcOrd="1" destOrd="0" parTransId="{099F024F-BBE0-4D08-AA6D-41C8B9ADEC6A}" sibTransId="{660C2CA4-A751-451D-91DE-3B645FFC5890}"/>
    <dgm:cxn modelId="{4CBFE2BC-AB14-40C6-9701-10FDF123EF8F}" type="presOf" srcId="{18528738-2D91-4F26-BEF1-5D11F65AEC2F}" destId="{41E2319B-B14B-48F5-BF6C-B02EEE24711B}" srcOrd="0" destOrd="0" presId="urn:microsoft.com/office/officeart/2005/8/layout/process1"/>
    <dgm:cxn modelId="{B08402EB-444F-4CEC-A372-E4BA64049C24}" type="presOf" srcId="{8DDFFB60-455C-4F35-8AC8-658B249FB63B}" destId="{56C36FC1-7BA7-400B-B2DA-EF06B884A871}" srcOrd="0" destOrd="0" presId="urn:microsoft.com/office/officeart/2005/8/layout/process1"/>
    <dgm:cxn modelId="{F9A63928-4568-4B1C-8C51-E450A8C1CE5C}" type="presParOf" srcId="{41E2319B-B14B-48F5-BF6C-B02EEE24711B}" destId="{56C36FC1-7BA7-400B-B2DA-EF06B884A871}" srcOrd="0" destOrd="0" presId="urn:microsoft.com/office/officeart/2005/8/layout/process1"/>
    <dgm:cxn modelId="{F59CB21B-E90B-41C3-9457-DA84C5BC1C84}" type="presParOf" srcId="{41E2319B-B14B-48F5-BF6C-B02EEE24711B}" destId="{CCFA874F-53E5-4956-A9E6-93817AC59837}" srcOrd="1" destOrd="0" presId="urn:microsoft.com/office/officeart/2005/8/layout/process1"/>
    <dgm:cxn modelId="{31455F0F-976A-4707-88AD-4069F0885C4C}" type="presParOf" srcId="{CCFA874F-53E5-4956-A9E6-93817AC59837}" destId="{497CF1C8-3EE2-4185-93CC-EDFD05BC762C}" srcOrd="0" destOrd="0" presId="urn:microsoft.com/office/officeart/2005/8/layout/process1"/>
    <dgm:cxn modelId="{B26B7B07-0C1D-42AB-B51E-9D97BD8B7DE6}" type="presParOf" srcId="{41E2319B-B14B-48F5-BF6C-B02EEE24711B}" destId="{99CFDC0C-E0C5-4498-BE6F-2C55B653F04E}" srcOrd="2" destOrd="0" presId="urn:microsoft.com/office/officeart/2005/8/layout/process1"/>
  </dgm:cxnLst>
  <dgm:bg/>
  <dgm:whole/>
  <dgm:extLst>
    <a:ext uri="http://schemas.microsoft.com/office/drawing/2008/diagram">
      <dsp:dataModelExt xmlns:dsp="http://schemas.microsoft.com/office/drawing/2008/diagram" relId="rId2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C36FC1-7BA7-400B-B2DA-EF06B884A871}">
      <dsp:nvSpPr>
        <dsp:cNvPr id="0" name=""/>
        <dsp:cNvSpPr/>
      </dsp:nvSpPr>
      <dsp:spPr>
        <a:xfrm>
          <a:off x="8756" y="527131"/>
          <a:ext cx="3226595" cy="1733404"/>
        </a:xfrm>
        <a:prstGeom prst="roundRect">
          <a:avLst>
            <a:gd name="adj" fmla="val 10000"/>
          </a:avLst>
        </a:prstGeom>
        <a:noFill/>
        <a:ln w="28575"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14:m xmlns:a14="http://schemas.microsoft.com/office/drawing/2010/main">
            <m:oMathPara xmlns:m="http://schemas.openxmlformats.org/officeDocument/2006/math">
              <m:oMathParaPr>
                <m:jc m:val="centerGroup"/>
              </m:oMathParaPr>
              <m:oMath xmlns:m="http://schemas.openxmlformats.org/officeDocument/2006/math">
                <m:r>
                  <a:rPr lang="en-US" sz="3000" i="1" kern="1200" smtClean="0">
                    <a:solidFill>
                      <a:schemeClr val="tx1"/>
                    </a:solidFill>
                    <a:latin typeface="Cambria Math" panose="02040503050406030204" pitchFamily="18" charset="0"/>
                    <a:ea typeface="Cambria Math" panose="02040503050406030204" pitchFamily="18" charset="0"/>
                  </a:rPr>
                  <m:t>𝜋</m:t>
                </m:r>
                <m:sSup>
                  <m:sSupPr>
                    <m:ctrlPr>
                      <a:rPr lang="en-US" sz="3000" i="1" kern="1200" smtClean="0">
                        <a:solidFill>
                          <a:schemeClr val="tx1"/>
                        </a:solidFill>
                        <a:latin typeface="Cambria Math" panose="02040503050406030204" pitchFamily="18" charset="0"/>
                        <a:ea typeface="Cambria Math" panose="02040503050406030204" pitchFamily="18" charset="0"/>
                      </a:rPr>
                    </m:ctrlPr>
                  </m:sSupPr>
                  <m:e>
                    <m:r>
                      <a:rPr lang="en-US" sz="3000" b="0" i="1" kern="1200" smtClean="0">
                        <a:solidFill>
                          <a:schemeClr val="tx1"/>
                        </a:solidFill>
                        <a:latin typeface="Cambria Math" panose="02040503050406030204" pitchFamily="18" charset="0"/>
                        <a:ea typeface="Cambria Math" panose="02040503050406030204" pitchFamily="18" charset="0"/>
                      </a:rPr>
                      <m:t>𝐷</m:t>
                    </m:r>
                  </m:e>
                  <m:sup>
                    <m:r>
                      <a:rPr lang="en-US" sz="3000" b="0" i="1" kern="1200" smtClean="0">
                        <a:solidFill>
                          <a:schemeClr val="tx1"/>
                        </a:solidFill>
                        <a:latin typeface="Cambria Math" panose="02040503050406030204" pitchFamily="18" charset="0"/>
                        <a:ea typeface="Cambria Math" panose="02040503050406030204" pitchFamily="18" charset="0"/>
                      </a:rPr>
                      <m:t>2</m:t>
                    </m:r>
                  </m:sup>
                </m:sSup>
                <m:r>
                  <a:rPr lang="en-US" sz="3000" b="0" i="1" kern="1200" smtClean="0">
                    <a:solidFill>
                      <a:schemeClr val="tx1"/>
                    </a:solidFill>
                    <a:latin typeface="Cambria Math" panose="02040503050406030204" pitchFamily="18" charset="0"/>
                    <a:ea typeface="Cambria Math" panose="02040503050406030204" pitchFamily="18" charset="0"/>
                  </a:rPr>
                  <m:t>=</m:t>
                </m:r>
                <m:f>
                  <m:fPr>
                    <m:ctrlPr>
                      <a:rPr lang="en-US" sz="3000" b="0" i="1" kern="1200" smtClean="0">
                        <a:solidFill>
                          <a:schemeClr val="tx1"/>
                        </a:solidFill>
                        <a:latin typeface="Cambria Math" panose="02040503050406030204" pitchFamily="18" charset="0"/>
                        <a:ea typeface="Cambria Math" panose="02040503050406030204" pitchFamily="18" charset="0"/>
                      </a:rPr>
                    </m:ctrlPr>
                  </m:fPr>
                  <m:num>
                    <m:r>
                      <a:rPr lang="en-US" sz="3000" b="0" i="1" kern="1200" smtClean="0">
                        <a:solidFill>
                          <a:schemeClr val="tx1"/>
                        </a:solidFill>
                        <a:latin typeface="Cambria Math" panose="02040503050406030204" pitchFamily="18" charset="0"/>
                        <a:ea typeface="Cambria Math" panose="02040503050406030204" pitchFamily="18" charset="0"/>
                      </a:rPr>
                      <m:t>𝑞</m:t>
                    </m:r>
                  </m:num>
                  <m:den>
                    <m:r>
                      <a:rPr lang="en-US" sz="3000" b="0" i="1" kern="1200" smtClean="0">
                        <a:solidFill>
                          <a:schemeClr val="tx1"/>
                        </a:solidFill>
                        <a:latin typeface="Cambria Math" panose="02040503050406030204" pitchFamily="18" charset="0"/>
                        <a:ea typeface="Cambria Math" panose="02040503050406030204" pitchFamily="18" charset="0"/>
                      </a:rPr>
                      <m:t>𝑈𝑥</m:t>
                    </m:r>
                    <m:r>
                      <a:rPr lang="en-US" sz="3000" b="0" i="1" kern="1200" smtClean="0">
                        <a:solidFill>
                          <a:schemeClr val="tx1"/>
                        </a:solidFill>
                        <a:latin typeface="Cambria Math" panose="02040503050406030204" pitchFamily="18" charset="0"/>
                        <a:ea typeface="Cambria Math" panose="02040503050406030204" pitchFamily="18" charset="0"/>
                      </a:rPr>
                      <m:t>∆</m:t>
                    </m:r>
                    <m:sSub>
                      <m:sSubPr>
                        <m:ctrlPr>
                          <a:rPr lang="en-US" sz="3000" b="0" i="1" kern="1200" smtClean="0">
                            <a:solidFill>
                              <a:schemeClr val="tx1"/>
                            </a:solidFill>
                            <a:latin typeface="Cambria Math" panose="02040503050406030204" pitchFamily="18" charset="0"/>
                            <a:ea typeface="Cambria Math" panose="02040503050406030204" pitchFamily="18" charset="0"/>
                          </a:rPr>
                        </m:ctrlPr>
                      </m:sSubPr>
                      <m:e>
                        <m:r>
                          <a:rPr lang="en-US" sz="3000" b="0" i="1" kern="1200" smtClean="0">
                            <a:solidFill>
                              <a:schemeClr val="tx1"/>
                            </a:solidFill>
                            <a:latin typeface="Cambria Math" panose="02040503050406030204" pitchFamily="18" charset="0"/>
                            <a:ea typeface="Cambria Math" panose="02040503050406030204" pitchFamily="18" charset="0"/>
                          </a:rPr>
                          <m:t>𝑇</m:t>
                        </m:r>
                      </m:e>
                      <m:sub>
                        <m:r>
                          <a:rPr lang="en-US" sz="3000" b="0" i="1" kern="1200" smtClean="0">
                            <a:solidFill>
                              <a:schemeClr val="tx1"/>
                            </a:solidFill>
                            <a:latin typeface="Cambria Math" panose="02040503050406030204" pitchFamily="18" charset="0"/>
                            <a:ea typeface="Cambria Math" panose="02040503050406030204" pitchFamily="18" charset="0"/>
                          </a:rPr>
                          <m:t>𝑙𝑚</m:t>
                        </m:r>
                      </m:sub>
                    </m:sSub>
                  </m:den>
                </m:f>
              </m:oMath>
            </m:oMathPara>
          </a14:m>
          <a:endParaRPr lang="en-US" sz="3000" kern="1200" dirty="0"/>
        </a:p>
      </dsp:txBody>
      <dsp:txXfrm>
        <a:off x="59526" y="577901"/>
        <a:ext cx="3125055" cy="1631864"/>
      </dsp:txXfrm>
    </dsp:sp>
    <dsp:sp modelId="{CCFA874F-53E5-4956-A9E6-93817AC59837}">
      <dsp:nvSpPr>
        <dsp:cNvPr id="0" name=""/>
        <dsp:cNvSpPr/>
      </dsp:nvSpPr>
      <dsp:spPr>
        <a:xfrm rot="21574028">
          <a:off x="3568315" y="966291"/>
          <a:ext cx="705922" cy="820343"/>
        </a:xfrm>
        <a:prstGeom prst="rightArrow">
          <a:avLst>
            <a:gd name="adj1" fmla="val 60000"/>
            <a:gd name="adj2" fmla="val 50000"/>
          </a:avLst>
        </a:prstGeom>
        <a:solidFill>
          <a:schemeClr val="bg2">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3568318" y="1131160"/>
        <a:ext cx="494145" cy="492205"/>
      </dsp:txXfrm>
    </dsp:sp>
    <dsp:sp modelId="{99CFDC0C-E0C5-4498-BE6F-2C55B653F04E}">
      <dsp:nvSpPr>
        <dsp:cNvPr id="0" name=""/>
        <dsp:cNvSpPr/>
      </dsp:nvSpPr>
      <dsp:spPr>
        <a:xfrm>
          <a:off x="4567243" y="354919"/>
          <a:ext cx="6179302" cy="1986641"/>
        </a:xfrm>
        <a:prstGeom prst="roundRect">
          <a:avLst>
            <a:gd name="adj" fmla="val 10000"/>
          </a:avLst>
        </a:prstGeom>
        <a:noFill/>
        <a:ln w="28575"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solidFill>
                <a:schemeClr val="tx1"/>
              </a:solidFill>
            </a:rPr>
            <a:t>Overall length = 331.1 m</a:t>
          </a:r>
        </a:p>
        <a:p>
          <a:pPr marL="0" lvl="0" indent="0" algn="ctr" defTabSz="1333500">
            <a:lnSpc>
              <a:spcPct val="90000"/>
            </a:lnSpc>
            <a:spcBef>
              <a:spcPct val="0"/>
            </a:spcBef>
            <a:spcAft>
              <a:spcPct val="35000"/>
            </a:spcAft>
            <a:buNone/>
          </a:pPr>
          <a:r>
            <a:rPr lang="en-US" sz="3000" kern="1200" dirty="0">
              <a:solidFill>
                <a:schemeClr val="tx1"/>
              </a:solidFill>
            </a:rPr>
            <a:t>Number of tubes= 15</a:t>
          </a:r>
        </a:p>
        <a:p>
          <a:pPr marL="0" lvl="0" indent="0" algn="ctr" defTabSz="1333500">
            <a:lnSpc>
              <a:spcPct val="90000"/>
            </a:lnSpc>
            <a:spcBef>
              <a:spcPct val="0"/>
            </a:spcBef>
            <a:spcAft>
              <a:spcPct val="35000"/>
            </a:spcAft>
            <a:buNone/>
          </a:pPr>
          <a:r>
            <a:rPr lang="en-US" sz="3000" kern="1200" dirty="0">
              <a:solidFill>
                <a:schemeClr val="tx1"/>
              </a:solidFill>
            </a:rPr>
            <a:t>Length of individual tube = 8.28 m</a:t>
          </a:r>
        </a:p>
      </dsp:txBody>
      <dsp:txXfrm>
        <a:off x="4625430" y="413106"/>
        <a:ext cx="6062928" cy="1870267"/>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0.65536</cdr:x>
      <cdr:y>0.07327</cdr:y>
    </cdr:from>
    <cdr:to>
      <cdr:x>0.94813</cdr:x>
      <cdr:y>0.14519</cdr:y>
    </cdr:to>
    <cdr:sp macro="" textlink="">
      <cdr:nvSpPr>
        <cdr:cNvPr id="2" name="TextBox 1">
          <a:extLst xmlns:a="http://schemas.openxmlformats.org/drawingml/2006/main">
            <a:ext uri="{FF2B5EF4-FFF2-40B4-BE49-F238E27FC236}">
              <a16:creationId xmlns:a16="http://schemas.microsoft.com/office/drawing/2014/main" id="{29B918CA-E3A5-4192-894E-47C3F79B167E}"/>
            </a:ext>
          </a:extLst>
        </cdr:cNvPr>
        <cdr:cNvSpPr txBox="1"/>
      </cdr:nvSpPr>
      <cdr:spPr>
        <a:xfrm xmlns:a="http://schemas.openxmlformats.org/drawingml/2006/main">
          <a:off x="4080943" y="314619"/>
          <a:ext cx="1823124" cy="308785"/>
        </a:xfrm>
        <a:prstGeom xmlns:a="http://schemas.openxmlformats.org/drawingml/2006/main" prst="rect">
          <a:avLst/>
        </a:prstGeom>
        <a:ln xmlns:a="http://schemas.openxmlformats.org/drawingml/2006/main">
          <a:solidFill>
            <a:schemeClr val="tx1"/>
          </a:solidFill>
        </a:ln>
      </cdr:spPr>
      <cdr:txBody>
        <a:bodyPr xmlns:a="http://schemas.openxmlformats.org/drawingml/2006/main" vertOverflow="clip" wrap="square" rtlCol="0"/>
        <a:lstStyle xmlns:a="http://schemas.openxmlformats.org/drawingml/2006/main"/>
        <a:p xmlns:a="http://schemas.openxmlformats.org/drawingml/2006/main">
          <a:pPr algn="ctr"/>
          <a:r>
            <a:rPr lang="en-US" sz="1800" b="1" dirty="0"/>
            <a:t>*= p-value&gt;0.1</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0BF6B6D3-0832-4C8D-A06D-80F693AC8B66}" type="datetimeFigureOut">
              <a:rPr lang="en-US" smtClean="0"/>
              <a:t>5/1/2018</a:t>
            </a:fld>
            <a:endParaRPr lang="en-US"/>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510454D8-5281-4E7E-BB12-BF3E563EB78B}" type="slidenum">
              <a:rPr lang="en-US" smtClean="0"/>
              <a:t>‹#›</a:t>
            </a:fld>
            <a:endParaRPr lang="en-US"/>
          </a:p>
        </p:txBody>
      </p:sp>
    </p:spTree>
    <p:extLst>
      <p:ext uri="{BB962C8B-B14F-4D97-AF65-F5344CB8AC3E}">
        <p14:creationId xmlns:p14="http://schemas.microsoft.com/office/powerpoint/2010/main" val="24731881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80.7% to 11.4% difference between shell and tube and tubular</a:t>
            </a:r>
          </a:p>
          <a:p>
            <a:endParaRPr lang="en-US" dirty="0"/>
          </a:p>
        </p:txBody>
      </p:sp>
      <p:sp>
        <p:nvSpPr>
          <p:cNvPr id="4" name="Slide Number Placeholder 3"/>
          <p:cNvSpPr>
            <a:spLocks noGrp="1"/>
          </p:cNvSpPr>
          <p:nvPr>
            <p:ph type="sldNum" sz="quarter" idx="10"/>
          </p:nvPr>
        </p:nvSpPr>
        <p:spPr/>
        <p:txBody>
          <a:bodyPr/>
          <a:lstStyle/>
          <a:p>
            <a:fld id="{510454D8-5281-4E7E-BB12-BF3E563EB78B}" type="slidenum">
              <a:rPr lang="en-US" smtClean="0"/>
              <a:t>1</a:t>
            </a:fld>
            <a:endParaRPr lang="en-US"/>
          </a:p>
        </p:txBody>
      </p:sp>
    </p:spTree>
    <p:extLst>
      <p:ext uri="{BB962C8B-B14F-4D97-AF65-F5344CB8AC3E}">
        <p14:creationId xmlns:p14="http://schemas.microsoft.com/office/powerpoint/2010/main" val="37406001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3"/>
            <a:ext cx="37307520" cy="11460480"/>
          </a:xfrm>
        </p:spPr>
        <p:txBody>
          <a:bodyPr anchor="b"/>
          <a:lstStyle>
            <a:lvl1pPr algn="ctr">
              <a:defRPr sz="29400"/>
            </a:lvl1pPr>
          </a:lstStyle>
          <a:p>
            <a:r>
              <a:rPr lang="en-US"/>
              <a:t>Click to edit Master title style</a:t>
            </a:r>
            <a:endParaRPr lang="en-US" dirty="0"/>
          </a:p>
        </p:txBody>
      </p:sp>
      <p:sp>
        <p:nvSpPr>
          <p:cNvPr id="3" name="Subtitle 2"/>
          <p:cNvSpPr>
            <a:spLocks noGrp="1"/>
          </p:cNvSpPr>
          <p:nvPr>
            <p:ph type="subTitle" idx="1"/>
          </p:nvPr>
        </p:nvSpPr>
        <p:spPr>
          <a:xfrm>
            <a:off x="5486400" y="17289783"/>
            <a:ext cx="32918400" cy="7947657"/>
          </a:xfrm>
        </p:spPr>
        <p:txBody>
          <a:bodyPr/>
          <a:lstStyle>
            <a:lvl1pPr marL="0" indent="0" algn="ctr">
              <a:buNone/>
              <a:defRPr sz="11800"/>
            </a:lvl1pPr>
            <a:lvl2pPr marL="2240152" indent="0" algn="ctr">
              <a:buNone/>
              <a:defRPr sz="9800"/>
            </a:lvl2pPr>
            <a:lvl3pPr marL="4480304" indent="0" algn="ctr">
              <a:buNone/>
              <a:defRPr sz="8800"/>
            </a:lvl3pPr>
            <a:lvl4pPr marL="6720456" indent="0" algn="ctr">
              <a:buNone/>
              <a:defRPr sz="7800"/>
            </a:lvl4pPr>
            <a:lvl5pPr marL="8960608" indent="0" algn="ctr">
              <a:buNone/>
              <a:defRPr sz="7800"/>
            </a:lvl5pPr>
            <a:lvl6pPr marL="11200760" indent="0" algn="ctr">
              <a:buNone/>
              <a:defRPr sz="7800"/>
            </a:lvl6pPr>
            <a:lvl7pPr marL="13440912" indent="0" algn="ctr">
              <a:buNone/>
              <a:defRPr sz="7800"/>
            </a:lvl7pPr>
            <a:lvl8pPr marL="15681064" indent="0" algn="ctr">
              <a:buNone/>
              <a:defRPr sz="7800"/>
            </a:lvl8pPr>
            <a:lvl9pPr marL="17921216" indent="0" algn="ctr">
              <a:buNone/>
              <a:defRPr sz="7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5/1/2018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55231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5/1/2018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377049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51"/>
            <a:ext cx="37856160" cy="13693137"/>
          </a:xfrm>
        </p:spPr>
        <p:txBody>
          <a:bodyPr anchor="b"/>
          <a:lstStyle>
            <a:lvl1pPr>
              <a:defRPr sz="29400"/>
            </a:lvl1pPr>
          </a:lstStyle>
          <a:p>
            <a:r>
              <a:rPr lang="en-US"/>
              <a:t>Click to edit Master title style</a:t>
            </a:r>
            <a:endParaRPr lang="en-US" dirty="0"/>
          </a:p>
        </p:txBody>
      </p:sp>
      <p:sp>
        <p:nvSpPr>
          <p:cNvPr id="3" name="Text Placeholder 2"/>
          <p:cNvSpPr>
            <a:spLocks noGrp="1"/>
          </p:cNvSpPr>
          <p:nvPr>
            <p:ph type="body" idx="1"/>
          </p:nvPr>
        </p:nvSpPr>
        <p:spPr>
          <a:xfrm>
            <a:off x="2994662" y="22029431"/>
            <a:ext cx="37856160" cy="7200897"/>
          </a:xfrm>
        </p:spPr>
        <p:txBody>
          <a:bodyPr/>
          <a:lstStyle>
            <a:lvl1pPr marL="0" indent="0">
              <a:buNone/>
              <a:defRPr sz="11800">
                <a:solidFill>
                  <a:schemeClr val="tx1"/>
                </a:solidFill>
              </a:defRPr>
            </a:lvl1pPr>
            <a:lvl2pPr marL="2240152" indent="0">
              <a:buNone/>
              <a:defRPr sz="9800">
                <a:solidFill>
                  <a:schemeClr val="tx1">
                    <a:tint val="75000"/>
                  </a:schemeClr>
                </a:solidFill>
              </a:defRPr>
            </a:lvl2pPr>
            <a:lvl3pPr marL="4480304" indent="0">
              <a:buNone/>
              <a:defRPr sz="8800">
                <a:solidFill>
                  <a:schemeClr val="tx1">
                    <a:tint val="75000"/>
                  </a:schemeClr>
                </a:solidFill>
              </a:defRPr>
            </a:lvl3pPr>
            <a:lvl4pPr marL="6720456" indent="0">
              <a:buNone/>
              <a:defRPr sz="7800">
                <a:solidFill>
                  <a:schemeClr val="tx1">
                    <a:tint val="75000"/>
                  </a:schemeClr>
                </a:solidFill>
              </a:defRPr>
            </a:lvl4pPr>
            <a:lvl5pPr marL="8960608" indent="0">
              <a:buNone/>
              <a:defRPr sz="7800">
                <a:solidFill>
                  <a:schemeClr val="tx1">
                    <a:tint val="75000"/>
                  </a:schemeClr>
                </a:solidFill>
              </a:defRPr>
            </a:lvl5pPr>
            <a:lvl6pPr marL="11200760" indent="0">
              <a:buNone/>
              <a:defRPr sz="7800">
                <a:solidFill>
                  <a:schemeClr val="tx1">
                    <a:tint val="75000"/>
                  </a:schemeClr>
                </a:solidFill>
              </a:defRPr>
            </a:lvl6pPr>
            <a:lvl7pPr marL="13440912" indent="0">
              <a:buNone/>
              <a:defRPr sz="7800">
                <a:solidFill>
                  <a:schemeClr val="tx1">
                    <a:tint val="75000"/>
                  </a:schemeClr>
                </a:solidFill>
              </a:defRPr>
            </a:lvl7pPr>
            <a:lvl8pPr marL="15681064" indent="0">
              <a:buNone/>
              <a:defRPr sz="7800">
                <a:solidFill>
                  <a:schemeClr val="tx1">
                    <a:tint val="75000"/>
                  </a:schemeClr>
                </a:solidFill>
              </a:defRPr>
            </a:lvl8pPr>
            <a:lvl9pPr marL="17921216" indent="0">
              <a:buNone/>
              <a:defRPr sz="78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5/1/2018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264123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5/1/2018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98905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3"/>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4"/>
            <a:ext cx="18568032"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4"/>
            <a:ext cx="18659477"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5/1/2018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874506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5/1/2018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703485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5/1/2018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39455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Content Placeholder 2"/>
          <p:cNvSpPr>
            <a:spLocks noGrp="1"/>
          </p:cNvSpPr>
          <p:nvPr>
            <p:ph idx="1"/>
          </p:nvPr>
        </p:nvSpPr>
        <p:spPr>
          <a:xfrm>
            <a:off x="18659477" y="4739648"/>
            <a:ext cx="22219920" cy="23393400"/>
          </a:xfrm>
        </p:spPr>
        <p:txBody>
          <a:bodyPr/>
          <a:lstStyle>
            <a:lvl1pPr>
              <a:defRPr sz="15700"/>
            </a:lvl1pPr>
            <a:lvl2pPr>
              <a:defRPr sz="13700"/>
            </a:lvl2pPr>
            <a:lvl3pPr>
              <a:defRPr sz="11800"/>
            </a:lvl3pPr>
            <a:lvl4pPr>
              <a:defRPr sz="9800"/>
            </a:lvl4pPr>
            <a:lvl5pPr>
              <a:defRPr sz="9800"/>
            </a:lvl5pPr>
            <a:lvl6pPr>
              <a:defRPr sz="9800"/>
            </a:lvl6pPr>
            <a:lvl7pPr>
              <a:defRPr sz="9800"/>
            </a:lvl7pPr>
            <a:lvl8pPr>
              <a:defRPr sz="9800"/>
            </a:lvl8pPr>
            <a:lvl9pPr>
              <a:defRPr sz="9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5/1/2018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613618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8"/>
            <a:ext cx="22219920" cy="23393400"/>
          </a:xfrm>
        </p:spPr>
        <p:txBody>
          <a:bodyPr anchor="t"/>
          <a:lstStyle>
            <a:lvl1pPr marL="0" indent="0">
              <a:buNone/>
              <a:defRPr sz="15700"/>
            </a:lvl1pPr>
            <a:lvl2pPr marL="2240152" indent="0">
              <a:buNone/>
              <a:defRPr sz="13700"/>
            </a:lvl2pPr>
            <a:lvl3pPr marL="4480304" indent="0">
              <a:buNone/>
              <a:defRPr sz="11800"/>
            </a:lvl3pPr>
            <a:lvl4pPr marL="6720456" indent="0">
              <a:buNone/>
              <a:defRPr sz="9800"/>
            </a:lvl4pPr>
            <a:lvl5pPr marL="8960608" indent="0">
              <a:buNone/>
              <a:defRPr sz="9800"/>
            </a:lvl5pPr>
            <a:lvl6pPr marL="11200760" indent="0">
              <a:buNone/>
              <a:defRPr sz="9800"/>
            </a:lvl6pPr>
            <a:lvl7pPr marL="13440912" indent="0">
              <a:buNone/>
              <a:defRPr sz="9800"/>
            </a:lvl7pPr>
            <a:lvl8pPr marL="15681064" indent="0">
              <a:buNone/>
              <a:defRPr sz="9800"/>
            </a:lvl8pPr>
            <a:lvl9pPr marL="17921216" indent="0">
              <a:buNone/>
              <a:defRPr sz="98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5/1/2018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14468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5/1/2018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547499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5/1/2018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6796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3"/>
          </a:xfrm>
          <a:prstGeom prst="rect">
            <a:avLst/>
          </a:prstGeom>
        </p:spPr>
        <p:txBody>
          <a:bodyPr vert="horz" lIns="106674" tIns="53337" rIns="106674" bIns="53337"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3"/>
          </a:xfrm>
          <a:prstGeom prst="rect">
            <a:avLst/>
          </a:prstGeom>
        </p:spPr>
        <p:txBody>
          <a:bodyPr vert="horz" lIns="106674" tIns="53337" rIns="106674" bIns="53337"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8"/>
            <a:ext cx="9875520" cy="1752600"/>
          </a:xfrm>
          <a:prstGeom prst="rect">
            <a:avLst/>
          </a:prstGeom>
        </p:spPr>
        <p:txBody>
          <a:bodyPr vert="horz" lIns="106674" tIns="53337" rIns="106674" bIns="53337" rtlCol="0" anchor="ctr"/>
          <a:lstStyle>
            <a:lvl1pPr algn="l">
              <a:defRPr sz="5900">
                <a:solidFill>
                  <a:schemeClr val="tx1">
                    <a:tint val="75000"/>
                  </a:schemeClr>
                </a:solidFill>
              </a:defRPr>
            </a:lvl1pPr>
          </a:lstStyle>
          <a:p>
            <a:fld id="{08E81BC7-D5A5-445F-BF4D-797F02B50EB4}" type="datetimeFigureOut">
              <a:rPr lang="en-US" smtClean="0"/>
              <a:t>5/1/2018</a:t>
            </a:fld>
            <a:endParaRPr lang="en-US"/>
          </a:p>
        </p:txBody>
      </p:sp>
      <p:sp>
        <p:nvSpPr>
          <p:cNvPr id="5" name="Footer Placeholder 4"/>
          <p:cNvSpPr>
            <a:spLocks noGrp="1"/>
          </p:cNvSpPr>
          <p:nvPr>
            <p:ph type="ftr" sz="quarter" idx="3"/>
          </p:nvPr>
        </p:nvSpPr>
        <p:spPr>
          <a:xfrm>
            <a:off x="14538960" y="30510488"/>
            <a:ext cx="14813280" cy="1752600"/>
          </a:xfrm>
          <a:prstGeom prst="rect">
            <a:avLst/>
          </a:prstGeom>
        </p:spPr>
        <p:txBody>
          <a:bodyPr vert="horz" lIns="106674" tIns="53337" rIns="106674" bIns="53337" rtlCol="0" anchor="ctr"/>
          <a:lstStyle>
            <a:lvl1pPr algn="ctr">
              <a:defRPr sz="5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8"/>
            <a:ext cx="9875520" cy="1752600"/>
          </a:xfrm>
          <a:prstGeom prst="rect">
            <a:avLst/>
          </a:prstGeom>
        </p:spPr>
        <p:txBody>
          <a:bodyPr vert="horz" lIns="106674" tIns="53337" rIns="106674" bIns="53337" rtlCol="0" anchor="ctr"/>
          <a:lstStyle>
            <a:lvl1pPr algn="r">
              <a:defRPr sz="590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411317299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4480304" rtl="0" eaLnBrk="1" latinLnBrk="0" hangingPunct="1">
        <a:lnSpc>
          <a:spcPct val="90000"/>
        </a:lnSpc>
        <a:spcBef>
          <a:spcPct val="0"/>
        </a:spcBef>
        <a:buNone/>
        <a:defRPr sz="21600" kern="1200">
          <a:solidFill>
            <a:schemeClr val="tx1"/>
          </a:solidFill>
          <a:latin typeface="+mj-lt"/>
          <a:ea typeface="+mj-ea"/>
          <a:cs typeface="+mj-cs"/>
        </a:defRPr>
      </a:lvl1pPr>
    </p:titleStyle>
    <p:bodyStyle>
      <a:lvl1pPr marL="1120076" indent="-1120076" algn="l" defTabSz="4480304" rtl="0" eaLnBrk="1" latinLnBrk="0" hangingPunct="1">
        <a:lnSpc>
          <a:spcPct val="90000"/>
        </a:lnSpc>
        <a:spcBef>
          <a:spcPts val="4900"/>
        </a:spcBef>
        <a:buFont typeface="Arial" panose="020B0604020202020204" pitchFamily="34" charset="0"/>
        <a:buChar char="•"/>
        <a:defRPr sz="13700" kern="1200">
          <a:solidFill>
            <a:schemeClr val="tx1"/>
          </a:solidFill>
          <a:latin typeface="+mn-lt"/>
          <a:ea typeface="+mn-ea"/>
          <a:cs typeface="+mn-cs"/>
        </a:defRPr>
      </a:lvl1pPr>
      <a:lvl2pPr marL="3360228" indent="-1120076" algn="l" defTabSz="4480304" rtl="0" eaLnBrk="1" latinLnBrk="0" hangingPunct="1">
        <a:lnSpc>
          <a:spcPct val="90000"/>
        </a:lnSpc>
        <a:spcBef>
          <a:spcPts val="2450"/>
        </a:spcBef>
        <a:buFont typeface="Arial" panose="020B0604020202020204" pitchFamily="34" charset="0"/>
        <a:buChar char="•"/>
        <a:defRPr sz="11800" kern="1200">
          <a:solidFill>
            <a:schemeClr val="tx1"/>
          </a:solidFill>
          <a:latin typeface="+mn-lt"/>
          <a:ea typeface="+mn-ea"/>
          <a:cs typeface="+mn-cs"/>
        </a:defRPr>
      </a:lvl2pPr>
      <a:lvl3pPr marL="5600380" indent="-1120076" algn="l" defTabSz="4480304" rtl="0" eaLnBrk="1" latinLnBrk="0" hangingPunct="1">
        <a:lnSpc>
          <a:spcPct val="90000"/>
        </a:lnSpc>
        <a:spcBef>
          <a:spcPts val="2450"/>
        </a:spcBef>
        <a:buFont typeface="Arial" panose="020B0604020202020204" pitchFamily="34" charset="0"/>
        <a:buChar char="•"/>
        <a:defRPr sz="9800" kern="1200">
          <a:solidFill>
            <a:schemeClr val="tx1"/>
          </a:solidFill>
          <a:latin typeface="+mn-lt"/>
          <a:ea typeface="+mn-ea"/>
          <a:cs typeface="+mn-cs"/>
        </a:defRPr>
      </a:lvl3pPr>
      <a:lvl4pPr marL="784053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4pPr>
      <a:lvl5pPr marL="10080684"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5pPr>
      <a:lvl6pPr marL="12320836"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6pPr>
      <a:lvl7pPr marL="14560988"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7pPr>
      <a:lvl8pPr marL="16801140"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8pPr>
      <a:lvl9pPr marL="1904129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9pPr>
    </p:bodyStyle>
    <p:otherStyle>
      <a:defPPr>
        <a:defRPr lang="en-US"/>
      </a:defPPr>
      <a:lvl1pPr marL="0" algn="l" defTabSz="4480304" rtl="0" eaLnBrk="1" latinLnBrk="0" hangingPunct="1">
        <a:defRPr sz="8800" kern="1200">
          <a:solidFill>
            <a:schemeClr val="tx1"/>
          </a:solidFill>
          <a:latin typeface="+mn-lt"/>
          <a:ea typeface="+mn-ea"/>
          <a:cs typeface="+mn-cs"/>
        </a:defRPr>
      </a:lvl1pPr>
      <a:lvl2pPr marL="2240152" algn="l" defTabSz="4480304" rtl="0" eaLnBrk="1" latinLnBrk="0" hangingPunct="1">
        <a:defRPr sz="8800" kern="1200">
          <a:solidFill>
            <a:schemeClr val="tx1"/>
          </a:solidFill>
          <a:latin typeface="+mn-lt"/>
          <a:ea typeface="+mn-ea"/>
          <a:cs typeface="+mn-cs"/>
        </a:defRPr>
      </a:lvl2pPr>
      <a:lvl3pPr marL="4480304" algn="l" defTabSz="4480304" rtl="0" eaLnBrk="1" latinLnBrk="0" hangingPunct="1">
        <a:defRPr sz="8800" kern="1200">
          <a:solidFill>
            <a:schemeClr val="tx1"/>
          </a:solidFill>
          <a:latin typeface="+mn-lt"/>
          <a:ea typeface="+mn-ea"/>
          <a:cs typeface="+mn-cs"/>
        </a:defRPr>
      </a:lvl3pPr>
      <a:lvl4pPr marL="6720456" algn="l" defTabSz="4480304" rtl="0" eaLnBrk="1" latinLnBrk="0" hangingPunct="1">
        <a:defRPr sz="8800" kern="1200">
          <a:solidFill>
            <a:schemeClr val="tx1"/>
          </a:solidFill>
          <a:latin typeface="+mn-lt"/>
          <a:ea typeface="+mn-ea"/>
          <a:cs typeface="+mn-cs"/>
        </a:defRPr>
      </a:lvl4pPr>
      <a:lvl5pPr marL="8960608" algn="l" defTabSz="4480304" rtl="0" eaLnBrk="1" latinLnBrk="0" hangingPunct="1">
        <a:defRPr sz="8800" kern="1200">
          <a:solidFill>
            <a:schemeClr val="tx1"/>
          </a:solidFill>
          <a:latin typeface="+mn-lt"/>
          <a:ea typeface="+mn-ea"/>
          <a:cs typeface="+mn-cs"/>
        </a:defRPr>
      </a:lvl5pPr>
      <a:lvl6pPr marL="11200760" algn="l" defTabSz="4480304" rtl="0" eaLnBrk="1" latinLnBrk="0" hangingPunct="1">
        <a:defRPr sz="8800" kern="1200">
          <a:solidFill>
            <a:schemeClr val="tx1"/>
          </a:solidFill>
          <a:latin typeface="+mn-lt"/>
          <a:ea typeface="+mn-ea"/>
          <a:cs typeface="+mn-cs"/>
        </a:defRPr>
      </a:lvl6pPr>
      <a:lvl7pPr marL="13440912" algn="l" defTabSz="4480304" rtl="0" eaLnBrk="1" latinLnBrk="0" hangingPunct="1">
        <a:defRPr sz="8800" kern="1200">
          <a:solidFill>
            <a:schemeClr val="tx1"/>
          </a:solidFill>
          <a:latin typeface="+mn-lt"/>
          <a:ea typeface="+mn-ea"/>
          <a:cs typeface="+mn-cs"/>
        </a:defRPr>
      </a:lvl7pPr>
      <a:lvl8pPr marL="15681064" algn="l" defTabSz="4480304" rtl="0" eaLnBrk="1" latinLnBrk="0" hangingPunct="1">
        <a:defRPr sz="8800" kern="1200">
          <a:solidFill>
            <a:schemeClr val="tx1"/>
          </a:solidFill>
          <a:latin typeface="+mn-lt"/>
          <a:ea typeface="+mn-ea"/>
          <a:cs typeface="+mn-cs"/>
        </a:defRPr>
      </a:lvl8pPr>
      <a:lvl9pPr marL="17921216" algn="l" defTabSz="4480304" rtl="0" eaLnBrk="1" latinLnBrk="0" hangingPunct="1">
        <a:defRPr sz="8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3.xml"/><Relationship Id="rId13" Type="http://schemas.openxmlformats.org/officeDocument/2006/relationships/image" Target="../media/image4.jpg"/><Relationship Id="rId18" Type="http://schemas.openxmlformats.org/officeDocument/2006/relationships/image" Target="../media/image11.png"/><Relationship Id="rId26" Type="http://schemas.openxmlformats.org/officeDocument/2006/relationships/diagramQuickStyle" Target="../diagrams/quickStyle1.xml"/><Relationship Id="rId3" Type="http://schemas.openxmlformats.org/officeDocument/2006/relationships/image" Target="../media/image10.png"/><Relationship Id="rId21" Type="http://schemas.openxmlformats.org/officeDocument/2006/relationships/image" Target="../media/image12.png"/><Relationship Id="rId34" Type="http://schemas.openxmlformats.org/officeDocument/2006/relationships/chart" Target="../charts/chart6.xml"/><Relationship Id="rId7" Type="http://schemas.openxmlformats.org/officeDocument/2006/relationships/chart" Target="../charts/chart2.xml"/><Relationship Id="rId12" Type="http://schemas.openxmlformats.org/officeDocument/2006/relationships/image" Target="../media/image3.jpg"/><Relationship Id="rId17" Type="http://schemas.openxmlformats.org/officeDocument/2006/relationships/image" Target="../media/image9.png"/><Relationship Id="rId25" Type="http://schemas.openxmlformats.org/officeDocument/2006/relationships/diagramLayout" Target="../diagrams/layout1.xml"/><Relationship Id="rId33" Type="http://schemas.openxmlformats.org/officeDocument/2006/relationships/image" Target="../media/image15.png"/><Relationship Id="rId2" Type="http://schemas.openxmlformats.org/officeDocument/2006/relationships/notesSlide" Target="../notesSlides/notesSlide1.xml"/><Relationship Id="rId16" Type="http://schemas.openxmlformats.org/officeDocument/2006/relationships/image" Target="../media/image7.jpeg"/><Relationship Id="rId20" Type="http://schemas.openxmlformats.org/officeDocument/2006/relationships/image" Target="../media/image81.png"/><Relationship Id="rId29" Type="http://schemas.openxmlformats.org/officeDocument/2006/relationships/diagramData" Target="../diagrams/data2.xml"/><Relationship Id="rId1" Type="http://schemas.openxmlformats.org/officeDocument/2006/relationships/slideLayout" Target="../slideLayouts/slideLayout1.xml"/><Relationship Id="rId6" Type="http://schemas.openxmlformats.org/officeDocument/2006/relationships/chart" Target="../charts/chart1.xml"/><Relationship Id="rId11" Type="http://schemas.openxmlformats.org/officeDocument/2006/relationships/image" Target="../media/image2.jpeg"/><Relationship Id="rId24" Type="http://schemas.openxmlformats.org/officeDocument/2006/relationships/diagramData" Target="../diagrams/data1.xml"/><Relationship Id="rId32" Type="http://schemas.openxmlformats.org/officeDocument/2006/relationships/diagramColors" Target="../diagrams/colors1.xml"/><Relationship Id="rId5" Type="http://schemas.openxmlformats.org/officeDocument/2006/relationships/image" Target="../media/image2.png"/><Relationship Id="rId15" Type="http://schemas.openxmlformats.org/officeDocument/2006/relationships/image" Target="../media/image6.jpeg"/><Relationship Id="rId23" Type="http://schemas.openxmlformats.org/officeDocument/2006/relationships/image" Target="../media/image13.png"/><Relationship Id="rId28" Type="http://schemas.microsoft.com/office/2007/relationships/diagramDrawing" Target="../diagrams/drawing1.xml"/><Relationship Id="rId10" Type="http://schemas.openxmlformats.org/officeDocument/2006/relationships/chart" Target="../charts/chart5.xml"/><Relationship Id="rId31" Type="http://schemas.openxmlformats.org/officeDocument/2006/relationships/diagramQuickStyle" Target="../diagrams/quickStyle1.xml"/><Relationship Id="rId4" Type="http://schemas.openxmlformats.org/officeDocument/2006/relationships/image" Target="../media/image1.png"/><Relationship Id="rId9" Type="http://schemas.openxmlformats.org/officeDocument/2006/relationships/chart" Target="../charts/chart4.xml"/><Relationship Id="rId14" Type="http://schemas.openxmlformats.org/officeDocument/2006/relationships/image" Target="../media/image5.jpeg"/><Relationship Id="rId22" Type="http://schemas.openxmlformats.org/officeDocument/2006/relationships/image" Target="../media/image80.png"/><Relationship Id="rId27" Type="http://schemas.openxmlformats.org/officeDocument/2006/relationships/diagramColors" Target="../diagrams/colors1.xml"/><Relationship Id="rId30" Type="http://schemas.openxmlformats.org/officeDocument/2006/relationships/diagramLayout" Target="../diagrams/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5372D"/>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69597" y="570640"/>
            <a:ext cx="43136594" cy="3947886"/>
          </a:xfrm>
          <a:solidFill>
            <a:schemeClr val="tx1">
              <a:lumMod val="85000"/>
              <a:lumOff val="15000"/>
            </a:schemeClr>
          </a:solidFill>
          <a:ln w="101600">
            <a:solidFill>
              <a:schemeClr val="tx1">
                <a:lumMod val="85000"/>
                <a:lumOff val="15000"/>
              </a:schemeClr>
            </a:solidFill>
          </a:ln>
        </p:spPr>
        <p:style>
          <a:lnRef idx="2">
            <a:schemeClr val="dk1"/>
          </a:lnRef>
          <a:fillRef idx="1">
            <a:schemeClr val="lt1"/>
          </a:fillRef>
          <a:effectRef idx="0">
            <a:schemeClr val="dk1"/>
          </a:effectRef>
          <a:fontRef idx="minor">
            <a:schemeClr val="dk1"/>
          </a:fontRef>
        </p:style>
        <p:txBody>
          <a:bodyPr anchor="ctr">
            <a:normAutofit/>
          </a:bodyPr>
          <a:lstStyle/>
          <a:p>
            <a:r>
              <a:rPr lang="en-US" sz="8400" dirty="0">
                <a:solidFill>
                  <a:schemeClr val="bg1"/>
                </a:solidFill>
                <a:latin typeface="Cambria" panose="02040503050406030204" pitchFamily="18" charset="0"/>
                <a:cs typeface="Arial" panose="020B0604020202020204" pitchFamily="34" charset="0"/>
              </a:rPr>
              <a:t>Comparison of Heat Exchanger Types</a:t>
            </a:r>
            <a:br>
              <a:rPr lang="en-US" sz="8400" dirty="0">
                <a:solidFill>
                  <a:schemeClr val="bg1"/>
                </a:solidFill>
                <a:latin typeface="Cambria" panose="02040503050406030204" pitchFamily="18" charset="0"/>
                <a:cs typeface="Arial" panose="020B0604020202020204" pitchFamily="34" charset="0"/>
              </a:rPr>
            </a:br>
            <a:r>
              <a:rPr lang="en-US" sz="5600" dirty="0">
                <a:solidFill>
                  <a:schemeClr val="bg1"/>
                </a:solidFill>
                <a:latin typeface="Cambria" panose="02040503050406030204" pitchFamily="18" charset="0"/>
                <a:cs typeface="Arial" panose="020B0604020202020204" pitchFamily="34" charset="0"/>
              </a:rPr>
              <a:t>Ibrahim Al-</a:t>
            </a:r>
            <a:r>
              <a:rPr lang="en-US" sz="5600" dirty="0" err="1">
                <a:solidFill>
                  <a:schemeClr val="bg1"/>
                </a:solidFill>
                <a:latin typeface="Cambria" panose="02040503050406030204" pitchFamily="18" charset="0"/>
                <a:cs typeface="Arial" panose="020B0604020202020204" pitchFamily="34" charset="0"/>
              </a:rPr>
              <a:t>Musawi</a:t>
            </a:r>
            <a:r>
              <a:rPr lang="en-US" sz="5600" dirty="0">
                <a:solidFill>
                  <a:schemeClr val="bg1"/>
                </a:solidFill>
                <a:latin typeface="Cambria" panose="02040503050406030204" pitchFamily="18" charset="0"/>
                <a:cs typeface="Arial" panose="020B0604020202020204" pitchFamily="34" charset="0"/>
              </a:rPr>
              <a:t>, Sabrina Marnoto, Ibrahim </a:t>
            </a:r>
            <a:r>
              <a:rPr lang="en-US" sz="5600" dirty="0" err="1">
                <a:solidFill>
                  <a:schemeClr val="bg1"/>
                </a:solidFill>
                <a:latin typeface="Cambria" panose="02040503050406030204" pitchFamily="18" charset="0"/>
                <a:cs typeface="Arial" panose="020B0604020202020204" pitchFamily="34" charset="0"/>
              </a:rPr>
              <a:t>Muhic</a:t>
            </a:r>
            <a:br>
              <a:rPr lang="en-US" sz="5600" dirty="0">
                <a:solidFill>
                  <a:schemeClr val="bg1"/>
                </a:solidFill>
                <a:latin typeface="Cambria" panose="02040503050406030204" pitchFamily="18" charset="0"/>
                <a:cs typeface="Arial" panose="020B0604020202020204" pitchFamily="34" charset="0"/>
              </a:rPr>
            </a:br>
            <a:r>
              <a:rPr lang="en-US" sz="5600" dirty="0">
                <a:solidFill>
                  <a:schemeClr val="bg1"/>
                </a:solidFill>
                <a:latin typeface="Cambria" panose="02040503050406030204" pitchFamily="18" charset="0"/>
                <a:cs typeface="Arial" panose="020B0604020202020204" pitchFamily="34" charset="0"/>
              </a:rPr>
              <a:t>Dr. Adam St. Jean</a:t>
            </a:r>
            <a:br>
              <a:rPr lang="en-US" sz="5600" dirty="0">
                <a:solidFill>
                  <a:schemeClr val="bg1"/>
                </a:solidFill>
                <a:latin typeface="Cambria" panose="02040503050406030204" pitchFamily="18" charset="0"/>
                <a:cs typeface="Arial" panose="020B0604020202020204" pitchFamily="34" charset="0"/>
              </a:rPr>
            </a:br>
            <a:r>
              <a:rPr lang="en-US" sz="5600" i="1" dirty="0">
                <a:solidFill>
                  <a:schemeClr val="bg1"/>
                </a:solidFill>
                <a:latin typeface="Cambria" panose="02040503050406030204" pitchFamily="18" charset="0"/>
                <a:cs typeface="Arial" panose="020B0604020202020204" pitchFamily="34" charset="0"/>
              </a:rPr>
              <a:t>Department of Chemical Engineering, University of New Hampshire</a:t>
            </a:r>
            <a:endParaRPr lang="en-US" sz="9300" i="1" dirty="0">
              <a:solidFill>
                <a:schemeClr val="bg1"/>
              </a:solidFill>
              <a:latin typeface="Cambria" panose="02040503050406030204" pitchFamily="18" charset="0"/>
              <a:cs typeface="Arial" panose="020B0604020202020204" pitchFamily="34" charset="0"/>
            </a:endParaRPr>
          </a:p>
        </p:txBody>
      </p:sp>
      <p:sp>
        <p:nvSpPr>
          <p:cNvPr id="6" name="Subtitle 2"/>
          <p:cNvSpPr txBox="1">
            <a:spLocks/>
          </p:cNvSpPr>
          <p:nvPr/>
        </p:nvSpPr>
        <p:spPr>
          <a:xfrm>
            <a:off x="369597" y="6000074"/>
            <a:ext cx="10914743" cy="5199172"/>
          </a:xfrm>
          <a:prstGeom prst="rect">
            <a:avLst/>
          </a:prstGeom>
          <a:solidFill>
            <a:srgbClr val="F5F7E9"/>
          </a:solidFill>
          <a:ln w="25400">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571500" indent="-571500" algn="l">
              <a:lnSpc>
                <a:spcPct val="100000"/>
              </a:lnSpc>
              <a:spcBef>
                <a:spcPts val="1800"/>
              </a:spcBef>
              <a:buFont typeface="Arial" panose="020B0604020202020204" pitchFamily="34" charset="0"/>
              <a:buChar char="•"/>
            </a:pPr>
            <a:r>
              <a:rPr lang="en-US" sz="3700" dirty="0">
                <a:latin typeface="Garamond" panose="02020404030301010803" pitchFamily="18" charset="0"/>
              </a:rPr>
              <a:t>Heat exchangers: used to transfer heat [1]</a:t>
            </a:r>
          </a:p>
          <a:p>
            <a:pPr marL="571500" indent="-571500" algn="l">
              <a:lnSpc>
                <a:spcPct val="100000"/>
              </a:lnSpc>
              <a:spcBef>
                <a:spcPts val="1800"/>
              </a:spcBef>
              <a:buFont typeface="Arial" panose="020B0604020202020204" pitchFamily="34" charset="0"/>
              <a:buChar char="•"/>
            </a:pPr>
            <a:r>
              <a:rPr lang="en-US" sz="3700" dirty="0">
                <a:latin typeface="Garamond" panose="02020404030301010803" pitchFamily="18" charset="0"/>
              </a:rPr>
              <a:t>Each heat exchanger type has varied pros and cons[2]</a:t>
            </a:r>
          </a:p>
          <a:p>
            <a:pPr marL="571500" indent="-571500" algn="l">
              <a:lnSpc>
                <a:spcPct val="100000"/>
              </a:lnSpc>
              <a:spcBef>
                <a:spcPts val="1800"/>
              </a:spcBef>
              <a:buFont typeface="Arial" panose="020B0604020202020204" pitchFamily="34" charset="0"/>
              <a:buChar char="•"/>
            </a:pPr>
            <a:r>
              <a:rPr lang="en-US" sz="3700" dirty="0">
                <a:latin typeface="Garamond" panose="02020404030301010803" pitchFamily="18" charset="0"/>
              </a:rPr>
              <a:t>Cost determined by material, efficiency, and size [3]</a:t>
            </a:r>
            <a:endParaRPr lang="en-US" sz="3700" dirty="0">
              <a:latin typeface="Cambria" panose="02040503050406030204" pitchFamily="18" charset="0"/>
            </a:endParaRPr>
          </a:p>
          <a:p>
            <a:endParaRPr lang="en-US" sz="3700" dirty="0">
              <a:latin typeface="Cambria" panose="02040503050406030204" pitchFamily="18" charset="0"/>
            </a:endParaRPr>
          </a:p>
          <a:p>
            <a:endParaRPr lang="en-US" sz="3700" dirty="0">
              <a:latin typeface="Cambria" panose="02040503050406030204" pitchFamily="18" charset="0"/>
            </a:endParaRPr>
          </a:p>
          <a:p>
            <a:endParaRPr lang="en-US" sz="3700" dirty="0">
              <a:latin typeface="Cambria" panose="02040503050406030204" pitchFamily="18" charset="0"/>
            </a:endParaRPr>
          </a:p>
          <a:p>
            <a:endParaRPr lang="en-US" sz="3700" dirty="0">
              <a:latin typeface="Cambria" panose="02040503050406030204" pitchFamily="18" charset="0"/>
            </a:endParaRPr>
          </a:p>
        </p:txBody>
      </p:sp>
      <p:sp>
        <p:nvSpPr>
          <p:cNvPr id="7" name="Subtitle 2"/>
          <p:cNvSpPr txBox="1">
            <a:spLocks/>
          </p:cNvSpPr>
          <p:nvPr/>
        </p:nvSpPr>
        <p:spPr>
          <a:xfrm>
            <a:off x="369597" y="11450553"/>
            <a:ext cx="10914743" cy="913158"/>
          </a:xfrm>
          <a:prstGeom prst="rect">
            <a:avLst/>
          </a:prstGeom>
          <a:solidFill>
            <a:schemeClr val="tx1">
              <a:lumMod val="85000"/>
              <a:lumOff val="15000"/>
            </a:schemeClr>
          </a:solidFill>
          <a:ln>
            <a:solidFill>
              <a:srgbClr val="002060"/>
            </a:solidFill>
          </a:ln>
        </p:spPr>
        <p:txBody>
          <a:bodyPr vert="horz" lIns="106674" tIns="53337" rIns="106674" bIns="53337"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6300" dirty="0">
                <a:solidFill>
                  <a:schemeClr val="bg1"/>
                </a:solidFill>
                <a:latin typeface="Cambria" panose="02040503050406030204" pitchFamily="18" charset="0"/>
              </a:rPr>
              <a:t> </a:t>
            </a:r>
            <a:r>
              <a:rPr lang="en-US" sz="5800" dirty="0">
                <a:solidFill>
                  <a:schemeClr val="bg1"/>
                </a:solidFill>
                <a:latin typeface="Cambria" panose="02040503050406030204" pitchFamily="18" charset="0"/>
              </a:rPr>
              <a:t>Objectives</a:t>
            </a:r>
          </a:p>
        </p:txBody>
      </p:sp>
      <p:sp>
        <p:nvSpPr>
          <p:cNvPr id="8" name="Subtitle 2"/>
          <p:cNvSpPr txBox="1">
            <a:spLocks/>
          </p:cNvSpPr>
          <p:nvPr/>
        </p:nvSpPr>
        <p:spPr>
          <a:xfrm>
            <a:off x="369597" y="18614570"/>
            <a:ext cx="10914743" cy="14182240"/>
          </a:xfrm>
          <a:prstGeom prst="rect">
            <a:avLst/>
          </a:prstGeom>
          <a:solidFill>
            <a:srgbClr val="F5F7E9"/>
          </a:solidFill>
          <a:ln w="25400">
            <a:solidFill>
              <a:srgbClr val="002060"/>
            </a:solidFill>
          </a:ln>
        </p:spPr>
        <p:txBody>
          <a:bodyPr vert="horz" lIns="106674" tIns="53337" rIns="106674" bIns="53337" rtlCol="0" anchor="t">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endParaRPr lang="en-US" sz="3500" dirty="0">
              <a:latin typeface="Garamond" panose="02020404030301010803" pitchFamily="18" charset="0"/>
            </a:endParaRPr>
          </a:p>
          <a:p>
            <a:pPr algn="l"/>
            <a:endParaRPr lang="en-US" sz="3500" dirty="0">
              <a:latin typeface="Garamond" panose="02020404030301010803" pitchFamily="18" charset="0"/>
            </a:endParaRPr>
          </a:p>
          <a:p>
            <a:pPr algn="l"/>
            <a:endParaRPr lang="en-US" sz="3500" dirty="0">
              <a:latin typeface="Garamond" panose="02020404030301010803" pitchFamily="18" charset="0"/>
            </a:endParaRPr>
          </a:p>
          <a:p>
            <a:pPr algn="l"/>
            <a:endParaRPr lang="en-US" sz="3500" dirty="0">
              <a:latin typeface="Garamond" panose="02020404030301010803" pitchFamily="18" charset="0"/>
            </a:endParaRPr>
          </a:p>
          <a:p>
            <a:pPr algn="l"/>
            <a:endParaRPr lang="en-US" sz="3500" dirty="0">
              <a:latin typeface="Garamond" panose="02020404030301010803" pitchFamily="18" charset="0"/>
            </a:endParaRPr>
          </a:p>
          <a:p>
            <a:pPr marL="571500" indent="-571500" algn="l">
              <a:buFont typeface="Arial" panose="020B0604020202020204" pitchFamily="34" charset="0"/>
              <a:buChar char="•"/>
            </a:pPr>
            <a:endParaRPr lang="en-US" sz="3500" dirty="0">
              <a:latin typeface="Garamond" panose="02020404030301010803" pitchFamily="18" charset="0"/>
            </a:endParaRPr>
          </a:p>
          <a:p>
            <a:pPr marL="571500" indent="-571500" algn="l">
              <a:buFont typeface="Arial" panose="020B0604020202020204" pitchFamily="34" charset="0"/>
              <a:buChar char="•"/>
            </a:pPr>
            <a:endParaRPr lang="en-US" sz="3500" dirty="0">
              <a:latin typeface="Garamond" panose="02020404030301010803" pitchFamily="18" charset="0"/>
            </a:endParaRPr>
          </a:p>
          <a:p>
            <a:pPr algn="l"/>
            <a:endParaRPr lang="en-US" sz="3500" dirty="0">
              <a:latin typeface="Garamond" panose="02020404030301010803" pitchFamily="18" charset="0"/>
            </a:endParaRPr>
          </a:p>
          <a:p>
            <a:pPr algn="l"/>
            <a:endParaRPr lang="en-US" sz="3500" dirty="0">
              <a:latin typeface="Garamond" panose="02020404030301010803" pitchFamily="18" charset="0"/>
            </a:endParaRPr>
          </a:p>
          <a:p>
            <a:pPr algn="l"/>
            <a:endParaRPr lang="en-US" sz="3500" dirty="0">
              <a:latin typeface="Garamond" panose="02020404030301010803" pitchFamily="18" charset="0"/>
            </a:endParaRPr>
          </a:p>
          <a:p>
            <a:pPr marL="571500" indent="-571500" algn="l">
              <a:lnSpc>
                <a:spcPct val="150000"/>
              </a:lnSpc>
              <a:spcBef>
                <a:spcPts val="0"/>
              </a:spcBef>
              <a:buFont typeface="Arial" panose="020B0604020202020204" pitchFamily="34" charset="0"/>
              <a:buChar char="•"/>
            </a:pPr>
            <a:r>
              <a:rPr lang="en-US" sz="4300" dirty="0">
                <a:latin typeface="Garamond" panose="02020404030301010803" pitchFamily="18" charset="0"/>
              </a:rPr>
              <a:t>Measuring inlet and outlet cold and hot fluid temperatures</a:t>
            </a:r>
          </a:p>
          <a:p>
            <a:pPr marL="571500" indent="-571500" algn="l">
              <a:lnSpc>
                <a:spcPct val="150000"/>
              </a:lnSpc>
              <a:spcBef>
                <a:spcPts val="0"/>
              </a:spcBef>
              <a:buFont typeface="Arial" panose="020B0604020202020204" pitchFamily="34" charset="0"/>
              <a:buChar char="•"/>
            </a:pPr>
            <a:r>
              <a:rPr lang="en-US" sz="4300" dirty="0">
                <a:latin typeface="Garamond" panose="02020404030301010803" pitchFamily="18" charset="0"/>
              </a:rPr>
              <a:t>Hot inlet kept at constant temperature of 40</a:t>
            </a:r>
            <a:r>
              <a:rPr lang="en-US" sz="4300" baseline="30000" dirty="0">
                <a:latin typeface="Garamond" panose="02020404030301010803" pitchFamily="18" charset="0"/>
              </a:rPr>
              <a:t>o</a:t>
            </a:r>
            <a:r>
              <a:rPr lang="en-US" sz="4300" dirty="0">
                <a:latin typeface="Garamond" panose="02020404030301010803" pitchFamily="18" charset="0"/>
              </a:rPr>
              <a:t>C and 2 L/min</a:t>
            </a:r>
          </a:p>
          <a:p>
            <a:pPr marL="571500" indent="-571500" algn="l">
              <a:lnSpc>
                <a:spcPct val="150000"/>
              </a:lnSpc>
              <a:spcBef>
                <a:spcPts val="0"/>
              </a:spcBef>
              <a:buFont typeface="Arial" panose="020B0604020202020204" pitchFamily="34" charset="0"/>
              <a:buChar char="•"/>
            </a:pPr>
            <a:r>
              <a:rPr lang="en-US" sz="4300" dirty="0">
                <a:latin typeface="Garamond" panose="02020404030301010803" pitchFamily="18" charset="0"/>
              </a:rPr>
              <a:t>Varying flow rate of cold inlet (L/min): 3, 2, 1, 0.5</a:t>
            </a:r>
          </a:p>
          <a:p>
            <a:pPr marL="571500" indent="-571500" algn="l">
              <a:lnSpc>
                <a:spcPct val="150000"/>
              </a:lnSpc>
              <a:spcBef>
                <a:spcPts val="0"/>
              </a:spcBef>
              <a:buFont typeface="Arial" panose="020B0604020202020204" pitchFamily="34" charset="0"/>
              <a:buChar char="•"/>
            </a:pPr>
            <a:r>
              <a:rPr lang="en-US" sz="4300" dirty="0">
                <a:latin typeface="Garamond" panose="02020404030301010803" pitchFamily="18" charset="0"/>
              </a:rPr>
              <a:t>Co-current vs countercurrent flow</a:t>
            </a:r>
          </a:p>
          <a:p>
            <a:pPr marL="571500" indent="-571500" algn="l">
              <a:buFont typeface="Arial" panose="020B0604020202020204" pitchFamily="34" charset="0"/>
              <a:buChar char="•"/>
            </a:pPr>
            <a:endParaRPr lang="en-US" sz="1820" dirty="0">
              <a:latin typeface="Cambria" panose="02040503050406030204" pitchFamily="18" charset="0"/>
            </a:endParaRPr>
          </a:p>
          <a:p>
            <a:pPr algn="l"/>
            <a:endParaRPr lang="en-US" sz="3500" dirty="0">
              <a:latin typeface="Cambria" panose="02040503050406030204" pitchFamily="18" charset="0"/>
            </a:endParaRPr>
          </a:p>
          <a:p>
            <a:pPr marL="13898880" lvl="8" algn="l"/>
            <a:endParaRPr lang="en-US" sz="1220" dirty="0">
              <a:latin typeface="Cambria" panose="02040503050406030204" pitchFamily="18" charset="0"/>
            </a:endParaRPr>
          </a:p>
          <a:p>
            <a:pPr algn="just">
              <a:spcBef>
                <a:spcPts val="0"/>
              </a:spcBef>
            </a:pPr>
            <a:endParaRPr lang="en-US" sz="2900" dirty="0">
              <a:latin typeface="Cambria" panose="02040503050406030204" pitchFamily="18" charset="0"/>
            </a:endParaRPr>
          </a:p>
          <a:p>
            <a:pPr algn="just">
              <a:spcBef>
                <a:spcPts val="0"/>
              </a:spcBef>
            </a:pPr>
            <a:endParaRPr lang="en-US" sz="2900" dirty="0">
              <a:latin typeface="Cambria" panose="02040503050406030204" pitchFamily="18" charset="0"/>
            </a:endParaRPr>
          </a:p>
          <a:p>
            <a:pPr algn="just">
              <a:spcBef>
                <a:spcPts val="0"/>
              </a:spcBef>
            </a:pPr>
            <a:endParaRPr lang="en-US" sz="2900" dirty="0">
              <a:latin typeface="Cambria" panose="02040503050406030204" pitchFamily="18" charset="0"/>
            </a:endParaRPr>
          </a:p>
          <a:p>
            <a:pPr marL="400027" indent="-400027" algn="just">
              <a:spcBef>
                <a:spcPts val="0"/>
              </a:spcBef>
              <a:buFont typeface="Arial" panose="020B0604020202020204" pitchFamily="34" charset="0"/>
              <a:buChar char="•"/>
            </a:pPr>
            <a:endParaRPr lang="en-US" sz="2900" dirty="0">
              <a:latin typeface="Cambria" panose="02040503050406030204" pitchFamily="18" charset="0"/>
            </a:endParaRPr>
          </a:p>
          <a:p>
            <a:pPr algn="just">
              <a:spcBef>
                <a:spcPts val="0"/>
              </a:spcBef>
            </a:pPr>
            <a:endParaRPr lang="en-US" sz="2900" dirty="0">
              <a:latin typeface="Cambria" panose="02040503050406030204" pitchFamily="18" charset="0"/>
            </a:endParaRPr>
          </a:p>
          <a:p>
            <a:pPr marL="400027" indent="-400027" algn="just">
              <a:spcBef>
                <a:spcPts val="0"/>
              </a:spcBef>
              <a:buFont typeface="Arial" panose="020B0604020202020204" pitchFamily="34" charset="0"/>
              <a:buChar char="•"/>
            </a:pPr>
            <a:endParaRPr lang="en-US" sz="2900" dirty="0">
              <a:latin typeface="Cambria" panose="02040503050406030204" pitchFamily="18" charset="0"/>
            </a:endParaRPr>
          </a:p>
          <a:p>
            <a:pPr marL="400027" indent="-400027" algn="just">
              <a:spcBef>
                <a:spcPts val="0"/>
              </a:spcBef>
              <a:buFont typeface="Arial" panose="020B0604020202020204" pitchFamily="34" charset="0"/>
              <a:buChar char="•"/>
            </a:pPr>
            <a:endParaRPr lang="en-US" sz="2900" dirty="0">
              <a:latin typeface="Cambria" panose="02040503050406030204" pitchFamily="18" charset="0"/>
            </a:endParaRPr>
          </a:p>
          <a:p>
            <a:pPr marL="400027" indent="-400027" algn="just">
              <a:spcBef>
                <a:spcPts val="0"/>
              </a:spcBef>
              <a:buFont typeface="Arial" panose="020B0604020202020204" pitchFamily="34" charset="0"/>
              <a:buChar char="•"/>
            </a:pPr>
            <a:endParaRPr lang="en-US" sz="2900" dirty="0">
              <a:latin typeface="Cambria" panose="02040503050406030204" pitchFamily="18" charset="0"/>
            </a:endParaRPr>
          </a:p>
          <a:p>
            <a:pPr algn="l">
              <a:spcBef>
                <a:spcPts val="0"/>
              </a:spcBef>
            </a:pPr>
            <a:endParaRPr lang="en-US" sz="2900" dirty="0">
              <a:latin typeface="Cambria" panose="02040503050406030204" pitchFamily="18" charset="0"/>
            </a:endParaRPr>
          </a:p>
          <a:p>
            <a:pPr algn="just">
              <a:spcBef>
                <a:spcPts val="0"/>
              </a:spcBef>
            </a:pPr>
            <a:endParaRPr lang="en-US" sz="2900" dirty="0">
              <a:latin typeface="Cambria" panose="02040503050406030204" pitchFamily="18" charset="0"/>
            </a:endParaRPr>
          </a:p>
          <a:p>
            <a:pPr algn="l">
              <a:spcBef>
                <a:spcPts val="0"/>
              </a:spcBef>
            </a:pPr>
            <a:endParaRPr lang="en-US" sz="2900" dirty="0">
              <a:latin typeface="Cambria" panose="02040503050406030204" pitchFamily="18" charset="0"/>
            </a:endParaRPr>
          </a:p>
          <a:p>
            <a:pPr algn="l">
              <a:spcBef>
                <a:spcPts val="0"/>
              </a:spcBef>
            </a:pPr>
            <a:endParaRPr lang="en-US" sz="2900" dirty="0">
              <a:latin typeface="Cambria" panose="02040503050406030204" pitchFamily="18" charset="0"/>
            </a:endParaRPr>
          </a:p>
          <a:p>
            <a:pPr algn="l">
              <a:spcBef>
                <a:spcPts val="0"/>
              </a:spcBef>
            </a:pPr>
            <a:endParaRPr lang="en-US" sz="2900" dirty="0">
              <a:latin typeface="Cambria" panose="02040503050406030204" pitchFamily="18" charset="0"/>
            </a:endParaRPr>
          </a:p>
        </p:txBody>
      </p:sp>
      <p:sp>
        <p:nvSpPr>
          <p:cNvPr id="13" name="Subtitle 2"/>
          <p:cNvSpPr txBox="1">
            <a:spLocks/>
          </p:cNvSpPr>
          <p:nvPr/>
        </p:nvSpPr>
        <p:spPr>
          <a:xfrm>
            <a:off x="369597" y="4852743"/>
            <a:ext cx="10914743" cy="913158"/>
          </a:xfrm>
          <a:prstGeom prst="rect">
            <a:avLst/>
          </a:prstGeom>
          <a:solidFill>
            <a:schemeClr val="tx1">
              <a:lumMod val="85000"/>
              <a:lumOff val="15000"/>
            </a:schemeClr>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Introduction</a:t>
            </a:r>
          </a:p>
        </p:txBody>
      </p:sp>
      <p:sp>
        <p:nvSpPr>
          <p:cNvPr id="15" name="Subtitle 2"/>
          <p:cNvSpPr txBox="1">
            <a:spLocks/>
          </p:cNvSpPr>
          <p:nvPr/>
        </p:nvSpPr>
        <p:spPr>
          <a:xfrm>
            <a:off x="32591449" y="4849364"/>
            <a:ext cx="10914743" cy="913158"/>
          </a:xfrm>
          <a:prstGeom prst="rect">
            <a:avLst/>
          </a:prstGeom>
          <a:solidFill>
            <a:schemeClr val="tx1">
              <a:lumMod val="85000"/>
              <a:lumOff val="15000"/>
            </a:schemeClr>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Design Problem</a:t>
            </a:r>
          </a:p>
        </p:txBody>
      </p:sp>
      <p:sp>
        <p:nvSpPr>
          <p:cNvPr id="16" name="Subtitle 2"/>
          <p:cNvSpPr txBox="1">
            <a:spLocks/>
          </p:cNvSpPr>
          <p:nvPr/>
        </p:nvSpPr>
        <p:spPr>
          <a:xfrm>
            <a:off x="12089979" y="6000072"/>
            <a:ext cx="19641782" cy="4375187"/>
          </a:xfrm>
          <a:prstGeom prst="rect">
            <a:avLst/>
          </a:prstGeom>
          <a:solidFill>
            <a:srgbClr val="F5F7E9"/>
          </a:solidFill>
          <a:ln w="25400">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dirty="0">
              <a:latin typeface="Cambria" panose="02040503050406030204" pitchFamily="18" charset="0"/>
            </a:endParaRPr>
          </a:p>
        </p:txBody>
      </p:sp>
      <p:sp>
        <p:nvSpPr>
          <p:cNvPr id="18" name="Subtitle 2"/>
          <p:cNvSpPr txBox="1">
            <a:spLocks/>
          </p:cNvSpPr>
          <p:nvPr/>
        </p:nvSpPr>
        <p:spPr>
          <a:xfrm>
            <a:off x="32591449" y="30571348"/>
            <a:ext cx="10914743" cy="633625"/>
          </a:xfrm>
          <a:prstGeom prst="rect">
            <a:avLst/>
          </a:prstGeom>
          <a:solidFill>
            <a:schemeClr val="tx1">
              <a:lumMod val="85000"/>
              <a:lumOff val="15000"/>
            </a:schemeClr>
          </a:solidFill>
          <a:ln>
            <a:solidFill>
              <a:srgbClr val="002060"/>
            </a:solidFill>
          </a:ln>
        </p:spPr>
        <p:txBody>
          <a:bodyPr vert="horz" lIns="106674" tIns="53337" rIns="106674" bIns="53337"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700" dirty="0">
                <a:solidFill>
                  <a:schemeClr val="bg1"/>
                </a:solidFill>
                <a:latin typeface="Cambria" panose="02040503050406030204" pitchFamily="18" charset="0"/>
              </a:rPr>
              <a:t>Acknowledgements</a:t>
            </a:r>
          </a:p>
        </p:txBody>
      </p:sp>
      <p:sp>
        <p:nvSpPr>
          <p:cNvPr id="30" name="Subtitle 2"/>
          <p:cNvSpPr txBox="1">
            <a:spLocks/>
          </p:cNvSpPr>
          <p:nvPr/>
        </p:nvSpPr>
        <p:spPr>
          <a:xfrm>
            <a:off x="12089979" y="10671777"/>
            <a:ext cx="19641782" cy="914400"/>
          </a:xfrm>
          <a:prstGeom prst="rect">
            <a:avLst/>
          </a:prstGeom>
          <a:solidFill>
            <a:schemeClr val="tx1">
              <a:lumMod val="85000"/>
              <a:lumOff val="15000"/>
            </a:schemeClr>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Results</a:t>
            </a:r>
          </a:p>
        </p:txBody>
      </p:sp>
      <p:sp>
        <p:nvSpPr>
          <p:cNvPr id="33" name="Subtitle 2"/>
          <p:cNvSpPr txBox="1">
            <a:spLocks/>
          </p:cNvSpPr>
          <p:nvPr/>
        </p:nvSpPr>
        <p:spPr>
          <a:xfrm>
            <a:off x="22145626" y="26573425"/>
            <a:ext cx="9612063" cy="4039425"/>
          </a:xfrm>
          <a:prstGeom prst="rect">
            <a:avLst/>
          </a:prstGeom>
          <a:solidFill>
            <a:srgbClr val="F5F7E9"/>
          </a:solidFill>
          <a:ln w="25400">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3700" dirty="0">
                <a:latin typeface="Cambria" panose="02040503050406030204" pitchFamily="18" charset="0"/>
              </a:rPr>
              <a:t> </a:t>
            </a:r>
          </a:p>
        </p:txBody>
      </p:sp>
      <p:cxnSp>
        <p:nvCxnSpPr>
          <p:cNvPr id="50" name="Straight Connector 49"/>
          <p:cNvCxnSpPr>
            <a:cxnSpLocks/>
          </p:cNvCxnSpPr>
          <p:nvPr/>
        </p:nvCxnSpPr>
        <p:spPr>
          <a:xfrm>
            <a:off x="21787012" y="6597854"/>
            <a:ext cx="20040" cy="2868331"/>
          </a:xfrm>
          <a:prstGeom prst="line">
            <a:avLst/>
          </a:prstGeom>
          <a:ln>
            <a:solidFill>
              <a:schemeClr val="tx1"/>
            </a:solidFill>
            <a:prstDash val="solid"/>
          </a:ln>
        </p:spPr>
        <p:style>
          <a:lnRef idx="2">
            <a:schemeClr val="dk1"/>
          </a:lnRef>
          <a:fillRef idx="0">
            <a:schemeClr val="dk1"/>
          </a:fillRef>
          <a:effectRef idx="1">
            <a:schemeClr val="dk1"/>
          </a:effectRef>
          <a:fontRef idx="minor">
            <a:schemeClr val="tx1"/>
          </a:fontRef>
        </p:style>
      </p:cxnSp>
      <mc:AlternateContent xmlns:mc="http://schemas.openxmlformats.org/markup-compatibility/2006" xmlns:a14="http://schemas.microsoft.com/office/drawing/2010/main">
        <mc:Choice Requires="a14">
          <p:sp>
            <p:nvSpPr>
              <p:cNvPr id="60" name="TextBox 59"/>
              <p:cNvSpPr txBox="1"/>
              <p:nvPr/>
            </p:nvSpPr>
            <p:spPr>
              <a:xfrm>
                <a:off x="12607351" y="5907107"/>
                <a:ext cx="9179661" cy="7690176"/>
              </a:xfrm>
              <a:prstGeom prst="rect">
                <a:avLst/>
              </a:prstGeom>
              <a:noFill/>
            </p:spPr>
            <p:txBody>
              <a:bodyPr wrap="square" lIns="106674" tIns="53337" rIns="106674" bIns="53337" rtlCol="0">
                <a:spAutoFit/>
              </a:bodyPr>
              <a:lstStyle/>
              <a:p>
                <a:pPr algn="ctr"/>
                <a:r>
                  <a:rPr lang="en-US" sz="4000" b="1" dirty="0">
                    <a:latin typeface="Times New Roman" panose="02020603050405020304" pitchFamily="18" charset="0"/>
                    <a:cs typeface="Times New Roman" panose="02020603050405020304" pitchFamily="18" charset="0"/>
                  </a:rPr>
                  <a:t>Equations</a:t>
                </a:r>
              </a:p>
              <a:p>
                <a:pPr algn="just">
                  <a:spcBef>
                    <a:spcPts val="600"/>
                  </a:spcBef>
                </a:pPr>
                <a:r>
                  <a:rPr lang="en-US" sz="2500" dirty="0">
                    <a:latin typeface="Times New Roman" panose="02020603050405020304" pitchFamily="18" charset="0"/>
                    <a:cs typeface="Times New Roman" panose="02020603050405020304" pitchFamily="18" charset="0"/>
                  </a:rPr>
                  <a:t>[I] q=UA </a:t>
                </a:r>
                <a14:m>
                  <m:oMath xmlns:m="http://schemas.openxmlformats.org/officeDocument/2006/math">
                    <m:sSub>
                      <m:sSubPr>
                        <m:ctrlPr>
                          <a:rPr lang="en-US" sz="2500" i="1">
                            <a:latin typeface="Cambria Math" panose="02040503050406030204" pitchFamily="18" charset="0"/>
                          </a:rPr>
                        </m:ctrlPr>
                      </m:sSubPr>
                      <m:e>
                        <m:r>
                          <a:rPr lang="en-US" sz="2500" i="1">
                            <a:latin typeface="Cambria Math" charset="0"/>
                            <a:ea typeface="Cambria Math" charset="0"/>
                            <a:cs typeface="Cambria Math" charset="0"/>
                          </a:rPr>
                          <m:t>∆</m:t>
                        </m:r>
                        <m:r>
                          <a:rPr lang="en-US" sz="2500" i="1">
                            <a:latin typeface="Cambria Math" charset="0"/>
                            <a:ea typeface="Cambria Math" charset="0"/>
                            <a:cs typeface="Cambria Math" charset="0"/>
                          </a:rPr>
                          <m:t>𝑇</m:t>
                        </m:r>
                      </m:e>
                      <m:sub>
                        <m:r>
                          <a:rPr lang="en-US" sz="2500" i="1">
                            <a:latin typeface="Cambria Math" charset="0"/>
                          </a:rPr>
                          <m:t>𝑙𝑚</m:t>
                        </m:r>
                      </m:sub>
                    </m:sSub>
                  </m:oMath>
                </a14:m>
                <a:r>
                  <a:rPr lang="en-US" sz="2500" dirty="0">
                    <a:latin typeface="Times New Roman" panose="02020603050405020304" pitchFamily="18" charset="0"/>
                    <a:cs typeface="Times New Roman" panose="02020603050405020304" pitchFamily="18" charset="0"/>
                  </a:rPr>
                  <a:t> </a:t>
                </a:r>
              </a:p>
              <a:p>
                <a:pPr algn="just">
                  <a:spcBef>
                    <a:spcPts val="600"/>
                  </a:spcBef>
                </a:pPr>
                <a:r>
                  <a:rPr lang="en-US" sz="2500" dirty="0">
                    <a:latin typeface="Times New Roman" panose="02020603050405020304" pitchFamily="18" charset="0"/>
                    <a:cs typeface="Times New Roman" panose="02020603050405020304" pitchFamily="18" charset="0"/>
                  </a:rPr>
                  <a:t>[II] q= </a:t>
                </a:r>
                <a14:m>
                  <m:oMath xmlns:m="http://schemas.openxmlformats.org/officeDocument/2006/math">
                    <m:acc>
                      <m:accPr>
                        <m:chr m:val="̇"/>
                        <m:ctrlPr>
                          <a:rPr lang="en-US" sz="2500" i="1">
                            <a:latin typeface="Cambria Math" panose="02040503050406030204" pitchFamily="18" charset="0"/>
                          </a:rPr>
                        </m:ctrlPr>
                      </m:accPr>
                      <m:e>
                        <m:r>
                          <a:rPr lang="en-US" sz="2500" i="1">
                            <a:latin typeface="Cambria Math" charset="0"/>
                          </a:rPr>
                          <m:t>𝑚</m:t>
                        </m:r>
                      </m:e>
                    </m:acc>
                    <m:sSub>
                      <m:sSubPr>
                        <m:ctrlPr>
                          <a:rPr lang="en-US" sz="2500" i="1">
                            <a:latin typeface="Cambria Math" panose="02040503050406030204" pitchFamily="18" charset="0"/>
                          </a:rPr>
                        </m:ctrlPr>
                      </m:sSubPr>
                      <m:e>
                        <m:r>
                          <a:rPr lang="en-US" sz="2500" i="1">
                            <a:latin typeface="Cambria Math" charset="0"/>
                          </a:rPr>
                          <m:t>𝐶</m:t>
                        </m:r>
                      </m:e>
                      <m:sub>
                        <m:r>
                          <a:rPr lang="en-US" sz="2500" i="1">
                            <a:latin typeface="Cambria Math" charset="0"/>
                          </a:rPr>
                          <m:t>𝑝</m:t>
                        </m:r>
                      </m:sub>
                    </m:sSub>
                    <m:r>
                      <a:rPr lang="en-US" sz="2500" i="1">
                        <a:latin typeface="Cambria Math" charset="0"/>
                      </a:rPr>
                      <m:t>∆</m:t>
                    </m:r>
                    <m:r>
                      <a:rPr lang="en-US" sz="2500" i="1">
                        <a:latin typeface="Cambria Math" charset="0"/>
                      </a:rPr>
                      <m:t>𝑇</m:t>
                    </m:r>
                    <m:r>
                      <a:rPr lang="en-US" sz="2500" b="0" i="1" smtClean="0">
                        <a:latin typeface="Cambria Math" panose="02040503050406030204" pitchFamily="18" charset="0"/>
                      </a:rPr>
                      <m:t> </m:t>
                    </m:r>
                  </m:oMath>
                </a14:m>
                <a:endParaRPr lang="en-US" sz="2500" b="0" dirty="0">
                  <a:latin typeface="Times New Roman" panose="02020603050405020304" pitchFamily="18" charset="0"/>
                  <a:cs typeface="Times New Roman" panose="02020603050405020304" pitchFamily="18" charset="0"/>
                </a:endParaRPr>
              </a:p>
              <a:p>
                <a:pPr algn="just">
                  <a:spcBef>
                    <a:spcPts val="600"/>
                  </a:spcBef>
                </a:pPr>
                <a:r>
                  <a:rPr lang="en-US" sz="2500" dirty="0">
                    <a:latin typeface="Times New Roman" panose="02020603050405020304" pitchFamily="18" charset="0"/>
                    <a:cs typeface="Times New Roman" panose="02020603050405020304" pitchFamily="18" charset="0"/>
                  </a:rPr>
                  <a:t>[III] </a:t>
                </a:r>
                <a14:m>
                  <m:oMath xmlns:m="http://schemas.openxmlformats.org/officeDocument/2006/math">
                    <m:sSub>
                      <m:sSubPr>
                        <m:ctrlPr>
                          <a:rPr lang="en-US" sz="2500" i="1" smtClean="0">
                            <a:latin typeface="Cambria Math" panose="02040503050406030204" pitchFamily="18" charset="0"/>
                          </a:rPr>
                        </m:ctrlPr>
                      </m:sSubPr>
                      <m:e>
                        <m:r>
                          <a:rPr lang="en-US" sz="2500" i="1">
                            <a:latin typeface="Cambria Math" charset="0"/>
                            <a:ea typeface="Cambria Math" charset="0"/>
                            <a:cs typeface="Cambria Math" charset="0"/>
                          </a:rPr>
                          <m:t>∆</m:t>
                        </m:r>
                        <m:r>
                          <a:rPr lang="en-US" sz="2500" i="1">
                            <a:latin typeface="Cambria Math" charset="0"/>
                            <a:ea typeface="Cambria Math" charset="0"/>
                            <a:cs typeface="Cambria Math" charset="0"/>
                          </a:rPr>
                          <m:t>𝑇</m:t>
                        </m:r>
                      </m:e>
                      <m:sub>
                        <m:r>
                          <a:rPr lang="en-US" sz="2500" i="1">
                            <a:latin typeface="Cambria Math" charset="0"/>
                          </a:rPr>
                          <m:t>𝑙𝑚</m:t>
                        </m:r>
                      </m:sub>
                    </m:sSub>
                    <m:r>
                      <a:rPr lang="en-US" sz="2500" i="1">
                        <a:latin typeface="Cambria Math" charset="0"/>
                      </a:rPr>
                      <m:t>=</m:t>
                    </m:r>
                    <m:f>
                      <m:fPr>
                        <m:ctrlPr>
                          <a:rPr lang="bg-BG" sz="2500" i="1">
                            <a:latin typeface="Cambria Math" panose="02040503050406030204" pitchFamily="18" charset="0"/>
                          </a:rPr>
                        </m:ctrlPr>
                      </m:fPr>
                      <m:num>
                        <m:sSub>
                          <m:sSubPr>
                            <m:ctrlPr>
                              <a:rPr lang="en-US" sz="2500" i="1">
                                <a:latin typeface="Cambria Math" panose="02040503050406030204" pitchFamily="18" charset="0"/>
                              </a:rPr>
                            </m:ctrlPr>
                          </m:sSubPr>
                          <m:e>
                            <m:r>
                              <a:rPr lang="en-US" sz="2500" i="1">
                                <a:latin typeface="Cambria Math" charset="0"/>
                                <a:ea typeface="Cambria Math" charset="0"/>
                                <a:cs typeface="Cambria Math" charset="0"/>
                              </a:rPr>
                              <m:t>∆</m:t>
                            </m:r>
                            <m:r>
                              <a:rPr lang="en-US" sz="2500" i="1">
                                <a:latin typeface="Cambria Math" charset="0"/>
                                <a:ea typeface="Cambria Math" charset="0"/>
                                <a:cs typeface="Cambria Math" charset="0"/>
                              </a:rPr>
                              <m:t>𝑇</m:t>
                            </m:r>
                          </m:e>
                          <m:sub>
                            <m:r>
                              <a:rPr lang="en-US" sz="2500" b="0" i="1" smtClean="0">
                                <a:latin typeface="Cambria Math" panose="02040503050406030204" pitchFamily="18" charset="0"/>
                                <a:ea typeface="Cambria Math" charset="0"/>
                                <a:cs typeface="Cambria Math" charset="0"/>
                              </a:rPr>
                              <m:t>1</m:t>
                            </m:r>
                          </m:sub>
                        </m:sSub>
                        <m:r>
                          <a:rPr lang="en-US" sz="2500" i="1">
                            <a:latin typeface="Cambria Math" charset="0"/>
                          </a:rPr>
                          <m:t>−</m:t>
                        </m:r>
                        <m:sSub>
                          <m:sSubPr>
                            <m:ctrlPr>
                              <a:rPr lang="en-US" sz="2500" i="1">
                                <a:latin typeface="Cambria Math" panose="02040503050406030204" pitchFamily="18" charset="0"/>
                              </a:rPr>
                            </m:ctrlPr>
                          </m:sSubPr>
                          <m:e>
                            <m:r>
                              <a:rPr lang="en-US" sz="2500" i="1">
                                <a:latin typeface="Cambria Math" charset="0"/>
                                <a:ea typeface="Cambria Math" charset="0"/>
                                <a:cs typeface="Cambria Math" charset="0"/>
                              </a:rPr>
                              <m:t>∆</m:t>
                            </m:r>
                            <m:r>
                              <a:rPr lang="en-US" sz="2500" i="1">
                                <a:latin typeface="Cambria Math" charset="0"/>
                                <a:ea typeface="Cambria Math" charset="0"/>
                                <a:cs typeface="Cambria Math" charset="0"/>
                              </a:rPr>
                              <m:t>𝑇</m:t>
                            </m:r>
                          </m:e>
                          <m:sub>
                            <m:r>
                              <a:rPr lang="en-US" sz="2500" b="0" i="1" smtClean="0">
                                <a:latin typeface="Cambria Math" panose="02040503050406030204" pitchFamily="18" charset="0"/>
                                <a:ea typeface="Cambria Math" charset="0"/>
                                <a:cs typeface="Cambria Math" charset="0"/>
                              </a:rPr>
                              <m:t>2</m:t>
                            </m:r>
                          </m:sub>
                        </m:sSub>
                      </m:num>
                      <m:den>
                        <m:func>
                          <m:funcPr>
                            <m:ctrlPr>
                              <a:rPr lang="en-US" sz="2500" i="1">
                                <a:latin typeface="Cambria Math" panose="02040503050406030204" pitchFamily="18" charset="0"/>
                              </a:rPr>
                            </m:ctrlPr>
                          </m:funcPr>
                          <m:fName>
                            <m:r>
                              <m:rPr>
                                <m:sty m:val="p"/>
                              </m:rPr>
                              <a:rPr lang="en-US" sz="2500">
                                <a:latin typeface="Cambria Math" charset="0"/>
                              </a:rPr>
                              <m:t>ln</m:t>
                            </m:r>
                          </m:fName>
                          <m:e>
                            <m:d>
                              <m:dPr>
                                <m:ctrlPr>
                                  <a:rPr lang="is-IS" sz="2500" i="1">
                                    <a:latin typeface="Cambria Math" panose="02040503050406030204" pitchFamily="18" charset="0"/>
                                  </a:rPr>
                                </m:ctrlPr>
                              </m:dPr>
                              <m:e>
                                <m:f>
                                  <m:fPr>
                                    <m:type m:val="lin"/>
                                    <m:ctrlPr>
                                      <a:rPr lang="is-IS" sz="2500" i="1">
                                        <a:latin typeface="Cambria Math" panose="02040503050406030204" pitchFamily="18" charset="0"/>
                                      </a:rPr>
                                    </m:ctrlPr>
                                  </m:fPr>
                                  <m:num>
                                    <m:sSub>
                                      <m:sSubPr>
                                        <m:ctrlPr>
                                          <a:rPr lang="en-US" sz="2500" i="1">
                                            <a:latin typeface="Cambria Math" panose="02040503050406030204" pitchFamily="18" charset="0"/>
                                          </a:rPr>
                                        </m:ctrlPr>
                                      </m:sSubPr>
                                      <m:e>
                                        <m:r>
                                          <a:rPr lang="en-US" sz="2500" i="1">
                                            <a:latin typeface="Cambria Math" charset="0"/>
                                            <a:ea typeface="Cambria Math" charset="0"/>
                                            <a:cs typeface="Cambria Math" charset="0"/>
                                          </a:rPr>
                                          <m:t>∆</m:t>
                                        </m:r>
                                        <m:r>
                                          <a:rPr lang="en-US" sz="2500" i="1">
                                            <a:latin typeface="Cambria Math" charset="0"/>
                                            <a:ea typeface="Cambria Math" charset="0"/>
                                            <a:cs typeface="Cambria Math" charset="0"/>
                                          </a:rPr>
                                          <m:t>𝑇</m:t>
                                        </m:r>
                                      </m:e>
                                      <m:sub>
                                        <m:r>
                                          <a:rPr lang="en-US" sz="2500" b="0" i="1" smtClean="0">
                                            <a:latin typeface="Cambria Math" panose="02040503050406030204" pitchFamily="18" charset="0"/>
                                            <a:ea typeface="Cambria Math" charset="0"/>
                                            <a:cs typeface="Cambria Math" charset="0"/>
                                          </a:rPr>
                                          <m:t>1</m:t>
                                        </m:r>
                                      </m:sub>
                                    </m:sSub>
                                  </m:num>
                                  <m:den>
                                    <m:sSub>
                                      <m:sSubPr>
                                        <m:ctrlPr>
                                          <a:rPr lang="en-US" sz="2500" i="1">
                                            <a:latin typeface="Cambria Math" panose="02040503050406030204" pitchFamily="18" charset="0"/>
                                          </a:rPr>
                                        </m:ctrlPr>
                                      </m:sSubPr>
                                      <m:e>
                                        <m:r>
                                          <a:rPr lang="en-US" sz="2500" i="1">
                                            <a:latin typeface="Cambria Math" charset="0"/>
                                            <a:ea typeface="Cambria Math" charset="0"/>
                                            <a:cs typeface="Cambria Math" charset="0"/>
                                          </a:rPr>
                                          <m:t>∆</m:t>
                                        </m:r>
                                        <m:r>
                                          <a:rPr lang="en-US" sz="2500" i="1">
                                            <a:latin typeface="Cambria Math" charset="0"/>
                                            <a:ea typeface="Cambria Math" charset="0"/>
                                            <a:cs typeface="Cambria Math" charset="0"/>
                                          </a:rPr>
                                          <m:t>𝑇</m:t>
                                        </m:r>
                                      </m:e>
                                      <m:sub>
                                        <m:r>
                                          <a:rPr lang="en-US" sz="2500" b="0" i="1" smtClean="0">
                                            <a:latin typeface="Cambria Math" panose="02040503050406030204" pitchFamily="18" charset="0"/>
                                            <a:ea typeface="Cambria Math" charset="0"/>
                                            <a:cs typeface="Cambria Math" charset="0"/>
                                          </a:rPr>
                                          <m:t>2</m:t>
                                        </m:r>
                                      </m:sub>
                                    </m:sSub>
                                  </m:den>
                                </m:f>
                              </m:e>
                            </m:d>
                          </m:e>
                        </m:func>
                      </m:den>
                    </m:f>
                  </m:oMath>
                </a14:m>
                <a:endParaRPr lang="en-US" sz="2500" dirty="0">
                  <a:latin typeface="Times New Roman" panose="02020603050405020304" pitchFamily="18" charset="0"/>
                  <a:cs typeface="Times New Roman" panose="02020603050405020304" pitchFamily="18" charset="0"/>
                </a:endParaRPr>
              </a:p>
              <a:p>
                <a:pPr algn="just">
                  <a:spcBef>
                    <a:spcPts val="600"/>
                  </a:spcBef>
                </a:pPr>
                <a:r>
                  <a:rPr lang="en-US" sz="2500" dirty="0">
                    <a:latin typeface="Times New Roman" panose="02020603050405020304" pitchFamily="18" charset="0"/>
                    <a:cs typeface="Times New Roman" panose="02020603050405020304" pitchFamily="18" charset="0"/>
                  </a:rPr>
                  <a:t>[IV] </a:t>
                </a:r>
                <a14:m>
                  <m:oMath xmlns:m="http://schemas.openxmlformats.org/officeDocument/2006/math">
                    <m:f>
                      <m:fPr>
                        <m:ctrlPr>
                          <a:rPr lang="bg-BG" sz="2500" i="1">
                            <a:latin typeface="Cambria Math" panose="02040503050406030204" pitchFamily="18" charset="0"/>
                          </a:rPr>
                        </m:ctrlPr>
                      </m:fPr>
                      <m:num>
                        <m:r>
                          <a:rPr lang="en-US" sz="2500" i="1">
                            <a:latin typeface="Cambria Math" charset="0"/>
                          </a:rPr>
                          <m:t>1</m:t>
                        </m:r>
                      </m:num>
                      <m:den>
                        <m:r>
                          <a:rPr lang="en-US" sz="2500" i="1">
                            <a:latin typeface="Cambria Math" charset="0"/>
                          </a:rPr>
                          <m:t>𝑈𝐴</m:t>
                        </m:r>
                      </m:den>
                    </m:f>
                    <m:r>
                      <a:rPr lang="en-US" sz="2500" i="1">
                        <a:latin typeface="Cambria Math" charset="0"/>
                      </a:rPr>
                      <m:t>=</m:t>
                    </m:r>
                    <m:f>
                      <m:fPr>
                        <m:ctrlPr>
                          <a:rPr lang="bg-BG" sz="2500" i="1">
                            <a:latin typeface="Cambria Math" panose="02040503050406030204" pitchFamily="18" charset="0"/>
                          </a:rPr>
                        </m:ctrlPr>
                      </m:fPr>
                      <m:num>
                        <m:r>
                          <a:rPr lang="en-US" sz="2500" i="1">
                            <a:latin typeface="Cambria Math" charset="0"/>
                          </a:rPr>
                          <m:t>1</m:t>
                        </m:r>
                      </m:num>
                      <m:den>
                        <m:sSub>
                          <m:sSubPr>
                            <m:ctrlPr>
                              <a:rPr lang="en-US" sz="2500" i="1">
                                <a:latin typeface="Cambria Math" panose="02040503050406030204" pitchFamily="18" charset="0"/>
                              </a:rPr>
                            </m:ctrlPr>
                          </m:sSubPr>
                          <m:e>
                            <m:r>
                              <a:rPr lang="en-US" sz="2500" i="1">
                                <a:latin typeface="Cambria Math" charset="0"/>
                              </a:rPr>
                              <m:t>h</m:t>
                            </m:r>
                          </m:e>
                          <m:sub>
                            <m:r>
                              <a:rPr lang="en-US" sz="2500" i="1">
                                <a:latin typeface="Cambria Math" charset="0"/>
                              </a:rPr>
                              <m:t>𝑖</m:t>
                            </m:r>
                          </m:sub>
                        </m:sSub>
                        <m:sSub>
                          <m:sSubPr>
                            <m:ctrlPr>
                              <a:rPr lang="en-US" sz="2500" i="1">
                                <a:latin typeface="Cambria Math" panose="02040503050406030204" pitchFamily="18" charset="0"/>
                              </a:rPr>
                            </m:ctrlPr>
                          </m:sSubPr>
                          <m:e>
                            <m:r>
                              <a:rPr lang="en-US" sz="2500" i="1">
                                <a:latin typeface="Cambria Math" charset="0"/>
                              </a:rPr>
                              <m:t>𝐴</m:t>
                            </m:r>
                          </m:e>
                          <m:sub>
                            <m:r>
                              <a:rPr lang="en-US" sz="2500" i="1">
                                <a:latin typeface="Cambria Math" charset="0"/>
                              </a:rPr>
                              <m:t>𝑖</m:t>
                            </m:r>
                          </m:sub>
                        </m:sSub>
                      </m:den>
                    </m:f>
                    <m:r>
                      <a:rPr lang="en-US" sz="2500" i="1">
                        <a:latin typeface="Cambria Math" charset="0"/>
                      </a:rPr>
                      <m:t>+</m:t>
                    </m:r>
                    <m:sSub>
                      <m:sSubPr>
                        <m:ctrlPr>
                          <a:rPr lang="en-US" sz="2500" i="1">
                            <a:latin typeface="Cambria Math" panose="02040503050406030204" pitchFamily="18" charset="0"/>
                          </a:rPr>
                        </m:ctrlPr>
                      </m:sSubPr>
                      <m:e>
                        <m:r>
                          <a:rPr lang="en-US" sz="2500" i="1">
                            <a:latin typeface="Cambria Math" charset="0"/>
                          </a:rPr>
                          <m:t>𝑅</m:t>
                        </m:r>
                      </m:e>
                      <m:sub>
                        <m:r>
                          <a:rPr lang="en-US" sz="2500" i="1">
                            <a:latin typeface="Cambria Math" charset="0"/>
                          </a:rPr>
                          <m:t>𝑤</m:t>
                        </m:r>
                      </m:sub>
                    </m:sSub>
                    <m:r>
                      <a:rPr lang="en-US" sz="2500" i="1">
                        <a:latin typeface="Cambria Math" charset="0"/>
                      </a:rPr>
                      <m:t>+</m:t>
                    </m:r>
                    <m:f>
                      <m:fPr>
                        <m:ctrlPr>
                          <a:rPr lang="bg-BG" sz="2500" i="1">
                            <a:latin typeface="Cambria Math" panose="02040503050406030204" pitchFamily="18" charset="0"/>
                          </a:rPr>
                        </m:ctrlPr>
                      </m:fPr>
                      <m:num>
                        <m:r>
                          <a:rPr lang="en-US" sz="2500" i="1">
                            <a:latin typeface="Cambria Math" charset="0"/>
                          </a:rPr>
                          <m:t>1</m:t>
                        </m:r>
                      </m:num>
                      <m:den>
                        <m:sSub>
                          <m:sSubPr>
                            <m:ctrlPr>
                              <a:rPr lang="en-US" sz="2500" i="1">
                                <a:latin typeface="Cambria Math" panose="02040503050406030204" pitchFamily="18" charset="0"/>
                              </a:rPr>
                            </m:ctrlPr>
                          </m:sSubPr>
                          <m:e>
                            <m:r>
                              <a:rPr lang="en-US" sz="2500" i="1">
                                <a:latin typeface="Cambria Math" charset="0"/>
                              </a:rPr>
                              <m:t>h</m:t>
                            </m:r>
                          </m:e>
                          <m:sub>
                            <m:r>
                              <a:rPr lang="en-US" sz="2500" i="1">
                                <a:latin typeface="Cambria Math" charset="0"/>
                              </a:rPr>
                              <m:t>𝑜</m:t>
                            </m:r>
                          </m:sub>
                        </m:sSub>
                        <m:sSub>
                          <m:sSubPr>
                            <m:ctrlPr>
                              <a:rPr lang="en-US" sz="2500" i="1">
                                <a:latin typeface="Cambria Math" panose="02040503050406030204" pitchFamily="18" charset="0"/>
                              </a:rPr>
                            </m:ctrlPr>
                          </m:sSubPr>
                          <m:e>
                            <m:r>
                              <a:rPr lang="en-US" sz="2500" i="1">
                                <a:latin typeface="Cambria Math" charset="0"/>
                              </a:rPr>
                              <m:t>𝐴</m:t>
                            </m:r>
                          </m:e>
                          <m:sub>
                            <m:r>
                              <a:rPr lang="en-US" sz="2500" i="1">
                                <a:latin typeface="Cambria Math" charset="0"/>
                              </a:rPr>
                              <m:t>0</m:t>
                            </m:r>
                          </m:sub>
                        </m:sSub>
                      </m:den>
                    </m:f>
                  </m:oMath>
                </a14:m>
                <a:endParaRPr lang="en-US" sz="2500" dirty="0">
                  <a:latin typeface="Times New Roman" panose="02020603050405020304" pitchFamily="18" charset="0"/>
                  <a:cs typeface="Times New Roman" panose="02020603050405020304" pitchFamily="18" charset="0"/>
                </a:endParaRPr>
              </a:p>
              <a:p>
                <a:pPr algn="just">
                  <a:spcBef>
                    <a:spcPts val="600"/>
                  </a:spcBef>
                </a:pPr>
                <a:r>
                  <a:rPr lang="en-US" sz="2500" dirty="0">
                    <a:latin typeface="Times New Roman" panose="02020603050405020304" pitchFamily="18" charset="0"/>
                    <a:cs typeface="Times New Roman" panose="02020603050405020304" pitchFamily="18" charset="0"/>
                  </a:rPr>
                  <a:t>[V] </a:t>
                </a:r>
                <a14:m>
                  <m:oMath xmlns:m="http://schemas.openxmlformats.org/officeDocument/2006/math">
                    <m:r>
                      <a:rPr lang="en-US" sz="2500" i="1">
                        <a:latin typeface="Cambria Math" charset="0"/>
                      </a:rPr>
                      <m:t>𝑁𝑢</m:t>
                    </m:r>
                    <m:r>
                      <a:rPr lang="en-US" sz="2500" i="1">
                        <a:latin typeface="Cambria Math" charset="0"/>
                      </a:rPr>
                      <m:t>=</m:t>
                    </m:r>
                    <m:f>
                      <m:fPr>
                        <m:ctrlPr>
                          <a:rPr lang="bg-BG" sz="2500" i="1">
                            <a:latin typeface="Cambria Math" panose="02040503050406030204" pitchFamily="18" charset="0"/>
                          </a:rPr>
                        </m:ctrlPr>
                      </m:fPr>
                      <m:num>
                        <m:r>
                          <a:rPr lang="en-US" sz="2500" i="1">
                            <a:latin typeface="Cambria Math" charset="0"/>
                          </a:rPr>
                          <m:t>h𝐷</m:t>
                        </m:r>
                      </m:num>
                      <m:den>
                        <m:r>
                          <a:rPr lang="en-US" sz="2500" i="1">
                            <a:latin typeface="Cambria Math" charset="0"/>
                          </a:rPr>
                          <m:t>𝑘</m:t>
                        </m:r>
                      </m:den>
                    </m:f>
                  </m:oMath>
                </a14:m>
                <a:endParaRPr lang="en-US" sz="2500" dirty="0">
                  <a:latin typeface="Times New Roman" panose="02020603050405020304" pitchFamily="18" charset="0"/>
                  <a:cs typeface="Times New Roman" panose="02020603050405020304" pitchFamily="18" charset="0"/>
                </a:endParaRPr>
              </a:p>
              <a:p>
                <a:pPr algn="just">
                  <a:spcBef>
                    <a:spcPts val="600"/>
                  </a:spcBef>
                </a:pPr>
                <a:r>
                  <a:rPr lang="en-US" sz="2500" dirty="0">
                    <a:latin typeface="Times New Roman" panose="02020603050405020304" pitchFamily="18" charset="0"/>
                    <a:cs typeface="Times New Roman" panose="02020603050405020304" pitchFamily="18" charset="0"/>
                  </a:rPr>
                  <a:t>[VI] </a:t>
                </a:r>
                <a14:m>
                  <m:oMath xmlns:m="http://schemas.openxmlformats.org/officeDocument/2006/math">
                    <m:r>
                      <a:rPr lang="en-US" sz="2500" i="1">
                        <a:latin typeface="Cambria Math" charset="0"/>
                      </a:rPr>
                      <m:t>𝑁𝑢</m:t>
                    </m:r>
                    <m:r>
                      <a:rPr lang="en-US" sz="2500" i="1">
                        <a:latin typeface="Cambria Math" charset="0"/>
                      </a:rPr>
                      <m:t>=</m:t>
                    </m:r>
                    <m:r>
                      <a:rPr lang="en-US" sz="2500" b="0" i="1" smtClean="0">
                        <a:latin typeface="Cambria Math" panose="02040503050406030204" pitchFamily="18" charset="0"/>
                      </a:rPr>
                      <m:t>𝐶𝑅𝑒</m:t>
                    </m:r>
                    <m:r>
                      <a:rPr lang="en-US" sz="2500" b="0" i="1" baseline="30000" smtClean="0">
                        <a:latin typeface="Cambria Math" panose="02040503050406030204" pitchFamily="18" charset="0"/>
                      </a:rPr>
                      <m:t>𝑚</m:t>
                    </m:r>
                    <m:r>
                      <a:rPr lang="en-US" sz="2500" b="0" i="1" smtClean="0">
                        <a:latin typeface="Cambria Math" panose="02040503050406030204" pitchFamily="18" charset="0"/>
                      </a:rPr>
                      <m:t>𝑃𝑟</m:t>
                    </m:r>
                    <m:r>
                      <a:rPr lang="en-US" sz="2500" b="0" i="1" baseline="30000" smtClean="0">
                        <a:latin typeface="Cambria Math" panose="02040503050406030204" pitchFamily="18" charset="0"/>
                      </a:rPr>
                      <m:t>𝑛</m:t>
                    </m:r>
                  </m:oMath>
                </a14:m>
                <a:endParaRPr lang="en-US" sz="2500" baseline="300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endParaRPr lang="en-US" sz="4000" dirty="0">
                  <a:latin typeface="Times New Roman" panose="02020603050405020304" pitchFamily="18" charset="0"/>
                  <a:cs typeface="Times New Roman" panose="02020603050405020304" pitchFamily="18" charset="0"/>
                </a:endParaRPr>
              </a:p>
              <a:p>
                <a:endParaRPr lang="en-US" sz="4000" dirty="0">
                  <a:latin typeface="Times New Roman" panose="02020603050405020304" pitchFamily="18" charset="0"/>
                  <a:cs typeface="Times New Roman" panose="02020603050405020304" pitchFamily="18" charset="0"/>
                </a:endParaRPr>
              </a:p>
              <a:p>
                <a:endParaRPr lang="en-US" sz="4000" dirty="0">
                  <a:latin typeface="Times New Roman" panose="02020603050405020304" pitchFamily="18" charset="0"/>
                  <a:cs typeface="Times New Roman" panose="02020603050405020304" pitchFamily="18" charset="0"/>
                </a:endParaRPr>
              </a:p>
              <a:p>
                <a:pPr algn="ctr"/>
                <a:endParaRPr lang="en-US" sz="4000" dirty="0">
                  <a:latin typeface="Times New Roman" panose="02020603050405020304" pitchFamily="18" charset="0"/>
                  <a:cs typeface="Times New Roman" panose="02020603050405020304" pitchFamily="18" charset="0"/>
                </a:endParaRPr>
              </a:p>
              <a:p>
                <a:pPr algn="ctr"/>
                <a:endParaRPr lang="en-US" sz="4000" dirty="0">
                  <a:latin typeface="Times New Roman" panose="02020603050405020304" pitchFamily="18" charset="0"/>
                  <a:cs typeface="Times New Roman" panose="02020603050405020304" pitchFamily="18" charset="0"/>
                </a:endParaRPr>
              </a:p>
            </p:txBody>
          </p:sp>
        </mc:Choice>
        <mc:Fallback xmlns="">
          <p:sp>
            <p:nvSpPr>
              <p:cNvPr id="60" name="TextBox 59"/>
              <p:cNvSpPr txBox="1">
                <a:spLocks noRot="1" noChangeAspect="1" noMove="1" noResize="1" noEditPoints="1" noAdjustHandles="1" noChangeArrowheads="1" noChangeShapeType="1" noTextEdit="1"/>
              </p:cNvSpPr>
              <p:nvPr/>
            </p:nvSpPr>
            <p:spPr>
              <a:xfrm>
                <a:off x="12607351" y="5907107"/>
                <a:ext cx="9179661" cy="7690176"/>
              </a:xfrm>
              <a:prstGeom prst="rect">
                <a:avLst/>
              </a:prstGeom>
              <a:blipFill>
                <a:blip r:embed="rId3"/>
                <a:stretch>
                  <a:fillRect l="-930" t="-1347"/>
                </a:stretch>
              </a:blipFill>
            </p:spPr>
            <p:txBody>
              <a:bodyPr/>
              <a:lstStyle/>
              <a:p>
                <a:r>
                  <a:rPr lang="en-US">
                    <a:noFill/>
                  </a:rPr>
                  <a:t> </a:t>
                </a:r>
              </a:p>
            </p:txBody>
          </p:sp>
        </mc:Fallback>
      </mc:AlternateContent>
      <p:sp>
        <p:nvSpPr>
          <p:cNvPr id="149" name="Subtitle 2"/>
          <p:cNvSpPr txBox="1">
            <a:spLocks/>
          </p:cNvSpPr>
          <p:nvPr/>
        </p:nvSpPr>
        <p:spPr>
          <a:xfrm>
            <a:off x="12089945" y="25395799"/>
            <a:ext cx="9612063" cy="914400"/>
          </a:xfrm>
          <a:prstGeom prst="rect">
            <a:avLst/>
          </a:prstGeom>
          <a:solidFill>
            <a:schemeClr val="tx1">
              <a:lumMod val="85000"/>
              <a:lumOff val="15000"/>
            </a:schemeClr>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100" dirty="0">
                <a:solidFill>
                  <a:schemeClr val="bg1"/>
                </a:solidFill>
                <a:latin typeface="Cambria" panose="02040503050406030204" pitchFamily="18" charset="0"/>
              </a:rPr>
              <a:t>Conclusions</a:t>
            </a:r>
          </a:p>
        </p:txBody>
      </p:sp>
      <p:sp>
        <p:nvSpPr>
          <p:cNvPr id="31" name="Subtitle 2"/>
          <p:cNvSpPr txBox="1">
            <a:spLocks/>
          </p:cNvSpPr>
          <p:nvPr/>
        </p:nvSpPr>
        <p:spPr>
          <a:xfrm>
            <a:off x="12089945" y="11927620"/>
            <a:ext cx="19641782" cy="13231088"/>
          </a:xfrm>
          <a:prstGeom prst="rect">
            <a:avLst/>
          </a:prstGeom>
          <a:solidFill>
            <a:srgbClr val="F5F7E9"/>
          </a:solidFill>
          <a:ln w="25400">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dirty="0">
              <a:latin typeface="Cambria" panose="02040503050406030204" pitchFamily="18" charset="0"/>
            </a:endParaRPr>
          </a:p>
        </p:txBody>
      </p:sp>
      <p:pic>
        <p:nvPicPr>
          <p:cNvPr id="161" name="Picture 16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56639" y="1168998"/>
            <a:ext cx="2298576" cy="3042233"/>
          </a:xfrm>
          <a:prstGeom prst="rect">
            <a:avLst/>
          </a:prstGeom>
        </p:spPr>
      </p:pic>
      <p:sp>
        <p:nvSpPr>
          <p:cNvPr id="85" name="Subtitle 2"/>
          <p:cNvSpPr txBox="1">
            <a:spLocks/>
          </p:cNvSpPr>
          <p:nvPr/>
        </p:nvSpPr>
        <p:spPr>
          <a:xfrm>
            <a:off x="22155827" y="31513668"/>
            <a:ext cx="9610344" cy="1283142"/>
          </a:xfrm>
          <a:prstGeom prst="rect">
            <a:avLst/>
          </a:prstGeom>
          <a:solidFill>
            <a:srgbClr val="F5F7E9"/>
          </a:solidFill>
          <a:ln w="25400">
            <a:solidFill>
              <a:srgbClr val="002060"/>
            </a:solidFill>
          </a:ln>
        </p:spPr>
        <p:txBody>
          <a:bodyPr vert="horz" lIns="106674" tIns="53337" rIns="106674" bIns="53337" rtlCol="0" anchor="t">
            <a:normAutofit fontScale="850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228600" indent="-228600" algn="l">
              <a:spcBef>
                <a:spcPts val="0"/>
              </a:spcBef>
              <a:buAutoNum type="arabicPeriod"/>
            </a:pPr>
            <a:endParaRPr lang="en-US" sz="1800" dirty="0">
              <a:latin typeface="Garamond" panose="02020404030301010803" pitchFamily="18" charset="0"/>
            </a:endParaRPr>
          </a:p>
          <a:p>
            <a:pPr marL="228600" indent="-228600" algn="l">
              <a:spcBef>
                <a:spcPts val="0"/>
              </a:spcBef>
              <a:buAutoNum type="arabicPeriod"/>
            </a:pPr>
            <a:r>
              <a:rPr lang="en-US" sz="1800" dirty="0">
                <a:latin typeface="Garamond" panose="02020404030301010803" pitchFamily="18" charset="0"/>
              </a:rPr>
              <a:t>C. J. </a:t>
            </a:r>
            <a:r>
              <a:rPr lang="en-US" sz="1800" dirty="0" err="1">
                <a:latin typeface="Garamond" panose="02020404030301010803" pitchFamily="18" charset="0"/>
              </a:rPr>
              <a:t>Geankoplis</a:t>
            </a:r>
            <a:r>
              <a:rPr lang="en-US" sz="1800" dirty="0">
                <a:latin typeface="Garamond" panose="02020404030301010803" pitchFamily="18" charset="0"/>
              </a:rPr>
              <a:t>, Transport Processes and Separation Process Principles, Upper Saddle River, NJ: Pearson Education, Inc, 2003.4</a:t>
            </a:r>
          </a:p>
          <a:p>
            <a:pPr marL="228600" indent="-228600" algn="l">
              <a:spcBef>
                <a:spcPts val="0"/>
              </a:spcBef>
              <a:buAutoNum type="arabicPeriod"/>
            </a:pPr>
            <a:r>
              <a:rPr lang="en-US" sz="1800" dirty="0">
                <a:latin typeface="Garamond" panose="02020404030301010803" pitchFamily="18" charset="0"/>
              </a:rPr>
              <a:t>J. E. Edwards, "Design and Rating Shell and Tube," J. E. Edwards of P &amp; I Design Ltd, Teesside, UK, 2008.</a:t>
            </a:r>
          </a:p>
          <a:p>
            <a:pPr marL="228600" indent="-228600" algn="l">
              <a:spcBef>
                <a:spcPts val="0"/>
              </a:spcBef>
              <a:buAutoNum type="arabicPeriod"/>
            </a:pPr>
            <a:r>
              <a:rPr lang="en-US" sz="1800" dirty="0">
                <a:latin typeface="Garamond" panose="02020404030301010803" pitchFamily="18" charset="0"/>
              </a:rPr>
              <a:t>R. K. Shah and D. P. </a:t>
            </a:r>
            <a:r>
              <a:rPr lang="en-US" sz="1800" dirty="0" err="1">
                <a:latin typeface="Garamond" panose="02020404030301010803" pitchFamily="18" charset="0"/>
              </a:rPr>
              <a:t>Sekulic</a:t>
            </a:r>
            <a:r>
              <a:rPr lang="en-US" sz="1800" dirty="0">
                <a:latin typeface="Garamond" panose="02020404030301010803" pitchFamily="18" charset="0"/>
              </a:rPr>
              <a:t>, Fundamentals of Heat Exchanger Design, Hoboken, New Jersey: John Wiley &amp; Sons, 2003. </a:t>
            </a:r>
          </a:p>
          <a:p>
            <a:pPr marL="228600" indent="-228600" algn="l">
              <a:spcBef>
                <a:spcPts val="0"/>
              </a:spcBef>
              <a:buAutoNum type="arabicPeriod"/>
            </a:pPr>
            <a:r>
              <a:rPr lang="en-US" sz="1800" dirty="0">
                <a:latin typeface="Garamond" panose="02020404030301010803" pitchFamily="18" charset="0"/>
              </a:rPr>
              <a:t>R. Mukherjee, "Effectively Design Shell-and-Tube Heat Exchangers," Chemical Engineering Progress, 1998. </a:t>
            </a:r>
          </a:p>
          <a:p>
            <a:pPr marL="228600" indent="-228600" algn="l">
              <a:spcBef>
                <a:spcPts val="0"/>
              </a:spcBef>
              <a:buAutoNum type="arabicPeriod"/>
            </a:pPr>
            <a:endParaRPr lang="en-US" sz="1100" dirty="0">
              <a:latin typeface="Garamond" panose="02020404030301010803" pitchFamily="18" charset="0"/>
            </a:endParaRPr>
          </a:p>
          <a:p>
            <a:pPr algn="l">
              <a:spcBef>
                <a:spcPts val="0"/>
              </a:spcBef>
            </a:pPr>
            <a:endParaRPr lang="en-US" sz="3700" dirty="0">
              <a:latin typeface="Cambria" panose="02040503050406030204" pitchFamily="18" charset="0"/>
            </a:endParaRPr>
          </a:p>
          <a:p>
            <a:pPr algn="l"/>
            <a:endParaRPr lang="en-US" sz="3700" dirty="0">
              <a:latin typeface="Cambria" panose="02040503050406030204" pitchFamily="18" charset="0"/>
            </a:endParaRPr>
          </a:p>
        </p:txBody>
      </p:sp>
      <p:sp>
        <p:nvSpPr>
          <p:cNvPr id="93" name="Subtitle 2"/>
          <p:cNvSpPr txBox="1">
            <a:spLocks/>
          </p:cNvSpPr>
          <p:nvPr/>
        </p:nvSpPr>
        <p:spPr>
          <a:xfrm>
            <a:off x="22146485" y="30744980"/>
            <a:ext cx="9610344" cy="633625"/>
          </a:xfrm>
          <a:prstGeom prst="rect">
            <a:avLst/>
          </a:prstGeom>
          <a:solidFill>
            <a:schemeClr val="tx1">
              <a:lumMod val="85000"/>
              <a:lumOff val="15000"/>
            </a:schemeClr>
          </a:solidFill>
          <a:ln>
            <a:solidFill>
              <a:srgbClr val="002060"/>
            </a:solidFill>
          </a:ln>
        </p:spPr>
        <p:txBody>
          <a:bodyPr vert="horz" lIns="106674" tIns="53337" rIns="106674" bIns="53337"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700" dirty="0">
                <a:solidFill>
                  <a:schemeClr val="bg1"/>
                </a:solidFill>
                <a:latin typeface="Cambria" panose="02040503050406030204" pitchFamily="18" charset="0"/>
              </a:rPr>
              <a:t>References</a:t>
            </a:r>
          </a:p>
        </p:txBody>
      </p:sp>
      <p:sp>
        <p:nvSpPr>
          <p:cNvPr id="4" name="TextBox 3"/>
          <p:cNvSpPr txBox="1"/>
          <p:nvPr/>
        </p:nvSpPr>
        <p:spPr>
          <a:xfrm>
            <a:off x="32984920" y="12216858"/>
            <a:ext cx="5657401" cy="553992"/>
          </a:xfrm>
          <a:prstGeom prst="rect">
            <a:avLst/>
          </a:prstGeom>
          <a:noFill/>
        </p:spPr>
        <p:txBody>
          <a:bodyPr wrap="square" lIns="106674" tIns="53337" rIns="106674" bIns="53337" rtlCol="0">
            <a:spAutoFit/>
          </a:bodyPr>
          <a:lstStyle/>
          <a:p>
            <a:endParaRPr lang="en-US" sz="2900" dirty="0">
              <a:latin typeface="Cambria" panose="02040503050406030204" pitchFamily="18" charset="0"/>
            </a:endParaRPr>
          </a:p>
        </p:txBody>
      </p:sp>
      <p:sp>
        <p:nvSpPr>
          <p:cNvPr id="97" name="TextBox 96"/>
          <p:cNvSpPr txBox="1"/>
          <p:nvPr/>
        </p:nvSpPr>
        <p:spPr>
          <a:xfrm>
            <a:off x="23568094" y="6006379"/>
            <a:ext cx="6785811" cy="723269"/>
          </a:xfrm>
          <a:prstGeom prst="rect">
            <a:avLst/>
          </a:prstGeom>
          <a:noFill/>
        </p:spPr>
        <p:txBody>
          <a:bodyPr wrap="square" lIns="106674" tIns="53337" rIns="106674" bIns="53337" rtlCol="0">
            <a:spAutoFit/>
          </a:bodyPr>
          <a:lstStyle/>
          <a:p>
            <a:pPr algn="ctr"/>
            <a:r>
              <a:rPr lang="en-US" sz="4000" b="1" dirty="0">
                <a:latin typeface="Cambria" panose="02040503050406030204" pitchFamily="18" charset="0"/>
              </a:rPr>
              <a:t>Wilson Plot Analysis</a:t>
            </a:r>
          </a:p>
        </p:txBody>
      </p:sp>
      <p:sp>
        <p:nvSpPr>
          <p:cNvPr id="98" name="Subtitle 2"/>
          <p:cNvSpPr txBox="1">
            <a:spLocks/>
          </p:cNvSpPr>
          <p:nvPr/>
        </p:nvSpPr>
        <p:spPr>
          <a:xfrm>
            <a:off x="369597" y="17450105"/>
            <a:ext cx="10914743" cy="913158"/>
          </a:xfrm>
          <a:prstGeom prst="rect">
            <a:avLst/>
          </a:prstGeom>
          <a:solidFill>
            <a:schemeClr val="tx1">
              <a:lumMod val="85000"/>
              <a:lumOff val="15000"/>
            </a:schemeClr>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Methods</a:t>
            </a:r>
          </a:p>
        </p:txBody>
      </p:sp>
      <p:sp>
        <p:nvSpPr>
          <p:cNvPr id="99" name="Subtitle 2"/>
          <p:cNvSpPr txBox="1">
            <a:spLocks/>
          </p:cNvSpPr>
          <p:nvPr/>
        </p:nvSpPr>
        <p:spPr>
          <a:xfrm>
            <a:off x="369597" y="12673414"/>
            <a:ext cx="10914743" cy="4500759"/>
          </a:xfrm>
          <a:prstGeom prst="rect">
            <a:avLst/>
          </a:prstGeom>
          <a:solidFill>
            <a:srgbClr val="F5F7E9"/>
          </a:solidFill>
          <a:ln w="25400">
            <a:solidFill>
              <a:srgbClr val="002060"/>
            </a:solidFill>
          </a:ln>
        </p:spPr>
        <p:txBody>
          <a:bodyPr vert="horz" lIns="106674" tIns="53337" rIns="106674" bIns="5333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457200" indent="-457200" algn="just">
              <a:lnSpc>
                <a:spcPct val="150000"/>
              </a:lnSpc>
              <a:spcBef>
                <a:spcPts val="0"/>
              </a:spcBef>
              <a:buFont typeface="Arial" panose="020B0604020202020204" pitchFamily="34" charset="0"/>
              <a:buChar char="•"/>
            </a:pPr>
            <a:r>
              <a:rPr lang="en-US" sz="3600" dirty="0">
                <a:latin typeface="Garamond" panose="02020404030301010803" pitchFamily="18" charset="0"/>
                <a:cs typeface="Times New Roman" panose="02020603050405020304" pitchFamily="18" charset="0"/>
              </a:rPr>
              <a:t>Compare different types of heat exchangers </a:t>
            </a:r>
          </a:p>
          <a:p>
            <a:pPr marL="457200" indent="-457200" algn="just">
              <a:lnSpc>
                <a:spcPct val="150000"/>
              </a:lnSpc>
              <a:spcBef>
                <a:spcPts val="0"/>
              </a:spcBef>
              <a:buFont typeface="Arial" panose="020B0604020202020204" pitchFamily="34" charset="0"/>
              <a:buChar char="•"/>
            </a:pPr>
            <a:r>
              <a:rPr lang="en-US" sz="3600" dirty="0">
                <a:latin typeface="Garamond" panose="02020404030301010803" pitchFamily="18" charset="0"/>
                <a:cs typeface="Times New Roman" panose="02020603050405020304" pitchFamily="18" charset="0"/>
              </a:rPr>
              <a:t>Investigate effect of flow pattern on rate of convective heat transfer coefficient (h</a:t>
            </a:r>
            <a:r>
              <a:rPr lang="en-US" sz="3600" baseline="-25000" dirty="0">
                <a:latin typeface="Garamond" panose="02020404030301010803" pitchFamily="18" charset="0"/>
                <a:cs typeface="Times New Roman" panose="02020603050405020304" pitchFamily="18" charset="0"/>
              </a:rPr>
              <a:t>i</a:t>
            </a:r>
            <a:r>
              <a:rPr lang="en-US" sz="3600" dirty="0">
                <a:latin typeface="Garamond" panose="02020404030301010803" pitchFamily="18" charset="0"/>
                <a:cs typeface="Times New Roman" panose="02020603050405020304" pitchFamily="18" charset="0"/>
              </a:rPr>
              <a:t>)</a:t>
            </a:r>
          </a:p>
          <a:p>
            <a:pPr marL="457200" indent="-457200" algn="just">
              <a:lnSpc>
                <a:spcPct val="150000"/>
              </a:lnSpc>
              <a:spcBef>
                <a:spcPts val="0"/>
              </a:spcBef>
              <a:buFont typeface="Arial" panose="020B0604020202020204" pitchFamily="34" charset="0"/>
              <a:buChar char="•"/>
            </a:pPr>
            <a:r>
              <a:rPr lang="en-US" sz="3600" dirty="0">
                <a:latin typeface="Garamond" panose="02020404030301010803" pitchFamily="18" charset="0"/>
                <a:cs typeface="Times New Roman" panose="02020603050405020304" pitchFamily="18" charset="0"/>
              </a:rPr>
              <a:t>Determine effect of cooling water flow rate on overall heat transfer coefficient (U)</a:t>
            </a:r>
          </a:p>
        </p:txBody>
      </p:sp>
      <p:sp>
        <p:nvSpPr>
          <p:cNvPr id="108" name="Subtitle 2"/>
          <p:cNvSpPr txBox="1">
            <a:spLocks/>
          </p:cNvSpPr>
          <p:nvPr/>
        </p:nvSpPr>
        <p:spPr>
          <a:xfrm>
            <a:off x="32576038" y="31365279"/>
            <a:ext cx="10930153" cy="1431531"/>
          </a:xfrm>
          <a:prstGeom prst="rect">
            <a:avLst/>
          </a:prstGeom>
          <a:solidFill>
            <a:srgbClr val="F5F7E9"/>
          </a:solidFill>
          <a:ln w="25400">
            <a:solidFill>
              <a:srgbClr val="002060"/>
            </a:solidFill>
          </a:ln>
        </p:spPr>
        <p:txBody>
          <a:bodyPr vert="horz" lIns="106674" tIns="53337" rIns="106674" bIns="53337" rtlCol="0" anchor="t">
            <a:normAutofit fontScale="925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r>
              <a:rPr lang="en-US" sz="3000" dirty="0">
                <a:latin typeface="Cambria" panose="02040503050406030204" pitchFamily="18" charset="0"/>
              </a:rPr>
              <a:t>We would like to acknowledge the Department of Chemical Engineering at the University of New Hampshire for providing resources to enable this project. We would also like to acknowledge Dr. Adam St. Jean, Darcy Fournier, and Zhen Tian for their support.</a:t>
            </a:r>
          </a:p>
        </p:txBody>
      </p:sp>
      <p:pic>
        <p:nvPicPr>
          <p:cNvPr id="48" name="Picture 47">
            <a:extLst>
              <a:ext uri="{FF2B5EF4-FFF2-40B4-BE49-F238E27FC236}">
                <a16:creationId xmlns:a16="http://schemas.microsoft.com/office/drawing/2014/main" id="{08C08D99-AD10-48AF-9703-96248490E7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935985" y="1168998"/>
            <a:ext cx="2298576" cy="3042233"/>
          </a:xfrm>
          <a:prstGeom prst="rect">
            <a:avLst/>
          </a:prstGeom>
        </p:spPr>
      </p:pic>
      <p:sp>
        <p:nvSpPr>
          <p:cNvPr id="49" name="Subtitle 2">
            <a:extLst>
              <a:ext uri="{FF2B5EF4-FFF2-40B4-BE49-F238E27FC236}">
                <a16:creationId xmlns:a16="http://schemas.microsoft.com/office/drawing/2014/main" id="{E8C25641-608A-44F3-BE75-BB36D5BD896D}"/>
              </a:ext>
            </a:extLst>
          </p:cNvPr>
          <p:cNvSpPr txBox="1">
            <a:spLocks/>
          </p:cNvSpPr>
          <p:nvPr/>
        </p:nvSpPr>
        <p:spPr>
          <a:xfrm>
            <a:off x="12117238" y="4851622"/>
            <a:ext cx="19641312" cy="914400"/>
          </a:xfrm>
          <a:prstGeom prst="rect">
            <a:avLst/>
          </a:prstGeom>
          <a:solidFill>
            <a:schemeClr val="tx1">
              <a:lumMod val="85000"/>
              <a:lumOff val="15000"/>
            </a:schemeClr>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Calculations</a:t>
            </a:r>
          </a:p>
        </p:txBody>
      </p:sp>
      <p:sp>
        <p:nvSpPr>
          <p:cNvPr id="51" name="Subtitle 2">
            <a:extLst>
              <a:ext uri="{FF2B5EF4-FFF2-40B4-BE49-F238E27FC236}">
                <a16:creationId xmlns:a16="http://schemas.microsoft.com/office/drawing/2014/main" id="{66BE1CB0-E7AD-45AC-BA89-3D129C216A79}"/>
              </a:ext>
            </a:extLst>
          </p:cNvPr>
          <p:cNvSpPr txBox="1">
            <a:spLocks/>
          </p:cNvSpPr>
          <p:nvPr/>
        </p:nvSpPr>
        <p:spPr>
          <a:xfrm>
            <a:off x="22146487" y="25408867"/>
            <a:ext cx="9612063" cy="914400"/>
          </a:xfrm>
          <a:prstGeom prst="rect">
            <a:avLst/>
          </a:prstGeom>
          <a:solidFill>
            <a:schemeClr val="tx1">
              <a:lumMod val="85000"/>
              <a:lumOff val="15000"/>
            </a:schemeClr>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100" dirty="0">
                <a:solidFill>
                  <a:schemeClr val="bg1"/>
                </a:solidFill>
                <a:latin typeface="Cambria" panose="02040503050406030204" pitchFamily="18" charset="0"/>
              </a:rPr>
              <a:t>Future Work</a:t>
            </a:r>
          </a:p>
        </p:txBody>
      </p:sp>
      <p:sp>
        <p:nvSpPr>
          <p:cNvPr id="52" name="Subtitle 2">
            <a:extLst>
              <a:ext uri="{FF2B5EF4-FFF2-40B4-BE49-F238E27FC236}">
                <a16:creationId xmlns:a16="http://schemas.microsoft.com/office/drawing/2014/main" id="{063AE8EF-D89D-4C3F-BD6B-0E76B1AAE481}"/>
              </a:ext>
            </a:extLst>
          </p:cNvPr>
          <p:cNvSpPr txBox="1">
            <a:spLocks/>
          </p:cNvSpPr>
          <p:nvPr/>
        </p:nvSpPr>
        <p:spPr>
          <a:xfrm>
            <a:off x="12103418" y="26533434"/>
            <a:ext cx="9612063" cy="6263376"/>
          </a:xfrm>
          <a:prstGeom prst="rect">
            <a:avLst/>
          </a:prstGeom>
          <a:solidFill>
            <a:srgbClr val="F5F7E9"/>
          </a:solidFill>
          <a:ln w="25400">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3700" dirty="0">
                <a:latin typeface="Cambria" panose="02040503050406030204" pitchFamily="18" charset="0"/>
              </a:rPr>
              <a:t> </a:t>
            </a:r>
          </a:p>
        </p:txBody>
      </p:sp>
      <p:sp>
        <p:nvSpPr>
          <p:cNvPr id="22" name="TextBox 21">
            <a:extLst>
              <a:ext uri="{FF2B5EF4-FFF2-40B4-BE49-F238E27FC236}">
                <a16:creationId xmlns:a16="http://schemas.microsoft.com/office/drawing/2014/main" id="{3A943DC4-7723-433E-9E57-DE8F6F3218EC}"/>
              </a:ext>
            </a:extLst>
          </p:cNvPr>
          <p:cNvSpPr txBox="1"/>
          <p:nvPr/>
        </p:nvSpPr>
        <p:spPr>
          <a:xfrm>
            <a:off x="1050932" y="18949337"/>
            <a:ext cx="3520983" cy="707886"/>
          </a:xfrm>
          <a:prstGeom prst="rect">
            <a:avLst/>
          </a:prstGeom>
          <a:noFill/>
        </p:spPr>
        <p:txBody>
          <a:bodyPr wrap="square" rtlCol="0">
            <a:spAutoFit/>
          </a:bodyPr>
          <a:lstStyle/>
          <a:p>
            <a:pPr algn="ctr"/>
            <a:r>
              <a:rPr lang="en-US" sz="4000" b="1" dirty="0">
                <a:latin typeface="Garamond" panose="02020404030301010803" pitchFamily="18" charset="0"/>
              </a:rPr>
              <a:t>Shell and tube</a:t>
            </a:r>
          </a:p>
        </p:txBody>
      </p:sp>
      <p:sp>
        <p:nvSpPr>
          <p:cNvPr id="54" name="TextBox 53">
            <a:extLst>
              <a:ext uri="{FF2B5EF4-FFF2-40B4-BE49-F238E27FC236}">
                <a16:creationId xmlns:a16="http://schemas.microsoft.com/office/drawing/2014/main" id="{8E0F7B50-A5BC-4F5F-BDBB-640719154841}"/>
              </a:ext>
            </a:extLst>
          </p:cNvPr>
          <p:cNvSpPr txBox="1"/>
          <p:nvPr/>
        </p:nvSpPr>
        <p:spPr>
          <a:xfrm>
            <a:off x="8176470" y="18949337"/>
            <a:ext cx="1916806" cy="707886"/>
          </a:xfrm>
          <a:prstGeom prst="rect">
            <a:avLst/>
          </a:prstGeom>
          <a:noFill/>
        </p:spPr>
        <p:txBody>
          <a:bodyPr wrap="square" rtlCol="0">
            <a:spAutoFit/>
          </a:bodyPr>
          <a:lstStyle/>
          <a:p>
            <a:pPr algn="ctr"/>
            <a:r>
              <a:rPr lang="en-US" sz="4000" b="1" dirty="0">
                <a:latin typeface="Garamond" panose="02020404030301010803" pitchFamily="18" charset="0"/>
              </a:rPr>
              <a:t>Plate</a:t>
            </a:r>
            <a:endParaRPr lang="en-US" sz="3600" b="1" dirty="0">
              <a:latin typeface="Garamond" panose="02020404030301010803" pitchFamily="18" charset="0"/>
            </a:endParaRPr>
          </a:p>
        </p:txBody>
      </p:sp>
      <p:sp>
        <p:nvSpPr>
          <p:cNvPr id="55" name="TextBox 54">
            <a:extLst>
              <a:ext uri="{FF2B5EF4-FFF2-40B4-BE49-F238E27FC236}">
                <a16:creationId xmlns:a16="http://schemas.microsoft.com/office/drawing/2014/main" id="{C721CD6E-929E-4708-8CEE-048C79E64F21}"/>
              </a:ext>
            </a:extLst>
          </p:cNvPr>
          <p:cNvSpPr txBox="1"/>
          <p:nvPr/>
        </p:nvSpPr>
        <p:spPr>
          <a:xfrm>
            <a:off x="4041031" y="23314823"/>
            <a:ext cx="3819009" cy="707886"/>
          </a:xfrm>
          <a:prstGeom prst="rect">
            <a:avLst/>
          </a:prstGeom>
          <a:noFill/>
        </p:spPr>
        <p:txBody>
          <a:bodyPr wrap="square" rtlCol="0">
            <a:spAutoFit/>
          </a:bodyPr>
          <a:lstStyle/>
          <a:p>
            <a:pPr algn="ctr"/>
            <a:r>
              <a:rPr lang="en-US" sz="4000" b="1" dirty="0">
                <a:latin typeface="Garamond" panose="02020404030301010803" pitchFamily="18" charset="0"/>
              </a:rPr>
              <a:t>Tubular</a:t>
            </a:r>
          </a:p>
        </p:txBody>
      </p: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26F7F249-8222-4A22-BC0B-4695E166E703}"/>
                  </a:ext>
                </a:extLst>
              </p:cNvPr>
              <p:cNvSpPr txBox="1"/>
              <p:nvPr/>
            </p:nvSpPr>
            <p:spPr>
              <a:xfrm>
                <a:off x="17692274" y="6470411"/>
                <a:ext cx="4267915" cy="4897110"/>
              </a:xfrm>
              <a:prstGeom prst="rect">
                <a:avLst/>
              </a:prstGeom>
              <a:noFill/>
            </p:spPr>
            <p:txBody>
              <a:bodyPr wrap="square" rtlCol="0">
                <a:spAutoFit/>
              </a:bodyPr>
              <a:lstStyle/>
              <a:p>
                <a:pPr algn="just">
                  <a:spcBef>
                    <a:spcPts val="600"/>
                  </a:spcBef>
                </a:pPr>
                <a:r>
                  <a:rPr lang="en-US" sz="2500" dirty="0">
                    <a:latin typeface="Times New Roman" panose="02020603050405020304" pitchFamily="18" charset="0"/>
                    <a:cs typeface="Times New Roman" panose="02020603050405020304" pitchFamily="18" charset="0"/>
                  </a:rPr>
                  <a:t>q: Heat rate </a:t>
                </a:r>
              </a:p>
              <a:p>
                <a:pPr algn="just">
                  <a:spcBef>
                    <a:spcPts val="600"/>
                  </a:spcBef>
                </a:pPr>
                <a14:m>
                  <m:oMath xmlns:m="http://schemas.openxmlformats.org/officeDocument/2006/math">
                    <m:sSub>
                      <m:sSubPr>
                        <m:ctrlPr>
                          <a:rPr lang="en-US" sz="2500" i="1">
                            <a:latin typeface="Cambria Math" panose="02040503050406030204" pitchFamily="18" charset="0"/>
                          </a:rPr>
                        </m:ctrlPr>
                      </m:sSubPr>
                      <m:e>
                        <m:r>
                          <m:rPr>
                            <m:sty m:val="p"/>
                          </m:rPr>
                          <a:rPr lang="en-US" sz="2500" i="0">
                            <a:latin typeface="Cambria Math" charset="0"/>
                          </a:rPr>
                          <m:t>C</m:t>
                        </m:r>
                      </m:e>
                      <m:sub>
                        <m:r>
                          <m:rPr>
                            <m:sty m:val="p"/>
                          </m:rPr>
                          <a:rPr lang="en-US" sz="2500" i="0">
                            <a:latin typeface="Cambria Math" charset="0"/>
                          </a:rPr>
                          <m:t>p</m:t>
                        </m:r>
                      </m:sub>
                    </m:sSub>
                  </m:oMath>
                </a14:m>
                <a:r>
                  <a:rPr lang="en-US" sz="2500" dirty="0">
                    <a:latin typeface="Times New Roman" panose="02020603050405020304" pitchFamily="18" charset="0"/>
                    <a:cs typeface="Times New Roman" panose="02020603050405020304" pitchFamily="18" charset="0"/>
                  </a:rPr>
                  <a:t>: Specific Heat</a:t>
                </a:r>
              </a:p>
              <a:p>
                <a:pPr algn="just">
                  <a:spcBef>
                    <a:spcPts val="600"/>
                  </a:spcBef>
                </a:pPr>
                <a14:m>
                  <m:oMath xmlns:m="http://schemas.openxmlformats.org/officeDocument/2006/math">
                    <m:sSub>
                      <m:sSubPr>
                        <m:ctrlPr>
                          <a:rPr lang="en-US" sz="2500" i="1">
                            <a:latin typeface="Cambria Math" panose="02040503050406030204" pitchFamily="18" charset="0"/>
                          </a:rPr>
                        </m:ctrlPr>
                      </m:sSubPr>
                      <m:e>
                        <m:r>
                          <a:rPr lang="en-US" sz="2500" i="0">
                            <a:latin typeface="Cambria Math" charset="0"/>
                            <a:ea typeface="Cambria Math" charset="0"/>
                            <a:cs typeface="Cambria Math" charset="0"/>
                          </a:rPr>
                          <m:t>∆</m:t>
                        </m:r>
                        <m:r>
                          <m:rPr>
                            <m:sty m:val="p"/>
                          </m:rPr>
                          <a:rPr lang="en-US" sz="2500" i="0">
                            <a:latin typeface="Cambria Math" charset="0"/>
                            <a:ea typeface="Cambria Math" charset="0"/>
                            <a:cs typeface="Cambria Math" charset="0"/>
                          </a:rPr>
                          <m:t>T</m:t>
                        </m:r>
                      </m:e>
                      <m:sub>
                        <m:r>
                          <m:rPr>
                            <m:sty m:val="p"/>
                          </m:rPr>
                          <a:rPr lang="en-US" sz="2500" i="0">
                            <a:latin typeface="Cambria Math" charset="0"/>
                          </a:rPr>
                          <m:t>lm</m:t>
                        </m:r>
                      </m:sub>
                    </m:sSub>
                  </m:oMath>
                </a14:m>
                <a:r>
                  <a:rPr lang="en-US" sz="2500" dirty="0">
                    <a:latin typeface="Times New Roman" panose="02020603050405020304" pitchFamily="18" charset="0"/>
                    <a:cs typeface="Times New Roman" panose="02020603050405020304" pitchFamily="18" charset="0"/>
                  </a:rPr>
                  <a:t>: Log mean Temperature</a:t>
                </a:r>
              </a:p>
              <a:p>
                <a:pPr algn="just">
                  <a:spcBef>
                    <a:spcPts val="600"/>
                  </a:spcBef>
                </a:pPr>
                <a14:m>
                  <m:oMath xmlns:m="http://schemas.openxmlformats.org/officeDocument/2006/math">
                    <m:r>
                      <m:rPr>
                        <m:sty m:val="p"/>
                      </m:rPr>
                      <a:rPr lang="en-US" sz="2500" i="0">
                        <a:latin typeface="Cambria Math" charset="0"/>
                      </a:rPr>
                      <m:t>Nu</m:t>
                    </m:r>
                  </m:oMath>
                </a14:m>
                <a:r>
                  <a:rPr lang="en-US" sz="2500" dirty="0">
                    <a:latin typeface="Times New Roman" panose="02020603050405020304" pitchFamily="18" charset="0"/>
                    <a:cs typeface="Times New Roman" panose="02020603050405020304" pitchFamily="18" charset="0"/>
                  </a:rPr>
                  <a:t>: Nusselt Number</a:t>
                </a:r>
              </a:p>
              <a:p>
                <a:pPr algn="just">
                  <a:spcBef>
                    <a:spcPts val="600"/>
                  </a:spcBef>
                </a:pPr>
                <a:r>
                  <a:rPr lang="en-US" sz="2500" dirty="0" err="1">
                    <a:latin typeface="Times New Roman" panose="02020603050405020304" pitchFamily="18" charset="0"/>
                    <a:cs typeface="Times New Roman" panose="02020603050405020304" pitchFamily="18" charset="0"/>
                  </a:rPr>
                  <a:t>Pr</a:t>
                </a:r>
                <a:r>
                  <a:rPr lang="en-US" sz="2500" dirty="0">
                    <a:latin typeface="Times New Roman" panose="02020603050405020304" pitchFamily="18" charset="0"/>
                    <a:cs typeface="Times New Roman" panose="02020603050405020304" pitchFamily="18" charset="0"/>
                  </a:rPr>
                  <a:t>: Prandtl Number </a:t>
                </a:r>
              </a:p>
              <a:p>
                <a:pPr algn="just">
                  <a:spcBef>
                    <a:spcPts val="600"/>
                  </a:spcBef>
                </a:pPr>
                <a:r>
                  <a:rPr lang="en-US" sz="2500" dirty="0">
                    <a:latin typeface="Times New Roman" panose="02020603050405020304" pitchFamily="18" charset="0"/>
                    <a:cs typeface="Times New Roman" panose="02020603050405020304" pitchFamily="18" charset="0"/>
                  </a:rPr>
                  <a:t>K: Thermal conductivity </a:t>
                </a:r>
              </a:p>
              <a:p>
                <a:pPr algn="just">
                  <a:spcBef>
                    <a:spcPts val="600"/>
                  </a:spcBef>
                </a:pPr>
                <a:r>
                  <a:rPr lang="en-US" sz="2500" dirty="0" err="1">
                    <a:latin typeface="Times New Roman" panose="02020603050405020304" pitchFamily="18" charset="0"/>
                    <a:cs typeface="Times New Roman" panose="02020603050405020304" pitchFamily="18" charset="0"/>
                  </a:rPr>
                  <a:t>R</a:t>
                </a:r>
                <a:r>
                  <a:rPr lang="en-US" sz="2500" baseline="-25000" dirty="0" err="1">
                    <a:latin typeface="Times New Roman" panose="02020603050405020304" pitchFamily="18" charset="0"/>
                    <a:cs typeface="Times New Roman" panose="02020603050405020304" pitchFamily="18" charset="0"/>
                  </a:rPr>
                  <a:t>w</a:t>
                </a:r>
                <a:r>
                  <a:rPr lang="en-US" sz="2500" baseline="-25000" dirty="0">
                    <a:latin typeface="Times New Roman" panose="02020603050405020304" pitchFamily="18" charset="0"/>
                    <a:cs typeface="Times New Roman" panose="02020603050405020304" pitchFamily="18" charset="0"/>
                  </a:rPr>
                  <a:t> </a:t>
                </a:r>
                <a:r>
                  <a:rPr lang="en-US" sz="2500" dirty="0">
                    <a:latin typeface="Times New Roman" panose="02020603050405020304" pitchFamily="18" charset="0"/>
                    <a:cs typeface="Times New Roman" panose="02020603050405020304" pitchFamily="18" charset="0"/>
                  </a:rPr>
                  <a:t>: Wall resistance </a:t>
                </a:r>
              </a:p>
              <a:p>
                <a:pPr algn="just">
                  <a:spcBef>
                    <a:spcPts val="600"/>
                  </a:spcBef>
                </a:pPr>
                <a:r>
                  <a:rPr lang="en-US" sz="2500" dirty="0">
                    <a:latin typeface="Times New Roman" panose="02020603050405020304" pitchFamily="18" charset="0"/>
                    <a:cs typeface="Times New Roman" panose="02020603050405020304" pitchFamily="18" charset="0"/>
                  </a:rPr>
                  <a:t>C: Constant</a:t>
                </a:r>
              </a:p>
              <a:p>
                <a:endParaRPr lang="en-US" sz="2500" dirty="0">
                  <a:latin typeface="Times New Roman" panose="02020603050405020304" pitchFamily="18" charset="0"/>
                  <a:cs typeface="Times New Roman" panose="02020603050405020304" pitchFamily="18" charset="0"/>
                </a:endParaRPr>
              </a:p>
              <a:p>
                <a:r>
                  <a:rPr lang="en-US" sz="2500" dirty="0">
                    <a:latin typeface="Times New Roman" panose="02020603050405020304" pitchFamily="18" charset="0"/>
                    <a:cs typeface="Times New Roman" panose="02020603050405020304" pitchFamily="18" charset="0"/>
                  </a:rPr>
                  <a:t> </a:t>
                </a:r>
              </a:p>
              <a:p>
                <a:endParaRPr lang="en-US" sz="2500" dirty="0">
                  <a:latin typeface="Times New Roman" panose="02020603050405020304" pitchFamily="18" charset="0"/>
                  <a:cs typeface="Times New Roman" panose="02020603050405020304" pitchFamily="18" charset="0"/>
                </a:endParaRPr>
              </a:p>
            </p:txBody>
          </p:sp>
        </mc:Choice>
        <mc:Fallback xmlns="">
          <p:sp>
            <p:nvSpPr>
              <p:cNvPr id="3" name="TextBox 2">
                <a:extLst>
                  <a:ext uri="{FF2B5EF4-FFF2-40B4-BE49-F238E27FC236}">
                    <a16:creationId xmlns:a16="http://schemas.microsoft.com/office/drawing/2014/main" id="{26F7F249-8222-4A22-BC0B-4695E166E703}"/>
                  </a:ext>
                </a:extLst>
              </p:cNvPr>
              <p:cNvSpPr txBox="1">
                <a:spLocks noRot="1" noChangeAspect="1" noMove="1" noResize="1" noEditPoints="1" noAdjustHandles="1" noChangeArrowheads="1" noChangeShapeType="1" noTextEdit="1"/>
              </p:cNvSpPr>
              <p:nvPr/>
            </p:nvSpPr>
            <p:spPr>
              <a:xfrm>
                <a:off x="17692274" y="6470411"/>
                <a:ext cx="4267915" cy="4897110"/>
              </a:xfrm>
              <a:prstGeom prst="rect">
                <a:avLst/>
              </a:prstGeom>
              <a:blipFill>
                <a:blip r:embed="rId5"/>
                <a:stretch>
                  <a:fillRect l="-2286" t="-995"/>
                </a:stretch>
              </a:blipFill>
            </p:spPr>
            <p:txBody>
              <a:bodyPr/>
              <a:lstStyle/>
              <a:p>
                <a:r>
                  <a:rPr lang="en-US">
                    <a:noFill/>
                  </a:rPr>
                  <a:t> </a:t>
                </a:r>
              </a:p>
            </p:txBody>
          </p:sp>
        </mc:Fallback>
      </mc:AlternateContent>
      <p:sp>
        <p:nvSpPr>
          <p:cNvPr id="5" name="TextBox 4">
            <a:extLst>
              <a:ext uri="{FF2B5EF4-FFF2-40B4-BE49-F238E27FC236}">
                <a16:creationId xmlns:a16="http://schemas.microsoft.com/office/drawing/2014/main" id="{1D4FE97F-83A9-4984-B83E-C31ACB0E34C2}"/>
              </a:ext>
            </a:extLst>
          </p:cNvPr>
          <p:cNvSpPr txBox="1"/>
          <p:nvPr/>
        </p:nvSpPr>
        <p:spPr>
          <a:xfrm>
            <a:off x="13371797" y="12255059"/>
            <a:ext cx="4157054" cy="769441"/>
          </a:xfrm>
          <a:prstGeom prst="rect">
            <a:avLst/>
          </a:prstGeom>
          <a:noFill/>
        </p:spPr>
        <p:txBody>
          <a:bodyPr wrap="square" rtlCol="0">
            <a:spAutoFit/>
          </a:bodyPr>
          <a:lstStyle/>
          <a:p>
            <a:pPr algn="ctr"/>
            <a:r>
              <a:rPr lang="en-US" sz="4400" b="1" dirty="0"/>
              <a:t>Tubular</a:t>
            </a:r>
          </a:p>
        </p:txBody>
      </p:sp>
      <p:sp>
        <p:nvSpPr>
          <p:cNvPr id="40" name="TextBox 39">
            <a:extLst>
              <a:ext uri="{FF2B5EF4-FFF2-40B4-BE49-F238E27FC236}">
                <a16:creationId xmlns:a16="http://schemas.microsoft.com/office/drawing/2014/main" id="{DFBB375B-6777-45B4-BCA7-F23049F88409}"/>
              </a:ext>
            </a:extLst>
          </p:cNvPr>
          <p:cNvSpPr txBox="1"/>
          <p:nvPr/>
        </p:nvSpPr>
        <p:spPr>
          <a:xfrm>
            <a:off x="26951657" y="12248799"/>
            <a:ext cx="4157054" cy="769441"/>
          </a:xfrm>
          <a:prstGeom prst="rect">
            <a:avLst/>
          </a:prstGeom>
          <a:noFill/>
        </p:spPr>
        <p:txBody>
          <a:bodyPr wrap="square" rtlCol="0">
            <a:spAutoFit/>
          </a:bodyPr>
          <a:lstStyle/>
          <a:p>
            <a:pPr algn="ctr"/>
            <a:r>
              <a:rPr lang="en-US" sz="4400" b="1" dirty="0"/>
              <a:t>Shell</a:t>
            </a:r>
            <a:r>
              <a:rPr lang="en-US" sz="4400" dirty="0"/>
              <a:t> </a:t>
            </a:r>
            <a:r>
              <a:rPr lang="en-US" sz="4400" b="1" dirty="0"/>
              <a:t>and Tube</a:t>
            </a:r>
          </a:p>
        </p:txBody>
      </p:sp>
      <p:sp>
        <p:nvSpPr>
          <p:cNvPr id="43" name="TextBox 42">
            <a:extLst>
              <a:ext uri="{FF2B5EF4-FFF2-40B4-BE49-F238E27FC236}">
                <a16:creationId xmlns:a16="http://schemas.microsoft.com/office/drawing/2014/main" id="{0E4723A1-E49E-4BB1-9FC4-0627A18EFC65}"/>
              </a:ext>
            </a:extLst>
          </p:cNvPr>
          <p:cNvSpPr txBox="1"/>
          <p:nvPr/>
        </p:nvSpPr>
        <p:spPr>
          <a:xfrm>
            <a:off x="19867073" y="12304931"/>
            <a:ext cx="4157054" cy="769441"/>
          </a:xfrm>
          <a:prstGeom prst="rect">
            <a:avLst/>
          </a:prstGeom>
          <a:noFill/>
        </p:spPr>
        <p:txBody>
          <a:bodyPr wrap="square" rtlCol="0">
            <a:spAutoFit/>
          </a:bodyPr>
          <a:lstStyle/>
          <a:p>
            <a:pPr algn="ctr"/>
            <a:r>
              <a:rPr lang="en-US" sz="4400" b="1" dirty="0"/>
              <a:t>Plate</a:t>
            </a:r>
          </a:p>
        </p:txBody>
      </p:sp>
      <p:sp>
        <p:nvSpPr>
          <p:cNvPr id="44" name="TextBox 43">
            <a:extLst>
              <a:ext uri="{FF2B5EF4-FFF2-40B4-BE49-F238E27FC236}">
                <a16:creationId xmlns:a16="http://schemas.microsoft.com/office/drawing/2014/main" id="{4782AAD6-5E29-4F44-9E3F-7BA77431574C}"/>
              </a:ext>
            </a:extLst>
          </p:cNvPr>
          <p:cNvSpPr txBox="1"/>
          <p:nvPr/>
        </p:nvSpPr>
        <p:spPr>
          <a:xfrm>
            <a:off x="15152684" y="18144922"/>
            <a:ext cx="4157054" cy="769441"/>
          </a:xfrm>
          <a:prstGeom prst="rect">
            <a:avLst/>
          </a:prstGeom>
          <a:noFill/>
        </p:spPr>
        <p:txBody>
          <a:bodyPr wrap="square" rtlCol="0">
            <a:spAutoFit/>
          </a:bodyPr>
          <a:lstStyle/>
          <a:p>
            <a:pPr algn="ctr"/>
            <a:r>
              <a:rPr lang="en-US" sz="4400" b="1" dirty="0"/>
              <a:t>Co-current</a:t>
            </a:r>
          </a:p>
        </p:txBody>
      </p:sp>
      <p:sp>
        <p:nvSpPr>
          <p:cNvPr id="45" name="TextBox 44">
            <a:extLst>
              <a:ext uri="{FF2B5EF4-FFF2-40B4-BE49-F238E27FC236}">
                <a16:creationId xmlns:a16="http://schemas.microsoft.com/office/drawing/2014/main" id="{BFAD1FD6-7E04-4A4B-B1A8-D811CDCA11B1}"/>
              </a:ext>
            </a:extLst>
          </p:cNvPr>
          <p:cNvSpPr txBox="1"/>
          <p:nvPr/>
        </p:nvSpPr>
        <p:spPr>
          <a:xfrm>
            <a:off x="24943818" y="18158443"/>
            <a:ext cx="4157054" cy="769441"/>
          </a:xfrm>
          <a:prstGeom prst="rect">
            <a:avLst/>
          </a:prstGeom>
          <a:noFill/>
        </p:spPr>
        <p:txBody>
          <a:bodyPr wrap="square" rtlCol="0">
            <a:spAutoFit/>
          </a:bodyPr>
          <a:lstStyle/>
          <a:p>
            <a:pPr algn="ctr"/>
            <a:r>
              <a:rPr lang="en-US" sz="4400" b="1" dirty="0"/>
              <a:t>Counter current</a:t>
            </a:r>
          </a:p>
        </p:txBody>
      </p:sp>
      <p:sp>
        <p:nvSpPr>
          <p:cNvPr id="9" name="TextBox 8">
            <a:extLst>
              <a:ext uri="{FF2B5EF4-FFF2-40B4-BE49-F238E27FC236}">
                <a16:creationId xmlns:a16="http://schemas.microsoft.com/office/drawing/2014/main" id="{0CCF62AA-1B7B-41A4-B01E-CCBE36B306B6}"/>
              </a:ext>
            </a:extLst>
          </p:cNvPr>
          <p:cNvSpPr txBox="1"/>
          <p:nvPr/>
        </p:nvSpPr>
        <p:spPr>
          <a:xfrm>
            <a:off x="12209647" y="26356780"/>
            <a:ext cx="9536575" cy="9455922"/>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n-US" sz="4100" dirty="0">
                <a:latin typeface="Garamond" panose="02020404030301010803" pitchFamily="18" charset="0"/>
              </a:rPr>
              <a:t>   in h</a:t>
            </a:r>
            <a:r>
              <a:rPr lang="en-US" sz="4100" baseline="-25000" dirty="0">
                <a:latin typeface="Garamond" panose="02020404030301010803" pitchFamily="18" charset="0"/>
              </a:rPr>
              <a:t>i</a:t>
            </a:r>
            <a:r>
              <a:rPr lang="en-US" sz="4100" dirty="0">
                <a:latin typeface="Garamond" panose="02020404030301010803" pitchFamily="18" charset="0"/>
              </a:rPr>
              <a:t> with   Reynolds number </a:t>
            </a:r>
          </a:p>
          <a:p>
            <a:pPr marL="457200" indent="-457200">
              <a:lnSpc>
                <a:spcPct val="150000"/>
              </a:lnSpc>
              <a:buFont typeface="Arial" panose="020B0604020202020204" pitchFamily="34" charset="0"/>
              <a:buChar char="•"/>
            </a:pPr>
            <a:r>
              <a:rPr lang="en-US" sz="4100" dirty="0">
                <a:latin typeface="Garamond" panose="02020404030301010803" pitchFamily="18" charset="0"/>
              </a:rPr>
              <a:t>Counter and co-current </a:t>
            </a:r>
            <a:r>
              <a:rPr lang="en-US" sz="4050" dirty="0">
                <a:latin typeface="Garamond" panose="02020404030301010803" pitchFamily="18" charset="0"/>
              </a:rPr>
              <a:t>flow significantly different</a:t>
            </a:r>
          </a:p>
          <a:p>
            <a:pPr marL="457200" indent="-457200">
              <a:lnSpc>
                <a:spcPct val="150000"/>
              </a:lnSpc>
              <a:buFont typeface="Arial" panose="020B0604020202020204" pitchFamily="34" charset="0"/>
              <a:buChar char="•"/>
            </a:pPr>
            <a:r>
              <a:rPr lang="en-US" sz="4100" dirty="0">
                <a:latin typeface="Garamond" panose="02020404030301010803" pitchFamily="18" charset="0"/>
              </a:rPr>
              <a:t>Shell and Tube has highest h</a:t>
            </a:r>
            <a:r>
              <a:rPr lang="en-US" sz="4100" baseline="-25000" dirty="0">
                <a:latin typeface="Garamond" panose="02020404030301010803" pitchFamily="18" charset="0"/>
              </a:rPr>
              <a:t>i</a:t>
            </a:r>
            <a:r>
              <a:rPr lang="en-US" sz="4100" dirty="0">
                <a:latin typeface="Garamond" panose="02020404030301010803" pitchFamily="18" charset="0"/>
              </a:rPr>
              <a:t> for co-current</a:t>
            </a:r>
          </a:p>
          <a:p>
            <a:pPr marL="457200" indent="-457200">
              <a:lnSpc>
                <a:spcPct val="150000"/>
              </a:lnSpc>
              <a:buFont typeface="Arial" panose="020B0604020202020204" pitchFamily="34" charset="0"/>
              <a:buChar char="•"/>
            </a:pPr>
            <a:r>
              <a:rPr lang="en-US" sz="4100" dirty="0">
                <a:latin typeface="Garamond" panose="02020404030301010803" pitchFamily="18" charset="0"/>
              </a:rPr>
              <a:t>Tubular has highest h</a:t>
            </a:r>
            <a:r>
              <a:rPr lang="en-US" sz="4100" baseline="-25000" dirty="0">
                <a:latin typeface="Garamond" panose="02020404030301010803" pitchFamily="18" charset="0"/>
              </a:rPr>
              <a:t>i</a:t>
            </a:r>
            <a:r>
              <a:rPr lang="en-US" sz="4100" dirty="0">
                <a:latin typeface="Garamond" panose="02020404030301010803" pitchFamily="18" charset="0"/>
              </a:rPr>
              <a:t> for counter current</a:t>
            </a:r>
          </a:p>
          <a:p>
            <a:pPr marL="457200" indent="-457200">
              <a:lnSpc>
                <a:spcPct val="150000"/>
              </a:lnSpc>
              <a:buFont typeface="Arial" panose="020B0604020202020204" pitchFamily="34" charset="0"/>
              <a:buChar char="•"/>
            </a:pPr>
            <a:r>
              <a:rPr lang="en-US" sz="4100" dirty="0">
                <a:latin typeface="Garamond" panose="02020404030301010803" pitchFamily="18" charset="0"/>
              </a:rPr>
              <a:t>The % difference   for co-current with   in flow rate</a:t>
            </a:r>
          </a:p>
          <a:p>
            <a:pPr marL="457200" indent="-457200">
              <a:lnSpc>
                <a:spcPct val="150000"/>
              </a:lnSpc>
              <a:buFont typeface="Arial" panose="020B0604020202020204" pitchFamily="34" charset="0"/>
              <a:buChar char="•"/>
            </a:pPr>
            <a:endParaRPr lang="en-US" sz="4100" dirty="0">
              <a:latin typeface="Garamond" panose="02020404030301010803" pitchFamily="18" charset="0"/>
            </a:endParaRPr>
          </a:p>
          <a:p>
            <a:pPr marL="457200" indent="-457200">
              <a:lnSpc>
                <a:spcPct val="150000"/>
              </a:lnSpc>
              <a:buFont typeface="Arial" panose="020B0604020202020204" pitchFamily="34" charset="0"/>
              <a:buChar char="•"/>
            </a:pPr>
            <a:endParaRPr lang="en-US" sz="4100" dirty="0">
              <a:latin typeface="Garamond" panose="02020404030301010803" pitchFamily="18" charset="0"/>
            </a:endParaRPr>
          </a:p>
          <a:p>
            <a:pPr marL="457200" indent="-457200">
              <a:lnSpc>
                <a:spcPct val="150000"/>
              </a:lnSpc>
              <a:buFont typeface="Arial" panose="020B0604020202020204" pitchFamily="34" charset="0"/>
              <a:buChar char="•"/>
            </a:pPr>
            <a:endParaRPr lang="en-US" sz="4100" dirty="0">
              <a:latin typeface="Garamond" panose="02020404030301010803" pitchFamily="18" charset="0"/>
            </a:endParaRPr>
          </a:p>
        </p:txBody>
      </p:sp>
      <p:graphicFrame>
        <p:nvGraphicFramePr>
          <p:cNvPr id="57" name="Chart 56">
            <a:extLst>
              <a:ext uri="{FF2B5EF4-FFF2-40B4-BE49-F238E27FC236}">
                <a16:creationId xmlns:a16="http://schemas.microsoft.com/office/drawing/2014/main" id="{D5A0B024-88EE-44D9-818C-3D696041304F}"/>
              </a:ext>
            </a:extLst>
          </p:cNvPr>
          <p:cNvGraphicFramePr>
            <a:graphicFrameLocks/>
          </p:cNvGraphicFramePr>
          <p:nvPr>
            <p:extLst>
              <p:ext uri="{D42A27DB-BD31-4B8C-83A1-F6EECF244321}">
                <p14:modId xmlns:p14="http://schemas.microsoft.com/office/powerpoint/2010/main" val="3869414538"/>
              </p:ext>
            </p:extLst>
          </p:nvPr>
        </p:nvGraphicFramePr>
        <p:xfrm>
          <a:off x="12141604" y="13002911"/>
          <a:ext cx="6254496" cy="4568062"/>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9" name="Chart 58">
            <a:extLst>
              <a:ext uri="{FF2B5EF4-FFF2-40B4-BE49-F238E27FC236}">
                <a16:creationId xmlns:a16="http://schemas.microsoft.com/office/drawing/2014/main" id="{1275C63F-7976-409D-9E1B-C145F7B2E6DB}"/>
              </a:ext>
            </a:extLst>
          </p:cNvPr>
          <p:cNvGraphicFramePr>
            <a:graphicFrameLocks/>
          </p:cNvGraphicFramePr>
          <p:nvPr>
            <p:extLst>
              <p:ext uri="{D42A27DB-BD31-4B8C-83A1-F6EECF244321}">
                <p14:modId xmlns:p14="http://schemas.microsoft.com/office/powerpoint/2010/main" val="1179441729"/>
              </p:ext>
            </p:extLst>
          </p:nvPr>
        </p:nvGraphicFramePr>
        <p:xfrm>
          <a:off x="25298621" y="12998973"/>
          <a:ext cx="6250391" cy="4572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4" name="Chart 63">
            <a:extLst>
              <a:ext uri="{FF2B5EF4-FFF2-40B4-BE49-F238E27FC236}">
                <a16:creationId xmlns:a16="http://schemas.microsoft.com/office/drawing/2014/main" id="{544556E1-B4ED-415D-9A31-B4FF9C82A05D}"/>
              </a:ext>
            </a:extLst>
          </p:cNvPr>
          <p:cNvGraphicFramePr>
            <a:graphicFrameLocks/>
          </p:cNvGraphicFramePr>
          <p:nvPr>
            <p:extLst>
              <p:ext uri="{D42A27DB-BD31-4B8C-83A1-F6EECF244321}">
                <p14:modId xmlns:p14="http://schemas.microsoft.com/office/powerpoint/2010/main" val="3511918477"/>
              </p:ext>
            </p:extLst>
          </p:nvPr>
        </p:nvGraphicFramePr>
        <p:xfrm>
          <a:off x="13371797" y="18868432"/>
          <a:ext cx="7566778" cy="42937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6" name="Chart 65">
            <a:extLst>
              <a:ext uri="{FF2B5EF4-FFF2-40B4-BE49-F238E27FC236}">
                <a16:creationId xmlns:a16="http://schemas.microsoft.com/office/drawing/2014/main" id="{0C383123-3454-4D2D-9D01-E046A7F003C6}"/>
              </a:ext>
            </a:extLst>
          </p:cNvPr>
          <p:cNvGraphicFramePr>
            <a:graphicFrameLocks/>
          </p:cNvGraphicFramePr>
          <p:nvPr>
            <p:extLst>
              <p:ext uri="{D42A27DB-BD31-4B8C-83A1-F6EECF244321}">
                <p14:modId xmlns:p14="http://schemas.microsoft.com/office/powerpoint/2010/main" val="721046481"/>
              </p:ext>
            </p:extLst>
          </p:nvPr>
        </p:nvGraphicFramePr>
        <p:xfrm>
          <a:off x="25757116" y="6595134"/>
          <a:ext cx="5878906" cy="3587196"/>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67" name="Chart 66">
            <a:extLst>
              <a:ext uri="{FF2B5EF4-FFF2-40B4-BE49-F238E27FC236}">
                <a16:creationId xmlns:a16="http://schemas.microsoft.com/office/drawing/2014/main" id="{C0D982B5-9ADD-4916-BCD3-9E1AF221C29F}"/>
              </a:ext>
            </a:extLst>
          </p:cNvPr>
          <p:cNvGraphicFramePr>
            <a:graphicFrameLocks/>
          </p:cNvGraphicFramePr>
          <p:nvPr>
            <p:extLst>
              <p:ext uri="{D42A27DB-BD31-4B8C-83A1-F6EECF244321}">
                <p14:modId xmlns:p14="http://schemas.microsoft.com/office/powerpoint/2010/main" val="2505075123"/>
              </p:ext>
            </p:extLst>
          </p:nvPr>
        </p:nvGraphicFramePr>
        <p:xfrm>
          <a:off x="18703636" y="12998972"/>
          <a:ext cx="6254496" cy="4599371"/>
        </p:xfrm>
        <a:graphic>
          <a:graphicData uri="http://schemas.openxmlformats.org/drawingml/2006/chart">
            <c:chart xmlns:c="http://schemas.openxmlformats.org/drawingml/2006/chart" xmlns:r="http://schemas.openxmlformats.org/officeDocument/2006/relationships" r:id="rId10"/>
          </a:graphicData>
        </a:graphic>
      </p:graphicFrame>
      <p:sp>
        <p:nvSpPr>
          <p:cNvPr id="68" name="TextBox 1">
            <a:extLst>
              <a:ext uri="{FF2B5EF4-FFF2-40B4-BE49-F238E27FC236}">
                <a16:creationId xmlns:a16="http://schemas.microsoft.com/office/drawing/2014/main" id="{53BBFCF7-175D-46FF-AAEF-AEBBE3C15DDD}"/>
              </a:ext>
            </a:extLst>
          </p:cNvPr>
          <p:cNvSpPr txBox="1"/>
          <p:nvPr/>
        </p:nvSpPr>
        <p:spPr>
          <a:xfrm>
            <a:off x="22878687" y="13322858"/>
            <a:ext cx="1823124" cy="308785"/>
          </a:xfrm>
          <a:prstGeom prst="rect">
            <a:avLst/>
          </a:prstGeom>
          <a:ln>
            <a:solidFill>
              <a:schemeClr val="tx1"/>
            </a:solidFill>
          </a:ln>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sz="1800" b="1" dirty="0"/>
              <a:t>*= p-value&gt;0.1</a:t>
            </a:r>
          </a:p>
        </p:txBody>
      </p:sp>
      <p:sp>
        <p:nvSpPr>
          <p:cNvPr id="69" name="TextBox 1">
            <a:extLst>
              <a:ext uri="{FF2B5EF4-FFF2-40B4-BE49-F238E27FC236}">
                <a16:creationId xmlns:a16="http://schemas.microsoft.com/office/drawing/2014/main" id="{E114F6E0-FDDA-44A2-8D6E-A4CFC56ED6B2}"/>
              </a:ext>
            </a:extLst>
          </p:cNvPr>
          <p:cNvSpPr txBox="1"/>
          <p:nvPr/>
        </p:nvSpPr>
        <p:spPr>
          <a:xfrm>
            <a:off x="29354810" y="13368678"/>
            <a:ext cx="1823124" cy="308785"/>
          </a:xfrm>
          <a:prstGeom prst="rect">
            <a:avLst/>
          </a:prstGeom>
          <a:ln>
            <a:solidFill>
              <a:schemeClr val="tx1"/>
            </a:solidFill>
          </a:ln>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sz="1800" b="1" dirty="0"/>
              <a:t>*= p-value&gt;0.1</a:t>
            </a:r>
          </a:p>
        </p:txBody>
      </p:sp>
      <p:sp>
        <p:nvSpPr>
          <p:cNvPr id="10" name="Arrow: Curved Right 9">
            <a:extLst>
              <a:ext uri="{FF2B5EF4-FFF2-40B4-BE49-F238E27FC236}">
                <a16:creationId xmlns:a16="http://schemas.microsoft.com/office/drawing/2014/main" id="{96370484-2E2E-48FA-96E3-D2BE0439B989}"/>
              </a:ext>
            </a:extLst>
          </p:cNvPr>
          <p:cNvSpPr/>
          <p:nvPr/>
        </p:nvSpPr>
        <p:spPr>
          <a:xfrm>
            <a:off x="12518268" y="17654768"/>
            <a:ext cx="1398942" cy="1628221"/>
          </a:xfrm>
          <a:prstGeom prst="curvedRightArrow">
            <a:avLst/>
          </a:prstGeom>
          <a:solidFill>
            <a:srgbClr val="00359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Arrow: Curved Left 10">
            <a:extLst>
              <a:ext uri="{FF2B5EF4-FFF2-40B4-BE49-F238E27FC236}">
                <a16:creationId xmlns:a16="http://schemas.microsoft.com/office/drawing/2014/main" id="{F6195FB0-3814-4B92-AB04-5FBC96BC7D34}"/>
              </a:ext>
            </a:extLst>
          </p:cNvPr>
          <p:cNvSpPr/>
          <p:nvPr/>
        </p:nvSpPr>
        <p:spPr>
          <a:xfrm>
            <a:off x="30079122" y="17715827"/>
            <a:ext cx="1399032" cy="1627632"/>
          </a:xfrm>
          <a:prstGeom prst="curvedLeftArrow">
            <a:avLst/>
          </a:prstGeom>
          <a:solidFill>
            <a:srgbClr val="00359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32" name="Picture 31">
            <a:extLst>
              <a:ext uri="{FF2B5EF4-FFF2-40B4-BE49-F238E27FC236}">
                <a16:creationId xmlns:a16="http://schemas.microsoft.com/office/drawing/2014/main" id="{F6D8A857-7D98-4FD2-8C27-B1E8B8BC7515}"/>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721546" y="24022709"/>
            <a:ext cx="6210843" cy="3494991"/>
          </a:xfrm>
          <a:prstGeom prst="rect">
            <a:avLst/>
          </a:prstGeom>
        </p:spPr>
      </p:pic>
      <p:pic>
        <p:nvPicPr>
          <p:cNvPr id="35" name="Picture 34">
            <a:extLst>
              <a:ext uri="{FF2B5EF4-FFF2-40B4-BE49-F238E27FC236}">
                <a16:creationId xmlns:a16="http://schemas.microsoft.com/office/drawing/2014/main" id="{20B65D61-70F5-4278-90E7-4474BE6624E5}"/>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27839" y="19657223"/>
            <a:ext cx="3657600" cy="3657600"/>
          </a:xfrm>
          <a:prstGeom prst="rect">
            <a:avLst/>
          </a:prstGeom>
        </p:spPr>
      </p:pic>
      <p:pic>
        <p:nvPicPr>
          <p:cNvPr id="37" name="Picture 36">
            <a:extLst>
              <a:ext uri="{FF2B5EF4-FFF2-40B4-BE49-F238E27FC236}">
                <a16:creationId xmlns:a16="http://schemas.microsoft.com/office/drawing/2014/main" id="{FA1F1868-F078-4316-B43D-A8684A4C2D51}"/>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303081" y="19591083"/>
            <a:ext cx="3657600" cy="3657600"/>
          </a:xfrm>
          <a:prstGeom prst="rect">
            <a:avLst/>
          </a:prstGeom>
        </p:spPr>
      </p:pic>
      <p:sp>
        <p:nvSpPr>
          <p:cNvPr id="73" name="Subtitle 2">
            <a:extLst>
              <a:ext uri="{FF2B5EF4-FFF2-40B4-BE49-F238E27FC236}">
                <a16:creationId xmlns:a16="http://schemas.microsoft.com/office/drawing/2014/main" id="{72F42D64-FEEF-4EAB-A142-31B9CE7D337F}"/>
              </a:ext>
            </a:extLst>
          </p:cNvPr>
          <p:cNvSpPr txBox="1">
            <a:spLocks/>
          </p:cNvSpPr>
          <p:nvPr/>
        </p:nvSpPr>
        <p:spPr>
          <a:xfrm>
            <a:off x="32623612" y="5922828"/>
            <a:ext cx="10914743" cy="24412758"/>
          </a:xfrm>
          <a:prstGeom prst="rect">
            <a:avLst/>
          </a:prstGeom>
          <a:solidFill>
            <a:srgbClr val="F5F7E9"/>
          </a:solidFill>
          <a:ln w="25400">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4400" b="1" dirty="0">
                <a:latin typeface="Garamond" panose="02020404030301010803" pitchFamily="18" charset="0"/>
              </a:rPr>
              <a:t>Problem: </a:t>
            </a:r>
          </a:p>
          <a:p>
            <a:pPr marL="342900" indent="-342900" algn="l">
              <a:spcBef>
                <a:spcPts val="0"/>
              </a:spcBef>
              <a:buFont typeface="Arial" panose="020B0604020202020204" pitchFamily="34" charset="0"/>
              <a:buChar char="•"/>
            </a:pPr>
            <a:r>
              <a:rPr lang="en-US" sz="3200" dirty="0">
                <a:latin typeface="Garamond" panose="02020404030301010803" pitchFamily="18" charset="0"/>
              </a:rPr>
              <a:t>Liquid Reactor</a:t>
            </a:r>
          </a:p>
          <a:p>
            <a:pPr marL="342900" indent="-342900" algn="l">
              <a:spcBef>
                <a:spcPts val="0"/>
              </a:spcBef>
              <a:buFont typeface="Arial" panose="020B0604020202020204" pitchFamily="34" charset="0"/>
              <a:buChar char="•"/>
            </a:pPr>
            <a:r>
              <a:rPr lang="en-US" sz="3200" dirty="0">
                <a:latin typeface="Garamond" panose="02020404030301010803" pitchFamily="18" charset="0"/>
              </a:rPr>
              <a:t>Stream Heated from 20°C to 50°C entering at 3 kg/s </a:t>
            </a:r>
          </a:p>
          <a:p>
            <a:pPr marL="342900" indent="-342900" algn="l">
              <a:spcBef>
                <a:spcPts val="0"/>
              </a:spcBef>
              <a:buFont typeface="Arial" panose="020B0604020202020204" pitchFamily="34" charset="0"/>
              <a:buChar char="•"/>
            </a:pPr>
            <a:r>
              <a:rPr lang="en-US" sz="3200" dirty="0">
                <a:latin typeface="Garamond" panose="02020404030301010803" pitchFamily="18" charset="0"/>
              </a:rPr>
              <a:t>Hot Water Stream 80 °C</a:t>
            </a:r>
            <a:endParaRPr lang="en-US" sz="4400" b="1" dirty="0">
              <a:latin typeface="Garamond" panose="02020404030301010803" pitchFamily="18" charset="0"/>
            </a:endParaRPr>
          </a:p>
          <a:p>
            <a:pPr algn="l">
              <a:spcBef>
                <a:spcPts val="0"/>
              </a:spcBef>
            </a:pPr>
            <a:endParaRPr lang="en-US" sz="4400" b="1" dirty="0">
              <a:latin typeface="Garamond" panose="02020404030301010803" pitchFamily="18" charset="0"/>
            </a:endParaRPr>
          </a:p>
          <a:p>
            <a:pPr algn="l">
              <a:spcBef>
                <a:spcPts val="0"/>
              </a:spcBef>
            </a:pPr>
            <a:endParaRPr lang="en-US" sz="4400" b="1" dirty="0">
              <a:latin typeface="Garamond" panose="02020404030301010803" pitchFamily="18" charset="0"/>
            </a:endParaRPr>
          </a:p>
          <a:p>
            <a:pPr algn="l">
              <a:spcBef>
                <a:spcPts val="0"/>
              </a:spcBef>
            </a:pPr>
            <a:endParaRPr lang="en-US" sz="4400" b="1" dirty="0">
              <a:latin typeface="Garamond" panose="02020404030301010803" pitchFamily="18" charset="0"/>
            </a:endParaRPr>
          </a:p>
          <a:p>
            <a:pPr algn="l">
              <a:spcBef>
                <a:spcPts val="0"/>
              </a:spcBef>
            </a:pPr>
            <a:endParaRPr lang="en-US" sz="4400" b="1" dirty="0">
              <a:latin typeface="Garamond" panose="02020404030301010803" pitchFamily="18" charset="0"/>
            </a:endParaRPr>
          </a:p>
          <a:p>
            <a:pPr algn="l">
              <a:spcBef>
                <a:spcPts val="0"/>
              </a:spcBef>
            </a:pPr>
            <a:endParaRPr lang="en-US" sz="4400" b="1" dirty="0">
              <a:latin typeface="Garamond" panose="02020404030301010803" pitchFamily="18" charset="0"/>
            </a:endParaRPr>
          </a:p>
          <a:p>
            <a:pPr algn="l">
              <a:spcBef>
                <a:spcPts val="0"/>
              </a:spcBef>
            </a:pPr>
            <a:endParaRPr lang="en-US" sz="4400" b="1" dirty="0">
              <a:latin typeface="Garamond" panose="02020404030301010803" pitchFamily="18" charset="0"/>
            </a:endParaRPr>
          </a:p>
          <a:p>
            <a:pPr algn="l">
              <a:spcBef>
                <a:spcPts val="0"/>
              </a:spcBef>
            </a:pPr>
            <a:endParaRPr lang="en-US" sz="4000" dirty="0">
              <a:latin typeface="Garamond" panose="02020404030301010803" pitchFamily="18" charset="0"/>
            </a:endParaRPr>
          </a:p>
          <a:p>
            <a:pPr algn="l">
              <a:spcBef>
                <a:spcPts val="0"/>
              </a:spcBef>
            </a:pPr>
            <a:endParaRPr lang="en-US" sz="4400" b="1" dirty="0">
              <a:latin typeface="Garamond" panose="02020404030301010803" pitchFamily="18" charset="0"/>
            </a:endParaRPr>
          </a:p>
          <a:p>
            <a:pPr algn="l">
              <a:spcBef>
                <a:spcPts val="0"/>
              </a:spcBef>
            </a:pPr>
            <a:endParaRPr lang="en-US" sz="4400" b="1" dirty="0">
              <a:latin typeface="Garamond" panose="02020404030301010803" pitchFamily="18" charset="0"/>
            </a:endParaRPr>
          </a:p>
          <a:p>
            <a:pPr algn="l">
              <a:spcBef>
                <a:spcPts val="0"/>
              </a:spcBef>
            </a:pPr>
            <a:endParaRPr lang="en-US" sz="4400" b="1" dirty="0">
              <a:latin typeface="Garamond" panose="02020404030301010803" pitchFamily="18" charset="0"/>
            </a:endParaRPr>
          </a:p>
          <a:p>
            <a:pPr algn="l">
              <a:spcBef>
                <a:spcPts val="0"/>
              </a:spcBef>
            </a:pPr>
            <a:endParaRPr lang="en-US" sz="4400" b="1" dirty="0">
              <a:latin typeface="Garamond" panose="02020404030301010803" pitchFamily="18" charset="0"/>
            </a:endParaRPr>
          </a:p>
          <a:p>
            <a:pPr algn="l">
              <a:spcBef>
                <a:spcPts val="0"/>
              </a:spcBef>
            </a:pPr>
            <a:endParaRPr lang="en-US" sz="4400" b="1" dirty="0">
              <a:latin typeface="Garamond" panose="02020404030301010803" pitchFamily="18" charset="0"/>
            </a:endParaRPr>
          </a:p>
          <a:p>
            <a:pPr algn="l">
              <a:spcBef>
                <a:spcPts val="0"/>
              </a:spcBef>
            </a:pPr>
            <a:endParaRPr lang="en-US" sz="4400" b="1" dirty="0">
              <a:latin typeface="Garamond" panose="02020404030301010803" pitchFamily="18" charset="0"/>
            </a:endParaRPr>
          </a:p>
          <a:p>
            <a:pPr algn="l">
              <a:spcBef>
                <a:spcPts val="0"/>
              </a:spcBef>
            </a:pPr>
            <a:endParaRPr lang="en-US" sz="4400" b="1" dirty="0">
              <a:latin typeface="Garamond" panose="02020404030301010803" pitchFamily="18" charset="0"/>
            </a:endParaRPr>
          </a:p>
          <a:p>
            <a:pPr algn="l">
              <a:spcBef>
                <a:spcPts val="0"/>
              </a:spcBef>
            </a:pPr>
            <a:endParaRPr lang="en-US" sz="4400" b="1" dirty="0">
              <a:latin typeface="Garamond" panose="02020404030301010803" pitchFamily="18" charset="0"/>
            </a:endParaRPr>
          </a:p>
          <a:p>
            <a:pPr algn="l">
              <a:spcBef>
                <a:spcPts val="0"/>
              </a:spcBef>
            </a:pPr>
            <a:endParaRPr lang="en-US" sz="4400" b="1" dirty="0">
              <a:latin typeface="Garamond" panose="02020404030301010803" pitchFamily="18" charset="0"/>
            </a:endParaRPr>
          </a:p>
          <a:p>
            <a:pPr algn="l">
              <a:spcBef>
                <a:spcPts val="0"/>
              </a:spcBef>
            </a:pPr>
            <a:endParaRPr lang="en-US" sz="4000" dirty="0">
              <a:latin typeface="Garamond" panose="02020404030301010803" pitchFamily="18" charset="0"/>
            </a:endParaRPr>
          </a:p>
          <a:p>
            <a:pPr algn="just">
              <a:spcBef>
                <a:spcPts val="600"/>
              </a:spcBef>
            </a:pPr>
            <a:endParaRPr lang="en-US" sz="4000" dirty="0">
              <a:latin typeface="Garamond" panose="02020404030301010803" pitchFamily="18" charset="0"/>
            </a:endParaRPr>
          </a:p>
          <a:p>
            <a:pPr algn="l">
              <a:spcBef>
                <a:spcPts val="0"/>
              </a:spcBef>
            </a:pPr>
            <a:endParaRPr lang="en-US" sz="4400" dirty="0"/>
          </a:p>
          <a:p>
            <a:pPr marL="571500" indent="-571500" algn="l">
              <a:spcBef>
                <a:spcPts val="0"/>
              </a:spcBef>
              <a:buFont typeface="Arial" panose="020B0604020202020204" pitchFamily="34" charset="0"/>
              <a:buChar char="•"/>
            </a:pPr>
            <a:endParaRPr lang="en-US" sz="4400" dirty="0"/>
          </a:p>
        </p:txBody>
      </p:sp>
      <p:sp>
        <p:nvSpPr>
          <p:cNvPr id="12" name="Right Brace 11">
            <a:extLst>
              <a:ext uri="{FF2B5EF4-FFF2-40B4-BE49-F238E27FC236}">
                <a16:creationId xmlns:a16="http://schemas.microsoft.com/office/drawing/2014/main" id="{FBB5E9DC-9B87-45CF-856A-0B112A1BECFC}"/>
              </a:ext>
            </a:extLst>
          </p:cNvPr>
          <p:cNvSpPr/>
          <p:nvPr/>
        </p:nvSpPr>
        <p:spPr>
          <a:xfrm rot="16200000">
            <a:off x="30797892" y="15964674"/>
            <a:ext cx="97880" cy="415171"/>
          </a:xfrm>
          <a:prstGeom prst="righ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4" name="TextBox 13">
            <a:extLst>
              <a:ext uri="{FF2B5EF4-FFF2-40B4-BE49-F238E27FC236}">
                <a16:creationId xmlns:a16="http://schemas.microsoft.com/office/drawing/2014/main" id="{9ADD49D7-8A52-4F37-B41F-2A1E5803F7AF}"/>
              </a:ext>
            </a:extLst>
          </p:cNvPr>
          <p:cNvSpPr txBox="1"/>
          <p:nvPr/>
        </p:nvSpPr>
        <p:spPr>
          <a:xfrm>
            <a:off x="30509479" y="15772149"/>
            <a:ext cx="688928" cy="400110"/>
          </a:xfrm>
          <a:prstGeom prst="rect">
            <a:avLst/>
          </a:prstGeom>
          <a:noFill/>
        </p:spPr>
        <p:txBody>
          <a:bodyPr wrap="square" rtlCol="0">
            <a:spAutoFit/>
          </a:bodyPr>
          <a:lstStyle/>
          <a:p>
            <a:pPr algn="ctr"/>
            <a:r>
              <a:rPr lang="en-US" sz="2000" dirty="0"/>
              <a:t>*</a:t>
            </a:r>
          </a:p>
        </p:txBody>
      </p:sp>
      <p:cxnSp>
        <p:nvCxnSpPr>
          <p:cNvPr id="104" name="Straight Connector 103">
            <a:extLst>
              <a:ext uri="{FF2B5EF4-FFF2-40B4-BE49-F238E27FC236}">
                <a16:creationId xmlns:a16="http://schemas.microsoft.com/office/drawing/2014/main" id="{FFBC8CD9-B359-419F-870E-D2135D10A9BC}"/>
              </a:ext>
            </a:extLst>
          </p:cNvPr>
          <p:cNvCxnSpPr>
            <a:cxnSpLocks/>
          </p:cNvCxnSpPr>
          <p:nvPr/>
        </p:nvCxnSpPr>
        <p:spPr>
          <a:xfrm>
            <a:off x="18510901" y="13509749"/>
            <a:ext cx="20040" cy="2868331"/>
          </a:xfrm>
          <a:prstGeom prst="line">
            <a:avLst/>
          </a:prstGeom>
          <a:ln>
            <a:solidFill>
              <a:schemeClr val="tx1"/>
            </a:solidFill>
            <a:prstDash val="solid"/>
          </a:ln>
        </p:spPr>
        <p:style>
          <a:lnRef idx="2">
            <a:schemeClr val="dk1"/>
          </a:lnRef>
          <a:fillRef idx="0">
            <a:schemeClr val="dk1"/>
          </a:fillRef>
          <a:effectRef idx="1">
            <a:schemeClr val="dk1"/>
          </a:effectRef>
          <a:fontRef idx="minor">
            <a:schemeClr val="tx1"/>
          </a:fontRef>
        </p:style>
      </p:cxnSp>
      <p:cxnSp>
        <p:nvCxnSpPr>
          <p:cNvPr id="105" name="Straight Connector 104">
            <a:extLst>
              <a:ext uri="{FF2B5EF4-FFF2-40B4-BE49-F238E27FC236}">
                <a16:creationId xmlns:a16="http://schemas.microsoft.com/office/drawing/2014/main" id="{1D5DD68E-2FD5-46B4-8B57-FBFCC905081A}"/>
              </a:ext>
            </a:extLst>
          </p:cNvPr>
          <p:cNvCxnSpPr>
            <a:cxnSpLocks/>
          </p:cNvCxnSpPr>
          <p:nvPr/>
        </p:nvCxnSpPr>
        <p:spPr>
          <a:xfrm>
            <a:off x="25184161" y="13509748"/>
            <a:ext cx="20040" cy="2868331"/>
          </a:xfrm>
          <a:prstGeom prst="line">
            <a:avLst/>
          </a:prstGeom>
          <a:ln>
            <a:solidFill>
              <a:schemeClr val="tx1"/>
            </a:solidFill>
            <a:prstDash val="solid"/>
          </a:ln>
        </p:spPr>
        <p:style>
          <a:lnRef idx="2">
            <a:schemeClr val="dk1"/>
          </a:lnRef>
          <a:fillRef idx="0">
            <a:schemeClr val="dk1"/>
          </a:fillRef>
          <a:effectRef idx="1">
            <a:schemeClr val="dk1"/>
          </a:effectRef>
          <a:fontRef idx="minor">
            <a:schemeClr val="tx1"/>
          </a:fontRef>
        </p:style>
      </p:cxnSp>
      <p:cxnSp>
        <p:nvCxnSpPr>
          <p:cNvPr id="106" name="Straight Connector 105">
            <a:extLst>
              <a:ext uri="{FF2B5EF4-FFF2-40B4-BE49-F238E27FC236}">
                <a16:creationId xmlns:a16="http://schemas.microsoft.com/office/drawing/2014/main" id="{C26B9F73-E883-43A8-A0D2-60C0B515D19B}"/>
              </a:ext>
            </a:extLst>
          </p:cNvPr>
          <p:cNvCxnSpPr>
            <a:cxnSpLocks/>
          </p:cNvCxnSpPr>
          <p:nvPr/>
        </p:nvCxnSpPr>
        <p:spPr>
          <a:xfrm>
            <a:off x="21810386" y="19401644"/>
            <a:ext cx="20040" cy="2868331"/>
          </a:xfrm>
          <a:prstGeom prst="line">
            <a:avLst/>
          </a:prstGeom>
          <a:ln>
            <a:solidFill>
              <a:schemeClr val="tx1"/>
            </a:solidFill>
            <a:prstDash val="solid"/>
          </a:ln>
        </p:spPr>
        <p:style>
          <a:lnRef idx="2">
            <a:schemeClr val="dk1"/>
          </a:lnRef>
          <a:fillRef idx="0">
            <a:schemeClr val="dk1"/>
          </a:fillRef>
          <a:effectRef idx="1">
            <a:schemeClr val="dk1"/>
          </a:effectRef>
          <a:fontRef idx="minor">
            <a:schemeClr val="tx1"/>
          </a:fontRef>
        </p:style>
      </p:cxnSp>
      <p:cxnSp>
        <p:nvCxnSpPr>
          <p:cNvPr id="19" name="Straight Arrow Connector 18">
            <a:extLst>
              <a:ext uri="{FF2B5EF4-FFF2-40B4-BE49-F238E27FC236}">
                <a16:creationId xmlns:a16="http://schemas.microsoft.com/office/drawing/2014/main" id="{B2119CC0-90DD-41E3-85F0-77EC5D5D6861}"/>
              </a:ext>
            </a:extLst>
          </p:cNvPr>
          <p:cNvCxnSpPr>
            <a:cxnSpLocks/>
          </p:cNvCxnSpPr>
          <p:nvPr/>
        </p:nvCxnSpPr>
        <p:spPr>
          <a:xfrm>
            <a:off x="12855062" y="26744780"/>
            <a:ext cx="0" cy="597915"/>
          </a:xfrm>
          <a:prstGeom prst="straightConnector1">
            <a:avLst/>
          </a:prstGeom>
          <a:ln w="635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56CFD8F0-E1C9-42EA-814F-6FC5E017C928}"/>
              </a:ext>
            </a:extLst>
          </p:cNvPr>
          <p:cNvCxnSpPr>
            <a:cxnSpLocks/>
          </p:cNvCxnSpPr>
          <p:nvPr/>
        </p:nvCxnSpPr>
        <p:spPr>
          <a:xfrm>
            <a:off x="15217631" y="26744780"/>
            <a:ext cx="0" cy="597915"/>
          </a:xfrm>
          <a:prstGeom prst="straightConnector1">
            <a:avLst/>
          </a:prstGeom>
          <a:ln w="635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7" name="Rectangle 136">
            <a:extLst>
              <a:ext uri="{FF2B5EF4-FFF2-40B4-BE49-F238E27FC236}">
                <a16:creationId xmlns:a16="http://schemas.microsoft.com/office/drawing/2014/main" id="{544CBF4A-56D0-4CDE-BAF1-381A898EA5CC}"/>
              </a:ext>
            </a:extLst>
          </p:cNvPr>
          <p:cNvSpPr/>
          <p:nvPr/>
        </p:nvSpPr>
        <p:spPr>
          <a:xfrm>
            <a:off x="35753999" y="15314021"/>
            <a:ext cx="4445664" cy="1891794"/>
          </a:xfrm>
          <a:prstGeom prst="rect">
            <a:avLst/>
          </a:prstGeom>
          <a:solidFill>
            <a:schemeClr val="bg1">
              <a:lumMod val="95000"/>
            </a:schemeClr>
          </a:solidFill>
          <a:ln w="254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endParaRPr lang="en-US" sz="1100"/>
          </a:p>
        </p:txBody>
      </p:sp>
      <p:sp>
        <p:nvSpPr>
          <p:cNvPr id="138" name="Flowchart: Manual Operation 137">
            <a:extLst>
              <a:ext uri="{FF2B5EF4-FFF2-40B4-BE49-F238E27FC236}">
                <a16:creationId xmlns:a16="http://schemas.microsoft.com/office/drawing/2014/main" id="{3DA1AEFA-86CC-469F-87D2-890E89D52111}"/>
              </a:ext>
            </a:extLst>
          </p:cNvPr>
          <p:cNvSpPr/>
          <p:nvPr/>
        </p:nvSpPr>
        <p:spPr>
          <a:xfrm rot="10800000" flipV="1">
            <a:off x="36217475" y="14563569"/>
            <a:ext cx="792182" cy="750451"/>
          </a:xfrm>
          <a:prstGeom prst="flowChartManualOperation">
            <a:avLst/>
          </a:prstGeom>
          <a:solidFill>
            <a:schemeClr val="bg1">
              <a:lumMod val="95000"/>
            </a:schemeClr>
          </a:solidFill>
          <a:ln w="25400">
            <a:solidFill>
              <a:schemeClr val="tx1">
                <a:lumMod val="95000"/>
                <a:lumOff val="5000"/>
              </a:schemeClr>
            </a:solidFill>
          </a:ln>
          <a:effectLst>
            <a:outerShdw blurRad="50800" dist="38100" dir="2700000" algn="tl"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endParaRPr lang="en-US" sz="1100"/>
          </a:p>
        </p:txBody>
      </p:sp>
      <p:sp>
        <p:nvSpPr>
          <p:cNvPr id="139" name="Flowchart: Manual Operation 138">
            <a:extLst>
              <a:ext uri="{FF2B5EF4-FFF2-40B4-BE49-F238E27FC236}">
                <a16:creationId xmlns:a16="http://schemas.microsoft.com/office/drawing/2014/main" id="{38159DAB-F958-44FF-B163-191296461730}"/>
              </a:ext>
            </a:extLst>
          </p:cNvPr>
          <p:cNvSpPr/>
          <p:nvPr/>
        </p:nvSpPr>
        <p:spPr>
          <a:xfrm flipV="1">
            <a:off x="39153179" y="17204524"/>
            <a:ext cx="766073" cy="786752"/>
          </a:xfrm>
          <a:prstGeom prst="flowChartManualOperation">
            <a:avLst/>
          </a:prstGeom>
          <a:solidFill>
            <a:schemeClr val="bg1">
              <a:lumMod val="95000"/>
            </a:schemeClr>
          </a:solidFill>
          <a:ln w="25400">
            <a:solidFill>
              <a:schemeClr val="tx1">
                <a:lumMod val="95000"/>
                <a:lumOff val="5000"/>
              </a:schemeClr>
            </a:solidFill>
          </a:ln>
          <a:effectLst>
            <a:outerShdw blurRad="50800" dist="38100" dir="2700000" algn="tl"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endParaRPr lang="en-US" sz="1100"/>
          </a:p>
        </p:txBody>
      </p:sp>
      <p:sp>
        <p:nvSpPr>
          <p:cNvPr id="140" name="Cylinder 139">
            <a:extLst>
              <a:ext uri="{FF2B5EF4-FFF2-40B4-BE49-F238E27FC236}">
                <a16:creationId xmlns:a16="http://schemas.microsoft.com/office/drawing/2014/main" id="{8D87EAAF-AC4F-41AB-A474-8462F6D03F22}"/>
              </a:ext>
            </a:extLst>
          </p:cNvPr>
          <p:cNvSpPr/>
          <p:nvPr/>
        </p:nvSpPr>
        <p:spPr>
          <a:xfrm rot="5400000">
            <a:off x="37897529" y="13450945"/>
            <a:ext cx="192520" cy="4411747"/>
          </a:xfrm>
          <a:prstGeom prst="can">
            <a:avLst/>
          </a:prstGeom>
          <a:solidFill>
            <a:srgbClr val="CC0000"/>
          </a:solidFill>
          <a:ln w="254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endParaRPr lang="en-US" sz="1100"/>
          </a:p>
        </p:txBody>
      </p:sp>
      <p:sp>
        <p:nvSpPr>
          <p:cNvPr id="141" name="Cylinder 140">
            <a:extLst>
              <a:ext uri="{FF2B5EF4-FFF2-40B4-BE49-F238E27FC236}">
                <a16:creationId xmlns:a16="http://schemas.microsoft.com/office/drawing/2014/main" id="{C3466856-A484-4E1B-9B58-4D6BD6647E62}"/>
              </a:ext>
            </a:extLst>
          </p:cNvPr>
          <p:cNvSpPr/>
          <p:nvPr/>
        </p:nvSpPr>
        <p:spPr>
          <a:xfrm rot="5400000">
            <a:off x="37901266" y="13890567"/>
            <a:ext cx="192520" cy="4411747"/>
          </a:xfrm>
          <a:prstGeom prst="can">
            <a:avLst/>
          </a:prstGeom>
          <a:solidFill>
            <a:srgbClr val="CC0000"/>
          </a:solidFill>
          <a:ln w="254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endParaRPr lang="en-US" sz="1100"/>
          </a:p>
        </p:txBody>
      </p:sp>
      <p:sp>
        <p:nvSpPr>
          <p:cNvPr id="142" name="Cylinder 141">
            <a:extLst>
              <a:ext uri="{FF2B5EF4-FFF2-40B4-BE49-F238E27FC236}">
                <a16:creationId xmlns:a16="http://schemas.microsoft.com/office/drawing/2014/main" id="{A361DBD6-E186-4F92-B97F-18EA4B20C8DB}"/>
              </a:ext>
            </a:extLst>
          </p:cNvPr>
          <p:cNvSpPr/>
          <p:nvPr/>
        </p:nvSpPr>
        <p:spPr>
          <a:xfrm rot="5400000">
            <a:off x="37897529" y="14320981"/>
            <a:ext cx="192520" cy="4411747"/>
          </a:xfrm>
          <a:prstGeom prst="can">
            <a:avLst/>
          </a:prstGeom>
          <a:solidFill>
            <a:srgbClr val="CC0000"/>
          </a:solidFill>
          <a:ln w="254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endParaRPr lang="en-US" sz="1100"/>
          </a:p>
        </p:txBody>
      </p:sp>
      <p:sp>
        <p:nvSpPr>
          <p:cNvPr id="143" name="Cylinder 142">
            <a:extLst>
              <a:ext uri="{FF2B5EF4-FFF2-40B4-BE49-F238E27FC236}">
                <a16:creationId xmlns:a16="http://schemas.microsoft.com/office/drawing/2014/main" id="{028318AC-2C63-4BCC-AECF-B1C3ED53E805}"/>
              </a:ext>
            </a:extLst>
          </p:cNvPr>
          <p:cNvSpPr/>
          <p:nvPr/>
        </p:nvSpPr>
        <p:spPr>
          <a:xfrm rot="5400000">
            <a:off x="37897529" y="14716949"/>
            <a:ext cx="192520" cy="4411747"/>
          </a:xfrm>
          <a:prstGeom prst="can">
            <a:avLst/>
          </a:prstGeom>
          <a:solidFill>
            <a:srgbClr val="CC0000"/>
          </a:solidFill>
          <a:ln w="254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endParaRPr lang="en-US" sz="1100"/>
          </a:p>
        </p:txBody>
      </p:sp>
      <p:sp>
        <p:nvSpPr>
          <p:cNvPr id="144" name="Arrow: Right 143">
            <a:extLst>
              <a:ext uri="{FF2B5EF4-FFF2-40B4-BE49-F238E27FC236}">
                <a16:creationId xmlns:a16="http://schemas.microsoft.com/office/drawing/2014/main" id="{CA0A67C9-AAE4-43A6-86FB-575964C1A2E9}"/>
              </a:ext>
            </a:extLst>
          </p:cNvPr>
          <p:cNvSpPr/>
          <p:nvPr/>
        </p:nvSpPr>
        <p:spPr>
          <a:xfrm>
            <a:off x="35306634" y="15801232"/>
            <a:ext cx="428538" cy="431549"/>
          </a:xfrm>
          <a:prstGeom prst="rightArrow">
            <a:avLst/>
          </a:prstGeom>
          <a:solidFill>
            <a:schemeClr val="bg1">
              <a:lumMod val="95000"/>
            </a:schemeClr>
          </a:solidFill>
          <a:ln w="254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45" name="Arrow: Right 144">
            <a:extLst>
              <a:ext uri="{FF2B5EF4-FFF2-40B4-BE49-F238E27FC236}">
                <a16:creationId xmlns:a16="http://schemas.microsoft.com/office/drawing/2014/main" id="{E0EB2895-3973-4EE3-ABD8-4B1195E860A8}"/>
              </a:ext>
            </a:extLst>
          </p:cNvPr>
          <p:cNvSpPr/>
          <p:nvPr/>
        </p:nvSpPr>
        <p:spPr>
          <a:xfrm>
            <a:off x="35306634" y="16192698"/>
            <a:ext cx="443628" cy="530351"/>
          </a:xfrm>
          <a:prstGeom prst="rightArrow">
            <a:avLst/>
          </a:prstGeom>
          <a:solidFill>
            <a:schemeClr val="bg1">
              <a:lumMod val="95000"/>
            </a:schemeClr>
          </a:solidFill>
          <a:ln w="254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46" name="Arrow: Right 145">
            <a:extLst>
              <a:ext uri="{FF2B5EF4-FFF2-40B4-BE49-F238E27FC236}">
                <a16:creationId xmlns:a16="http://schemas.microsoft.com/office/drawing/2014/main" id="{EF2688D4-77BE-4D61-A189-6F18DFDAC03C}"/>
              </a:ext>
            </a:extLst>
          </p:cNvPr>
          <p:cNvSpPr/>
          <p:nvPr/>
        </p:nvSpPr>
        <p:spPr>
          <a:xfrm>
            <a:off x="35306634" y="16723050"/>
            <a:ext cx="430407" cy="482766"/>
          </a:xfrm>
          <a:prstGeom prst="rightArrow">
            <a:avLst/>
          </a:prstGeom>
          <a:solidFill>
            <a:schemeClr val="bg1">
              <a:lumMod val="95000"/>
            </a:schemeClr>
          </a:solidFill>
          <a:ln w="254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47" name="Arrow: Right 146">
            <a:extLst>
              <a:ext uri="{FF2B5EF4-FFF2-40B4-BE49-F238E27FC236}">
                <a16:creationId xmlns:a16="http://schemas.microsoft.com/office/drawing/2014/main" id="{AA417514-9D6A-41FB-BCEF-A78491FB6906}"/>
              </a:ext>
            </a:extLst>
          </p:cNvPr>
          <p:cNvSpPr/>
          <p:nvPr/>
        </p:nvSpPr>
        <p:spPr>
          <a:xfrm>
            <a:off x="35273754" y="15320747"/>
            <a:ext cx="447365" cy="436891"/>
          </a:xfrm>
          <a:prstGeom prst="rightArrow">
            <a:avLst/>
          </a:prstGeom>
          <a:solidFill>
            <a:schemeClr val="bg1">
              <a:lumMod val="95000"/>
            </a:schemeClr>
          </a:solidFill>
          <a:ln w="254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48" name="Arrow: Right 147">
            <a:extLst>
              <a:ext uri="{FF2B5EF4-FFF2-40B4-BE49-F238E27FC236}">
                <a16:creationId xmlns:a16="http://schemas.microsoft.com/office/drawing/2014/main" id="{EECDBDD3-D606-47B6-9E38-398D94B80515}"/>
              </a:ext>
            </a:extLst>
          </p:cNvPr>
          <p:cNvSpPr/>
          <p:nvPr/>
        </p:nvSpPr>
        <p:spPr>
          <a:xfrm>
            <a:off x="40208142" y="15426485"/>
            <a:ext cx="449674" cy="421885"/>
          </a:xfrm>
          <a:prstGeom prst="rightArrow">
            <a:avLst/>
          </a:prstGeom>
          <a:solidFill>
            <a:schemeClr val="bg1">
              <a:lumMod val="95000"/>
            </a:schemeClr>
          </a:solidFill>
          <a:ln w="254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50" name="Arrow: Right 149">
            <a:extLst>
              <a:ext uri="{FF2B5EF4-FFF2-40B4-BE49-F238E27FC236}">
                <a16:creationId xmlns:a16="http://schemas.microsoft.com/office/drawing/2014/main" id="{CAE83D91-4B17-41F5-82ED-D095744B08DE}"/>
              </a:ext>
            </a:extLst>
          </p:cNvPr>
          <p:cNvSpPr/>
          <p:nvPr/>
        </p:nvSpPr>
        <p:spPr>
          <a:xfrm>
            <a:off x="40216622" y="15838954"/>
            <a:ext cx="453411" cy="453519"/>
          </a:xfrm>
          <a:prstGeom prst="rightArrow">
            <a:avLst/>
          </a:prstGeom>
          <a:solidFill>
            <a:schemeClr val="bg1">
              <a:lumMod val="95000"/>
            </a:schemeClr>
          </a:solidFill>
          <a:ln w="254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51" name="Arrow: Right 150">
            <a:extLst>
              <a:ext uri="{FF2B5EF4-FFF2-40B4-BE49-F238E27FC236}">
                <a16:creationId xmlns:a16="http://schemas.microsoft.com/office/drawing/2014/main" id="{83474315-EC5C-4367-A3E5-6FD094AB0BA9}"/>
              </a:ext>
            </a:extLst>
          </p:cNvPr>
          <p:cNvSpPr/>
          <p:nvPr/>
        </p:nvSpPr>
        <p:spPr>
          <a:xfrm>
            <a:off x="40205493" y="16724573"/>
            <a:ext cx="443844" cy="440322"/>
          </a:xfrm>
          <a:prstGeom prst="rightArrow">
            <a:avLst/>
          </a:prstGeom>
          <a:solidFill>
            <a:schemeClr val="bg1">
              <a:lumMod val="95000"/>
            </a:schemeClr>
          </a:solidFill>
          <a:ln w="254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52" name="Arrow: Right 151">
            <a:extLst>
              <a:ext uri="{FF2B5EF4-FFF2-40B4-BE49-F238E27FC236}">
                <a16:creationId xmlns:a16="http://schemas.microsoft.com/office/drawing/2014/main" id="{BAA8FFA3-5ADE-4482-84B0-A17C608880E6}"/>
              </a:ext>
            </a:extLst>
          </p:cNvPr>
          <p:cNvSpPr/>
          <p:nvPr/>
        </p:nvSpPr>
        <p:spPr>
          <a:xfrm>
            <a:off x="40206460" y="16276495"/>
            <a:ext cx="459836" cy="428447"/>
          </a:xfrm>
          <a:prstGeom prst="rightArrow">
            <a:avLst/>
          </a:prstGeom>
          <a:solidFill>
            <a:schemeClr val="bg1">
              <a:lumMod val="95000"/>
            </a:schemeClr>
          </a:solidFill>
          <a:ln w="254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53" name="Arrow: Curved Down 152">
            <a:extLst>
              <a:ext uri="{FF2B5EF4-FFF2-40B4-BE49-F238E27FC236}">
                <a16:creationId xmlns:a16="http://schemas.microsoft.com/office/drawing/2014/main" id="{B72DDEA9-E83A-4564-B0F8-339CF78F95AA}"/>
              </a:ext>
            </a:extLst>
          </p:cNvPr>
          <p:cNvSpPr/>
          <p:nvPr/>
        </p:nvSpPr>
        <p:spPr>
          <a:xfrm>
            <a:off x="37993789" y="14386169"/>
            <a:ext cx="1921658" cy="934578"/>
          </a:xfrm>
          <a:prstGeom prst="curvedDownArrow">
            <a:avLst/>
          </a:prstGeom>
          <a:solidFill>
            <a:schemeClr val="bg1">
              <a:lumMod val="95000"/>
            </a:schemeClr>
          </a:solidFill>
          <a:ln w="254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endParaRPr lang="en-US" sz="1100">
              <a:solidFill>
                <a:schemeClr val="tx1"/>
              </a:solidFill>
            </a:endParaRPr>
          </a:p>
        </p:txBody>
      </p:sp>
      <p:sp>
        <p:nvSpPr>
          <p:cNvPr id="154" name="Arrow: Curved Up 153">
            <a:extLst>
              <a:ext uri="{FF2B5EF4-FFF2-40B4-BE49-F238E27FC236}">
                <a16:creationId xmlns:a16="http://schemas.microsoft.com/office/drawing/2014/main" id="{42301471-4699-497E-ABAE-F6C99848200E}"/>
              </a:ext>
            </a:extLst>
          </p:cNvPr>
          <p:cNvSpPr/>
          <p:nvPr/>
        </p:nvSpPr>
        <p:spPr>
          <a:xfrm>
            <a:off x="36395172" y="17204525"/>
            <a:ext cx="2051505" cy="815027"/>
          </a:xfrm>
          <a:prstGeom prst="curvedUpArrow">
            <a:avLst/>
          </a:prstGeom>
          <a:solidFill>
            <a:schemeClr val="bg1">
              <a:lumMod val="95000"/>
            </a:schemeClr>
          </a:solidFill>
          <a:ln w="25400">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l"/>
            <a:endParaRPr lang="en-US" sz="1100">
              <a:solidFill>
                <a:schemeClr val="tx1"/>
              </a:solidFill>
            </a:endParaRPr>
          </a:p>
        </p:txBody>
      </p:sp>
      <p:sp>
        <p:nvSpPr>
          <p:cNvPr id="155" name="Rectangle 154">
            <a:extLst>
              <a:ext uri="{FF2B5EF4-FFF2-40B4-BE49-F238E27FC236}">
                <a16:creationId xmlns:a16="http://schemas.microsoft.com/office/drawing/2014/main" id="{4B7C6A1C-B96D-4598-B1D4-F663F2E3E1A5}"/>
              </a:ext>
            </a:extLst>
          </p:cNvPr>
          <p:cNvSpPr/>
          <p:nvPr/>
        </p:nvSpPr>
        <p:spPr>
          <a:xfrm>
            <a:off x="32922669" y="15320748"/>
            <a:ext cx="2351085" cy="1737360"/>
          </a:xfrm>
          <a:prstGeom prst="rect">
            <a:avLst/>
          </a:prstGeom>
          <a:noFill/>
          <a:ln w="254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3200" b="1" dirty="0"/>
              <a:t>Cold</a:t>
            </a:r>
          </a:p>
          <a:p>
            <a:pPr algn="ctr"/>
            <a:r>
              <a:rPr lang="en-US" sz="3200" b="1" dirty="0"/>
              <a:t> T</a:t>
            </a:r>
            <a:r>
              <a:rPr lang="en-US" sz="3200" b="1" baseline="-25000" dirty="0"/>
              <a:t>in</a:t>
            </a:r>
            <a:r>
              <a:rPr lang="en-US" sz="3200" b="1" dirty="0"/>
              <a:t> = 20 °C</a:t>
            </a:r>
          </a:p>
        </p:txBody>
      </p:sp>
      <p:sp>
        <p:nvSpPr>
          <p:cNvPr id="156" name="Rectangle 155">
            <a:extLst>
              <a:ext uri="{FF2B5EF4-FFF2-40B4-BE49-F238E27FC236}">
                <a16:creationId xmlns:a16="http://schemas.microsoft.com/office/drawing/2014/main" id="{EA07E264-014C-4416-9E55-B628A3EC5B62}"/>
              </a:ext>
            </a:extLst>
          </p:cNvPr>
          <p:cNvSpPr/>
          <p:nvPr/>
        </p:nvSpPr>
        <p:spPr>
          <a:xfrm>
            <a:off x="40705240" y="15319619"/>
            <a:ext cx="2350008" cy="1737360"/>
          </a:xfrm>
          <a:prstGeom prst="rect">
            <a:avLst/>
          </a:prstGeom>
          <a:noFill/>
          <a:ln w="254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3200" dirty="0"/>
          </a:p>
          <a:p>
            <a:pPr algn="ctr"/>
            <a:r>
              <a:rPr lang="en-US" sz="3200" b="1" dirty="0"/>
              <a:t>Cold</a:t>
            </a:r>
          </a:p>
          <a:p>
            <a:pPr algn="ctr"/>
            <a:r>
              <a:rPr lang="en-US" sz="3200" b="1" dirty="0"/>
              <a:t>T</a:t>
            </a:r>
            <a:r>
              <a:rPr lang="en-US" sz="3200" b="1" baseline="-25000" dirty="0"/>
              <a:t>out</a:t>
            </a:r>
            <a:r>
              <a:rPr lang="en-US" sz="3200" b="1" dirty="0"/>
              <a:t> = 50 °C</a:t>
            </a:r>
          </a:p>
          <a:p>
            <a:pPr algn="ctr"/>
            <a:endParaRPr lang="en-US" sz="3200" dirty="0"/>
          </a:p>
        </p:txBody>
      </p:sp>
      <p:sp>
        <p:nvSpPr>
          <p:cNvPr id="157" name="Rectangle 156">
            <a:extLst>
              <a:ext uri="{FF2B5EF4-FFF2-40B4-BE49-F238E27FC236}">
                <a16:creationId xmlns:a16="http://schemas.microsoft.com/office/drawing/2014/main" id="{78DA77A0-8F30-41FD-85DA-0950E04AE0DC}"/>
              </a:ext>
            </a:extLst>
          </p:cNvPr>
          <p:cNvSpPr/>
          <p:nvPr/>
        </p:nvSpPr>
        <p:spPr>
          <a:xfrm>
            <a:off x="35145708" y="13469081"/>
            <a:ext cx="2848081" cy="1094486"/>
          </a:xfrm>
          <a:prstGeom prst="rect">
            <a:avLst/>
          </a:prstGeom>
          <a:noFill/>
          <a:ln w="254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3200" b="1" dirty="0"/>
              <a:t>Hot</a:t>
            </a:r>
          </a:p>
          <a:p>
            <a:pPr algn="ctr"/>
            <a:r>
              <a:rPr lang="en-US" sz="3200" b="1" dirty="0"/>
              <a:t>T</a:t>
            </a:r>
            <a:r>
              <a:rPr lang="en-US" sz="3200" b="1" baseline="-25000" dirty="0"/>
              <a:t>in</a:t>
            </a:r>
            <a:r>
              <a:rPr lang="en-US" sz="3200" b="1" dirty="0"/>
              <a:t> = 80 °C</a:t>
            </a:r>
          </a:p>
        </p:txBody>
      </p:sp>
      <p:sp>
        <p:nvSpPr>
          <p:cNvPr id="158" name="Rectangle 157">
            <a:extLst>
              <a:ext uri="{FF2B5EF4-FFF2-40B4-BE49-F238E27FC236}">
                <a16:creationId xmlns:a16="http://schemas.microsoft.com/office/drawing/2014/main" id="{0970AE4C-42D1-4EE0-A301-C9D338C2E43C}"/>
              </a:ext>
            </a:extLst>
          </p:cNvPr>
          <p:cNvSpPr/>
          <p:nvPr/>
        </p:nvSpPr>
        <p:spPr>
          <a:xfrm>
            <a:off x="38240732" y="18066282"/>
            <a:ext cx="3061837" cy="1071700"/>
          </a:xfrm>
          <a:prstGeom prst="rect">
            <a:avLst/>
          </a:prstGeom>
          <a:noFill/>
          <a:ln w="254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3200" b="1" dirty="0"/>
              <a:t>Hot</a:t>
            </a:r>
          </a:p>
          <a:p>
            <a:pPr algn="ctr"/>
            <a:r>
              <a:rPr lang="en-US" sz="3200" b="1" dirty="0"/>
              <a:t> T</a:t>
            </a:r>
            <a:r>
              <a:rPr lang="en-US" sz="3200" b="1" baseline="-25000" dirty="0"/>
              <a:t>out</a:t>
            </a:r>
            <a:r>
              <a:rPr lang="en-US" sz="3200" b="1" dirty="0"/>
              <a:t> = 54.3 °C</a:t>
            </a:r>
          </a:p>
        </p:txBody>
      </p:sp>
      <p:sp>
        <p:nvSpPr>
          <p:cNvPr id="159" name="Rectangle 158">
            <a:extLst>
              <a:ext uri="{FF2B5EF4-FFF2-40B4-BE49-F238E27FC236}">
                <a16:creationId xmlns:a16="http://schemas.microsoft.com/office/drawing/2014/main" id="{B6FE217A-BE24-4537-89B2-11648CE89003}"/>
              </a:ext>
            </a:extLst>
          </p:cNvPr>
          <p:cNvSpPr/>
          <p:nvPr/>
        </p:nvSpPr>
        <p:spPr>
          <a:xfrm>
            <a:off x="39771651" y="13768179"/>
            <a:ext cx="2361988" cy="598359"/>
          </a:xfrm>
          <a:prstGeom prst="rect">
            <a:avLst/>
          </a:prstGeom>
          <a:noFill/>
          <a:ln w="254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3200" dirty="0"/>
              <a:t>m = 3 kg/s</a:t>
            </a:r>
          </a:p>
        </p:txBody>
      </p:sp>
      <p:sp>
        <p:nvSpPr>
          <p:cNvPr id="160" name="Rectangle 159">
            <a:extLst>
              <a:ext uri="{FF2B5EF4-FFF2-40B4-BE49-F238E27FC236}">
                <a16:creationId xmlns:a16="http://schemas.microsoft.com/office/drawing/2014/main" id="{EB071F97-B191-4157-9C2E-21447D8984EB}"/>
              </a:ext>
            </a:extLst>
          </p:cNvPr>
          <p:cNvSpPr/>
          <p:nvPr/>
        </p:nvSpPr>
        <p:spPr>
          <a:xfrm>
            <a:off x="37009657" y="15314021"/>
            <a:ext cx="291863" cy="878677"/>
          </a:xfrm>
          <a:prstGeom prst="rect">
            <a:avLst/>
          </a:prstGeom>
          <a:solidFill>
            <a:schemeClr val="bg1">
              <a:lumMod val="75000"/>
            </a:schemeClr>
          </a:solidFill>
          <a:ln w="254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2" name="Rectangle 161">
            <a:extLst>
              <a:ext uri="{FF2B5EF4-FFF2-40B4-BE49-F238E27FC236}">
                <a16:creationId xmlns:a16="http://schemas.microsoft.com/office/drawing/2014/main" id="{6C5563E2-65F6-4291-93FA-60DB8C59C402}"/>
              </a:ext>
            </a:extLst>
          </p:cNvPr>
          <p:cNvSpPr/>
          <p:nvPr/>
        </p:nvSpPr>
        <p:spPr>
          <a:xfrm>
            <a:off x="38612159" y="16192699"/>
            <a:ext cx="284191" cy="1011826"/>
          </a:xfrm>
          <a:prstGeom prst="rect">
            <a:avLst/>
          </a:prstGeom>
          <a:solidFill>
            <a:schemeClr val="bg1">
              <a:lumMod val="75000"/>
            </a:schemeClr>
          </a:solidFill>
          <a:ln w="254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b="1">
              <a:ln w="22225">
                <a:solidFill>
                  <a:schemeClr val="accent2"/>
                </a:solidFill>
                <a:prstDash val="solid"/>
              </a:ln>
              <a:solidFill>
                <a:schemeClr val="accent2">
                  <a:lumMod val="40000"/>
                  <a:lumOff val="60000"/>
                </a:schemeClr>
              </a:solidFill>
            </a:endParaRPr>
          </a:p>
        </p:txBody>
      </p:sp>
      <p:pic>
        <p:nvPicPr>
          <p:cNvPr id="1030" name="Picture 6" descr="Image result for shell and tube heat exchanger industrial">
            <a:extLst>
              <a:ext uri="{FF2B5EF4-FFF2-40B4-BE49-F238E27FC236}">
                <a16:creationId xmlns:a16="http://schemas.microsoft.com/office/drawing/2014/main" id="{83B0B1A4-90E5-4BF0-8ED6-76BC4B036E97}"/>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202040" y="8983023"/>
            <a:ext cx="2723150" cy="19598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plate heat exchanger industry">
            <a:extLst>
              <a:ext uri="{FF2B5EF4-FFF2-40B4-BE49-F238E27FC236}">
                <a16:creationId xmlns:a16="http://schemas.microsoft.com/office/drawing/2014/main" id="{7CAFA560-1D39-4587-BD06-5F4DF6530EAA}"/>
              </a:ext>
            </a:extLst>
          </p:cNvPr>
          <p:cNvPicPr>
            <a:picLocks noChangeAspect="1" noChangeArrowheads="1"/>
          </p:cNvPicPr>
          <p:nvPr/>
        </p:nvPicPr>
        <p:blipFill rotWithShape="1">
          <a:blip r:embed="rId15">
            <a:extLst>
              <a:ext uri="{28A0092B-C50C-407E-A947-70E740481C1C}">
                <a14:useLocalDpi xmlns:a14="http://schemas.microsoft.com/office/drawing/2010/main" val="0"/>
              </a:ext>
            </a:extLst>
          </a:blip>
          <a:srcRect t="18086"/>
          <a:stretch/>
        </p:blipFill>
        <p:spPr bwMode="auto">
          <a:xfrm>
            <a:off x="4467775" y="8983023"/>
            <a:ext cx="2781524" cy="199109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industrial tubular heat exchanger">
            <a:extLst>
              <a:ext uri="{FF2B5EF4-FFF2-40B4-BE49-F238E27FC236}">
                <a16:creationId xmlns:a16="http://schemas.microsoft.com/office/drawing/2014/main" id="{F1CC82C5-5BC7-4E20-93FB-2766374290D5}"/>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716707" y="8983021"/>
            <a:ext cx="2802854" cy="1991097"/>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3E81C199-C9E9-485A-BE83-303EB6D8D616}"/>
              </a:ext>
            </a:extLst>
          </p:cNvPr>
          <p:cNvSpPr txBox="1"/>
          <p:nvPr/>
        </p:nvSpPr>
        <p:spPr>
          <a:xfrm>
            <a:off x="4375100" y="10911840"/>
            <a:ext cx="3305860" cy="338554"/>
          </a:xfrm>
          <a:prstGeom prst="rect">
            <a:avLst/>
          </a:prstGeom>
          <a:noFill/>
        </p:spPr>
        <p:txBody>
          <a:bodyPr wrap="square" rtlCol="0">
            <a:spAutoFit/>
          </a:bodyPr>
          <a:lstStyle/>
          <a:p>
            <a:r>
              <a:rPr lang="en-US" sz="800" dirty="0"/>
              <a:t>https://www.indiamart.com/proddetail/industrial-plate-heat-exchanger-4109995912.html</a:t>
            </a:r>
          </a:p>
        </p:txBody>
      </p:sp>
      <p:sp>
        <p:nvSpPr>
          <p:cNvPr id="163" name="TextBox 162">
            <a:extLst>
              <a:ext uri="{FF2B5EF4-FFF2-40B4-BE49-F238E27FC236}">
                <a16:creationId xmlns:a16="http://schemas.microsoft.com/office/drawing/2014/main" id="{E2EB14EB-52B3-40CF-B79A-2505DB3C80E0}"/>
              </a:ext>
            </a:extLst>
          </p:cNvPr>
          <p:cNvSpPr txBox="1"/>
          <p:nvPr/>
        </p:nvSpPr>
        <p:spPr>
          <a:xfrm>
            <a:off x="8118686" y="10893762"/>
            <a:ext cx="3305860" cy="215444"/>
          </a:xfrm>
          <a:prstGeom prst="rect">
            <a:avLst/>
          </a:prstGeom>
          <a:noFill/>
        </p:spPr>
        <p:txBody>
          <a:bodyPr wrap="square" rtlCol="0">
            <a:spAutoFit/>
          </a:bodyPr>
          <a:lstStyle/>
          <a:p>
            <a:r>
              <a:rPr lang="en-US" sz="800" dirty="0"/>
              <a:t>http://www.pre-heat.com/industrial-shell-tube-heat-exchanger.html</a:t>
            </a:r>
          </a:p>
        </p:txBody>
      </p:sp>
      <p:sp>
        <p:nvSpPr>
          <p:cNvPr id="164" name="TextBox 163">
            <a:extLst>
              <a:ext uri="{FF2B5EF4-FFF2-40B4-BE49-F238E27FC236}">
                <a16:creationId xmlns:a16="http://schemas.microsoft.com/office/drawing/2014/main" id="{3837F330-460F-4A19-9595-6BF37B037476}"/>
              </a:ext>
            </a:extLst>
          </p:cNvPr>
          <p:cNvSpPr txBox="1"/>
          <p:nvPr/>
        </p:nvSpPr>
        <p:spPr>
          <a:xfrm>
            <a:off x="637579" y="10925406"/>
            <a:ext cx="3305860" cy="215444"/>
          </a:xfrm>
          <a:prstGeom prst="rect">
            <a:avLst/>
          </a:prstGeom>
          <a:noFill/>
        </p:spPr>
        <p:txBody>
          <a:bodyPr wrap="square" rtlCol="0">
            <a:spAutoFit/>
          </a:bodyPr>
          <a:lstStyle/>
          <a:p>
            <a:r>
              <a:rPr lang="en-US" sz="800" dirty="0"/>
              <a:t>http://www.heatexchangerasia.co/tubular-heat-exchanger.html</a:t>
            </a:r>
          </a:p>
        </p:txBody>
      </p:sp>
      <mc:AlternateContent xmlns:mc="http://schemas.openxmlformats.org/markup-compatibility/2006" xmlns:a14="http://schemas.microsoft.com/office/drawing/2010/main">
        <mc:Choice Requires="a14">
          <p:sp>
            <p:nvSpPr>
              <p:cNvPr id="20" name="TextBox 19">
                <a:extLst>
                  <a:ext uri="{FF2B5EF4-FFF2-40B4-BE49-F238E27FC236}">
                    <a16:creationId xmlns:a16="http://schemas.microsoft.com/office/drawing/2014/main" id="{D86939D8-69E9-457D-80D8-CF58B4812BBA}"/>
                  </a:ext>
                </a:extLst>
              </p:cNvPr>
              <p:cNvSpPr txBox="1"/>
              <p:nvPr/>
            </p:nvSpPr>
            <p:spPr>
              <a:xfrm>
                <a:off x="21960189" y="7908476"/>
                <a:ext cx="3223972" cy="1323824"/>
              </a:xfrm>
              <a:prstGeom prst="rect">
                <a:avLst/>
              </a:prstGeom>
              <a:noFill/>
            </p:spPr>
            <p:txBody>
              <a:bodyPr wrap="square" rtlCol="0">
                <a:spAutoFit/>
              </a:bodyPr>
              <a:lstStyle/>
              <a:p>
                <a:pPr/>
                <a14:m>
                  <m:oMathPara xmlns:m="http://schemas.openxmlformats.org/officeDocument/2006/math">
                    <m:oMathParaPr>
                      <m:jc m:val="center"/>
                    </m:oMathParaPr>
                    <m:oMath xmlns:m="http://schemas.openxmlformats.org/officeDocument/2006/math">
                      <m:f>
                        <m:fPr>
                          <m:ctrlPr>
                            <a:rPr lang="en-US" sz="2400" i="1" smtClean="0">
                              <a:latin typeface="Cambria Math" panose="02040503050406030204" pitchFamily="18" charset="0"/>
                            </a:rPr>
                          </m:ctrlPr>
                        </m:fPr>
                        <m:num>
                          <m:r>
                            <a:rPr lang="en-US" sz="2400" b="0" i="1" smtClean="0">
                              <a:latin typeface="Cambria Math" panose="02040503050406030204" pitchFamily="18" charset="0"/>
                            </a:rPr>
                            <m:t>1</m:t>
                          </m:r>
                        </m:num>
                        <m:den>
                          <m:r>
                            <a:rPr lang="en-US" sz="2400" b="0" i="1" smtClean="0">
                              <a:latin typeface="Cambria Math" panose="02040503050406030204" pitchFamily="18" charset="0"/>
                            </a:rPr>
                            <m:t>𝑠𝑙𝑜𝑝𝑒</m:t>
                          </m:r>
                        </m:den>
                      </m:f>
                      <m:r>
                        <a:rPr lang="en-US" sz="2400" b="0" i="1" smtClean="0">
                          <a:latin typeface="Cambria Math" panose="02040503050406030204" pitchFamily="18" charset="0"/>
                        </a:rPr>
                        <m:t>=</m:t>
                      </m:r>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1</m:t>
                          </m:r>
                        </m:num>
                        <m:den>
                          <m:r>
                            <a:rPr lang="en-US" sz="2400" b="0" i="1" smtClean="0">
                              <a:latin typeface="Cambria Math" panose="02040503050406030204" pitchFamily="18" charset="0"/>
                            </a:rPr>
                            <m:t>𝐶</m:t>
                          </m:r>
                          <m:sSup>
                            <m:sSupPr>
                              <m:ctrlPr>
                                <a:rPr lang="en-US" sz="2400" b="0" i="1" smtClean="0">
                                  <a:latin typeface="Cambria Math" panose="02040503050406030204" pitchFamily="18" charset="0"/>
                                </a:rPr>
                              </m:ctrlPr>
                            </m:sSupPr>
                            <m:e>
                              <m:r>
                                <a:rPr lang="en-US" sz="2400" b="0" i="1" smtClean="0">
                                  <a:latin typeface="Cambria Math" panose="02040503050406030204" pitchFamily="18" charset="0"/>
                                </a:rPr>
                                <m:t>𝑃𝑟</m:t>
                              </m:r>
                            </m:e>
                            <m:sup>
                              <m:r>
                                <a:rPr lang="en-US" sz="2400" b="0" i="1" smtClean="0">
                                  <a:latin typeface="Cambria Math" panose="02040503050406030204" pitchFamily="18" charset="0"/>
                                </a:rPr>
                                <m:t>𝑛</m:t>
                              </m:r>
                            </m:sup>
                          </m:sSup>
                          <m:d>
                            <m:dPr>
                              <m:ctrlPr>
                                <a:rPr lang="en-US" sz="2400" b="0" i="1" smtClean="0">
                                  <a:latin typeface="Cambria Math" panose="02040503050406030204" pitchFamily="18" charset="0"/>
                                </a:rPr>
                              </m:ctrlPr>
                            </m:dPr>
                            <m:e>
                              <m:f>
                                <m:fPr>
                                  <m:ctrlPr>
                                    <a:rPr lang="en-US" sz="2400" b="0" i="1" smtClean="0">
                                      <a:latin typeface="Cambria Math" panose="02040503050406030204" pitchFamily="18" charset="0"/>
                                    </a:rPr>
                                  </m:ctrlPr>
                                </m:fPr>
                                <m:num>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𝑘</m:t>
                                      </m:r>
                                    </m:e>
                                    <m:sub>
                                      <m:r>
                                        <a:rPr lang="en-US" sz="2400" b="0" i="1" smtClean="0">
                                          <a:latin typeface="Cambria Math" panose="02040503050406030204" pitchFamily="18" charset="0"/>
                                        </a:rPr>
                                        <m:t>𝑓</m:t>
                                      </m:r>
                                    </m:sub>
                                  </m:sSub>
                                </m:num>
                                <m:den>
                                  <m:r>
                                    <a:rPr lang="en-US" sz="2400" b="0" i="1" smtClean="0">
                                      <a:latin typeface="Cambria Math" panose="02040503050406030204" pitchFamily="18" charset="0"/>
                                    </a:rPr>
                                    <m:t>𝐷</m:t>
                                  </m:r>
                                </m:den>
                              </m:f>
                            </m:e>
                          </m:d>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𝐴</m:t>
                              </m:r>
                            </m:e>
                            <m:sub>
                              <m:r>
                                <a:rPr lang="en-US" sz="2400" b="0" i="1" smtClean="0">
                                  <a:latin typeface="Cambria Math" panose="02040503050406030204" pitchFamily="18" charset="0"/>
                                </a:rPr>
                                <m:t>𝑖</m:t>
                              </m:r>
                            </m:sub>
                          </m:sSub>
                        </m:den>
                      </m:f>
                    </m:oMath>
                  </m:oMathPara>
                </a14:m>
                <a:endParaRPr lang="en-US" sz="2000" dirty="0"/>
              </a:p>
            </p:txBody>
          </p:sp>
        </mc:Choice>
        <mc:Fallback xmlns="">
          <p:sp>
            <p:nvSpPr>
              <p:cNvPr id="20" name="TextBox 19">
                <a:extLst>
                  <a:ext uri="{FF2B5EF4-FFF2-40B4-BE49-F238E27FC236}">
                    <a16:creationId xmlns:a16="http://schemas.microsoft.com/office/drawing/2014/main" id="{D86939D8-69E9-457D-80D8-CF58B4812BBA}"/>
                  </a:ext>
                </a:extLst>
              </p:cNvPr>
              <p:cNvSpPr txBox="1">
                <a:spLocks noRot="1" noChangeAspect="1" noMove="1" noResize="1" noEditPoints="1" noAdjustHandles="1" noChangeArrowheads="1" noChangeShapeType="1" noTextEdit="1"/>
              </p:cNvSpPr>
              <p:nvPr/>
            </p:nvSpPr>
            <p:spPr>
              <a:xfrm>
                <a:off x="21960189" y="7908476"/>
                <a:ext cx="3223972" cy="1323824"/>
              </a:xfrm>
              <a:prstGeom prst="rect">
                <a:avLst/>
              </a:prstGeom>
              <a:blipFill>
                <a:blip r:embed="rId17"/>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5" name="TextBox 164">
                <a:extLst>
                  <a:ext uri="{FF2B5EF4-FFF2-40B4-BE49-F238E27FC236}">
                    <a16:creationId xmlns:a16="http://schemas.microsoft.com/office/drawing/2014/main" id="{C763A231-7928-47FA-9900-4A3655E9BBE4}"/>
                  </a:ext>
                </a:extLst>
              </p:cNvPr>
              <p:cNvSpPr txBox="1"/>
              <p:nvPr/>
            </p:nvSpPr>
            <p:spPr>
              <a:xfrm>
                <a:off x="22090465" y="7130557"/>
                <a:ext cx="3034354" cy="661591"/>
              </a:xfrm>
              <a:prstGeom prst="rect">
                <a:avLst/>
              </a:prstGeom>
              <a:noFill/>
            </p:spPr>
            <p:txBody>
              <a:bodyPr wrap="square" rtlCol="0">
                <a:spAutoFit/>
              </a:bodyPr>
              <a:lstStyle/>
              <a:p>
                <a:pPr algn="ctr"/>
                <a:r>
                  <a:rPr lang="en-US" sz="2400" b="0" dirty="0"/>
                  <a:t>Intercept</a:t>
                </a:r>
                <a:r>
                  <a:rPr lang="en-US" sz="2400" dirty="0"/>
                  <a:t> </a:t>
                </a:r>
                <a14:m>
                  <m:oMath xmlns:m="http://schemas.openxmlformats.org/officeDocument/2006/math">
                    <m:r>
                      <a:rPr lang="en-US" sz="2400" i="1">
                        <a:latin typeface="Cambria Math" panose="02040503050406030204" pitchFamily="18" charset="0"/>
                      </a:rPr>
                      <m:t>=</m:t>
                    </m:r>
                  </m:oMath>
                </a14:m>
                <a:r>
                  <a:rPr lang="en-US" sz="2400" b="0" dirty="0"/>
                  <a:t>  </a:t>
                </a:r>
                <a14:m>
                  <m:oMath xmlns:m="http://schemas.openxmlformats.org/officeDocument/2006/math">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1</m:t>
                        </m:r>
                      </m:num>
                      <m:den>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h</m:t>
                            </m:r>
                          </m:e>
                          <m:sub>
                            <m:r>
                              <a:rPr lang="en-US" sz="2400" b="0" i="1" smtClean="0">
                                <a:latin typeface="Cambria Math" panose="02040503050406030204" pitchFamily="18" charset="0"/>
                              </a:rPr>
                              <m:t>𝑜</m:t>
                            </m:r>
                          </m:sub>
                        </m:sSub>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𝐴</m:t>
                            </m:r>
                          </m:e>
                          <m:sub>
                            <m:r>
                              <a:rPr lang="en-US" sz="2400" b="0" i="1" smtClean="0">
                                <a:latin typeface="Cambria Math" panose="02040503050406030204" pitchFamily="18" charset="0"/>
                              </a:rPr>
                              <m:t>𝑜</m:t>
                            </m:r>
                          </m:sub>
                        </m:sSub>
                      </m:den>
                    </m:f>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𝑅</m:t>
                        </m:r>
                      </m:e>
                      <m:sub>
                        <m:r>
                          <a:rPr lang="en-US" sz="2400" b="0" i="1" smtClean="0">
                            <a:latin typeface="Cambria Math" panose="02040503050406030204" pitchFamily="18" charset="0"/>
                          </a:rPr>
                          <m:t>𝑤</m:t>
                        </m:r>
                      </m:sub>
                    </m:sSub>
                  </m:oMath>
                </a14:m>
                <a:endParaRPr lang="en-US" sz="2400" dirty="0"/>
              </a:p>
            </p:txBody>
          </p:sp>
        </mc:Choice>
        <mc:Fallback xmlns="">
          <p:sp>
            <p:nvSpPr>
              <p:cNvPr id="165" name="TextBox 164">
                <a:extLst>
                  <a:ext uri="{FF2B5EF4-FFF2-40B4-BE49-F238E27FC236}">
                    <a16:creationId xmlns:a16="http://schemas.microsoft.com/office/drawing/2014/main" id="{C763A231-7928-47FA-9900-4A3655E9BBE4}"/>
                  </a:ext>
                </a:extLst>
              </p:cNvPr>
              <p:cNvSpPr txBox="1">
                <a:spLocks noRot="1" noChangeAspect="1" noMove="1" noResize="1" noEditPoints="1" noAdjustHandles="1" noChangeArrowheads="1" noChangeShapeType="1" noTextEdit="1"/>
              </p:cNvSpPr>
              <p:nvPr/>
            </p:nvSpPr>
            <p:spPr>
              <a:xfrm>
                <a:off x="22090465" y="7130557"/>
                <a:ext cx="3034354" cy="661591"/>
              </a:xfrm>
              <a:prstGeom prst="rect">
                <a:avLst/>
              </a:prstGeom>
              <a:blipFill>
                <a:blip r:embed="rId18"/>
                <a:stretch>
                  <a:fillRect l="-3213" b="-2778"/>
                </a:stretch>
              </a:blipFill>
            </p:spPr>
            <p:txBody>
              <a:bodyPr/>
              <a:lstStyle/>
              <a:p>
                <a:r>
                  <a:rPr lang="en-US">
                    <a:noFill/>
                  </a:rPr>
                  <a:t> </a:t>
                </a:r>
              </a:p>
            </p:txBody>
          </p:sp>
        </mc:Fallback>
      </mc:AlternateContent>
      <p:sp>
        <p:nvSpPr>
          <p:cNvPr id="166" name="TextBox 165">
            <a:extLst>
              <a:ext uri="{FF2B5EF4-FFF2-40B4-BE49-F238E27FC236}">
                <a16:creationId xmlns:a16="http://schemas.microsoft.com/office/drawing/2014/main" id="{221363FC-91C5-4529-9C86-22A02EC41F9E}"/>
              </a:ext>
            </a:extLst>
          </p:cNvPr>
          <p:cNvSpPr txBox="1"/>
          <p:nvPr/>
        </p:nvSpPr>
        <p:spPr>
          <a:xfrm>
            <a:off x="22148581" y="9218701"/>
            <a:ext cx="1029613" cy="461665"/>
          </a:xfrm>
          <a:prstGeom prst="rect">
            <a:avLst/>
          </a:prstGeom>
          <a:noFill/>
        </p:spPr>
        <p:txBody>
          <a:bodyPr wrap="square" rtlCol="0">
            <a:spAutoFit/>
          </a:bodyPr>
          <a:lstStyle/>
          <a:p>
            <a:r>
              <a:rPr lang="en-US" sz="2400" dirty="0"/>
              <a:t>m=0.8 </a:t>
            </a:r>
          </a:p>
        </p:txBody>
      </p:sp>
      <p:grpSp>
        <p:nvGrpSpPr>
          <p:cNvPr id="187" name="Group 186">
            <a:extLst>
              <a:ext uri="{FF2B5EF4-FFF2-40B4-BE49-F238E27FC236}">
                <a16:creationId xmlns:a16="http://schemas.microsoft.com/office/drawing/2014/main" id="{ED647D00-B613-4541-A2C9-978C1065F2B8}"/>
              </a:ext>
            </a:extLst>
          </p:cNvPr>
          <p:cNvGrpSpPr/>
          <p:nvPr/>
        </p:nvGrpSpPr>
        <p:grpSpPr>
          <a:xfrm>
            <a:off x="32742276" y="19325088"/>
            <a:ext cx="10974294" cy="6036694"/>
            <a:chOff x="889564" y="0"/>
            <a:chExt cx="10974294" cy="5928072"/>
          </a:xfrm>
        </p:grpSpPr>
        <p:grpSp>
          <p:nvGrpSpPr>
            <p:cNvPr id="188" name="Group 187">
              <a:extLst>
                <a:ext uri="{FF2B5EF4-FFF2-40B4-BE49-F238E27FC236}">
                  <a16:creationId xmlns:a16="http://schemas.microsoft.com/office/drawing/2014/main" id="{A031D8A9-92E5-4B6C-A0F2-CF0BAD6E01F7}"/>
                </a:ext>
              </a:extLst>
            </p:cNvPr>
            <p:cNvGrpSpPr/>
            <p:nvPr/>
          </p:nvGrpSpPr>
          <p:grpSpPr>
            <a:xfrm>
              <a:off x="889564" y="0"/>
              <a:ext cx="9261127" cy="5928072"/>
              <a:chOff x="1088851" y="-77907"/>
              <a:chExt cx="11581273" cy="6720761"/>
            </a:xfrm>
          </p:grpSpPr>
          <p:sp>
            <p:nvSpPr>
              <p:cNvPr id="190" name="Arrow: Bent-Up 189">
                <a:extLst>
                  <a:ext uri="{FF2B5EF4-FFF2-40B4-BE49-F238E27FC236}">
                    <a16:creationId xmlns:a16="http://schemas.microsoft.com/office/drawing/2014/main" id="{50BFE821-0646-407B-9B7B-C9D347F9B174}"/>
                  </a:ext>
                </a:extLst>
              </p:cNvPr>
              <p:cNvSpPr/>
              <p:nvPr/>
            </p:nvSpPr>
            <p:spPr>
              <a:xfrm rot="5400000">
                <a:off x="1909693" y="2057010"/>
                <a:ext cx="1480794" cy="1685834"/>
              </a:xfrm>
              <a:prstGeom prst="bentUpArrow">
                <a:avLst>
                  <a:gd name="adj1" fmla="val 32840"/>
                  <a:gd name="adj2" fmla="val 25000"/>
                  <a:gd name="adj3" fmla="val 35780"/>
                </a:avLst>
              </a:prstGeom>
              <a:solidFill>
                <a:schemeClr val="bg2">
                  <a:lumMod val="75000"/>
                </a:schemeClr>
              </a:solidFill>
              <a:ln>
                <a:noFill/>
              </a:ln>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grpSp>
            <p:nvGrpSpPr>
              <p:cNvPr id="191" name="Group 190">
                <a:extLst>
                  <a:ext uri="{FF2B5EF4-FFF2-40B4-BE49-F238E27FC236}">
                    <a16:creationId xmlns:a16="http://schemas.microsoft.com/office/drawing/2014/main" id="{EE4AC2A9-501A-4E85-B205-C71B1F2E5BE9}"/>
                  </a:ext>
                </a:extLst>
              </p:cNvPr>
              <p:cNvGrpSpPr/>
              <p:nvPr/>
            </p:nvGrpSpPr>
            <p:grpSpPr>
              <a:xfrm>
                <a:off x="1088851" y="-77907"/>
                <a:ext cx="5720191" cy="2058283"/>
                <a:chOff x="765517" y="-281255"/>
                <a:chExt cx="5720191" cy="2058283"/>
              </a:xfrm>
            </p:grpSpPr>
            <p:sp>
              <p:nvSpPr>
                <p:cNvPr id="205" name="Rectangle: Rounded Corners 204">
                  <a:extLst>
                    <a:ext uri="{FF2B5EF4-FFF2-40B4-BE49-F238E27FC236}">
                      <a16:creationId xmlns:a16="http://schemas.microsoft.com/office/drawing/2014/main" id="{C8D0B70B-8C66-42BD-BBDC-C2D686EDA4FB}"/>
                    </a:ext>
                  </a:extLst>
                </p:cNvPr>
                <p:cNvSpPr/>
                <p:nvPr/>
              </p:nvSpPr>
              <p:spPr>
                <a:xfrm>
                  <a:off x="938369" y="-281255"/>
                  <a:ext cx="5358482" cy="2058283"/>
                </a:xfrm>
                <a:prstGeom prst="roundRect">
                  <a:avLst>
                    <a:gd name="adj" fmla="val 16670"/>
                  </a:avLst>
                </a:prstGeom>
                <a:no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mc:AlternateContent xmlns:mc="http://schemas.openxmlformats.org/markup-compatibility/2006" xmlns:a14="http://schemas.microsoft.com/office/drawing/2010/main">
              <mc:Choice Requires="a14">
                <p:sp>
                  <p:nvSpPr>
                    <p:cNvPr id="206" name="Rectangle: Rounded Corners 5">
                      <a:extLst>
                        <a:ext uri="{FF2B5EF4-FFF2-40B4-BE49-F238E27FC236}">
                          <a16:creationId xmlns:a16="http://schemas.microsoft.com/office/drawing/2014/main" id="{9965AF6D-6143-43A1-BFE2-0E59C32BDAD5}"/>
                        </a:ext>
                      </a:extLst>
                    </p:cNvPr>
                    <p:cNvSpPr txBox="1"/>
                    <p:nvPr/>
                  </p:nvSpPr>
                  <p:spPr>
                    <a:xfrm>
                      <a:off x="765517" y="-175824"/>
                      <a:ext cx="5720191" cy="185254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solidFill>
                            <a:schemeClr val="tx1"/>
                          </a:solidFill>
                        </a:rPr>
                        <a:t>Solving for scaled diameter</a:t>
                      </a:r>
                      <a:br>
                        <a:rPr lang="en-US" sz="3000" kern="1200" dirty="0">
                          <a:solidFill>
                            <a:schemeClr val="tx1"/>
                          </a:solidFill>
                        </a:rPr>
                      </a:br>
                      <a:r>
                        <a:rPr lang="en-US" sz="3000" kern="1200" dirty="0" err="1">
                          <a:solidFill>
                            <a:schemeClr val="tx1"/>
                          </a:solidFill>
                        </a:rPr>
                        <a:t>Re</a:t>
                      </a:r>
                      <a:r>
                        <a:rPr lang="en-US" sz="3000" kern="1200" baseline="-25000" dirty="0" err="1">
                          <a:solidFill>
                            <a:schemeClr val="tx1"/>
                          </a:solidFill>
                        </a:rPr>
                        <a:t>Lab</a:t>
                      </a:r>
                      <a:r>
                        <a:rPr lang="en-US" sz="3000" kern="1200" dirty="0">
                          <a:solidFill>
                            <a:schemeClr val="tx1"/>
                          </a:solidFill>
                        </a:rPr>
                        <a:t> = </a:t>
                      </a:r>
                      <a:r>
                        <a:rPr lang="en-US" sz="3000" kern="1200" dirty="0" err="1">
                          <a:solidFill>
                            <a:schemeClr val="tx1"/>
                          </a:solidFill>
                        </a:rPr>
                        <a:t>Re</a:t>
                      </a:r>
                      <a:r>
                        <a:rPr lang="en-US" sz="3000" kern="1200" baseline="-25000" dirty="0" err="1">
                          <a:solidFill>
                            <a:schemeClr val="tx1"/>
                          </a:solidFill>
                        </a:rPr>
                        <a:t>Scale</a:t>
                      </a:r>
                      <a:endParaRPr lang="en-US" sz="3000" kern="1200" baseline="-25000" dirty="0">
                        <a:solidFill>
                          <a:schemeClr val="tx1"/>
                        </a:solidFill>
                      </a:endParaRPr>
                    </a:p>
                    <a:p>
                      <a:pPr marL="0" lvl="0" indent="0" algn="ctr" defTabSz="1333500">
                        <a:lnSpc>
                          <a:spcPct val="90000"/>
                        </a:lnSpc>
                        <a:spcBef>
                          <a:spcPct val="0"/>
                        </a:spcBef>
                        <a:spcAft>
                          <a:spcPct val="35000"/>
                        </a:spcAft>
                        <a:buNone/>
                      </a:pPr>
                      <a14:m>
                        <m:oMath xmlns:m="http://schemas.openxmlformats.org/officeDocument/2006/math">
                          <m:f>
                            <m:fPr>
                              <m:ctrlPr>
                                <a:rPr lang="en-US" sz="3000" i="1" kern="1200" smtClean="0">
                                  <a:solidFill>
                                    <a:schemeClr val="tx1"/>
                                  </a:solidFill>
                                  <a:latin typeface="Cambria Math" panose="02040503050406030204" pitchFamily="18" charset="0"/>
                                </a:rPr>
                              </m:ctrlPr>
                            </m:fPr>
                            <m:num>
                              <m:r>
                                <m:rPr>
                                  <m:sty m:val="p"/>
                                </m:rPr>
                                <a:rPr lang="en-US" sz="3000" kern="1200">
                                  <a:solidFill>
                                    <a:schemeClr val="tx1"/>
                                  </a:solidFill>
                                  <a:latin typeface="Cambria Math" panose="02040503050406030204" pitchFamily="18" charset="0"/>
                                </a:rPr>
                                <m:t>ρV</m:t>
                              </m:r>
                              <m:sSub>
                                <m:sSubPr>
                                  <m:ctrlPr>
                                    <a:rPr lang="en-US" sz="3000" i="1" kern="1200">
                                      <a:solidFill>
                                        <a:schemeClr val="tx1"/>
                                      </a:solidFill>
                                      <a:latin typeface="Cambria Math" panose="02040503050406030204" pitchFamily="18" charset="0"/>
                                    </a:rPr>
                                  </m:ctrlPr>
                                </m:sSubPr>
                                <m:e>
                                  <m:r>
                                    <m:rPr>
                                      <m:sty m:val="p"/>
                                    </m:rPr>
                                    <a:rPr lang="en-US" sz="3000" kern="1200">
                                      <a:solidFill>
                                        <a:schemeClr val="tx1"/>
                                      </a:solidFill>
                                      <a:latin typeface="Cambria Math" panose="02040503050406030204" pitchFamily="18" charset="0"/>
                                    </a:rPr>
                                    <m:t>D</m:t>
                                  </m:r>
                                </m:e>
                                <m:sub>
                                  <m:r>
                                    <a:rPr lang="en-US" sz="3000" i="1" kern="1200">
                                      <a:solidFill>
                                        <a:schemeClr val="tx1"/>
                                      </a:solidFill>
                                      <a:latin typeface="Cambria Math" panose="02040503050406030204" pitchFamily="18" charset="0"/>
                                    </a:rPr>
                                    <m:t>𝐿𝑎𝑏</m:t>
                                  </m:r>
                                </m:sub>
                              </m:sSub>
                            </m:num>
                            <m:den>
                              <m:r>
                                <m:rPr>
                                  <m:sty m:val="p"/>
                                </m:rPr>
                                <a:rPr lang="en-US" sz="3000" kern="1200">
                                  <a:solidFill>
                                    <a:schemeClr val="tx1"/>
                                  </a:solidFill>
                                  <a:latin typeface="Cambria Math" panose="02040503050406030204" pitchFamily="18" charset="0"/>
                                </a:rPr>
                                <m:t>μ</m:t>
                              </m:r>
                            </m:den>
                          </m:f>
                        </m:oMath>
                      </a14:m>
                      <a:r>
                        <a:rPr lang="en-US" sz="3000" kern="1200" dirty="0">
                          <a:solidFill>
                            <a:schemeClr val="tx1"/>
                          </a:solidFill>
                        </a:rPr>
                        <a:t>=</a:t>
                      </a:r>
                      <a14:m>
                        <m:oMath xmlns:m="http://schemas.openxmlformats.org/officeDocument/2006/math">
                          <m:f>
                            <m:fPr>
                              <m:ctrlPr>
                                <a:rPr lang="en-US" sz="3000" i="1" kern="1200">
                                  <a:solidFill>
                                    <a:schemeClr val="tx1"/>
                                  </a:solidFill>
                                  <a:latin typeface="Cambria Math" panose="02040503050406030204" pitchFamily="18" charset="0"/>
                                </a:rPr>
                              </m:ctrlPr>
                            </m:fPr>
                            <m:num>
                              <m:r>
                                <m:rPr>
                                  <m:sty m:val="p"/>
                                </m:rPr>
                                <a:rPr lang="en-US" sz="3000" kern="1200">
                                  <a:solidFill>
                                    <a:schemeClr val="tx1"/>
                                  </a:solidFill>
                                  <a:latin typeface="Cambria Math" panose="02040503050406030204" pitchFamily="18" charset="0"/>
                                </a:rPr>
                                <m:t>ρV</m:t>
                              </m:r>
                              <m:sSub>
                                <m:sSubPr>
                                  <m:ctrlPr>
                                    <a:rPr lang="en-US" sz="3000" i="1" kern="1200">
                                      <a:solidFill>
                                        <a:schemeClr val="tx1"/>
                                      </a:solidFill>
                                      <a:latin typeface="Cambria Math" panose="02040503050406030204" pitchFamily="18" charset="0"/>
                                    </a:rPr>
                                  </m:ctrlPr>
                                </m:sSubPr>
                                <m:e>
                                  <m:r>
                                    <m:rPr>
                                      <m:sty m:val="p"/>
                                    </m:rPr>
                                    <a:rPr lang="en-US" sz="3000" kern="1200">
                                      <a:solidFill>
                                        <a:schemeClr val="tx1"/>
                                      </a:solidFill>
                                      <a:latin typeface="Cambria Math" panose="02040503050406030204" pitchFamily="18" charset="0"/>
                                    </a:rPr>
                                    <m:t>D</m:t>
                                  </m:r>
                                </m:e>
                                <m:sub>
                                  <m:r>
                                    <a:rPr lang="en-US" sz="3000" i="1" kern="1200">
                                      <a:solidFill>
                                        <a:schemeClr val="tx1"/>
                                      </a:solidFill>
                                      <a:latin typeface="Cambria Math" panose="02040503050406030204" pitchFamily="18" charset="0"/>
                                    </a:rPr>
                                    <m:t>𝑆𝑐𝑎𝑙𝑒</m:t>
                                  </m:r>
                                </m:sub>
                              </m:sSub>
                            </m:num>
                            <m:den>
                              <m:r>
                                <m:rPr>
                                  <m:sty m:val="p"/>
                                </m:rPr>
                                <a:rPr lang="en-US" sz="3000" kern="1200">
                                  <a:solidFill>
                                    <a:schemeClr val="tx1"/>
                                  </a:solidFill>
                                  <a:latin typeface="Cambria Math" panose="02040503050406030204" pitchFamily="18" charset="0"/>
                                </a:rPr>
                                <m:t>μ</m:t>
                              </m:r>
                            </m:den>
                          </m:f>
                        </m:oMath>
                      </a14:m>
                      <a:endParaRPr lang="en-US" sz="3000" kern="1200" dirty="0">
                        <a:solidFill>
                          <a:schemeClr val="tx1"/>
                        </a:solidFill>
                      </a:endParaRPr>
                    </a:p>
                  </p:txBody>
                </p:sp>
              </mc:Choice>
              <mc:Fallback xmlns="">
                <p:sp>
                  <p:nvSpPr>
                    <p:cNvPr id="206" name="Rectangle: Rounded Corners 5">
                      <a:extLst>
                        <a:ext uri="{FF2B5EF4-FFF2-40B4-BE49-F238E27FC236}">
                          <a16:creationId xmlns:a16="http://schemas.microsoft.com/office/drawing/2014/main" id="{9965AF6D-6143-43A1-BFE2-0E59C32BDAD5}"/>
                        </a:ext>
                      </a:extLst>
                    </p:cNvPr>
                    <p:cNvSpPr txBox="1">
                      <a:spLocks noRot="1" noChangeAspect="1" noMove="1" noResize="1" noEditPoints="1" noAdjustHandles="1" noChangeArrowheads="1" noChangeShapeType="1" noTextEdit="1"/>
                    </p:cNvSpPr>
                    <p:nvPr/>
                  </p:nvSpPr>
                  <p:spPr>
                    <a:xfrm>
                      <a:off x="765517" y="-175824"/>
                      <a:ext cx="5720191" cy="1852546"/>
                    </a:xfrm>
                    <a:prstGeom prst="rect">
                      <a:avLst/>
                    </a:prstGeom>
                    <a:blipFill>
                      <a:blip r:embed="rId20"/>
                      <a:stretch>
                        <a:fillRect l="-800" t="-9524" r="-800" b="-4762"/>
                      </a:stretch>
                    </a:blipFill>
                  </p:spPr>
                  <p:txBody>
                    <a:bodyPr/>
                    <a:lstStyle/>
                    <a:p>
                      <a:r>
                        <a:rPr lang="en-US">
                          <a:noFill/>
                        </a:rPr>
                        <a:t> </a:t>
                      </a:r>
                    </a:p>
                  </p:txBody>
                </p:sp>
              </mc:Fallback>
            </mc:AlternateContent>
          </p:grpSp>
          <p:grpSp>
            <p:nvGrpSpPr>
              <p:cNvPr id="192" name="Group 191">
                <a:extLst>
                  <a:ext uri="{FF2B5EF4-FFF2-40B4-BE49-F238E27FC236}">
                    <a16:creationId xmlns:a16="http://schemas.microsoft.com/office/drawing/2014/main" id="{EEA54292-171F-4351-B834-F916A8665C8D}"/>
                  </a:ext>
                </a:extLst>
              </p:cNvPr>
              <p:cNvGrpSpPr/>
              <p:nvPr/>
            </p:nvGrpSpPr>
            <p:grpSpPr>
              <a:xfrm>
                <a:off x="4429232" y="275993"/>
                <a:ext cx="5427778" cy="1553934"/>
                <a:chOff x="4105898" y="72645"/>
                <a:chExt cx="5427778" cy="1553934"/>
              </a:xfrm>
            </p:grpSpPr>
            <p:sp>
              <p:nvSpPr>
                <p:cNvPr id="203" name="Rectangle 202">
                  <a:extLst>
                    <a:ext uri="{FF2B5EF4-FFF2-40B4-BE49-F238E27FC236}">
                      <a16:creationId xmlns:a16="http://schemas.microsoft.com/office/drawing/2014/main" id="{9E4FB118-4A42-41F4-9946-78F8A7C8D8C8}"/>
                    </a:ext>
                  </a:extLst>
                </p:cNvPr>
                <p:cNvSpPr/>
                <p:nvPr/>
              </p:nvSpPr>
              <p:spPr>
                <a:xfrm>
                  <a:off x="4105898" y="216297"/>
                  <a:ext cx="3316607" cy="141028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04" name="TextBox 203">
                  <a:extLst>
                    <a:ext uri="{FF2B5EF4-FFF2-40B4-BE49-F238E27FC236}">
                      <a16:creationId xmlns:a16="http://schemas.microsoft.com/office/drawing/2014/main" id="{CA9C16BB-632A-426E-8424-FE9D8A2ED7E7}"/>
                    </a:ext>
                  </a:extLst>
                </p:cNvPr>
                <p:cNvSpPr txBox="1"/>
                <p:nvPr/>
              </p:nvSpPr>
              <p:spPr>
                <a:xfrm>
                  <a:off x="6217071" y="72645"/>
                  <a:ext cx="3316605" cy="141028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14300" tIns="114300" rIns="114300" bIns="114300" numCol="1" spcCol="1270" anchor="ctr" anchorCtr="0">
                  <a:noAutofit/>
                </a:bodyPr>
                <a:lstStyle/>
                <a:p>
                  <a:pPr marL="285750" lvl="1" indent="-285750" algn="l" defTabSz="1333500">
                    <a:lnSpc>
                      <a:spcPct val="90000"/>
                    </a:lnSpc>
                    <a:spcBef>
                      <a:spcPct val="0"/>
                    </a:spcBef>
                    <a:spcAft>
                      <a:spcPct val="15000"/>
                    </a:spcAft>
                    <a:buChar char="•"/>
                  </a:pPr>
                  <a:r>
                    <a:rPr lang="en-US" sz="3000" kern="1200" dirty="0"/>
                    <a:t>D</a:t>
                  </a:r>
                  <a:r>
                    <a:rPr lang="en-US" sz="3000" kern="1200" baseline="-25000" dirty="0"/>
                    <a:t>s</a:t>
                  </a:r>
                  <a:r>
                    <a:rPr lang="en-US" sz="3000" kern="1200" dirty="0"/>
                    <a:t>=.371m</a:t>
                  </a:r>
                </a:p>
              </p:txBody>
            </p:sp>
          </p:grpSp>
          <p:sp>
            <p:nvSpPr>
              <p:cNvPr id="193" name="Arrow: Bent-Up 192">
                <a:extLst>
                  <a:ext uri="{FF2B5EF4-FFF2-40B4-BE49-F238E27FC236}">
                    <a16:creationId xmlns:a16="http://schemas.microsoft.com/office/drawing/2014/main" id="{FF34A345-3DF6-4E17-81A4-92C03E7CE797}"/>
                  </a:ext>
                </a:extLst>
              </p:cNvPr>
              <p:cNvSpPr/>
              <p:nvPr/>
            </p:nvSpPr>
            <p:spPr>
              <a:xfrm rot="5400000">
                <a:off x="4109306" y="4461815"/>
                <a:ext cx="1480796" cy="1685834"/>
              </a:xfrm>
              <a:prstGeom prst="bentUpArrow">
                <a:avLst>
                  <a:gd name="adj1" fmla="val 32840"/>
                  <a:gd name="adj2" fmla="val 25000"/>
                  <a:gd name="adj3" fmla="val 35780"/>
                </a:avLst>
              </a:prstGeom>
              <a:solidFill>
                <a:schemeClr val="bg2">
                  <a:lumMod val="75000"/>
                </a:schemeClr>
              </a:solidFill>
              <a:ln>
                <a:noFill/>
              </a:ln>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grpSp>
            <p:nvGrpSpPr>
              <p:cNvPr id="194" name="Group 193">
                <a:extLst>
                  <a:ext uri="{FF2B5EF4-FFF2-40B4-BE49-F238E27FC236}">
                    <a16:creationId xmlns:a16="http://schemas.microsoft.com/office/drawing/2014/main" id="{5C286C74-918E-45D5-B6F8-49D4E39F1DD4}"/>
                  </a:ext>
                </a:extLst>
              </p:cNvPr>
              <p:cNvGrpSpPr/>
              <p:nvPr/>
            </p:nvGrpSpPr>
            <p:grpSpPr>
              <a:xfrm>
                <a:off x="2899658" y="2124029"/>
                <a:ext cx="5150131" cy="2739340"/>
                <a:chOff x="2576324" y="1920681"/>
                <a:chExt cx="5150131" cy="2739340"/>
              </a:xfrm>
            </p:grpSpPr>
            <p:sp>
              <p:nvSpPr>
                <p:cNvPr id="201" name="Rectangle: Rounded Corners 200">
                  <a:extLst>
                    <a:ext uri="{FF2B5EF4-FFF2-40B4-BE49-F238E27FC236}">
                      <a16:creationId xmlns:a16="http://schemas.microsoft.com/office/drawing/2014/main" id="{2984CC34-1B48-40E6-943D-EF8577EEBBC9}"/>
                    </a:ext>
                  </a:extLst>
                </p:cNvPr>
                <p:cNvSpPr/>
                <p:nvPr/>
              </p:nvSpPr>
              <p:spPr>
                <a:xfrm>
                  <a:off x="3164240" y="1920681"/>
                  <a:ext cx="3883369" cy="2322853"/>
                </a:xfrm>
                <a:prstGeom prst="roundRect">
                  <a:avLst>
                    <a:gd name="adj" fmla="val 16670"/>
                  </a:avLst>
                </a:prstGeom>
                <a:no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mc:AlternateContent xmlns:mc="http://schemas.openxmlformats.org/markup-compatibility/2006" xmlns:a14="http://schemas.microsoft.com/office/drawing/2010/main">
              <mc:Choice Requires="a14">
                <p:sp>
                  <p:nvSpPr>
                    <p:cNvPr id="202" name="Rectangle: Rounded Corners 10">
                      <a:extLst>
                        <a:ext uri="{FF2B5EF4-FFF2-40B4-BE49-F238E27FC236}">
                          <a16:creationId xmlns:a16="http://schemas.microsoft.com/office/drawing/2014/main" id="{D934BEC1-5977-48AB-8038-EEF1A301FC05}"/>
                        </a:ext>
                      </a:extLst>
                    </p:cNvPr>
                    <p:cNvSpPr txBox="1"/>
                    <p:nvPr/>
                  </p:nvSpPr>
                  <p:spPr>
                    <a:xfrm>
                      <a:off x="2576324" y="2403936"/>
                      <a:ext cx="5150131" cy="225608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solidFill>
                            <a:schemeClr val="tx1"/>
                          </a:solidFill>
                        </a:rPr>
                        <a:t>Solving for h</a:t>
                      </a:r>
                      <a:r>
                        <a:rPr lang="en-US" sz="3000" kern="1200" baseline="-25000" dirty="0">
                          <a:solidFill>
                            <a:schemeClr val="tx1"/>
                          </a:solidFill>
                        </a:rPr>
                        <a:t>i </a:t>
                      </a:r>
                      <a:r>
                        <a:rPr lang="en-US" sz="3000" kern="1200" dirty="0">
                          <a:solidFill>
                            <a:schemeClr val="tx1"/>
                          </a:solidFill>
                        </a:rPr>
                        <a:t>scale</a:t>
                      </a:r>
                      <a:endParaRPr lang="en-US" sz="3000" kern="1200" baseline="-25000" dirty="0">
                        <a:solidFill>
                          <a:schemeClr val="tx1"/>
                        </a:solidFill>
                      </a:endParaRPr>
                    </a:p>
                    <a:p>
                      <a:pPr marL="0" lvl="0" indent="0" algn="ctr" defTabSz="1333500">
                        <a:lnSpc>
                          <a:spcPct val="90000"/>
                        </a:lnSpc>
                        <a:spcBef>
                          <a:spcPct val="0"/>
                        </a:spcBef>
                        <a:spcAft>
                          <a:spcPct val="35000"/>
                        </a:spcAft>
                        <a:buNone/>
                      </a:pPr>
                      <a:r>
                        <a:rPr lang="en-US" sz="3000" kern="1200" dirty="0" err="1">
                          <a:solidFill>
                            <a:schemeClr val="tx1"/>
                          </a:solidFill>
                        </a:rPr>
                        <a:t>Nu</a:t>
                      </a:r>
                      <a:r>
                        <a:rPr lang="en-US" sz="3000" kern="1200" baseline="-25000" dirty="0" err="1">
                          <a:solidFill>
                            <a:schemeClr val="tx1"/>
                          </a:solidFill>
                        </a:rPr>
                        <a:t>Lab</a:t>
                      </a:r>
                      <a:r>
                        <a:rPr lang="en-US" sz="3000" kern="1200" dirty="0">
                          <a:solidFill>
                            <a:schemeClr val="tx1"/>
                          </a:solidFill>
                        </a:rPr>
                        <a:t> = </a:t>
                      </a:r>
                      <a:r>
                        <a:rPr lang="en-US" sz="3000" kern="1200" dirty="0" err="1">
                          <a:solidFill>
                            <a:schemeClr val="tx1"/>
                          </a:solidFill>
                        </a:rPr>
                        <a:t>Nu</a:t>
                      </a:r>
                      <a:r>
                        <a:rPr lang="en-US" sz="3000" kern="1200" baseline="-25000" dirty="0" err="1">
                          <a:solidFill>
                            <a:schemeClr val="tx1"/>
                          </a:solidFill>
                        </a:rPr>
                        <a:t>Scale</a:t>
                      </a:r>
                      <a:endParaRPr lang="en-US" sz="3000" kern="1200" baseline="-25000" dirty="0">
                        <a:solidFill>
                          <a:schemeClr val="tx1"/>
                        </a:solidFill>
                      </a:endParaRPr>
                    </a:p>
                    <a:p>
                      <a:pPr marL="0" lvl="0" indent="0" algn="ctr" defTabSz="1333500">
                        <a:lnSpc>
                          <a:spcPct val="90000"/>
                        </a:lnSpc>
                        <a:spcBef>
                          <a:spcPct val="0"/>
                        </a:spcBef>
                        <a:spcAft>
                          <a:spcPct val="35000"/>
                        </a:spcAft>
                        <a:buNone/>
                      </a:pPr>
                      <a14:m>
                        <m:oMath xmlns:m="http://schemas.openxmlformats.org/officeDocument/2006/math">
                          <m:f>
                            <m:fPr>
                              <m:ctrlPr>
                                <a:rPr lang="en-US" sz="3000" b="0" i="1" kern="1200" smtClean="0">
                                  <a:solidFill>
                                    <a:schemeClr val="tx1"/>
                                  </a:solidFill>
                                  <a:latin typeface="Cambria Math" panose="02040503050406030204" pitchFamily="18" charset="0"/>
                                </a:rPr>
                              </m:ctrlPr>
                            </m:fPr>
                            <m:num>
                              <m:sSub>
                                <m:sSubPr>
                                  <m:ctrlPr>
                                    <a:rPr lang="en-US" sz="3000" b="0" i="1" kern="1200">
                                      <a:solidFill>
                                        <a:schemeClr val="tx1"/>
                                      </a:solidFill>
                                      <a:latin typeface="Cambria Math" panose="02040503050406030204" pitchFamily="18" charset="0"/>
                                    </a:rPr>
                                  </m:ctrlPr>
                                </m:sSubPr>
                                <m:e>
                                  <m:r>
                                    <a:rPr lang="en-US" sz="3000" b="0" i="1" kern="1200">
                                      <a:solidFill>
                                        <a:schemeClr val="tx1"/>
                                      </a:solidFill>
                                      <a:latin typeface="Cambria Math" panose="02040503050406030204" pitchFamily="18" charset="0"/>
                                    </a:rPr>
                                    <m:t>h</m:t>
                                  </m:r>
                                </m:e>
                                <m:sub>
                                  <m:r>
                                    <a:rPr lang="en-US" sz="3000" b="0" i="1" kern="1200">
                                      <a:solidFill>
                                        <a:schemeClr val="tx1"/>
                                      </a:solidFill>
                                      <a:latin typeface="Cambria Math" panose="02040503050406030204" pitchFamily="18" charset="0"/>
                                    </a:rPr>
                                    <m:t>𝑖</m:t>
                                  </m:r>
                                </m:sub>
                              </m:sSub>
                              <m:sSub>
                                <m:sSubPr>
                                  <m:ctrlPr>
                                    <a:rPr lang="en-US" sz="3000" b="0" i="1" kern="1200">
                                      <a:solidFill>
                                        <a:schemeClr val="tx1"/>
                                      </a:solidFill>
                                      <a:latin typeface="Cambria Math" panose="02040503050406030204" pitchFamily="18" charset="0"/>
                                    </a:rPr>
                                  </m:ctrlPr>
                                </m:sSubPr>
                                <m:e>
                                  <m:r>
                                    <a:rPr lang="en-US" sz="3000" b="0" i="1" kern="1200">
                                      <a:solidFill>
                                        <a:schemeClr val="tx1"/>
                                      </a:solidFill>
                                      <a:latin typeface="Cambria Math" panose="02040503050406030204" pitchFamily="18" charset="0"/>
                                    </a:rPr>
                                    <m:t>𝐷</m:t>
                                  </m:r>
                                </m:e>
                                <m:sub>
                                  <m:r>
                                    <a:rPr lang="en-US" sz="3000" b="0" i="1" kern="1200">
                                      <a:solidFill>
                                        <a:schemeClr val="tx1"/>
                                      </a:solidFill>
                                      <a:latin typeface="Cambria Math" panose="02040503050406030204" pitchFamily="18" charset="0"/>
                                    </a:rPr>
                                    <m:t>𝐿𝑎𝑏</m:t>
                                  </m:r>
                                </m:sub>
                              </m:sSub>
                            </m:num>
                            <m:den>
                              <m:sSub>
                                <m:sSubPr>
                                  <m:ctrlPr>
                                    <a:rPr lang="en-US" sz="3000" b="0" i="1" kern="1200">
                                      <a:solidFill>
                                        <a:schemeClr val="tx1"/>
                                      </a:solidFill>
                                      <a:latin typeface="Cambria Math" panose="02040503050406030204" pitchFamily="18" charset="0"/>
                                    </a:rPr>
                                  </m:ctrlPr>
                                </m:sSubPr>
                                <m:e>
                                  <m:r>
                                    <a:rPr lang="en-US" sz="3000" b="0" i="1" kern="1200">
                                      <a:solidFill>
                                        <a:schemeClr val="tx1"/>
                                      </a:solidFill>
                                      <a:latin typeface="Cambria Math" panose="02040503050406030204" pitchFamily="18" charset="0"/>
                                    </a:rPr>
                                    <m:t>𝑘</m:t>
                                  </m:r>
                                </m:e>
                                <m:sub>
                                  <m:r>
                                    <a:rPr lang="en-US" sz="3000" b="0" i="1" kern="1200">
                                      <a:solidFill>
                                        <a:schemeClr val="tx1"/>
                                      </a:solidFill>
                                      <a:latin typeface="Cambria Math" panose="02040503050406030204" pitchFamily="18" charset="0"/>
                                    </a:rPr>
                                    <m:t>𝑓</m:t>
                                  </m:r>
                                </m:sub>
                              </m:sSub>
                            </m:den>
                          </m:f>
                        </m:oMath>
                      </a14:m>
                      <a:r>
                        <a:rPr lang="en-US" sz="3000" b="0" kern="1200" dirty="0">
                          <a:solidFill>
                            <a:schemeClr val="tx1"/>
                          </a:solidFill>
                        </a:rPr>
                        <a:t>=</a:t>
                      </a:r>
                      <a14:m>
                        <m:oMath xmlns:m="http://schemas.openxmlformats.org/officeDocument/2006/math">
                          <m:f>
                            <m:fPr>
                              <m:ctrlPr>
                                <a:rPr lang="en-US" sz="3000" b="0" i="1" kern="1200">
                                  <a:solidFill>
                                    <a:schemeClr val="tx1"/>
                                  </a:solidFill>
                                  <a:latin typeface="Cambria Math" panose="02040503050406030204" pitchFamily="18" charset="0"/>
                                </a:rPr>
                              </m:ctrlPr>
                            </m:fPr>
                            <m:num>
                              <m:sSub>
                                <m:sSubPr>
                                  <m:ctrlPr>
                                    <a:rPr lang="en-US" sz="3000" b="0" i="1" kern="1200">
                                      <a:solidFill>
                                        <a:schemeClr val="tx1"/>
                                      </a:solidFill>
                                      <a:latin typeface="Cambria Math" panose="02040503050406030204" pitchFamily="18" charset="0"/>
                                    </a:rPr>
                                  </m:ctrlPr>
                                </m:sSubPr>
                                <m:e>
                                  <m:r>
                                    <a:rPr lang="en-US" sz="3000" b="0" i="1" kern="1200">
                                      <a:solidFill>
                                        <a:schemeClr val="tx1"/>
                                      </a:solidFill>
                                      <a:latin typeface="Cambria Math" panose="02040503050406030204" pitchFamily="18" charset="0"/>
                                    </a:rPr>
                                    <m:t>h</m:t>
                                  </m:r>
                                </m:e>
                                <m:sub>
                                  <m:r>
                                    <a:rPr lang="en-US" sz="3000" b="0" i="1" kern="1200">
                                      <a:solidFill>
                                        <a:schemeClr val="tx1"/>
                                      </a:solidFill>
                                      <a:latin typeface="Cambria Math" panose="02040503050406030204" pitchFamily="18" charset="0"/>
                                    </a:rPr>
                                    <m:t>𝑖</m:t>
                                  </m:r>
                                </m:sub>
                              </m:sSub>
                              <m:sSub>
                                <m:sSubPr>
                                  <m:ctrlPr>
                                    <a:rPr lang="en-US" sz="3000" b="0" i="1" kern="1200">
                                      <a:solidFill>
                                        <a:schemeClr val="tx1"/>
                                      </a:solidFill>
                                      <a:latin typeface="Cambria Math" panose="02040503050406030204" pitchFamily="18" charset="0"/>
                                    </a:rPr>
                                  </m:ctrlPr>
                                </m:sSubPr>
                                <m:e>
                                  <m:r>
                                    <a:rPr lang="en-US" sz="3000" b="0" i="1" kern="1200">
                                      <a:solidFill>
                                        <a:schemeClr val="tx1"/>
                                      </a:solidFill>
                                      <a:latin typeface="Cambria Math" panose="02040503050406030204" pitchFamily="18" charset="0"/>
                                    </a:rPr>
                                    <m:t>𝐷</m:t>
                                  </m:r>
                                </m:e>
                                <m:sub>
                                  <m:r>
                                    <a:rPr lang="en-US" sz="3000" b="0" i="1" kern="1200">
                                      <a:solidFill>
                                        <a:schemeClr val="tx1"/>
                                      </a:solidFill>
                                      <a:latin typeface="Cambria Math" panose="02040503050406030204" pitchFamily="18" charset="0"/>
                                    </a:rPr>
                                    <m:t>𝑆𝑐𝑎𝑙𝑒</m:t>
                                  </m:r>
                                </m:sub>
                              </m:sSub>
                            </m:num>
                            <m:den>
                              <m:sSub>
                                <m:sSubPr>
                                  <m:ctrlPr>
                                    <a:rPr lang="en-US" sz="3000" b="0" i="1" kern="1200">
                                      <a:solidFill>
                                        <a:schemeClr val="tx1"/>
                                      </a:solidFill>
                                      <a:latin typeface="Cambria Math" panose="02040503050406030204" pitchFamily="18" charset="0"/>
                                    </a:rPr>
                                  </m:ctrlPr>
                                </m:sSubPr>
                                <m:e>
                                  <m:r>
                                    <a:rPr lang="en-US" sz="3000" b="0" i="1" kern="1200">
                                      <a:solidFill>
                                        <a:schemeClr val="tx1"/>
                                      </a:solidFill>
                                      <a:latin typeface="Cambria Math" panose="02040503050406030204" pitchFamily="18" charset="0"/>
                                    </a:rPr>
                                    <m:t>𝑘</m:t>
                                  </m:r>
                                </m:e>
                                <m:sub>
                                  <m:r>
                                    <a:rPr lang="en-US" sz="3000" b="0" i="1" kern="1200">
                                      <a:solidFill>
                                        <a:schemeClr val="tx1"/>
                                      </a:solidFill>
                                      <a:latin typeface="Cambria Math" panose="02040503050406030204" pitchFamily="18" charset="0"/>
                                    </a:rPr>
                                    <m:t>𝑓</m:t>
                                  </m:r>
                                </m:sub>
                              </m:sSub>
                            </m:den>
                          </m:f>
                        </m:oMath>
                      </a14:m>
                      <a:endParaRPr lang="en-US" sz="3000" b="0" kern="1200" baseline="-25000" dirty="0"/>
                    </a:p>
                    <a:p>
                      <a:pPr marL="0" lvl="0" indent="0" algn="ctr" defTabSz="1333500">
                        <a:lnSpc>
                          <a:spcPct val="90000"/>
                        </a:lnSpc>
                        <a:spcBef>
                          <a:spcPct val="0"/>
                        </a:spcBef>
                        <a:spcAft>
                          <a:spcPct val="35000"/>
                        </a:spcAft>
                        <a:buNone/>
                      </a:pPr>
                      <a:endParaRPr lang="en-US" sz="3000" kern="1200" dirty="0"/>
                    </a:p>
                  </p:txBody>
                </p:sp>
              </mc:Choice>
              <mc:Fallback xmlns="">
                <p:sp>
                  <p:nvSpPr>
                    <p:cNvPr id="202" name="Rectangle: Rounded Corners 10">
                      <a:extLst>
                        <a:ext uri="{FF2B5EF4-FFF2-40B4-BE49-F238E27FC236}">
                          <a16:creationId xmlns:a16="http://schemas.microsoft.com/office/drawing/2014/main" id="{D934BEC1-5977-48AB-8038-EEF1A301FC05}"/>
                        </a:ext>
                      </a:extLst>
                    </p:cNvPr>
                    <p:cNvSpPr txBox="1">
                      <a:spLocks noRot="1" noChangeAspect="1" noMove="1" noResize="1" noEditPoints="1" noAdjustHandles="1" noChangeArrowheads="1" noChangeShapeType="1" noTextEdit="1"/>
                    </p:cNvSpPr>
                    <p:nvPr/>
                  </p:nvSpPr>
                  <p:spPr>
                    <a:xfrm>
                      <a:off x="2576324" y="2403936"/>
                      <a:ext cx="5150131" cy="2256085"/>
                    </a:xfrm>
                    <a:prstGeom prst="rect">
                      <a:avLst/>
                    </a:prstGeom>
                    <a:blipFill>
                      <a:blip r:embed="rId21"/>
                      <a:stretch>
                        <a:fillRect t="-20181"/>
                      </a:stretch>
                    </a:blipFill>
                  </p:spPr>
                  <p:txBody>
                    <a:bodyPr/>
                    <a:lstStyle/>
                    <a:p>
                      <a:r>
                        <a:rPr lang="en-US">
                          <a:noFill/>
                        </a:rPr>
                        <a:t> </a:t>
                      </a:r>
                    </a:p>
                  </p:txBody>
                </p:sp>
              </mc:Fallback>
            </mc:AlternateContent>
          </p:grpSp>
          <p:grpSp>
            <p:nvGrpSpPr>
              <p:cNvPr id="195" name="Group 194">
                <a:extLst>
                  <a:ext uri="{FF2B5EF4-FFF2-40B4-BE49-F238E27FC236}">
                    <a16:creationId xmlns:a16="http://schemas.microsoft.com/office/drawing/2014/main" id="{82745B47-B29F-4AF9-91C9-FFDC8335C19F}"/>
                  </a:ext>
                </a:extLst>
              </p:cNvPr>
              <p:cNvGrpSpPr/>
              <p:nvPr/>
            </p:nvGrpSpPr>
            <p:grpSpPr>
              <a:xfrm>
                <a:off x="7296342" y="2661253"/>
                <a:ext cx="4282311" cy="1785631"/>
                <a:chOff x="7147092" y="2457905"/>
                <a:chExt cx="2609063" cy="1785631"/>
              </a:xfrm>
            </p:grpSpPr>
            <p:sp>
              <p:nvSpPr>
                <p:cNvPr id="199" name="Rectangle 198">
                  <a:extLst>
                    <a:ext uri="{FF2B5EF4-FFF2-40B4-BE49-F238E27FC236}">
                      <a16:creationId xmlns:a16="http://schemas.microsoft.com/office/drawing/2014/main" id="{33A02337-EEC0-4F35-83FD-054AB46AE0D0}"/>
                    </a:ext>
                  </a:extLst>
                </p:cNvPr>
                <p:cNvSpPr/>
                <p:nvPr/>
              </p:nvSpPr>
              <p:spPr>
                <a:xfrm>
                  <a:off x="7418542" y="2833254"/>
                  <a:ext cx="1813017" cy="141028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mc:AlternateContent xmlns:mc="http://schemas.openxmlformats.org/markup-compatibility/2006" xmlns:a14="http://schemas.microsoft.com/office/drawing/2010/main">
              <mc:Choice Requires="a14">
                <p:sp>
                  <p:nvSpPr>
                    <p:cNvPr id="200" name="TextBox 199">
                      <a:extLst>
                        <a:ext uri="{FF2B5EF4-FFF2-40B4-BE49-F238E27FC236}">
                          <a16:creationId xmlns:a16="http://schemas.microsoft.com/office/drawing/2014/main" id="{CADDF8E7-378B-4787-86AD-D601DE5872C2}"/>
                        </a:ext>
                      </a:extLst>
                    </p:cNvPr>
                    <p:cNvSpPr txBox="1"/>
                    <p:nvPr/>
                  </p:nvSpPr>
                  <p:spPr>
                    <a:xfrm>
                      <a:off x="7147092" y="2457905"/>
                      <a:ext cx="2609063" cy="141028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14300" tIns="114300" rIns="114300" bIns="114300" numCol="1" spcCol="1270" anchor="ctr" anchorCtr="0">
                      <a:noAutofit/>
                    </a:bodyPr>
                    <a:lstStyle/>
                    <a:p>
                      <a:pPr marL="285750" lvl="1" indent="-285750" algn="l" defTabSz="1333500">
                        <a:lnSpc>
                          <a:spcPct val="90000"/>
                        </a:lnSpc>
                        <a:spcBef>
                          <a:spcPct val="0"/>
                        </a:spcBef>
                        <a:spcAft>
                          <a:spcPct val="15000"/>
                        </a:spcAft>
                        <a:buChar char="•"/>
                      </a:pPr>
                      <a:r>
                        <a:rPr lang="en-US" sz="3000" kern="1200" dirty="0"/>
                        <a:t>h</a:t>
                      </a:r>
                      <a:r>
                        <a:rPr lang="en-US" sz="3000" kern="1200" baseline="-25000" dirty="0"/>
                        <a:t>i (scale)</a:t>
                      </a:r>
                      <a:r>
                        <a:rPr lang="en-US" sz="3000" kern="1200" baseline="0" dirty="0"/>
                        <a:t>= 56.6 (</a:t>
                      </a:r>
                      <a14:m>
                        <m:oMath xmlns:m="http://schemas.openxmlformats.org/officeDocument/2006/math">
                          <m:f>
                            <m:fPr>
                              <m:type m:val="skw"/>
                              <m:ctrlPr>
                                <a:rPr lang="en-US" sz="3000" i="1" kern="1200" baseline="0" smtClean="0">
                                  <a:latin typeface="Cambria Math" panose="02040503050406030204" pitchFamily="18" charset="0"/>
                                </a:rPr>
                              </m:ctrlPr>
                            </m:fPr>
                            <m:num>
                              <m:r>
                                <a:rPr lang="en-US" sz="3000" b="0" i="1" kern="1200" baseline="0" smtClean="0">
                                  <a:latin typeface="Cambria Math" panose="02040503050406030204" pitchFamily="18" charset="0"/>
                                </a:rPr>
                                <m:t>𝑊</m:t>
                              </m:r>
                            </m:num>
                            <m:den>
                              <m:sSup>
                                <m:sSupPr>
                                  <m:ctrlPr>
                                    <a:rPr lang="en-US" sz="3000" i="1" kern="1200" baseline="0" smtClean="0">
                                      <a:latin typeface="Cambria Math" panose="02040503050406030204" pitchFamily="18" charset="0"/>
                                    </a:rPr>
                                  </m:ctrlPr>
                                </m:sSupPr>
                                <m:e>
                                  <m:r>
                                    <a:rPr lang="en-US" sz="3000" b="0" i="1" kern="1200" baseline="0" smtClean="0">
                                      <a:latin typeface="Cambria Math" panose="02040503050406030204" pitchFamily="18" charset="0"/>
                                    </a:rPr>
                                    <m:t>𝑚</m:t>
                                  </m:r>
                                </m:e>
                                <m:sup>
                                  <m:r>
                                    <a:rPr lang="en-US" sz="3000" b="0" i="1" kern="1200" baseline="0" smtClean="0">
                                      <a:latin typeface="Cambria Math" panose="02040503050406030204" pitchFamily="18" charset="0"/>
                                    </a:rPr>
                                    <m:t>2</m:t>
                                  </m:r>
                                </m:sup>
                              </m:sSup>
                              <m:r>
                                <a:rPr lang="en-US" sz="3000" b="0" i="1" kern="1200" baseline="0" smtClean="0">
                                  <a:latin typeface="Cambria Math" panose="02040503050406030204" pitchFamily="18" charset="0"/>
                                </a:rPr>
                                <m:t>∗</m:t>
                              </m:r>
                              <m:r>
                                <a:rPr lang="en-US" sz="3000" b="0" i="1" kern="1200" baseline="0" smtClean="0">
                                  <a:latin typeface="Cambria Math" panose="02040503050406030204" pitchFamily="18" charset="0"/>
                                </a:rPr>
                                <m:t>𝐾</m:t>
                              </m:r>
                            </m:den>
                          </m:f>
                          <m:r>
                            <a:rPr lang="en-US" sz="3000" b="0" i="1" kern="1200" baseline="0" smtClean="0">
                              <a:latin typeface="Cambria Math" panose="02040503050406030204" pitchFamily="18" charset="0"/>
                            </a:rPr>
                            <m:t>)</m:t>
                          </m:r>
                        </m:oMath>
                      </a14:m>
                      <a:r>
                        <a:rPr lang="en-US" sz="3000" kern="1200" baseline="0" dirty="0"/>
                        <a:t> </a:t>
                      </a:r>
                      <a:endParaRPr lang="en-US" sz="3000" kern="1200" dirty="0"/>
                    </a:p>
                  </p:txBody>
                </p:sp>
              </mc:Choice>
              <mc:Fallback xmlns="">
                <p:sp>
                  <p:nvSpPr>
                    <p:cNvPr id="119" name="TextBox 118">
                      <a:extLst>
                        <a:ext uri="{FF2B5EF4-FFF2-40B4-BE49-F238E27FC236}">
                          <a16:creationId xmlns:a16="http://schemas.microsoft.com/office/drawing/2014/main" id="{2FFAEF08-8638-4A7E-A209-633C4C3EC5FA}"/>
                        </a:ext>
                      </a:extLst>
                    </p:cNvPr>
                    <p:cNvSpPr txBox="1">
                      <a:spLocks noRot="1" noChangeAspect="1" noMove="1" noResize="1" noEditPoints="1" noAdjustHandles="1" noChangeArrowheads="1" noChangeShapeType="1" noTextEdit="1"/>
                    </p:cNvSpPr>
                    <p:nvPr/>
                  </p:nvSpPr>
                  <p:spPr>
                    <a:xfrm>
                      <a:off x="7147092" y="2457905"/>
                      <a:ext cx="2609063" cy="1410282"/>
                    </a:xfrm>
                    <a:prstGeom prst="rect">
                      <a:avLst/>
                    </a:prstGeom>
                    <a:blipFill>
                      <a:blip r:embed="rId22"/>
                      <a:stretch>
                        <a:fillRect l="-3743" b="-966"/>
                      </a:stretch>
                    </a:blipFill>
                  </p:spPr>
                  <p:txBody>
                    <a:bodyPr/>
                    <a:lstStyle/>
                    <a:p>
                      <a:r>
                        <a:rPr lang="en-US">
                          <a:noFill/>
                        </a:rPr>
                        <a:t> </a:t>
                      </a:r>
                    </a:p>
                  </p:txBody>
                </p:sp>
              </mc:Fallback>
            </mc:AlternateContent>
          </p:grpSp>
          <p:grpSp>
            <p:nvGrpSpPr>
              <p:cNvPr id="196" name="Group 195">
                <a:extLst>
                  <a:ext uri="{FF2B5EF4-FFF2-40B4-BE49-F238E27FC236}">
                    <a16:creationId xmlns:a16="http://schemas.microsoft.com/office/drawing/2014/main" id="{71AFA75D-D37D-4DB4-B3DA-6065DC093822}"/>
                  </a:ext>
                </a:extLst>
              </p:cNvPr>
              <p:cNvGrpSpPr/>
              <p:nvPr/>
            </p:nvGrpSpPr>
            <p:grpSpPr>
              <a:xfrm>
                <a:off x="5641979" y="4610896"/>
                <a:ext cx="7028145" cy="2031958"/>
                <a:chOff x="5318645" y="4407548"/>
                <a:chExt cx="7028145" cy="2031958"/>
              </a:xfrm>
            </p:grpSpPr>
            <p:sp>
              <p:nvSpPr>
                <p:cNvPr id="197" name="Rectangle: Rounded Corners 196">
                  <a:extLst>
                    <a:ext uri="{FF2B5EF4-FFF2-40B4-BE49-F238E27FC236}">
                      <a16:creationId xmlns:a16="http://schemas.microsoft.com/office/drawing/2014/main" id="{3C80551A-8ABC-44F0-9D76-6A54DCD0A01A}"/>
                    </a:ext>
                  </a:extLst>
                </p:cNvPr>
                <p:cNvSpPr/>
                <p:nvPr/>
              </p:nvSpPr>
              <p:spPr>
                <a:xfrm>
                  <a:off x="5423593" y="4407548"/>
                  <a:ext cx="6898400" cy="2031958"/>
                </a:xfrm>
                <a:prstGeom prst="roundRect">
                  <a:avLst>
                    <a:gd name="adj" fmla="val 16670"/>
                  </a:avLst>
                </a:prstGeom>
                <a:no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mc:AlternateContent xmlns:mc="http://schemas.openxmlformats.org/markup-compatibility/2006" xmlns:a14="http://schemas.microsoft.com/office/drawing/2010/main">
              <mc:Choice Requires="a14">
                <p:sp>
                  <p:nvSpPr>
                    <p:cNvPr id="198" name="Rectangle: Rounded Corners 14">
                      <a:extLst>
                        <a:ext uri="{FF2B5EF4-FFF2-40B4-BE49-F238E27FC236}">
                          <a16:creationId xmlns:a16="http://schemas.microsoft.com/office/drawing/2014/main" id="{6EC592E8-9601-4A21-9AE4-E56A7257BE96}"/>
                        </a:ext>
                      </a:extLst>
                    </p:cNvPr>
                    <p:cNvSpPr txBox="1"/>
                    <p:nvPr/>
                  </p:nvSpPr>
                  <p:spPr>
                    <a:xfrm>
                      <a:off x="5318645" y="5457739"/>
                      <a:ext cx="7028145" cy="75302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3000" kern="1200" dirty="0">
                          <a:solidFill>
                            <a:schemeClr val="tx1"/>
                          </a:solidFill>
                        </a:rPr>
                        <a:t>Solving for U scale</a:t>
                      </a:r>
                    </a:p>
                    <a:p>
                      <a:pPr lvl="0" algn="ctr" defTabSz="755650">
                        <a:lnSpc>
                          <a:spcPct val="90000"/>
                        </a:lnSpc>
                        <a:spcBef>
                          <a:spcPct val="0"/>
                        </a:spcBef>
                        <a:spcAft>
                          <a:spcPct val="35000"/>
                        </a:spcAft>
                      </a:pPr>
                      <a14:m>
                        <m:oMathPara xmlns:m="http://schemas.openxmlformats.org/officeDocument/2006/math">
                          <m:oMathParaPr>
                            <m:jc m:val="centerGroup"/>
                          </m:oMathParaPr>
                          <m:oMath xmlns:m="http://schemas.openxmlformats.org/officeDocument/2006/math">
                            <m:f>
                              <m:fPr>
                                <m:ctrlPr>
                                  <a:rPr lang="en-US" sz="2500" i="1" kern="1200" dirty="0" smtClean="0">
                                    <a:solidFill>
                                      <a:schemeClr val="tx1"/>
                                    </a:solidFill>
                                    <a:latin typeface="Cambria Math" panose="02040503050406030204" pitchFamily="18" charset="0"/>
                                  </a:rPr>
                                </m:ctrlPr>
                              </m:fPr>
                              <m:num>
                                <m:r>
                                  <a:rPr lang="en-US" sz="2500" b="0" i="1" kern="1200" dirty="0" smtClean="0">
                                    <a:solidFill>
                                      <a:schemeClr val="tx1"/>
                                    </a:solidFill>
                                    <a:latin typeface="Cambria Math" panose="02040503050406030204" pitchFamily="18" charset="0"/>
                                  </a:rPr>
                                  <m:t>1</m:t>
                                </m:r>
                              </m:num>
                              <m:den>
                                <m:sSub>
                                  <m:sSubPr>
                                    <m:ctrlPr>
                                      <a:rPr lang="en-US" sz="2500" i="1" kern="1200" dirty="0" smtClean="0">
                                        <a:solidFill>
                                          <a:schemeClr val="tx1"/>
                                        </a:solidFill>
                                        <a:latin typeface="Cambria Math" panose="02040503050406030204" pitchFamily="18" charset="0"/>
                                      </a:rPr>
                                    </m:ctrlPr>
                                  </m:sSubPr>
                                  <m:e>
                                    <m:r>
                                      <a:rPr lang="en-US" sz="2500" b="0" i="1" kern="1200" dirty="0" smtClean="0">
                                        <a:solidFill>
                                          <a:schemeClr val="tx1"/>
                                        </a:solidFill>
                                        <a:latin typeface="Cambria Math" panose="02040503050406030204" pitchFamily="18" charset="0"/>
                                      </a:rPr>
                                      <m:t>𝑈</m:t>
                                    </m:r>
                                  </m:e>
                                  <m:sub>
                                    <m:r>
                                      <a:rPr lang="en-US" sz="2500" b="0" i="1" kern="1200" dirty="0" smtClean="0">
                                        <a:solidFill>
                                          <a:schemeClr val="tx1"/>
                                        </a:solidFill>
                                        <a:latin typeface="Cambria Math" panose="02040503050406030204" pitchFamily="18" charset="0"/>
                                      </a:rPr>
                                      <m:t>𝑠𝑐𝑎𝑙𝑒</m:t>
                                    </m:r>
                                  </m:sub>
                                </m:sSub>
                                <m:sSub>
                                  <m:sSubPr>
                                    <m:ctrlPr>
                                      <a:rPr lang="en-US" sz="2500" i="1" kern="1200" dirty="0" smtClean="0">
                                        <a:solidFill>
                                          <a:schemeClr val="tx1"/>
                                        </a:solidFill>
                                        <a:latin typeface="Cambria Math" panose="02040503050406030204" pitchFamily="18" charset="0"/>
                                      </a:rPr>
                                    </m:ctrlPr>
                                  </m:sSubPr>
                                  <m:e>
                                    <m:r>
                                      <a:rPr lang="en-US" sz="2500" b="0" i="1" kern="1200" dirty="0" smtClean="0">
                                        <a:solidFill>
                                          <a:schemeClr val="tx1"/>
                                        </a:solidFill>
                                        <a:latin typeface="Cambria Math" panose="02040503050406030204" pitchFamily="18" charset="0"/>
                                      </a:rPr>
                                      <m:t>𝐴</m:t>
                                    </m:r>
                                  </m:e>
                                  <m:sub>
                                    <m:r>
                                      <a:rPr lang="en-US" sz="2500" b="0" i="1" kern="1200" dirty="0" smtClean="0">
                                        <a:solidFill>
                                          <a:schemeClr val="tx1"/>
                                        </a:solidFill>
                                        <a:latin typeface="Cambria Math" panose="02040503050406030204" pitchFamily="18" charset="0"/>
                                      </a:rPr>
                                      <m:t>𝑖</m:t>
                                    </m:r>
                                  </m:sub>
                                </m:sSub>
                              </m:den>
                            </m:f>
                            <m:r>
                              <a:rPr lang="en-US" sz="2500" b="0" i="1" kern="1200" dirty="0" smtClean="0">
                                <a:solidFill>
                                  <a:schemeClr val="tx1"/>
                                </a:solidFill>
                                <a:latin typeface="Cambria Math" panose="02040503050406030204" pitchFamily="18" charset="0"/>
                              </a:rPr>
                              <m:t>=</m:t>
                            </m:r>
                            <m:f>
                              <m:fPr>
                                <m:ctrlPr>
                                  <a:rPr lang="en-US" sz="2500" b="0" i="1" kern="1200" dirty="0" smtClean="0">
                                    <a:solidFill>
                                      <a:schemeClr val="tx1"/>
                                    </a:solidFill>
                                    <a:latin typeface="Cambria Math" panose="02040503050406030204" pitchFamily="18" charset="0"/>
                                  </a:rPr>
                                </m:ctrlPr>
                              </m:fPr>
                              <m:num>
                                <m:r>
                                  <a:rPr lang="en-US" sz="2500" b="0" i="1" kern="1200" dirty="0" smtClean="0">
                                    <a:solidFill>
                                      <a:schemeClr val="tx1"/>
                                    </a:solidFill>
                                    <a:latin typeface="Cambria Math" panose="02040503050406030204" pitchFamily="18" charset="0"/>
                                  </a:rPr>
                                  <m:t>1</m:t>
                                </m:r>
                              </m:num>
                              <m:den>
                                <m:sSub>
                                  <m:sSubPr>
                                    <m:ctrlPr>
                                      <a:rPr lang="en-US" sz="2500" b="0" i="1" kern="1200" dirty="0" smtClean="0">
                                        <a:solidFill>
                                          <a:schemeClr val="tx1"/>
                                        </a:solidFill>
                                        <a:latin typeface="Cambria Math" panose="02040503050406030204" pitchFamily="18" charset="0"/>
                                      </a:rPr>
                                    </m:ctrlPr>
                                  </m:sSubPr>
                                  <m:e>
                                    <m:r>
                                      <a:rPr lang="en-US" sz="2500" b="0" i="1" kern="1200" dirty="0" smtClean="0">
                                        <a:solidFill>
                                          <a:schemeClr val="tx1"/>
                                        </a:solidFill>
                                        <a:latin typeface="Cambria Math" panose="02040503050406030204" pitchFamily="18" charset="0"/>
                                      </a:rPr>
                                      <m:t>h</m:t>
                                    </m:r>
                                  </m:e>
                                  <m:sub>
                                    <m:r>
                                      <a:rPr lang="en-US" sz="2500" b="0" i="1" kern="1200" dirty="0" smtClean="0">
                                        <a:solidFill>
                                          <a:schemeClr val="tx1"/>
                                        </a:solidFill>
                                        <a:latin typeface="Cambria Math" panose="02040503050406030204" pitchFamily="18" charset="0"/>
                                      </a:rPr>
                                      <m:t>𝑖𝑆𝑐𝑎𝑙𝑒</m:t>
                                    </m:r>
                                  </m:sub>
                                </m:sSub>
                                <m:sSub>
                                  <m:sSubPr>
                                    <m:ctrlPr>
                                      <a:rPr lang="en-US" sz="2500" b="0" i="1" kern="1200" dirty="0" smtClean="0">
                                        <a:solidFill>
                                          <a:schemeClr val="tx1"/>
                                        </a:solidFill>
                                        <a:latin typeface="Cambria Math" panose="02040503050406030204" pitchFamily="18" charset="0"/>
                                      </a:rPr>
                                    </m:ctrlPr>
                                  </m:sSubPr>
                                  <m:e>
                                    <m:r>
                                      <a:rPr lang="en-US" sz="2500" b="0" i="1" kern="1200" dirty="0" smtClean="0">
                                        <a:solidFill>
                                          <a:schemeClr val="tx1"/>
                                        </a:solidFill>
                                        <a:latin typeface="Cambria Math" panose="02040503050406030204" pitchFamily="18" charset="0"/>
                                      </a:rPr>
                                      <m:t>𝐴</m:t>
                                    </m:r>
                                  </m:e>
                                  <m:sub>
                                    <m:r>
                                      <a:rPr lang="en-US" sz="2500" b="0" i="1" kern="1200" dirty="0" smtClean="0">
                                        <a:solidFill>
                                          <a:schemeClr val="tx1"/>
                                        </a:solidFill>
                                        <a:latin typeface="Cambria Math" panose="02040503050406030204" pitchFamily="18" charset="0"/>
                                      </a:rPr>
                                      <m:t>𝑖</m:t>
                                    </m:r>
                                  </m:sub>
                                </m:sSub>
                              </m:den>
                            </m:f>
                            <m:r>
                              <a:rPr lang="en-US" sz="2500" b="0" i="1" kern="1200" dirty="0" smtClean="0">
                                <a:solidFill>
                                  <a:schemeClr val="tx1"/>
                                </a:solidFill>
                                <a:latin typeface="Cambria Math" panose="02040503050406030204" pitchFamily="18" charset="0"/>
                              </a:rPr>
                              <m:t>+</m:t>
                            </m:r>
                            <m:sSub>
                              <m:sSubPr>
                                <m:ctrlPr>
                                  <a:rPr lang="en-US" sz="2500" b="0" i="1" kern="1200" dirty="0" smtClean="0">
                                    <a:solidFill>
                                      <a:schemeClr val="tx1"/>
                                    </a:solidFill>
                                    <a:latin typeface="Cambria Math" panose="02040503050406030204" pitchFamily="18" charset="0"/>
                                  </a:rPr>
                                </m:ctrlPr>
                              </m:sSubPr>
                              <m:e>
                                <m:r>
                                  <a:rPr lang="en-US" sz="2500" b="0" i="1" kern="1200" dirty="0" smtClean="0">
                                    <a:solidFill>
                                      <a:schemeClr val="tx1"/>
                                    </a:solidFill>
                                    <a:latin typeface="Cambria Math" panose="02040503050406030204" pitchFamily="18" charset="0"/>
                                  </a:rPr>
                                  <m:t>𝑅</m:t>
                                </m:r>
                              </m:e>
                              <m:sub>
                                <m:r>
                                  <a:rPr lang="en-US" sz="2500" b="0" i="1" kern="1200" dirty="0" smtClean="0">
                                    <a:solidFill>
                                      <a:schemeClr val="tx1"/>
                                    </a:solidFill>
                                    <a:latin typeface="Cambria Math" panose="02040503050406030204" pitchFamily="18" charset="0"/>
                                  </a:rPr>
                                  <m:t>𝑤</m:t>
                                </m:r>
                              </m:sub>
                            </m:sSub>
                            <m:r>
                              <a:rPr lang="en-US" sz="2500" b="0" i="1" kern="1200" dirty="0" smtClean="0">
                                <a:solidFill>
                                  <a:schemeClr val="tx1"/>
                                </a:solidFill>
                                <a:latin typeface="Cambria Math" panose="02040503050406030204" pitchFamily="18" charset="0"/>
                              </a:rPr>
                              <m:t>+</m:t>
                            </m:r>
                            <m:f>
                              <m:fPr>
                                <m:ctrlPr>
                                  <a:rPr lang="en-US" sz="2500" b="0" i="1" kern="1200" dirty="0" smtClean="0">
                                    <a:solidFill>
                                      <a:schemeClr val="tx1"/>
                                    </a:solidFill>
                                    <a:latin typeface="Cambria Math" panose="02040503050406030204" pitchFamily="18" charset="0"/>
                                  </a:rPr>
                                </m:ctrlPr>
                              </m:fPr>
                              <m:num>
                                <m:r>
                                  <a:rPr lang="en-US" sz="2500" b="0" i="1" kern="1200" dirty="0" smtClean="0">
                                    <a:solidFill>
                                      <a:schemeClr val="tx1"/>
                                    </a:solidFill>
                                    <a:latin typeface="Cambria Math" panose="02040503050406030204" pitchFamily="18" charset="0"/>
                                  </a:rPr>
                                  <m:t>1</m:t>
                                </m:r>
                              </m:num>
                              <m:den>
                                <m:sSub>
                                  <m:sSubPr>
                                    <m:ctrlPr>
                                      <a:rPr lang="en-US" sz="2500" i="1" dirty="0">
                                        <a:solidFill>
                                          <a:schemeClr val="tx1"/>
                                        </a:solidFill>
                                        <a:latin typeface="Cambria Math" panose="02040503050406030204" pitchFamily="18" charset="0"/>
                                      </a:rPr>
                                    </m:ctrlPr>
                                  </m:sSubPr>
                                  <m:e>
                                    <m:r>
                                      <a:rPr lang="en-US" sz="2500" i="1" dirty="0">
                                        <a:solidFill>
                                          <a:schemeClr val="tx1"/>
                                        </a:solidFill>
                                        <a:latin typeface="Cambria Math" panose="02040503050406030204" pitchFamily="18" charset="0"/>
                                      </a:rPr>
                                      <m:t>h</m:t>
                                    </m:r>
                                  </m:e>
                                  <m:sub>
                                    <m:r>
                                      <a:rPr lang="en-US" sz="2500" b="0" i="1" dirty="0" smtClean="0">
                                        <a:solidFill>
                                          <a:schemeClr val="tx1"/>
                                        </a:solidFill>
                                        <a:latin typeface="Cambria Math" panose="02040503050406030204" pitchFamily="18" charset="0"/>
                                      </a:rPr>
                                      <m:t>𝑜</m:t>
                                    </m:r>
                                    <m:r>
                                      <a:rPr lang="en-US" sz="2500" i="1" dirty="0">
                                        <a:solidFill>
                                          <a:schemeClr val="tx1"/>
                                        </a:solidFill>
                                        <a:latin typeface="Cambria Math" panose="02040503050406030204" pitchFamily="18" charset="0"/>
                                      </a:rPr>
                                      <m:t>𝑆𝑐𝑎𝑙𝑒</m:t>
                                    </m:r>
                                  </m:sub>
                                </m:sSub>
                                <m:sSub>
                                  <m:sSubPr>
                                    <m:ctrlPr>
                                      <a:rPr lang="en-US" sz="2500" i="1" dirty="0" smtClean="0">
                                        <a:solidFill>
                                          <a:schemeClr val="tx1"/>
                                        </a:solidFill>
                                        <a:latin typeface="Cambria Math" panose="02040503050406030204" pitchFamily="18" charset="0"/>
                                      </a:rPr>
                                    </m:ctrlPr>
                                  </m:sSubPr>
                                  <m:e>
                                    <m:r>
                                      <a:rPr lang="en-US" sz="2500" b="0" i="1" dirty="0" smtClean="0">
                                        <a:solidFill>
                                          <a:schemeClr val="tx1"/>
                                        </a:solidFill>
                                        <a:latin typeface="Cambria Math" panose="02040503050406030204" pitchFamily="18" charset="0"/>
                                      </a:rPr>
                                      <m:t>𝐴</m:t>
                                    </m:r>
                                  </m:e>
                                  <m:sub>
                                    <m:r>
                                      <a:rPr lang="en-US" sz="2500" b="0" i="1" dirty="0" smtClean="0">
                                        <a:solidFill>
                                          <a:schemeClr val="tx1"/>
                                        </a:solidFill>
                                        <a:latin typeface="Cambria Math" panose="02040503050406030204" pitchFamily="18" charset="0"/>
                                      </a:rPr>
                                      <m:t>𝑜</m:t>
                                    </m:r>
                                  </m:sub>
                                </m:sSub>
                              </m:den>
                            </m:f>
                          </m:oMath>
                        </m:oMathPara>
                      </a14:m>
                      <a:endParaRPr lang="en-US" sz="2500" kern="1200" baseline="-25000" dirty="0"/>
                    </a:p>
                    <a:p>
                      <a:pPr marL="0" lvl="0" indent="0" algn="ctr" defTabSz="755650">
                        <a:lnSpc>
                          <a:spcPct val="90000"/>
                        </a:lnSpc>
                        <a:spcBef>
                          <a:spcPct val="0"/>
                        </a:spcBef>
                        <a:spcAft>
                          <a:spcPct val="35000"/>
                        </a:spcAft>
                        <a:buNone/>
                      </a:pPr>
                      <a:endParaRPr lang="en-US" sz="3000" kern="1200" baseline="-25000" dirty="0"/>
                    </a:p>
                    <a:p>
                      <a:pPr marL="0" lvl="0" indent="0" algn="ctr" defTabSz="755650">
                        <a:lnSpc>
                          <a:spcPct val="90000"/>
                        </a:lnSpc>
                        <a:spcBef>
                          <a:spcPct val="0"/>
                        </a:spcBef>
                        <a:spcAft>
                          <a:spcPct val="35000"/>
                        </a:spcAft>
                        <a:buNone/>
                      </a:pPr>
                      <a:endParaRPr lang="en-US" sz="3000" kern="1200" dirty="0"/>
                    </a:p>
                  </p:txBody>
                </p:sp>
              </mc:Choice>
              <mc:Fallback xmlns="">
                <p:sp>
                  <p:nvSpPr>
                    <p:cNvPr id="198" name="Rectangle: Rounded Corners 14">
                      <a:extLst>
                        <a:ext uri="{FF2B5EF4-FFF2-40B4-BE49-F238E27FC236}">
                          <a16:creationId xmlns:a16="http://schemas.microsoft.com/office/drawing/2014/main" id="{6EC592E8-9601-4A21-9AE4-E56A7257BE96}"/>
                        </a:ext>
                      </a:extLst>
                    </p:cNvPr>
                    <p:cNvSpPr txBox="1">
                      <a:spLocks noRot="1" noChangeAspect="1" noMove="1" noResize="1" noEditPoints="1" noAdjustHandles="1" noChangeArrowheads="1" noChangeShapeType="1" noTextEdit="1"/>
                    </p:cNvSpPr>
                    <p:nvPr/>
                  </p:nvSpPr>
                  <p:spPr>
                    <a:xfrm>
                      <a:off x="5318645" y="5457739"/>
                      <a:ext cx="7028145" cy="753028"/>
                    </a:xfrm>
                    <a:prstGeom prst="rect">
                      <a:avLst/>
                    </a:prstGeom>
                    <a:blipFill>
                      <a:blip r:embed="rId23"/>
                      <a:stretch>
                        <a:fillRect t="-147748"/>
                      </a:stretch>
                    </a:blipFill>
                  </p:spPr>
                  <p:txBody>
                    <a:bodyPr/>
                    <a:lstStyle/>
                    <a:p>
                      <a:r>
                        <a:rPr lang="en-US">
                          <a:noFill/>
                        </a:rPr>
                        <a:t> </a:t>
                      </a:r>
                    </a:p>
                  </p:txBody>
                </p:sp>
              </mc:Fallback>
            </mc:AlternateContent>
          </p:grpSp>
        </p:grpSp>
        <p:sp>
          <p:nvSpPr>
            <p:cNvPr id="189" name="TextBox 188">
              <a:extLst>
                <a:ext uri="{FF2B5EF4-FFF2-40B4-BE49-F238E27FC236}">
                  <a16:creationId xmlns:a16="http://schemas.microsoft.com/office/drawing/2014/main" id="{A163E883-0E17-4363-9884-105B5ED822DF}"/>
                </a:ext>
              </a:extLst>
            </p:cNvPr>
            <p:cNvSpPr txBox="1"/>
            <p:nvPr/>
          </p:nvSpPr>
          <p:spPr>
            <a:xfrm>
              <a:off x="10002846" y="4358471"/>
              <a:ext cx="1861012" cy="1243944"/>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14300" tIns="114300" rIns="114300" bIns="114300" numCol="1" spcCol="1270" anchor="ctr" anchorCtr="0">
              <a:noAutofit/>
            </a:bodyPr>
            <a:lstStyle/>
            <a:p>
              <a:pPr marL="285750" lvl="1" indent="-285750" algn="l" defTabSz="1333500">
                <a:lnSpc>
                  <a:spcPct val="90000"/>
                </a:lnSpc>
                <a:spcBef>
                  <a:spcPct val="0"/>
                </a:spcBef>
                <a:spcAft>
                  <a:spcPct val="15000"/>
                </a:spcAft>
                <a:buChar char="•"/>
              </a:pPr>
              <a:r>
                <a:rPr lang="en-US" sz="3000" dirty="0"/>
                <a:t>U=15.2 W/m</a:t>
              </a:r>
              <a:r>
                <a:rPr lang="en-US" sz="3000" baseline="30000" dirty="0"/>
                <a:t>2 </a:t>
              </a:r>
              <a:r>
                <a:rPr lang="en-US" sz="3000" dirty="0"/>
                <a:t>K</a:t>
              </a:r>
              <a:endParaRPr lang="en-US" sz="3000" kern="1200" dirty="0"/>
            </a:p>
          </p:txBody>
        </p:sp>
      </p:grpSp>
      <mc:AlternateContent xmlns:mc="http://schemas.openxmlformats.org/markup-compatibility/2006" xmlns:a14="http://schemas.microsoft.com/office/drawing/2010/main">
        <mc:Choice Requires="a14">
          <p:graphicFrame>
            <p:nvGraphicFramePr>
              <p:cNvPr id="207" name="Diagram 206">
                <a:extLst>
                  <a:ext uri="{FF2B5EF4-FFF2-40B4-BE49-F238E27FC236}">
                    <a16:creationId xmlns:a16="http://schemas.microsoft.com/office/drawing/2014/main" id="{29FEF58D-68EE-4F1C-8EA2-A6A4BA051478}"/>
                  </a:ext>
                </a:extLst>
              </p:cNvPr>
              <p:cNvGraphicFramePr/>
              <p:nvPr>
                <p:extLst>
                  <p:ext uri="{D42A27DB-BD31-4B8C-83A1-F6EECF244321}">
                    <p14:modId xmlns:p14="http://schemas.microsoft.com/office/powerpoint/2010/main" val="596434774"/>
                  </p:ext>
                </p:extLst>
              </p:nvPr>
            </p:nvGraphicFramePr>
            <p:xfrm>
              <a:off x="32719670" y="25617648"/>
              <a:ext cx="10746546" cy="2787667"/>
            </p:xfrm>
            <a:graphic>
              <a:graphicData uri="http://schemas.openxmlformats.org/drawingml/2006/diagram">
                <dgm:relIds xmlns:dgm="http://schemas.openxmlformats.org/drawingml/2006/diagram" xmlns:r="http://schemas.openxmlformats.org/officeDocument/2006/relationships" r:dm="rId24" r:lo="rId25" r:qs="rId26" r:cs="rId27"/>
              </a:graphicData>
            </a:graphic>
          </p:graphicFrame>
        </mc:Choice>
        <mc:Fallback xmlns="">
          <p:graphicFrame>
            <p:nvGraphicFramePr>
              <p:cNvPr id="207" name="Diagram 206">
                <a:extLst>
                  <a:ext uri="{FF2B5EF4-FFF2-40B4-BE49-F238E27FC236}">
                    <a16:creationId xmlns:a16="http://schemas.microsoft.com/office/drawing/2014/main" id="{29FEF58D-68EE-4F1C-8EA2-A6A4BA051478}"/>
                  </a:ext>
                </a:extLst>
              </p:cNvPr>
              <p:cNvGraphicFramePr/>
              <p:nvPr>
                <p:extLst>
                  <p:ext uri="{D42A27DB-BD31-4B8C-83A1-F6EECF244321}">
                    <p14:modId xmlns:p14="http://schemas.microsoft.com/office/powerpoint/2010/main" val="596434774"/>
                  </p:ext>
                </p:extLst>
              </p:nvPr>
            </p:nvGraphicFramePr>
            <p:xfrm>
              <a:off x="32719670" y="25617648"/>
              <a:ext cx="10746546" cy="2787667"/>
            </p:xfrm>
            <a:graphic>
              <a:graphicData uri="http://schemas.openxmlformats.org/drawingml/2006/diagram">
                <dgm:relIds xmlns:dgm="http://schemas.openxmlformats.org/drawingml/2006/diagram" xmlns:r="http://schemas.openxmlformats.org/officeDocument/2006/relationships" r:dm="rId29" r:lo="rId30" r:qs="rId31" r:cs="rId32"/>
              </a:graphicData>
            </a:graphic>
          </p:graphicFrame>
        </mc:Fallback>
      </mc:AlternateContent>
      <p:sp>
        <p:nvSpPr>
          <p:cNvPr id="24" name="TextBox 23">
            <a:extLst>
              <a:ext uri="{FF2B5EF4-FFF2-40B4-BE49-F238E27FC236}">
                <a16:creationId xmlns:a16="http://schemas.microsoft.com/office/drawing/2014/main" id="{C871AA5B-CA5F-404F-9947-9791F5E51D95}"/>
              </a:ext>
            </a:extLst>
          </p:cNvPr>
          <p:cNvSpPr txBox="1"/>
          <p:nvPr/>
        </p:nvSpPr>
        <p:spPr>
          <a:xfrm>
            <a:off x="32690960" y="7982379"/>
            <a:ext cx="8467457" cy="2739211"/>
          </a:xfrm>
          <a:prstGeom prst="rect">
            <a:avLst/>
          </a:prstGeom>
          <a:noFill/>
        </p:spPr>
        <p:txBody>
          <a:bodyPr wrap="square" rtlCol="0">
            <a:spAutoFit/>
          </a:bodyPr>
          <a:lstStyle/>
          <a:p>
            <a:r>
              <a:rPr lang="en-US" sz="4400" b="1">
                <a:latin typeface="Garamond" panose="02020404030301010803" pitchFamily="18" charset="0"/>
                <a:cs typeface="Times New Roman" panose="02020603050405020304" pitchFamily="18" charset="0"/>
              </a:rPr>
              <a:t>Assumptions:</a:t>
            </a:r>
          </a:p>
          <a:p>
            <a:pPr marL="1097280" indent="-640080">
              <a:buAutoNum type="arabicPeriod"/>
            </a:pPr>
            <a:r>
              <a:rPr lang="en-US" sz="3200">
                <a:latin typeface="Garamond" panose="02020404030301010803" pitchFamily="18" charset="0"/>
                <a:cs typeface="Times New Roman" panose="02020603050405020304" pitchFamily="18" charset="0"/>
              </a:rPr>
              <a:t>Similar to water</a:t>
            </a:r>
          </a:p>
          <a:p>
            <a:pPr marL="1097280" indent="-640080">
              <a:buAutoNum type="arabicPeriod"/>
            </a:pPr>
            <a:r>
              <a:rPr lang="en-US" sz="3200">
                <a:latin typeface="Garamond" panose="02020404030301010803" pitchFamily="18" charset="0"/>
                <a:cs typeface="Times New Roman" panose="02020603050405020304" pitchFamily="18" charset="0"/>
              </a:rPr>
              <a:t>Flow rate of hot in = 3.5 kg/s</a:t>
            </a:r>
          </a:p>
          <a:p>
            <a:pPr marL="1097280" indent="-640080">
              <a:buAutoNum type="arabicPeriod"/>
            </a:pPr>
            <a:r>
              <a:rPr lang="en-US" sz="3200">
                <a:latin typeface="Garamond" panose="02020404030301010803" pitchFamily="18" charset="0"/>
                <a:cs typeface="Times New Roman" panose="02020603050405020304" pitchFamily="18" charset="0"/>
              </a:rPr>
              <a:t>Constant Cp values</a:t>
            </a:r>
          </a:p>
          <a:p>
            <a:pPr marL="1097280" indent="-640080">
              <a:buAutoNum type="arabicPeriod"/>
            </a:pPr>
            <a:r>
              <a:rPr lang="en-US" sz="3200">
                <a:latin typeface="Garamond" panose="02020404030301010803" pitchFamily="18" charset="0"/>
                <a:cs typeface="Times New Roman" panose="02020603050405020304" pitchFamily="18" charset="0"/>
              </a:rPr>
              <a:t>Arbitrary velocity of 2 m/s</a:t>
            </a:r>
            <a:endParaRPr lang="en-US" sz="3200" dirty="0">
              <a:latin typeface="Garamond" panose="02020404030301010803" pitchFamily="18" charset="0"/>
              <a:cs typeface="Times New Roman" panose="02020603050405020304" pitchFamily="18" charset="0"/>
            </a:endParaRPr>
          </a:p>
        </p:txBody>
      </p:sp>
      <p:sp>
        <p:nvSpPr>
          <p:cNvPr id="116" name="TextBox 115">
            <a:extLst>
              <a:ext uri="{FF2B5EF4-FFF2-40B4-BE49-F238E27FC236}">
                <a16:creationId xmlns:a16="http://schemas.microsoft.com/office/drawing/2014/main" id="{4483F213-290D-45A0-846F-6FA8DC96D219}"/>
              </a:ext>
            </a:extLst>
          </p:cNvPr>
          <p:cNvSpPr txBox="1"/>
          <p:nvPr/>
        </p:nvSpPr>
        <p:spPr>
          <a:xfrm>
            <a:off x="32767104" y="11107791"/>
            <a:ext cx="8467457" cy="1754326"/>
          </a:xfrm>
          <a:prstGeom prst="rect">
            <a:avLst/>
          </a:prstGeom>
          <a:noFill/>
        </p:spPr>
        <p:txBody>
          <a:bodyPr wrap="square" rtlCol="0">
            <a:spAutoFit/>
          </a:bodyPr>
          <a:lstStyle/>
          <a:p>
            <a:r>
              <a:rPr lang="en-US" sz="4400" b="1" dirty="0">
                <a:latin typeface="Garamond" panose="02020404030301010803" pitchFamily="18" charset="0"/>
                <a:cs typeface="Times New Roman" panose="02020603050405020304" pitchFamily="18" charset="0"/>
              </a:rPr>
              <a:t>Specifications:</a:t>
            </a:r>
          </a:p>
          <a:p>
            <a:pPr marL="1097280" indent="-640080">
              <a:buAutoNum type="arabicPeriod"/>
            </a:pPr>
            <a:r>
              <a:rPr lang="en-US" sz="3200" dirty="0">
                <a:latin typeface="Garamond" panose="02020404030301010803" pitchFamily="18" charset="0"/>
                <a:cs typeface="Times New Roman" panose="02020603050405020304" pitchFamily="18" charset="0"/>
              </a:rPr>
              <a:t>Shell and Tube Heat Exchanger</a:t>
            </a:r>
          </a:p>
          <a:p>
            <a:pPr marL="1097280" indent="-640080">
              <a:buAutoNum type="arabicPeriod"/>
            </a:pPr>
            <a:r>
              <a:rPr lang="en-US" sz="3200" dirty="0">
                <a:latin typeface="Garamond" panose="02020404030301010803" pitchFamily="18" charset="0"/>
                <a:cs typeface="Times New Roman" panose="02020603050405020304" pitchFamily="18" charset="0"/>
              </a:rPr>
              <a:t>Co-current Flow</a:t>
            </a:r>
          </a:p>
        </p:txBody>
      </p:sp>
      <mc:AlternateContent xmlns:mc="http://schemas.openxmlformats.org/markup-compatibility/2006" xmlns:a14="http://schemas.microsoft.com/office/drawing/2010/main">
        <mc:Choice Requires="a14">
          <p:sp>
            <p:nvSpPr>
              <p:cNvPr id="117" name="TextBox 116">
                <a:extLst>
                  <a:ext uri="{FF2B5EF4-FFF2-40B4-BE49-F238E27FC236}">
                    <a16:creationId xmlns:a16="http://schemas.microsoft.com/office/drawing/2014/main" id="{A91B7056-51F3-448A-981B-72B65AFFFED0}"/>
                  </a:ext>
                </a:extLst>
              </p:cNvPr>
              <p:cNvSpPr txBox="1"/>
              <p:nvPr/>
            </p:nvSpPr>
            <p:spPr>
              <a:xfrm>
                <a:off x="32826224" y="28223721"/>
                <a:ext cx="8467457" cy="1754326"/>
              </a:xfrm>
              <a:prstGeom prst="rect">
                <a:avLst/>
              </a:prstGeom>
              <a:noFill/>
            </p:spPr>
            <p:txBody>
              <a:bodyPr wrap="square" rtlCol="0">
                <a:spAutoFit/>
              </a:bodyPr>
              <a:lstStyle/>
              <a:p>
                <a:r>
                  <a:rPr lang="en-US" sz="4400" b="1" dirty="0">
                    <a:latin typeface="Garamond" panose="02020404030301010803" pitchFamily="18" charset="0"/>
                    <a:cs typeface="Times New Roman" panose="02020603050405020304" pitchFamily="18" charset="0"/>
                  </a:rPr>
                  <a:t>Other Relevant Parameters:</a:t>
                </a:r>
              </a:p>
              <a:p>
                <a:pPr marL="1097280" indent="-640080">
                  <a:buAutoNum type="arabicPeriod"/>
                </a:pPr>
                <a:r>
                  <a:rPr lang="en-US" sz="3200" dirty="0">
                    <a:latin typeface="Garamond" panose="02020404030301010803" pitchFamily="18" charset="0"/>
                    <a:cs typeface="Times New Roman" panose="02020603050405020304" pitchFamily="18" charset="0"/>
                  </a:rPr>
                  <a:t>D</a:t>
                </a:r>
                <a:r>
                  <a:rPr lang="en-US" sz="3200" baseline="-25000" dirty="0">
                    <a:latin typeface="Garamond" panose="02020404030301010803" pitchFamily="18" charset="0"/>
                    <a:cs typeface="Times New Roman" panose="02020603050405020304" pitchFamily="18" charset="0"/>
                  </a:rPr>
                  <a:t>oScale</a:t>
                </a:r>
                <a:r>
                  <a:rPr lang="en-US" sz="3200" dirty="0">
                    <a:latin typeface="Garamond" panose="02020404030301010803" pitchFamily="18" charset="0"/>
                    <a:cs typeface="Times New Roman" panose="02020603050405020304" pitchFamily="18" charset="0"/>
                  </a:rPr>
                  <a:t> = 5.57 m</a:t>
                </a:r>
              </a:p>
              <a:p>
                <a:pPr marL="1097280" indent="-640080">
                  <a:buFontTx/>
                  <a:buAutoNum type="arabicPeriod"/>
                </a:pPr>
                <a:r>
                  <a:rPr lang="en-US" sz="3200" dirty="0">
                    <a:latin typeface="Garamond" panose="02020404030301010803" pitchFamily="18" charset="0"/>
                    <a:cs typeface="Times New Roman" panose="02020603050405020304" pitchFamily="18" charset="0"/>
                  </a:rPr>
                  <a:t>Length of outer shell = 8.28 </a:t>
                </a:r>
                <a:r>
                  <a:rPr lang="en-US" sz="3200" dirty="0"/>
                  <a:t>(W/</a:t>
                </a:r>
                <a14:m>
                  <m:oMath xmlns:m="http://schemas.openxmlformats.org/officeDocument/2006/math">
                    <m:sSup>
                      <m:sSupPr>
                        <m:ctrlPr>
                          <a:rPr lang="en-US" sz="3200" i="1">
                            <a:latin typeface="Cambria Math" panose="02040503050406030204" pitchFamily="18" charset="0"/>
                          </a:rPr>
                        </m:ctrlPr>
                      </m:sSupPr>
                      <m:e>
                        <m:r>
                          <a:rPr lang="en-US" sz="3200" i="1">
                            <a:latin typeface="Cambria Math" panose="02040503050406030204" pitchFamily="18" charset="0"/>
                          </a:rPr>
                          <m:t>𝑚</m:t>
                        </m:r>
                      </m:e>
                      <m:sup>
                        <m:r>
                          <a:rPr lang="en-US" sz="3200" i="1">
                            <a:latin typeface="Cambria Math" panose="02040503050406030204" pitchFamily="18" charset="0"/>
                          </a:rPr>
                          <m:t>2</m:t>
                        </m:r>
                      </m:sup>
                    </m:sSup>
                    <m:r>
                      <a:rPr lang="en-US" sz="3200" i="1">
                        <a:latin typeface="Cambria Math" panose="02040503050406030204" pitchFamily="18" charset="0"/>
                      </a:rPr>
                      <m:t>𝐾</m:t>
                    </m:r>
                    <m:r>
                      <a:rPr lang="en-US" sz="3200" i="1">
                        <a:latin typeface="Cambria Math" panose="02040503050406030204" pitchFamily="18" charset="0"/>
                      </a:rPr>
                      <m:t>)</m:t>
                    </m:r>
                  </m:oMath>
                </a14:m>
                <a:endParaRPr lang="en-US" sz="3200" dirty="0"/>
              </a:p>
            </p:txBody>
          </p:sp>
        </mc:Choice>
        <mc:Fallback xmlns="">
          <p:sp>
            <p:nvSpPr>
              <p:cNvPr id="117" name="TextBox 116">
                <a:extLst>
                  <a:ext uri="{FF2B5EF4-FFF2-40B4-BE49-F238E27FC236}">
                    <a16:creationId xmlns:a16="http://schemas.microsoft.com/office/drawing/2014/main" id="{A91B7056-51F3-448A-981B-72B65AFFFED0}"/>
                  </a:ext>
                </a:extLst>
              </p:cNvPr>
              <p:cNvSpPr txBox="1">
                <a:spLocks noRot="1" noChangeAspect="1" noMove="1" noResize="1" noEditPoints="1" noAdjustHandles="1" noChangeArrowheads="1" noChangeShapeType="1" noTextEdit="1"/>
              </p:cNvSpPr>
              <p:nvPr/>
            </p:nvSpPr>
            <p:spPr>
              <a:xfrm>
                <a:off x="32826224" y="28223721"/>
                <a:ext cx="8467457" cy="1754326"/>
              </a:xfrm>
              <a:prstGeom prst="rect">
                <a:avLst/>
              </a:prstGeom>
              <a:blipFill>
                <a:blip r:embed="rId33"/>
                <a:stretch>
                  <a:fillRect l="-2952" t="-7292" b="-10764"/>
                </a:stretch>
              </a:blipFill>
            </p:spPr>
            <p:txBody>
              <a:bodyPr/>
              <a:lstStyle/>
              <a:p>
                <a:r>
                  <a:rPr lang="en-US">
                    <a:noFill/>
                  </a:rPr>
                  <a:t> </a:t>
                </a:r>
              </a:p>
            </p:txBody>
          </p:sp>
        </mc:Fallback>
      </mc:AlternateContent>
      <p:cxnSp>
        <p:nvCxnSpPr>
          <p:cNvPr id="26" name="Straight Arrow Connector 25">
            <a:extLst>
              <a:ext uri="{FF2B5EF4-FFF2-40B4-BE49-F238E27FC236}">
                <a16:creationId xmlns:a16="http://schemas.microsoft.com/office/drawing/2014/main" id="{F9122BCE-4071-4B94-ACFF-583FE74321C7}"/>
              </a:ext>
            </a:extLst>
          </p:cNvPr>
          <p:cNvCxnSpPr/>
          <p:nvPr/>
        </p:nvCxnSpPr>
        <p:spPr>
          <a:xfrm>
            <a:off x="14444382" y="13677463"/>
            <a:ext cx="2438400" cy="207561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19" name="Straight Arrow Connector 118">
            <a:extLst>
              <a:ext uri="{FF2B5EF4-FFF2-40B4-BE49-F238E27FC236}">
                <a16:creationId xmlns:a16="http://schemas.microsoft.com/office/drawing/2014/main" id="{81A64330-D0DA-457C-ADA9-F8F07F416D30}"/>
              </a:ext>
            </a:extLst>
          </p:cNvPr>
          <p:cNvCxnSpPr/>
          <p:nvPr/>
        </p:nvCxnSpPr>
        <p:spPr>
          <a:xfrm>
            <a:off x="21046242" y="13738352"/>
            <a:ext cx="2438400" cy="207561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0" name="Straight Arrow Connector 119">
            <a:extLst>
              <a:ext uri="{FF2B5EF4-FFF2-40B4-BE49-F238E27FC236}">
                <a16:creationId xmlns:a16="http://schemas.microsoft.com/office/drawing/2014/main" id="{1CD857BC-0F48-497A-811F-93A9B20EDF75}"/>
              </a:ext>
            </a:extLst>
          </p:cNvPr>
          <p:cNvCxnSpPr/>
          <p:nvPr/>
        </p:nvCxnSpPr>
        <p:spPr>
          <a:xfrm>
            <a:off x="27754989" y="13573994"/>
            <a:ext cx="2438400" cy="207561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21" name="Chart 120">
            <a:extLst>
              <a:ext uri="{FF2B5EF4-FFF2-40B4-BE49-F238E27FC236}">
                <a16:creationId xmlns:a16="http://schemas.microsoft.com/office/drawing/2014/main" id="{F1C0B707-0533-462E-9200-4BF2F2FD94B8}"/>
              </a:ext>
            </a:extLst>
          </p:cNvPr>
          <p:cNvGraphicFramePr>
            <a:graphicFrameLocks/>
          </p:cNvGraphicFramePr>
          <p:nvPr>
            <p:extLst>
              <p:ext uri="{D42A27DB-BD31-4B8C-83A1-F6EECF244321}">
                <p14:modId xmlns:p14="http://schemas.microsoft.com/office/powerpoint/2010/main" val="3881416829"/>
              </p:ext>
            </p:extLst>
          </p:nvPr>
        </p:nvGraphicFramePr>
        <p:xfrm>
          <a:off x="22549535" y="18867864"/>
          <a:ext cx="7571232" cy="4297680"/>
        </p:xfrm>
        <a:graphic>
          <a:graphicData uri="http://schemas.openxmlformats.org/drawingml/2006/chart">
            <c:chart xmlns:c="http://schemas.openxmlformats.org/drawingml/2006/chart" xmlns:r="http://schemas.openxmlformats.org/officeDocument/2006/relationships" r:id="rId34"/>
          </a:graphicData>
        </a:graphic>
      </p:graphicFrame>
      <p:sp>
        <p:nvSpPr>
          <p:cNvPr id="29" name="TextBox 28">
            <a:extLst>
              <a:ext uri="{FF2B5EF4-FFF2-40B4-BE49-F238E27FC236}">
                <a16:creationId xmlns:a16="http://schemas.microsoft.com/office/drawing/2014/main" id="{6D09695D-2917-4846-90E1-E823D7F890E2}"/>
              </a:ext>
            </a:extLst>
          </p:cNvPr>
          <p:cNvSpPr txBox="1"/>
          <p:nvPr/>
        </p:nvSpPr>
        <p:spPr>
          <a:xfrm>
            <a:off x="13475505" y="23310119"/>
            <a:ext cx="7511411" cy="1384995"/>
          </a:xfrm>
          <a:prstGeom prst="rect">
            <a:avLst/>
          </a:prstGeom>
          <a:noFill/>
        </p:spPr>
        <p:txBody>
          <a:bodyPr wrap="square" rtlCol="0">
            <a:spAutoFit/>
          </a:bodyPr>
          <a:lstStyle/>
          <a:p>
            <a:pPr marL="457200" indent="-457200">
              <a:buFont typeface="Arial" panose="020B0604020202020204" pitchFamily="34" charset="0"/>
              <a:buChar char="•"/>
            </a:pPr>
            <a:r>
              <a:rPr lang="en-US" sz="2800" dirty="0">
                <a:latin typeface="Garamond" panose="02020404030301010803" pitchFamily="18" charset="0"/>
              </a:rPr>
              <a:t>% difference in h</a:t>
            </a:r>
            <a:r>
              <a:rPr lang="en-US" sz="2800" baseline="-25000" dirty="0">
                <a:latin typeface="Garamond" panose="02020404030301010803" pitchFamily="18" charset="0"/>
              </a:rPr>
              <a:t>i</a:t>
            </a:r>
            <a:r>
              <a:rPr lang="en-US" sz="2800" dirty="0">
                <a:latin typeface="Garamond" panose="02020404030301010803" pitchFamily="18" charset="0"/>
              </a:rPr>
              <a:t> between shell and tube and tubular significantly   as flow rate   for co-current</a:t>
            </a:r>
          </a:p>
          <a:p>
            <a:pPr marL="457200" indent="-457200">
              <a:buFont typeface="Arial" panose="020B0604020202020204" pitchFamily="34" charset="0"/>
              <a:buChar char="•"/>
            </a:pPr>
            <a:endParaRPr lang="en-US" sz="2800" dirty="0">
              <a:latin typeface="Garamond" panose="02020404030301010803" pitchFamily="18" charset="0"/>
            </a:endParaRPr>
          </a:p>
        </p:txBody>
      </p:sp>
      <p:sp>
        <p:nvSpPr>
          <p:cNvPr id="128" name="TextBox 127">
            <a:extLst>
              <a:ext uri="{FF2B5EF4-FFF2-40B4-BE49-F238E27FC236}">
                <a16:creationId xmlns:a16="http://schemas.microsoft.com/office/drawing/2014/main" id="{64CC68D0-A5FD-4D3C-BD56-552CE671FF00}"/>
              </a:ext>
            </a:extLst>
          </p:cNvPr>
          <p:cNvSpPr txBox="1"/>
          <p:nvPr/>
        </p:nvSpPr>
        <p:spPr>
          <a:xfrm>
            <a:off x="22614092" y="23310119"/>
            <a:ext cx="7526602" cy="954107"/>
          </a:xfrm>
          <a:prstGeom prst="rect">
            <a:avLst/>
          </a:prstGeom>
          <a:noFill/>
        </p:spPr>
        <p:txBody>
          <a:bodyPr wrap="square" rtlCol="0">
            <a:spAutoFit/>
          </a:bodyPr>
          <a:lstStyle/>
          <a:p>
            <a:pPr marL="457200" indent="-457200">
              <a:buFont typeface="Arial" panose="020B0604020202020204" pitchFamily="34" charset="0"/>
              <a:buChar char="•"/>
            </a:pPr>
            <a:r>
              <a:rPr lang="en-US" sz="2800" dirty="0">
                <a:latin typeface="Garamond" panose="02020404030301010803" pitchFamily="18" charset="0"/>
              </a:rPr>
              <a:t>Overall 50-55% difference in h</a:t>
            </a:r>
            <a:r>
              <a:rPr lang="en-US" sz="2800" baseline="-25000" dirty="0">
                <a:latin typeface="Garamond" panose="02020404030301010803" pitchFamily="18" charset="0"/>
              </a:rPr>
              <a:t>i</a:t>
            </a:r>
            <a:r>
              <a:rPr lang="en-US" sz="2800" dirty="0">
                <a:latin typeface="Garamond" panose="02020404030301010803" pitchFamily="18" charset="0"/>
              </a:rPr>
              <a:t> between shell and tube and tubular exchangers</a:t>
            </a:r>
          </a:p>
        </p:txBody>
      </p:sp>
      <p:sp>
        <p:nvSpPr>
          <p:cNvPr id="39" name="TextBox 38">
            <a:extLst>
              <a:ext uri="{FF2B5EF4-FFF2-40B4-BE49-F238E27FC236}">
                <a16:creationId xmlns:a16="http://schemas.microsoft.com/office/drawing/2014/main" id="{A4C41D8E-5B2C-4DEC-B48E-C7B83D03F49F}"/>
              </a:ext>
            </a:extLst>
          </p:cNvPr>
          <p:cNvSpPr txBox="1"/>
          <p:nvPr/>
        </p:nvSpPr>
        <p:spPr>
          <a:xfrm>
            <a:off x="22301179" y="26513455"/>
            <a:ext cx="9300955" cy="4601260"/>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n-US" sz="3500" dirty="0">
                <a:latin typeface="Garamond" panose="02020404030301010803" pitchFamily="18" charset="0"/>
              </a:rPr>
              <a:t>Test other types of heat exchangers </a:t>
            </a:r>
          </a:p>
          <a:p>
            <a:pPr marL="1485900" lvl="1" indent="-571500">
              <a:lnSpc>
                <a:spcPct val="150000"/>
              </a:lnSpc>
              <a:buFont typeface="Garamond" panose="02020404030301010803" pitchFamily="18" charset="0"/>
              <a:buChar char="→"/>
            </a:pPr>
            <a:r>
              <a:rPr lang="en-US" sz="3200" dirty="0">
                <a:latin typeface="Garamond" panose="02020404030301010803" pitchFamily="18" charset="0"/>
              </a:rPr>
              <a:t>Regenerative and Adiabatic Wheel </a:t>
            </a:r>
          </a:p>
          <a:p>
            <a:pPr marL="457200" indent="-457200">
              <a:lnSpc>
                <a:spcPct val="150000"/>
              </a:lnSpc>
              <a:buFont typeface="Arial" panose="020B0604020202020204" pitchFamily="34" charset="0"/>
              <a:buChar char="•"/>
            </a:pPr>
            <a:r>
              <a:rPr lang="en-US" sz="3500" dirty="0">
                <a:latin typeface="Garamond" panose="02020404030301010803" pitchFamily="18" charset="0"/>
              </a:rPr>
              <a:t>Investigate different types of fluids</a:t>
            </a:r>
          </a:p>
          <a:p>
            <a:pPr marL="457200" indent="-457200">
              <a:lnSpc>
                <a:spcPct val="150000"/>
              </a:lnSpc>
              <a:buFont typeface="Arial" panose="020B0604020202020204" pitchFamily="34" charset="0"/>
              <a:buChar char="•"/>
            </a:pPr>
            <a:r>
              <a:rPr lang="en-US" sz="3500" dirty="0">
                <a:latin typeface="Garamond" panose="02020404030301010803" pitchFamily="18" charset="0"/>
              </a:rPr>
              <a:t>Determine effect of baffles</a:t>
            </a:r>
          </a:p>
          <a:p>
            <a:pPr marL="457200" indent="-457200">
              <a:lnSpc>
                <a:spcPct val="150000"/>
              </a:lnSpc>
              <a:buFont typeface="Arial" panose="020B0604020202020204" pitchFamily="34" charset="0"/>
              <a:buChar char="•"/>
            </a:pPr>
            <a:r>
              <a:rPr lang="en-US" sz="3500" dirty="0">
                <a:latin typeface="Garamond" panose="02020404030301010803" pitchFamily="18" charset="0"/>
              </a:rPr>
              <a:t>Investigate the affect of fouling on h</a:t>
            </a:r>
            <a:r>
              <a:rPr lang="en-US" sz="3500" baseline="-25000" dirty="0">
                <a:latin typeface="Garamond" panose="02020404030301010803" pitchFamily="18" charset="0"/>
              </a:rPr>
              <a:t>i</a:t>
            </a:r>
            <a:endParaRPr lang="en-US" sz="3500" dirty="0">
              <a:latin typeface="Garamond" panose="02020404030301010803" pitchFamily="18" charset="0"/>
            </a:endParaRPr>
          </a:p>
          <a:p>
            <a:pPr marL="457200" indent="-457200">
              <a:buFont typeface="Arial" panose="020B0604020202020204" pitchFamily="34" charset="0"/>
              <a:buChar char="•"/>
            </a:pPr>
            <a:endParaRPr lang="en-US" sz="3500" dirty="0">
              <a:latin typeface="Garamond" panose="02020404030301010803" pitchFamily="18" charset="0"/>
            </a:endParaRPr>
          </a:p>
        </p:txBody>
      </p:sp>
      <p:cxnSp>
        <p:nvCxnSpPr>
          <p:cNvPr id="47" name="Straight Arrow Connector 46">
            <a:extLst>
              <a:ext uri="{FF2B5EF4-FFF2-40B4-BE49-F238E27FC236}">
                <a16:creationId xmlns:a16="http://schemas.microsoft.com/office/drawing/2014/main" id="{1BD87AA4-06FE-4267-B872-8CDD325886C0}"/>
              </a:ext>
            </a:extLst>
          </p:cNvPr>
          <p:cNvCxnSpPr>
            <a:cxnSpLocks/>
          </p:cNvCxnSpPr>
          <p:nvPr/>
        </p:nvCxnSpPr>
        <p:spPr>
          <a:xfrm>
            <a:off x="16882782" y="23804397"/>
            <a:ext cx="0" cy="39643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5" name="Straight Arrow Connector 134">
            <a:extLst>
              <a:ext uri="{FF2B5EF4-FFF2-40B4-BE49-F238E27FC236}">
                <a16:creationId xmlns:a16="http://schemas.microsoft.com/office/drawing/2014/main" id="{ACEA524A-42E2-4C75-AED6-3D56B419DD35}"/>
              </a:ext>
            </a:extLst>
          </p:cNvPr>
          <p:cNvCxnSpPr>
            <a:cxnSpLocks/>
          </p:cNvCxnSpPr>
          <p:nvPr/>
        </p:nvCxnSpPr>
        <p:spPr>
          <a:xfrm>
            <a:off x="18703636" y="23804397"/>
            <a:ext cx="0" cy="39643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5" name="Straight Arrow Connector 124">
            <a:extLst>
              <a:ext uri="{FF2B5EF4-FFF2-40B4-BE49-F238E27FC236}">
                <a16:creationId xmlns:a16="http://schemas.microsoft.com/office/drawing/2014/main" id="{D8F9D8D7-3A8C-430A-8A87-8DB8A8B69551}"/>
              </a:ext>
            </a:extLst>
          </p:cNvPr>
          <p:cNvCxnSpPr>
            <a:cxnSpLocks/>
          </p:cNvCxnSpPr>
          <p:nvPr/>
        </p:nvCxnSpPr>
        <p:spPr>
          <a:xfrm>
            <a:off x="16466942" y="31365279"/>
            <a:ext cx="0" cy="597915"/>
          </a:xfrm>
          <a:prstGeom prst="straightConnector1">
            <a:avLst/>
          </a:prstGeom>
          <a:ln w="635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6" name="Straight Arrow Connector 125">
            <a:extLst>
              <a:ext uri="{FF2B5EF4-FFF2-40B4-BE49-F238E27FC236}">
                <a16:creationId xmlns:a16="http://schemas.microsoft.com/office/drawing/2014/main" id="{5E267C1F-F217-4443-9052-778FD63B6576}"/>
              </a:ext>
            </a:extLst>
          </p:cNvPr>
          <p:cNvCxnSpPr>
            <a:cxnSpLocks/>
          </p:cNvCxnSpPr>
          <p:nvPr/>
        </p:nvCxnSpPr>
        <p:spPr>
          <a:xfrm>
            <a:off x="20688422" y="31378605"/>
            <a:ext cx="0" cy="597915"/>
          </a:xfrm>
          <a:prstGeom prst="straightConnector1">
            <a:avLst/>
          </a:prstGeom>
          <a:ln w="635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E8B49EBC-8012-49EB-A634-9AC004CF8E85}">
  <ds:schemaRefs>
    <ds:schemaRef ds:uri="ESRI.ArcGIS.Mapping.OfficeIntegration.PowerPointInfo"/>
  </ds:schemaRefs>
</ds:datastoreItem>
</file>

<file path=customXml/itemProps2.xml><?xml version="1.0" encoding="utf-8"?>
<ds:datastoreItem xmlns:ds="http://schemas.openxmlformats.org/officeDocument/2006/customXml" ds:itemID="{1966D790-D06C-4361-94B8-8BED25FA40AD}">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6107</TotalTime>
  <Words>780</Words>
  <Application>Microsoft Office PowerPoint</Application>
  <PresentationFormat>Custom</PresentationFormat>
  <Paragraphs>180</Paragraphs>
  <Slides>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Calibri</vt:lpstr>
      <vt:lpstr>Calibri Light</vt:lpstr>
      <vt:lpstr>Cambria</vt:lpstr>
      <vt:lpstr>Cambria Math</vt:lpstr>
      <vt:lpstr>Garamond</vt:lpstr>
      <vt:lpstr>Times New Roman</vt:lpstr>
      <vt:lpstr>Office Theme</vt:lpstr>
      <vt:lpstr>Comparison of Heat Exchanger Types Ibrahim Al-Musawi, Sabrina Marnoto, Ibrahim Muhic Dr. Adam St. Jean Department of Chemical Engineering, University of New Hampshire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smarnoto14@gmail.com</cp:lastModifiedBy>
  <cp:revision>258</cp:revision>
  <dcterms:created xsi:type="dcterms:W3CDTF">2016-03-05T16:55:12Z</dcterms:created>
  <dcterms:modified xsi:type="dcterms:W3CDTF">2018-05-02T03:28:25Z</dcterms:modified>
</cp:coreProperties>
</file>