
<file path=[Content_Types].xml><?xml version="1.0" encoding="utf-8"?>
<Types xmlns="http://schemas.openxmlformats.org/package/2006/content-types">
  <Default Extension="png" ContentType="image/png"/>
  <Default Extension="emf" ContentType="image/x-emf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charts/chart1.xml" ContentType="application/vnd.openxmlformats-officedocument.drawingml.chart+xml"/>
  <Override PartName="/ppt/charts/style1.xml" ContentType="application/vnd.ms-office.chartstyle+xml"/>
  <Override PartName="/ppt/charts/colors1.xml" ContentType="application/vnd.ms-office.chartcolorstyle+xml"/>
  <Override PartName="/ppt/drawings/drawing1.xml" ContentType="application/vnd.openxmlformats-officedocument.drawingml.chartshapes+xml"/>
  <Override PartName="/ppt/charts/chart2.xml" ContentType="application/vnd.openxmlformats-officedocument.drawingml.chart+xml"/>
  <Override PartName="/ppt/charts/style2.xml" ContentType="application/vnd.ms-office.chartstyle+xml"/>
  <Override PartName="/ppt/charts/colors2.xml" ContentType="application/vnd.ms-office.chartcolorstyle+xml"/>
  <Override PartName="/ppt/drawings/drawing2.xml" ContentType="application/vnd.openxmlformats-officedocument.drawingml.chartshapes+xml"/>
  <Override PartName="/docProps/core.xml" ContentType="application/vnd.openxmlformats-package.core-properties+xml"/>
  <Override PartName="/docProps/app.xml" ContentType="application/vnd.openxmlformats-officedocument.extended-properties+xml"/>
  <Override PartName="/ppt/revisionInfo.xml" ContentType="application/vnd.ms-powerpoint.revisioninfo+xml"/>
  <Override PartName="/ppt/changesInfos/changesInfo1.xml" ContentType="application/vnd.ms-powerpoint.changesinfo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3"/>
  </p:notesMasterIdLst>
  <p:handoutMasterIdLst>
    <p:handoutMasterId r:id="rId4"/>
  </p:handoutMasterIdLst>
  <p:sldIdLst>
    <p:sldId id="259" r:id="rId2"/>
  </p:sldIdLst>
  <p:sldSz cx="43891200" cy="32918400"/>
  <p:notesSz cx="7077075" cy="9363075"/>
  <p:defaultTextStyle>
    <a:defPPr>
      <a:defRPr lang="en-US"/>
    </a:defPPr>
    <a:lvl1pPr algn="ctr" rtl="0" fontAlgn="base">
      <a:spcBef>
        <a:spcPct val="0"/>
      </a:spcBef>
      <a:spcAft>
        <a:spcPct val="0"/>
      </a:spcAft>
      <a:defRPr sz="4300" b="1" kern="1200">
        <a:solidFill>
          <a:srgbClr val="FF9900"/>
        </a:solidFill>
        <a:latin typeface="Arial" charset="0"/>
        <a:ea typeface="+mn-ea"/>
        <a:cs typeface="+mn-cs"/>
      </a:defRPr>
    </a:lvl1pPr>
    <a:lvl2pPr marL="457200" algn="ctr" rtl="0" fontAlgn="base">
      <a:spcBef>
        <a:spcPct val="0"/>
      </a:spcBef>
      <a:spcAft>
        <a:spcPct val="0"/>
      </a:spcAft>
      <a:defRPr sz="4300" b="1" kern="1200">
        <a:solidFill>
          <a:srgbClr val="FF9900"/>
        </a:solidFill>
        <a:latin typeface="Arial" charset="0"/>
        <a:ea typeface="+mn-ea"/>
        <a:cs typeface="+mn-cs"/>
      </a:defRPr>
    </a:lvl2pPr>
    <a:lvl3pPr marL="914400" algn="ctr" rtl="0" fontAlgn="base">
      <a:spcBef>
        <a:spcPct val="0"/>
      </a:spcBef>
      <a:spcAft>
        <a:spcPct val="0"/>
      </a:spcAft>
      <a:defRPr sz="4300" b="1" kern="1200">
        <a:solidFill>
          <a:srgbClr val="FF9900"/>
        </a:solidFill>
        <a:latin typeface="Arial" charset="0"/>
        <a:ea typeface="+mn-ea"/>
        <a:cs typeface="+mn-cs"/>
      </a:defRPr>
    </a:lvl3pPr>
    <a:lvl4pPr marL="1371600" algn="ctr" rtl="0" fontAlgn="base">
      <a:spcBef>
        <a:spcPct val="0"/>
      </a:spcBef>
      <a:spcAft>
        <a:spcPct val="0"/>
      </a:spcAft>
      <a:defRPr sz="4300" b="1" kern="1200">
        <a:solidFill>
          <a:srgbClr val="FF9900"/>
        </a:solidFill>
        <a:latin typeface="Arial" charset="0"/>
        <a:ea typeface="+mn-ea"/>
        <a:cs typeface="+mn-cs"/>
      </a:defRPr>
    </a:lvl4pPr>
    <a:lvl5pPr marL="1828800" algn="ctr" rtl="0" fontAlgn="base">
      <a:spcBef>
        <a:spcPct val="0"/>
      </a:spcBef>
      <a:spcAft>
        <a:spcPct val="0"/>
      </a:spcAft>
      <a:defRPr sz="4300" b="1" kern="1200">
        <a:solidFill>
          <a:srgbClr val="FF9900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sz="4300" b="1" kern="1200">
        <a:solidFill>
          <a:srgbClr val="FF9900"/>
        </a:solidFill>
        <a:latin typeface="Arial" charset="0"/>
        <a:ea typeface="+mn-ea"/>
        <a:cs typeface="+mn-cs"/>
      </a:defRPr>
    </a:lvl6pPr>
    <a:lvl7pPr marL="2743200" algn="l" defTabSz="914400" rtl="0" eaLnBrk="1" latinLnBrk="0" hangingPunct="1">
      <a:defRPr sz="4300" b="1" kern="1200">
        <a:solidFill>
          <a:srgbClr val="FF9900"/>
        </a:solidFill>
        <a:latin typeface="Arial" charset="0"/>
        <a:ea typeface="+mn-ea"/>
        <a:cs typeface="+mn-cs"/>
      </a:defRPr>
    </a:lvl7pPr>
    <a:lvl8pPr marL="3200400" algn="l" defTabSz="914400" rtl="0" eaLnBrk="1" latinLnBrk="0" hangingPunct="1">
      <a:defRPr sz="4300" b="1" kern="1200">
        <a:solidFill>
          <a:srgbClr val="FF9900"/>
        </a:solidFill>
        <a:latin typeface="Arial" charset="0"/>
        <a:ea typeface="+mn-ea"/>
        <a:cs typeface="+mn-cs"/>
      </a:defRPr>
    </a:lvl8pPr>
    <a:lvl9pPr marL="3657600" algn="l" defTabSz="914400" rtl="0" eaLnBrk="1" latinLnBrk="0" hangingPunct="1">
      <a:defRPr sz="4300" b="1" kern="1200">
        <a:solidFill>
          <a:srgbClr val="FF9900"/>
        </a:solidFill>
        <a:latin typeface="Arial" charset="0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10368">
          <p15:clr>
            <a:srgbClr val="A4A3A4"/>
          </p15:clr>
        </p15:guide>
        <p15:guide id="2" pos="15552">
          <p15:clr>
            <a:srgbClr val="A4A3A4"/>
          </p15:clr>
        </p15:guide>
        <p15:guide id="3" pos="13824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FFFFF"/>
    <a:srgbClr val="000000"/>
    <a:srgbClr val="000066"/>
    <a:srgbClr val="CCCCCC"/>
    <a:srgbClr val="999999"/>
    <a:srgbClr val="FF9900"/>
    <a:srgbClr val="990000"/>
    <a:srgbClr val="000050"/>
    <a:srgbClr val="00126A"/>
    <a:srgbClr val="0033CC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7181EF7B-B882-406F-8A2D-972EACDD0B64}" v="15" dt="2018-05-02T15:12:15.785"/>
  </p1510:revLst>
</p1510:revInfo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073A0DAA-6AF3-43AB-8588-CEC1D06C72B9}" styleName="Medium Style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dk1">
              <a:tint val="20000"/>
            </a:schemeClr>
          </a:solidFill>
        </a:fill>
      </a:tcStyle>
    </a:wholeTbl>
    <a:band1H>
      <a:tcStyle>
        <a:tcBdr/>
        <a:fill>
          <a:solidFill>
            <a:schemeClr val="dk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dk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dk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3657" autoAdjust="0"/>
  </p:normalViewPr>
  <p:slideViewPr>
    <p:cSldViewPr snapToGrid="0">
      <p:cViewPr>
        <p:scale>
          <a:sx n="46" d="100"/>
          <a:sy n="46" d="100"/>
        </p:scale>
        <p:origin x="-4320" y="-2244"/>
      </p:cViewPr>
      <p:guideLst>
        <p:guide orient="horz" pos="10368"/>
        <p:guide pos="15552"/>
        <p:guide pos="13824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ableStyles" Target="tableStyles.xml"/><Relationship Id="rId3" Type="http://schemas.openxmlformats.org/officeDocument/2006/relationships/notesMaster" Target="notesMasters/notesMaster1.xml"/><Relationship Id="rId7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viewProps" Target="viewProps.xml"/><Relationship Id="rId5" Type="http://schemas.openxmlformats.org/officeDocument/2006/relationships/presProps" Target="presProps.xml"/><Relationship Id="rId10" Type="http://schemas.microsoft.com/office/2015/10/relationships/revisionInfo" Target="revisionInfo.xml"/><Relationship Id="rId4" Type="http://schemas.openxmlformats.org/officeDocument/2006/relationships/handoutMaster" Target="handoutMasters/handoutMaster1.xml"/><Relationship Id="rId9" Type="http://schemas.microsoft.com/office/2016/11/relationships/changesInfo" Target="changesInfos/changesInfo1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Marshall, Makenzie D" userId="S::mdm2010@wildcats.unh.edu::513a4eda-cfa7-478a-993f-2e5e941d9a6e" providerId="AD" clId="Web-{7181EF7B-B882-406F-8A2D-972EACDD0B64}"/>
    <pc:docChg chg="modSld">
      <pc:chgData name="Marshall, Makenzie D" userId="S::mdm2010@wildcats.unh.edu::513a4eda-cfa7-478a-993f-2e5e941d9a6e" providerId="AD" clId="Web-{7181EF7B-B882-406F-8A2D-972EACDD0B64}" dt="2018-05-02T15:12:15.785" v="14"/>
      <pc:docMkLst>
        <pc:docMk/>
      </pc:docMkLst>
      <pc:sldChg chg="modSp">
        <pc:chgData name="Marshall, Makenzie D" userId="S::mdm2010@wildcats.unh.edu::513a4eda-cfa7-478a-993f-2e5e941d9a6e" providerId="AD" clId="Web-{7181EF7B-B882-406F-8A2D-972EACDD0B64}" dt="2018-05-02T15:12:15.785" v="13"/>
        <pc:sldMkLst>
          <pc:docMk/>
          <pc:sldMk cId="0" sldId="259"/>
        </pc:sldMkLst>
        <pc:spChg chg="mod">
          <ac:chgData name="Marshall, Makenzie D" userId="S::mdm2010@wildcats.unh.edu::513a4eda-cfa7-478a-993f-2e5e941d9a6e" providerId="AD" clId="Web-{7181EF7B-B882-406F-8A2D-972EACDD0B64}" dt="2018-05-02T15:12:15.785" v="13"/>
          <ac:spMkLst>
            <pc:docMk/>
            <pc:sldMk cId="0" sldId="259"/>
            <ac:spMk id="20" creationId="{00000000-0000-0000-0000-000000000000}"/>
          </ac:spMkLst>
        </pc:spChg>
      </pc:sldChg>
    </pc:docChg>
  </pc:docChgLst>
  <pc:docChgLst>
    <pc:chgData name="Mo, Jia" userId="S::jm21@wildcats.unh.edu::425e6d52-e0b0-4907-a145-88f6da1a1404" providerId="AD" clId="Web-{4A13042E-34CB-4692-A375-629508067923}"/>
    <pc:docChg chg="modSld">
      <pc:chgData name="Mo, Jia" userId="S::jm21@wildcats.unh.edu::425e6d52-e0b0-4907-a145-88f6da1a1404" providerId="AD" clId="Web-{4A13042E-34CB-4692-A375-629508067923}" dt="2018-05-02T15:03:32.210" v="0"/>
      <pc:docMkLst>
        <pc:docMk/>
      </pc:docMkLst>
      <pc:sldChg chg="modSp">
        <pc:chgData name="Mo, Jia" userId="S::jm21@wildcats.unh.edu::425e6d52-e0b0-4907-a145-88f6da1a1404" providerId="AD" clId="Web-{4A13042E-34CB-4692-A375-629508067923}" dt="2018-05-02T15:03:32.210" v="0"/>
        <pc:sldMkLst>
          <pc:docMk/>
          <pc:sldMk cId="0" sldId="259"/>
        </pc:sldMkLst>
        <pc:picChg chg="mod">
          <ac:chgData name="Mo, Jia" userId="S::jm21@wildcats.unh.edu::425e6d52-e0b0-4907-a145-88f6da1a1404" providerId="AD" clId="Web-{4A13042E-34CB-4692-A375-629508067923}" dt="2018-05-02T15:03:32.210" v="0"/>
          <ac:picMkLst>
            <pc:docMk/>
            <pc:sldMk cId="0" sldId="259"/>
            <ac:picMk id="9" creationId="{71E37B24-9174-4FAD-B661-FF8055E41BE2}"/>
          </ac:picMkLst>
        </pc:picChg>
      </pc:sldChg>
    </pc:docChg>
  </pc:docChgLst>
  <pc:docChgLst>
    <pc:chgData name="Marshall, Makenzie D" userId="S::mdm2010@wildcats.unh.edu::513a4eda-cfa7-478a-993f-2e5e941d9a6e" providerId="AD" clId="Web-{BC8AE4DC-7477-413B-84F4-2290183B4F62}"/>
    <pc:docChg chg="addSld delSld modSld">
      <pc:chgData name="Marshall, Makenzie D" userId="S::mdm2010@wildcats.unh.edu::513a4eda-cfa7-478a-993f-2e5e941d9a6e" providerId="AD" clId="Web-{BC8AE4DC-7477-413B-84F4-2290183B4F62}" dt="2018-05-01T02:38:06.105" v="41"/>
      <pc:docMkLst>
        <pc:docMk/>
      </pc:docMkLst>
      <pc:sldChg chg="addSp delSp modSp">
        <pc:chgData name="Marshall, Makenzie D" userId="S::mdm2010@wildcats.unh.edu::513a4eda-cfa7-478a-993f-2e5e941d9a6e" providerId="AD" clId="Web-{BC8AE4DC-7477-413B-84F4-2290183B4F62}" dt="2018-05-01T02:38:06.105" v="41"/>
        <pc:sldMkLst>
          <pc:docMk/>
          <pc:sldMk cId="0" sldId="259"/>
        </pc:sldMkLst>
        <pc:spChg chg="add del mod">
          <ac:chgData name="Marshall, Makenzie D" userId="S::mdm2010@wildcats.unh.edu::513a4eda-cfa7-478a-993f-2e5e941d9a6e" providerId="AD" clId="Web-{BC8AE4DC-7477-413B-84F4-2290183B4F62}" dt="2018-05-01T02:31:45.330" v="16"/>
          <ac:spMkLst>
            <pc:docMk/>
            <pc:sldMk cId="0" sldId="259"/>
            <ac:spMk id="9" creationId="{08705FF1-E02B-448C-A256-67188AAB39F4}"/>
          </ac:spMkLst>
        </pc:spChg>
        <pc:spChg chg="mod">
          <ac:chgData name="Marshall, Makenzie D" userId="S::mdm2010@wildcats.unh.edu::513a4eda-cfa7-478a-993f-2e5e941d9a6e" providerId="AD" clId="Web-{BC8AE4DC-7477-413B-84F4-2290183B4F62}" dt="2018-05-01T02:30:59.157" v="12"/>
          <ac:spMkLst>
            <pc:docMk/>
            <pc:sldMk cId="0" sldId="259"/>
            <ac:spMk id="2154" creationId="{00000000-0000-0000-0000-000000000000}"/>
          </ac:spMkLst>
        </pc:spChg>
        <pc:graphicFrameChg chg="del">
          <ac:chgData name="Marshall, Makenzie D" userId="S::mdm2010@wildcats.unh.edu::513a4eda-cfa7-478a-993f-2e5e941d9a6e" providerId="AD" clId="Web-{BC8AE4DC-7477-413B-84F4-2290183B4F62}" dt="2018-05-01T02:29:59.015" v="0"/>
          <ac:graphicFrameMkLst>
            <pc:docMk/>
            <pc:sldMk cId="0" sldId="259"/>
            <ac:graphicFrameMk id="6" creationId="{00000000-0000-0000-0000-000000000000}"/>
          </ac:graphicFrameMkLst>
        </pc:graphicFrameChg>
        <pc:graphicFrameChg chg="add mod modGraphic">
          <ac:chgData name="Marshall, Makenzie D" userId="S::mdm2010@wildcats.unh.edu::513a4eda-cfa7-478a-993f-2e5e941d9a6e" providerId="AD" clId="Web-{BC8AE4DC-7477-413B-84F4-2290183B4F62}" dt="2018-05-01T02:38:06.105" v="41"/>
          <ac:graphicFrameMkLst>
            <pc:docMk/>
            <pc:sldMk cId="0" sldId="259"/>
            <ac:graphicFrameMk id="11" creationId="{7BADCBD2-A377-4E96-B9EF-D8620FF988E9}"/>
          </ac:graphicFrameMkLst>
        </pc:graphicFrameChg>
        <pc:graphicFrameChg chg="mod">
          <ac:chgData name="Marshall, Makenzie D" userId="S::mdm2010@wildcats.unh.edu::513a4eda-cfa7-478a-993f-2e5e941d9a6e" providerId="AD" clId="Web-{BC8AE4DC-7477-413B-84F4-2290183B4F62}" dt="2018-05-01T02:35:42.696" v="33"/>
          <ac:graphicFrameMkLst>
            <pc:docMk/>
            <pc:sldMk cId="0" sldId="259"/>
            <ac:graphicFrameMk id="33" creationId="{00000000-0008-0000-0200-000002000000}"/>
          </ac:graphicFrameMkLst>
        </pc:graphicFrameChg>
        <pc:picChg chg="add mod">
          <ac:chgData name="Marshall, Makenzie D" userId="S::mdm2010@wildcats.unh.edu::513a4eda-cfa7-478a-993f-2e5e941d9a6e" providerId="AD" clId="Web-{BC8AE4DC-7477-413B-84F4-2290183B4F62}" dt="2018-05-01T02:33:52.130" v="27"/>
          <ac:picMkLst>
            <pc:docMk/>
            <pc:sldMk cId="0" sldId="259"/>
            <ac:picMk id="4" creationId="{279E0F0A-4734-471C-8FA1-50769D045216}"/>
          </ac:picMkLst>
        </pc:picChg>
      </pc:sldChg>
      <pc:sldChg chg="add del replId">
        <pc:chgData name="Marshall, Makenzie D" userId="S::mdm2010@wildcats.unh.edu::513a4eda-cfa7-478a-993f-2e5e941d9a6e" providerId="AD" clId="Web-{BC8AE4DC-7477-413B-84F4-2290183B4F62}" dt="2018-05-01T02:30:09.062" v="2"/>
        <pc:sldMkLst>
          <pc:docMk/>
          <pc:sldMk cId="2831970945" sldId="262"/>
        </pc:sldMkLst>
      </pc:sldChg>
    </pc:docChg>
  </pc:docChgLst>
  <pc:docChgLst>
    <pc:chgData name="Marshall, Makenzie D" userId="S::mdm2010@wildcats.unh.edu::513a4eda-cfa7-478a-993f-2e5e941d9a6e" providerId="AD" clId="Web-{ED87085D-8157-46EA-A1A6-48136CF44D21}"/>
    <pc:docChg chg="delSld modSld">
      <pc:chgData name="Marshall, Makenzie D" userId="S::mdm2010@wildcats.unh.edu::513a4eda-cfa7-478a-993f-2e5e941d9a6e" providerId="AD" clId="Web-{ED87085D-8157-46EA-A1A6-48136CF44D21}" dt="2018-05-01T14:45:30.696" v="704"/>
      <pc:docMkLst>
        <pc:docMk/>
      </pc:docMkLst>
      <pc:sldChg chg="addSp delSp modSp">
        <pc:chgData name="Marshall, Makenzie D" userId="S::mdm2010@wildcats.unh.edu::513a4eda-cfa7-478a-993f-2e5e941d9a6e" providerId="AD" clId="Web-{ED87085D-8157-46EA-A1A6-48136CF44D21}" dt="2018-05-01T14:45:30.696" v="704"/>
        <pc:sldMkLst>
          <pc:docMk/>
          <pc:sldMk cId="0" sldId="259"/>
        </pc:sldMkLst>
        <pc:spChg chg="mod">
          <ac:chgData name="Marshall, Makenzie D" userId="S::mdm2010@wildcats.unh.edu::513a4eda-cfa7-478a-993f-2e5e941d9a6e" providerId="AD" clId="Web-{ED87085D-8157-46EA-A1A6-48136CF44D21}" dt="2018-05-01T14:13:59.562" v="665"/>
          <ac:spMkLst>
            <pc:docMk/>
            <pc:sldMk cId="0" sldId="259"/>
            <ac:spMk id="13" creationId="{00000000-0000-0000-0000-000000000000}"/>
          </ac:spMkLst>
        </pc:spChg>
        <pc:spChg chg="mod">
          <ac:chgData name="Marshall, Makenzie D" userId="S::mdm2010@wildcats.unh.edu::513a4eda-cfa7-478a-993f-2e5e941d9a6e" providerId="AD" clId="Web-{ED87085D-8157-46EA-A1A6-48136CF44D21}" dt="2018-05-01T14:45:30.696" v="704"/>
          <ac:spMkLst>
            <pc:docMk/>
            <pc:sldMk cId="0" sldId="259"/>
            <ac:spMk id="14" creationId="{00000000-0000-0000-0000-000000000000}"/>
          </ac:spMkLst>
        </pc:spChg>
        <pc:spChg chg="mod">
          <ac:chgData name="Marshall, Makenzie D" userId="S::mdm2010@wildcats.unh.edu::513a4eda-cfa7-478a-993f-2e5e941d9a6e" providerId="AD" clId="Web-{ED87085D-8157-46EA-A1A6-48136CF44D21}" dt="2018-05-01T14:00:25.457" v="420"/>
          <ac:spMkLst>
            <pc:docMk/>
            <pc:sldMk cId="0" sldId="259"/>
            <ac:spMk id="16" creationId="{00000000-0000-0000-0000-000000000000}"/>
          </ac:spMkLst>
        </pc:spChg>
        <pc:spChg chg="mod">
          <ac:chgData name="Marshall, Makenzie D" userId="S::mdm2010@wildcats.unh.edu::513a4eda-cfa7-478a-993f-2e5e941d9a6e" providerId="AD" clId="Web-{ED87085D-8157-46EA-A1A6-48136CF44D21}" dt="2018-05-01T14:43:36.521" v="696"/>
          <ac:spMkLst>
            <pc:docMk/>
            <pc:sldMk cId="0" sldId="259"/>
            <ac:spMk id="18" creationId="{00000000-0000-0000-0000-000000000000}"/>
          </ac:spMkLst>
        </pc:spChg>
        <pc:spChg chg="mod">
          <ac:chgData name="Marshall, Makenzie D" userId="S::mdm2010@wildcats.unh.edu::513a4eda-cfa7-478a-993f-2e5e941d9a6e" providerId="AD" clId="Web-{ED87085D-8157-46EA-A1A6-48136CF44D21}" dt="2018-05-01T14:16:06.428" v="686"/>
          <ac:spMkLst>
            <pc:docMk/>
            <pc:sldMk cId="0" sldId="259"/>
            <ac:spMk id="20" creationId="{00000000-0000-0000-0000-000000000000}"/>
          </ac:spMkLst>
        </pc:spChg>
        <pc:spChg chg="mod">
          <ac:chgData name="Marshall, Makenzie D" userId="S::mdm2010@wildcats.unh.edu::513a4eda-cfa7-478a-993f-2e5e941d9a6e" providerId="AD" clId="Web-{ED87085D-8157-46EA-A1A6-48136CF44D21}" dt="2018-05-01T14:00:36.615" v="422"/>
          <ac:spMkLst>
            <pc:docMk/>
            <pc:sldMk cId="0" sldId="259"/>
            <ac:spMk id="27" creationId="{00000000-0000-0000-0000-000000000000}"/>
          </ac:spMkLst>
        </pc:spChg>
        <pc:spChg chg="add del">
          <ac:chgData name="Marshall, Makenzie D" userId="S::mdm2010@wildcats.unh.edu::513a4eda-cfa7-478a-993f-2e5e941d9a6e" providerId="AD" clId="Web-{ED87085D-8157-46EA-A1A6-48136CF44D21}" dt="2018-05-01T13:53:04.857" v="318"/>
          <ac:spMkLst>
            <pc:docMk/>
            <pc:sldMk cId="0" sldId="259"/>
            <ac:spMk id="30" creationId="{534E4E74-920F-4E63-82CC-75729AF2EAEE}"/>
          </ac:spMkLst>
        </pc:spChg>
        <pc:spChg chg="add del mod">
          <ac:chgData name="Marshall, Makenzie D" userId="S::mdm2010@wildcats.unh.edu::513a4eda-cfa7-478a-993f-2e5e941d9a6e" providerId="AD" clId="Web-{ED87085D-8157-46EA-A1A6-48136CF44D21}" dt="2018-05-01T13:56:24.304" v="390"/>
          <ac:spMkLst>
            <pc:docMk/>
            <pc:sldMk cId="0" sldId="259"/>
            <ac:spMk id="31" creationId="{FD1211CE-179F-447C-AD7C-BCE6FFA302F0}"/>
          </ac:spMkLst>
        </pc:spChg>
        <pc:spChg chg="add del mod">
          <ac:chgData name="Marshall, Makenzie D" userId="S::mdm2010@wildcats.unh.edu::513a4eda-cfa7-478a-993f-2e5e941d9a6e" providerId="AD" clId="Web-{ED87085D-8157-46EA-A1A6-48136CF44D21}" dt="2018-05-01T13:55:56.319" v="376"/>
          <ac:spMkLst>
            <pc:docMk/>
            <pc:sldMk cId="0" sldId="259"/>
            <ac:spMk id="35" creationId="{C980FF5B-0AAE-4866-B883-EB1524F661DB}"/>
          </ac:spMkLst>
        </pc:spChg>
        <pc:spChg chg="add mod">
          <ac:chgData name="Marshall, Makenzie D" userId="S::mdm2010@wildcats.unh.edu::513a4eda-cfa7-478a-993f-2e5e941d9a6e" providerId="AD" clId="Web-{ED87085D-8157-46EA-A1A6-48136CF44D21}" dt="2018-05-01T13:56:18.695" v="386"/>
          <ac:spMkLst>
            <pc:docMk/>
            <pc:sldMk cId="0" sldId="259"/>
            <ac:spMk id="37" creationId="{BBCA6281-3622-480D-93F9-0D4675C79106}"/>
          </ac:spMkLst>
        </pc:spChg>
        <pc:spChg chg="add del mod">
          <ac:chgData name="Marshall, Makenzie D" userId="S::mdm2010@wildcats.unh.edu::513a4eda-cfa7-478a-993f-2e5e941d9a6e" providerId="AD" clId="Web-{ED87085D-8157-46EA-A1A6-48136CF44D21}" dt="2018-05-01T13:55:11.254" v="357"/>
          <ac:spMkLst>
            <pc:docMk/>
            <pc:sldMk cId="0" sldId="259"/>
            <ac:spMk id="38" creationId="{29FA15F8-87F7-4EEA-BE27-946406EA7951}"/>
          </ac:spMkLst>
        </pc:spChg>
        <pc:spChg chg="add mod">
          <ac:chgData name="Marshall, Makenzie D" userId="S::mdm2010@wildcats.unh.edu::513a4eda-cfa7-478a-993f-2e5e941d9a6e" providerId="AD" clId="Web-{ED87085D-8157-46EA-A1A6-48136CF44D21}" dt="2018-05-01T14:10:13.659" v="522"/>
          <ac:spMkLst>
            <pc:docMk/>
            <pc:sldMk cId="0" sldId="259"/>
            <ac:spMk id="39" creationId="{D33AD254-D042-4405-84E2-6E43B5CABEED}"/>
          </ac:spMkLst>
        </pc:spChg>
        <pc:spChg chg="add mod">
          <ac:chgData name="Marshall, Makenzie D" userId="S::mdm2010@wildcats.unh.edu::513a4eda-cfa7-478a-993f-2e5e941d9a6e" providerId="AD" clId="Web-{ED87085D-8157-46EA-A1A6-48136CF44D21}" dt="2018-05-01T13:56:45.149" v="403"/>
          <ac:spMkLst>
            <pc:docMk/>
            <pc:sldMk cId="0" sldId="259"/>
            <ac:spMk id="42" creationId="{8DF63ECA-8C6F-40B3-8625-886D6947638A}"/>
          </ac:spMkLst>
        </pc:spChg>
        <pc:spChg chg="add mod">
          <ac:chgData name="Marshall, Makenzie D" userId="S::mdm2010@wildcats.unh.edu::513a4eda-cfa7-478a-993f-2e5e941d9a6e" providerId="AD" clId="Web-{ED87085D-8157-46EA-A1A6-48136CF44D21}" dt="2018-05-01T14:44:44.413" v="703"/>
          <ac:spMkLst>
            <pc:docMk/>
            <pc:sldMk cId="0" sldId="259"/>
            <ac:spMk id="43" creationId="{3267A191-CDDF-44F0-A81E-3A540B9E8411}"/>
          </ac:spMkLst>
        </pc:spChg>
        <pc:spChg chg="mod">
          <ac:chgData name="Marshall, Makenzie D" userId="S::mdm2010@wildcats.unh.edu::513a4eda-cfa7-478a-993f-2e5e941d9a6e" providerId="AD" clId="Web-{ED87085D-8157-46EA-A1A6-48136CF44D21}" dt="2018-05-01T14:44:32.225" v="701"/>
          <ac:spMkLst>
            <pc:docMk/>
            <pc:sldMk cId="0" sldId="259"/>
            <ac:spMk id="2050" creationId="{00000000-0000-0000-0000-000000000000}"/>
          </ac:spMkLst>
        </pc:spChg>
        <pc:graphicFrameChg chg="mod">
          <ac:chgData name="Marshall, Makenzie D" userId="S::mdm2010@wildcats.unh.edu::513a4eda-cfa7-478a-993f-2e5e941d9a6e" providerId="AD" clId="Web-{ED87085D-8157-46EA-A1A6-48136CF44D21}" dt="2018-05-01T13:42:14.917" v="12"/>
          <ac:graphicFrameMkLst>
            <pc:docMk/>
            <pc:sldMk cId="0" sldId="259"/>
            <ac:graphicFrameMk id="4" creationId="{E0B8DCE6-F79E-C04D-906C-2856D7CDC391}"/>
          </ac:graphicFrameMkLst>
        </pc:graphicFrameChg>
        <pc:graphicFrameChg chg="del">
          <ac:chgData name="Marshall, Makenzie D" userId="S::mdm2010@wildcats.unh.edu::513a4eda-cfa7-478a-993f-2e5e941d9a6e" providerId="AD" clId="Web-{ED87085D-8157-46EA-A1A6-48136CF44D21}" dt="2018-05-01T13:39:31.940" v="0"/>
          <ac:graphicFrameMkLst>
            <pc:docMk/>
            <pc:sldMk cId="0" sldId="259"/>
            <ac:graphicFrameMk id="32" creationId="{00000000-0008-0000-0300-000003000000}"/>
          </ac:graphicFrameMkLst>
        </pc:graphicFrameChg>
        <pc:graphicFrameChg chg="mod">
          <ac:chgData name="Marshall, Makenzie D" userId="S::mdm2010@wildcats.unh.edu::513a4eda-cfa7-478a-993f-2e5e941d9a6e" providerId="AD" clId="Web-{ED87085D-8157-46EA-A1A6-48136CF44D21}" dt="2018-05-01T14:39:15.295" v="688"/>
          <ac:graphicFrameMkLst>
            <pc:docMk/>
            <pc:sldMk cId="0" sldId="259"/>
            <ac:graphicFrameMk id="33" creationId="{00000000-0008-0000-0200-000002000000}"/>
          </ac:graphicFrameMkLst>
        </pc:graphicFrameChg>
        <pc:picChg chg="add del mod">
          <ac:chgData name="Marshall, Makenzie D" userId="S::mdm2010@wildcats.unh.edu::513a4eda-cfa7-478a-993f-2e5e941d9a6e" providerId="AD" clId="Web-{ED87085D-8157-46EA-A1A6-48136CF44D21}" dt="2018-05-01T14:42:45.379" v="689"/>
          <ac:picMkLst>
            <pc:docMk/>
            <pc:sldMk cId="0" sldId="259"/>
            <ac:picMk id="4" creationId="{279E0F0A-4734-471C-8FA1-50769D045216}"/>
          </ac:picMkLst>
        </pc:picChg>
        <pc:picChg chg="add del mod">
          <ac:chgData name="Marshall, Makenzie D" userId="S::mdm2010@wildcats.unh.edu::513a4eda-cfa7-478a-993f-2e5e941d9a6e" providerId="AD" clId="Web-{ED87085D-8157-46EA-A1A6-48136CF44D21}" dt="2018-05-01T13:41:31.321" v="6"/>
          <ac:picMkLst>
            <pc:docMk/>
            <pc:sldMk cId="0" sldId="259"/>
            <ac:picMk id="6" creationId="{E65948E8-2E48-454C-B193-8732E41820CF}"/>
          </ac:picMkLst>
        </pc:picChg>
        <pc:picChg chg="add mod">
          <ac:chgData name="Marshall, Makenzie D" userId="S::mdm2010@wildcats.unh.edu::513a4eda-cfa7-478a-993f-2e5e941d9a6e" providerId="AD" clId="Web-{ED87085D-8157-46EA-A1A6-48136CF44D21}" dt="2018-05-01T14:43:11.083" v="695"/>
          <ac:picMkLst>
            <pc:docMk/>
            <pc:sldMk cId="0" sldId="259"/>
            <ac:picMk id="6" creationId="{1DB75184-30A0-481A-AF83-66A5B95751DE}"/>
          </ac:picMkLst>
        </pc:picChg>
        <pc:picChg chg="add mod">
          <ac:chgData name="Marshall, Makenzie D" userId="S::mdm2010@wildcats.unh.edu::513a4eda-cfa7-478a-993f-2e5e941d9a6e" providerId="AD" clId="Web-{ED87085D-8157-46EA-A1A6-48136CF44D21}" dt="2018-05-01T13:42:02.026" v="10"/>
          <ac:picMkLst>
            <pc:docMk/>
            <pc:sldMk cId="0" sldId="259"/>
            <ac:picMk id="9" creationId="{71E37B24-9174-4FAD-B661-FF8055E41BE2}"/>
          </ac:picMkLst>
        </pc:picChg>
        <pc:picChg chg="add mod">
          <ac:chgData name="Marshall, Makenzie D" userId="S::mdm2010@wildcats.unh.edu::513a4eda-cfa7-478a-993f-2e5e941d9a6e" providerId="AD" clId="Web-{ED87085D-8157-46EA-A1A6-48136CF44D21}" dt="2018-05-01T14:14:31.048" v="666"/>
          <ac:picMkLst>
            <pc:docMk/>
            <pc:sldMk cId="0" sldId="259"/>
            <ac:picMk id="15" creationId="{829E5C01-7C9B-46BB-8309-57B3823F88D2}"/>
          </ac:picMkLst>
        </pc:picChg>
        <pc:picChg chg="add mod">
          <ac:chgData name="Marshall, Makenzie D" userId="S::mdm2010@wildcats.unh.edu::513a4eda-cfa7-478a-993f-2e5e941d9a6e" providerId="AD" clId="Web-{ED87085D-8157-46EA-A1A6-48136CF44D21}" dt="2018-05-01T14:14:33.767" v="667"/>
          <ac:picMkLst>
            <pc:docMk/>
            <pc:sldMk cId="0" sldId="259"/>
            <ac:picMk id="21" creationId="{E05ECDE9-2812-41E3-B884-7F0A3BAA4C6F}"/>
          </ac:picMkLst>
        </pc:picChg>
        <pc:picChg chg="add mod">
          <ac:chgData name="Marshall, Makenzie D" userId="S::mdm2010@wildcats.unh.edu::513a4eda-cfa7-478a-993f-2e5e941d9a6e" providerId="AD" clId="Web-{ED87085D-8157-46EA-A1A6-48136CF44D21}" dt="2018-05-01T14:14:36.845" v="668"/>
          <ac:picMkLst>
            <pc:docMk/>
            <pc:sldMk cId="0" sldId="259"/>
            <ac:picMk id="24" creationId="{DA327612-150E-4F08-B2D5-7495FEA5D926}"/>
          </ac:picMkLst>
        </pc:picChg>
      </pc:sldChg>
      <pc:sldChg chg="del">
        <pc:chgData name="Marshall, Makenzie D" userId="S::mdm2010@wildcats.unh.edu::513a4eda-cfa7-478a-993f-2e5e941d9a6e" providerId="AD" clId="Web-{ED87085D-8157-46EA-A1A6-48136CF44D21}" dt="2018-05-01T14:00:55.350" v="423"/>
        <pc:sldMkLst>
          <pc:docMk/>
          <pc:sldMk cId="3426446301" sldId="261"/>
        </pc:sldMkLst>
      </pc:sldChg>
    </pc:docChg>
  </pc:docChgLst>
</pc:chgInfo>
</file>

<file path=ppt/charts/_rels/chart1.xml.rels><?xml version="1.0" encoding="UTF-8" standalone="yes"?>
<Relationships xmlns="http://schemas.openxmlformats.org/package/2006/relationships"><Relationship Id="rId3" Type="http://schemas.openxmlformats.org/officeDocument/2006/relationships/oleObject" Target="https://wildcatsunh-my.sharepoint.com/personal/srb1024_wildcats_unh_edu/Documents/Design%20Project%202/Excel%20Files/DP2_Costs.xlsx" TargetMode="External"/><Relationship Id="rId2" Type="http://schemas.microsoft.com/office/2011/relationships/chartColorStyle" Target="colors1.xml"/><Relationship Id="rId1" Type="http://schemas.microsoft.com/office/2011/relationships/chartStyle" Target="style1.xml"/><Relationship Id="rId4" Type="http://schemas.openxmlformats.org/officeDocument/2006/relationships/chartUserShapes" Target="../drawings/drawing1.xml"/></Relationships>
</file>

<file path=ppt/charts/_rels/chart2.xml.rels><?xml version="1.0" encoding="UTF-8" standalone="yes"?>
<Relationships xmlns="http://schemas.openxmlformats.org/package/2006/relationships"><Relationship Id="rId3" Type="http://schemas.openxmlformats.org/officeDocument/2006/relationships/oleObject" Target="https://wildcatsunh-my.sharepoint.com/personal/srb1024_wildcats_unh_edu/Documents/Design%20Project%202/Excel%20Files/DP2_Costs.xlsx" TargetMode="External"/><Relationship Id="rId2" Type="http://schemas.microsoft.com/office/2011/relationships/chartColorStyle" Target="colors2.xml"/><Relationship Id="rId1" Type="http://schemas.microsoft.com/office/2011/relationships/chartStyle" Target="style2.xml"/><Relationship Id="rId4" Type="http://schemas.openxmlformats.org/officeDocument/2006/relationships/chartUserShapes" Target="../drawings/drawing2.xml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en-US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title>
      <c:tx>
        <c:rich>
          <a:bodyPr rot="0" spcFirstLastPara="1" vertOverflow="ellipsis" vert="horz" wrap="square" anchor="ctr" anchorCtr="1"/>
          <a:lstStyle/>
          <a:p>
            <a:pPr>
              <a:defRPr sz="1600" b="1" i="0" u="none" strike="noStrike" kern="1200" baseline="0">
                <a:solidFill>
                  <a:sysClr val="windowText" lastClr="000000"/>
                </a:solidFill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defRPr>
            </a:pPr>
            <a:r>
              <a:rPr lang="en-US">
                <a:solidFill>
                  <a:sysClr val="windowText" lastClr="000000"/>
                </a:solidFill>
              </a:rPr>
              <a:t>Manufacturing Cost</a:t>
            </a:r>
          </a:p>
        </c:rich>
      </c:tx>
      <c:layout>
        <c:manualLayout>
          <c:xMode val="edge"/>
          <c:yMode val="edge"/>
          <c:x val="0.41672615247253553"/>
          <c:y val="4.0133786310235571E-2"/>
        </c:manualLayout>
      </c:layout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600" b="1" i="0" u="none" strike="noStrike" kern="1200" baseline="0">
              <a:solidFill>
                <a:sysClr val="windowText" lastClr="000000"/>
              </a:solidFill>
              <a:latin typeface="Times New Roman" panose="02020603050405020304" pitchFamily="18" charset="0"/>
              <a:ea typeface="+mn-ea"/>
              <a:cs typeface="Times New Roman" panose="02020603050405020304" pitchFamily="18" charset="0"/>
            </a:defRPr>
          </a:pPr>
          <a:endParaRPr lang="en-US"/>
        </a:p>
      </c:txPr>
    </c:title>
    <c:autoTitleDeleted val="0"/>
    <c:plotArea>
      <c:layout>
        <c:manualLayout>
          <c:layoutTarget val="inner"/>
          <c:xMode val="edge"/>
          <c:yMode val="edge"/>
          <c:x val="1.5500813650470063E-3"/>
          <c:y val="0.15154147494385201"/>
          <c:w val="0.79844370042706492"/>
          <c:h val="0.60441360531603783"/>
        </c:manualLayout>
      </c:layout>
      <c:ofPieChart>
        <c:ofPieType val="pie"/>
        <c:varyColors val="1"/>
        <c:ser>
          <c:idx val="0"/>
          <c:order val="0"/>
          <c:spPr>
            <a:ln>
              <a:noFill/>
            </a:ln>
          </c:spPr>
          <c:dPt>
            <c:idx val="0"/>
            <c:bubble3D val="0"/>
            <c:spPr>
              <a:gradFill rotWithShape="1">
                <a:gsLst>
                  <a:gs pos="0">
                    <a:schemeClr val="accent1">
                      <a:satMod val="103000"/>
                      <a:lumMod val="102000"/>
                      <a:tint val="94000"/>
                    </a:schemeClr>
                  </a:gs>
                  <a:gs pos="50000">
                    <a:schemeClr val="accent1">
                      <a:satMod val="110000"/>
                      <a:lumMod val="100000"/>
                      <a:shade val="100000"/>
                    </a:schemeClr>
                  </a:gs>
                  <a:gs pos="100000">
                    <a:schemeClr val="accent1">
                      <a:lumMod val="99000"/>
                      <a:satMod val="120000"/>
                      <a:shade val="78000"/>
                    </a:schemeClr>
                  </a:gs>
                </a:gsLst>
                <a:lin ang="5400000" scaled="0"/>
              </a:gradFill>
              <a:ln>
                <a:noFill/>
              </a:ln>
              <a:effectLst/>
            </c:spPr>
            <c:extLst>
              <c:ext xmlns:c16="http://schemas.microsoft.com/office/drawing/2014/chart" uri="{C3380CC4-5D6E-409C-BE32-E72D297353CC}">
                <c16:uniqueId val="{00000001-5E67-4B71-99C7-8AFBF41CADEE}"/>
              </c:ext>
            </c:extLst>
          </c:dPt>
          <c:dPt>
            <c:idx val="1"/>
            <c:bubble3D val="0"/>
            <c:spPr>
              <a:gradFill rotWithShape="1">
                <a:gsLst>
                  <a:gs pos="0">
                    <a:schemeClr val="accent2">
                      <a:satMod val="103000"/>
                      <a:lumMod val="102000"/>
                      <a:tint val="94000"/>
                    </a:schemeClr>
                  </a:gs>
                  <a:gs pos="50000">
                    <a:schemeClr val="accent2">
                      <a:satMod val="110000"/>
                      <a:lumMod val="100000"/>
                      <a:shade val="100000"/>
                    </a:schemeClr>
                  </a:gs>
                  <a:gs pos="100000">
                    <a:schemeClr val="accent2">
                      <a:lumMod val="99000"/>
                      <a:satMod val="120000"/>
                      <a:shade val="78000"/>
                    </a:schemeClr>
                  </a:gs>
                </a:gsLst>
                <a:lin ang="5400000" scaled="0"/>
              </a:gradFill>
              <a:ln>
                <a:noFill/>
              </a:ln>
              <a:effectLst/>
            </c:spPr>
            <c:extLst>
              <c:ext xmlns:c16="http://schemas.microsoft.com/office/drawing/2014/chart" uri="{C3380CC4-5D6E-409C-BE32-E72D297353CC}">
                <c16:uniqueId val="{00000003-5E67-4B71-99C7-8AFBF41CADEE}"/>
              </c:ext>
            </c:extLst>
          </c:dPt>
          <c:dPt>
            <c:idx val="2"/>
            <c:bubble3D val="0"/>
            <c:spPr>
              <a:gradFill rotWithShape="1">
                <a:gsLst>
                  <a:gs pos="0">
                    <a:schemeClr val="accent3">
                      <a:satMod val="103000"/>
                      <a:lumMod val="102000"/>
                      <a:tint val="94000"/>
                    </a:schemeClr>
                  </a:gs>
                  <a:gs pos="50000">
                    <a:schemeClr val="accent3">
                      <a:satMod val="110000"/>
                      <a:lumMod val="100000"/>
                      <a:shade val="100000"/>
                    </a:schemeClr>
                  </a:gs>
                  <a:gs pos="100000">
                    <a:schemeClr val="accent3">
                      <a:lumMod val="99000"/>
                      <a:satMod val="120000"/>
                      <a:shade val="78000"/>
                    </a:schemeClr>
                  </a:gs>
                </a:gsLst>
                <a:lin ang="5400000" scaled="0"/>
              </a:gradFill>
              <a:ln>
                <a:noFill/>
              </a:ln>
              <a:effectLst/>
            </c:spPr>
            <c:extLst>
              <c:ext xmlns:c16="http://schemas.microsoft.com/office/drawing/2014/chart" uri="{C3380CC4-5D6E-409C-BE32-E72D297353CC}">
                <c16:uniqueId val="{00000005-5E67-4B71-99C7-8AFBF41CADEE}"/>
              </c:ext>
            </c:extLst>
          </c:dPt>
          <c:dPt>
            <c:idx val="3"/>
            <c:bubble3D val="0"/>
            <c:spPr>
              <a:gradFill rotWithShape="1">
                <a:gsLst>
                  <a:gs pos="0">
                    <a:schemeClr val="accent4">
                      <a:satMod val="103000"/>
                      <a:lumMod val="102000"/>
                      <a:tint val="94000"/>
                    </a:schemeClr>
                  </a:gs>
                  <a:gs pos="50000">
                    <a:schemeClr val="accent4">
                      <a:satMod val="110000"/>
                      <a:lumMod val="100000"/>
                      <a:shade val="100000"/>
                    </a:schemeClr>
                  </a:gs>
                  <a:gs pos="100000">
                    <a:schemeClr val="accent4">
                      <a:lumMod val="99000"/>
                      <a:satMod val="120000"/>
                      <a:shade val="78000"/>
                    </a:schemeClr>
                  </a:gs>
                </a:gsLst>
                <a:lin ang="5400000" scaled="0"/>
              </a:gradFill>
              <a:ln>
                <a:noFill/>
              </a:ln>
              <a:effectLst/>
            </c:spPr>
            <c:extLst>
              <c:ext xmlns:c16="http://schemas.microsoft.com/office/drawing/2014/chart" uri="{C3380CC4-5D6E-409C-BE32-E72D297353CC}">
                <c16:uniqueId val="{00000007-5E67-4B71-99C7-8AFBF41CADEE}"/>
              </c:ext>
            </c:extLst>
          </c:dPt>
          <c:dPt>
            <c:idx val="4"/>
            <c:bubble3D val="0"/>
            <c:spPr>
              <a:gradFill rotWithShape="1">
                <a:gsLst>
                  <a:gs pos="0">
                    <a:schemeClr val="accent5">
                      <a:satMod val="103000"/>
                      <a:lumMod val="102000"/>
                      <a:tint val="94000"/>
                    </a:schemeClr>
                  </a:gs>
                  <a:gs pos="50000">
                    <a:schemeClr val="accent5">
                      <a:satMod val="110000"/>
                      <a:lumMod val="100000"/>
                      <a:shade val="100000"/>
                    </a:schemeClr>
                  </a:gs>
                  <a:gs pos="100000">
                    <a:schemeClr val="accent5">
                      <a:lumMod val="99000"/>
                      <a:satMod val="120000"/>
                      <a:shade val="78000"/>
                    </a:schemeClr>
                  </a:gs>
                </a:gsLst>
                <a:lin ang="5400000" scaled="0"/>
              </a:gradFill>
              <a:ln>
                <a:noFill/>
              </a:ln>
              <a:effectLst/>
            </c:spPr>
            <c:extLst>
              <c:ext xmlns:c16="http://schemas.microsoft.com/office/drawing/2014/chart" uri="{C3380CC4-5D6E-409C-BE32-E72D297353CC}">
                <c16:uniqueId val="{00000009-5E67-4B71-99C7-8AFBF41CADEE}"/>
              </c:ext>
            </c:extLst>
          </c:dPt>
          <c:dPt>
            <c:idx val="5"/>
            <c:bubble3D val="0"/>
            <c:spPr>
              <a:gradFill rotWithShape="1">
                <a:gsLst>
                  <a:gs pos="0">
                    <a:schemeClr val="accent6">
                      <a:satMod val="103000"/>
                      <a:lumMod val="102000"/>
                      <a:tint val="94000"/>
                    </a:schemeClr>
                  </a:gs>
                  <a:gs pos="50000">
                    <a:schemeClr val="accent6">
                      <a:satMod val="110000"/>
                      <a:lumMod val="100000"/>
                      <a:shade val="100000"/>
                    </a:schemeClr>
                  </a:gs>
                  <a:gs pos="100000">
                    <a:schemeClr val="accent6">
                      <a:lumMod val="99000"/>
                      <a:satMod val="120000"/>
                      <a:shade val="78000"/>
                    </a:schemeClr>
                  </a:gs>
                </a:gsLst>
                <a:lin ang="5400000" scaled="0"/>
              </a:gradFill>
              <a:ln>
                <a:noFill/>
              </a:ln>
              <a:effectLst/>
            </c:spPr>
            <c:extLst>
              <c:ext xmlns:c16="http://schemas.microsoft.com/office/drawing/2014/chart" uri="{C3380CC4-5D6E-409C-BE32-E72D297353CC}">
                <c16:uniqueId val="{0000000B-5E67-4B71-99C7-8AFBF41CADEE}"/>
              </c:ext>
            </c:extLst>
          </c:dPt>
          <c:dPt>
            <c:idx val="6"/>
            <c:bubble3D val="0"/>
            <c:spPr>
              <a:gradFill rotWithShape="1">
                <a:gsLst>
                  <a:gs pos="0">
                    <a:schemeClr val="accent1">
                      <a:lumMod val="60000"/>
                      <a:satMod val="103000"/>
                      <a:lumMod val="102000"/>
                      <a:tint val="94000"/>
                    </a:schemeClr>
                  </a:gs>
                  <a:gs pos="50000">
                    <a:schemeClr val="accent1">
                      <a:lumMod val="60000"/>
                      <a:satMod val="110000"/>
                      <a:lumMod val="100000"/>
                      <a:shade val="100000"/>
                    </a:schemeClr>
                  </a:gs>
                  <a:gs pos="100000">
                    <a:schemeClr val="accent1">
                      <a:lumMod val="60000"/>
                      <a:lumMod val="99000"/>
                      <a:satMod val="120000"/>
                      <a:shade val="78000"/>
                    </a:schemeClr>
                  </a:gs>
                </a:gsLst>
                <a:lin ang="5400000" scaled="0"/>
              </a:gradFill>
              <a:ln>
                <a:noFill/>
              </a:ln>
              <a:effectLst/>
            </c:spPr>
            <c:extLst>
              <c:ext xmlns:c16="http://schemas.microsoft.com/office/drawing/2014/chart" uri="{C3380CC4-5D6E-409C-BE32-E72D297353CC}">
                <c16:uniqueId val="{0000000D-5E67-4B71-99C7-8AFBF41CADEE}"/>
              </c:ext>
            </c:extLst>
          </c:dPt>
          <c:dPt>
            <c:idx val="7"/>
            <c:bubble3D val="0"/>
            <c:spPr>
              <a:solidFill>
                <a:srgbClr val="66FF66"/>
              </a:solidFill>
              <a:ln>
                <a:noFill/>
              </a:ln>
              <a:effectLst/>
            </c:spPr>
            <c:extLst>
              <c:ext xmlns:c16="http://schemas.microsoft.com/office/drawing/2014/chart" uri="{C3380CC4-5D6E-409C-BE32-E72D297353CC}">
                <c16:uniqueId val="{0000000F-5E67-4B71-99C7-8AFBF41CADEE}"/>
              </c:ext>
            </c:extLst>
          </c:dPt>
          <c:dPt>
            <c:idx val="8"/>
            <c:bubble3D val="0"/>
            <c:spPr>
              <a:gradFill rotWithShape="1">
                <a:gsLst>
                  <a:gs pos="0">
                    <a:schemeClr val="accent3">
                      <a:lumMod val="60000"/>
                      <a:satMod val="103000"/>
                      <a:lumMod val="102000"/>
                      <a:tint val="94000"/>
                    </a:schemeClr>
                  </a:gs>
                  <a:gs pos="50000">
                    <a:schemeClr val="accent3">
                      <a:lumMod val="60000"/>
                      <a:satMod val="110000"/>
                      <a:lumMod val="100000"/>
                      <a:shade val="100000"/>
                    </a:schemeClr>
                  </a:gs>
                  <a:gs pos="100000">
                    <a:schemeClr val="accent3">
                      <a:lumMod val="60000"/>
                      <a:lumMod val="99000"/>
                      <a:satMod val="120000"/>
                      <a:shade val="78000"/>
                    </a:schemeClr>
                  </a:gs>
                </a:gsLst>
                <a:lin ang="5400000" scaled="0"/>
              </a:gradFill>
              <a:ln>
                <a:noFill/>
              </a:ln>
              <a:effectLst/>
            </c:spPr>
            <c:extLst>
              <c:ext xmlns:c16="http://schemas.microsoft.com/office/drawing/2014/chart" uri="{C3380CC4-5D6E-409C-BE32-E72D297353CC}">
                <c16:uniqueId val="{00000011-5E67-4B71-99C7-8AFBF41CADEE}"/>
              </c:ext>
            </c:extLst>
          </c:dPt>
          <c:dPt>
            <c:idx val="9"/>
            <c:bubble3D val="0"/>
            <c:spPr>
              <a:gradFill rotWithShape="1">
                <a:gsLst>
                  <a:gs pos="0">
                    <a:schemeClr val="accent4">
                      <a:lumMod val="60000"/>
                      <a:satMod val="103000"/>
                      <a:lumMod val="102000"/>
                      <a:tint val="94000"/>
                    </a:schemeClr>
                  </a:gs>
                  <a:gs pos="50000">
                    <a:schemeClr val="accent4">
                      <a:lumMod val="60000"/>
                      <a:satMod val="110000"/>
                      <a:lumMod val="100000"/>
                      <a:shade val="100000"/>
                    </a:schemeClr>
                  </a:gs>
                  <a:gs pos="100000">
                    <a:schemeClr val="accent4">
                      <a:lumMod val="60000"/>
                      <a:lumMod val="99000"/>
                      <a:satMod val="120000"/>
                      <a:shade val="78000"/>
                    </a:schemeClr>
                  </a:gs>
                </a:gsLst>
                <a:lin ang="5400000" scaled="0"/>
              </a:gradFill>
              <a:ln>
                <a:noFill/>
              </a:ln>
              <a:effectLst/>
            </c:spPr>
            <c:extLst>
              <c:ext xmlns:c16="http://schemas.microsoft.com/office/drawing/2014/chart" uri="{C3380CC4-5D6E-409C-BE32-E72D297353CC}">
                <c16:uniqueId val="{00000013-5E67-4B71-99C7-8AFBF41CADEE}"/>
              </c:ext>
            </c:extLst>
          </c:dPt>
          <c:dPt>
            <c:idx val="10"/>
            <c:bubble3D val="0"/>
            <c:spPr>
              <a:gradFill rotWithShape="1">
                <a:gsLst>
                  <a:gs pos="0">
                    <a:schemeClr val="accent5">
                      <a:lumMod val="60000"/>
                      <a:satMod val="103000"/>
                      <a:lumMod val="102000"/>
                      <a:tint val="94000"/>
                    </a:schemeClr>
                  </a:gs>
                  <a:gs pos="50000">
                    <a:schemeClr val="accent5">
                      <a:lumMod val="60000"/>
                      <a:satMod val="110000"/>
                      <a:lumMod val="100000"/>
                      <a:shade val="100000"/>
                    </a:schemeClr>
                  </a:gs>
                  <a:gs pos="100000">
                    <a:schemeClr val="accent5">
                      <a:lumMod val="60000"/>
                      <a:lumMod val="99000"/>
                      <a:satMod val="120000"/>
                      <a:shade val="78000"/>
                    </a:schemeClr>
                  </a:gs>
                </a:gsLst>
                <a:lin ang="5400000" scaled="0"/>
              </a:gradFill>
              <a:ln>
                <a:noFill/>
              </a:ln>
              <a:effectLst/>
            </c:spPr>
            <c:extLst>
              <c:ext xmlns:c16="http://schemas.microsoft.com/office/drawing/2014/chart" uri="{C3380CC4-5D6E-409C-BE32-E72D297353CC}">
                <c16:uniqueId val="{00000015-5E67-4B71-99C7-8AFBF41CADEE}"/>
              </c:ext>
            </c:extLst>
          </c:dPt>
          <c:dPt>
            <c:idx val="11"/>
            <c:bubble3D val="0"/>
            <c:spPr>
              <a:gradFill rotWithShape="1">
                <a:gsLst>
                  <a:gs pos="0">
                    <a:schemeClr val="accent6">
                      <a:lumMod val="60000"/>
                      <a:satMod val="103000"/>
                      <a:lumMod val="102000"/>
                      <a:tint val="94000"/>
                    </a:schemeClr>
                  </a:gs>
                  <a:gs pos="50000">
                    <a:schemeClr val="accent6">
                      <a:lumMod val="60000"/>
                      <a:satMod val="110000"/>
                      <a:lumMod val="100000"/>
                      <a:shade val="100000"/>
                    </a:schemeClr>
                  </a:gs>
                  <a:gs pos="100000">
                    <a:schemeClr val="accent6">
                      <a:lumMod val="60000"/>
                      <a:lumMod val="99000"/>
                      <a:satMod val="120000"/>
                      <a:shade val="78000"/>
                    </a:schemeClr>
                  </a:gs>
                </a:gsLst>
                <a:lin ang="5400000" scaled="0"/>
              </a:gradFill>
              <a:ln>
                <a:noFill/>
              </a:ln>
              <a:effectLst/>
            </c:spPr>
            <c:extLst>
              <c:ext xmlns:c16="http://schemas.microsoft.com/office/drawing/2014/chart" uri="{C3380CC4-5D6E-409C-BE32-E72D297353CC}">
                <c16:uniqueId val="{00000017-5E67-4B71-99C7-8AFBF41CADEE}"/>
              </c:ext>
            </c:extLst>
          </c:dPt>
          <c:dPt>
            <c:idx val="12"/>
            <c:bubble3D val="0"/>
            <c:spPr>
              <a:gradFill rotWithShape="1">
                <a:gsLst>
                  <a:gs pos="0">
                    <a:schemeClr val="accent1">
                      <a:lumMod val="80000"/>
                      <a:lumOff val="20000"/>
                      <a:satMod val="103000"/>
                      <a:lumMod val="102000"/>
                      <a:tint val="94000"/>
                    </a:schemeClr>
                  </a:gs>
                  <a:gs pos="50000">
                    <a:schemeClr val="accent1">
                      <a:lumMod val="80000"/>
                      <a:lumOff val="20000"/>
                      <a:satMod val="110000"/>
                      <a:lumMod val="100000"/>
                      <a:shade val="100000"/>
                    </a:schemeClr>
                  </a:gs>
                  <a:gs pos="100000">
                    <a:schemeClr val="accent1">
                      <a:lumMod val="80000"/>
                      <a:lumOff val="20000"/>
                      <a:lumMod val="99000"/>
                      <a:satMod val="120000"/>
                      <a:shade val="78000"/>
                    </a:schemeClr>
                  </a:gs>
                </a:gsLst>
                <a:lin ang="5400000" scaled="0"/>
              </a:gradFill>
              <a:ln>
                <a:noFill/>
              </a:ln>
              <a:effectLst/>
            </c:spPr>
            <c:extLst>
              <c:ext xmlns:c16="http://schemas.microsoft.com/office/drawing/2014/chart" uri="{C3380CC4-5D6E-409C-BE32-E72D297353CC}">
                <c16:uniqueId val="{00000019-5E67-4B71-99C7-8AFBF41CADEE}"/>
              </c:ext>
            </c:extLst>
          </c:dPt>
          <c:dPt>
            <c:idx val="13"/>
            <c:bubble3D val="0"/>
            <c:spPr>
              <a:solidFill>
                <a:srgbClr val="FFFF00"/>
              </a:solidFill>
              <a:ln>
                <a:noFill/>
              </a:ln>
              <a:effectLst/>
            </c:spPr>
            <c:extLst>
              <c:ext xmlns:c16="http://schemas.microsoft.com/office/drawing/2014/chart" uri="{C3380CC4-5D6E-409C-BE32-E72D297353CC}">
                <c16:uniqueId val="{0000001B-5E67-4B71-99C7-8AFBF41CADEE}"/>
              </c:ext>
            </c:extLst>
          </c:dPt>
          <c:dLbls>
            <c:dLbl>
              <c:idx val="0"/>
              <c:layout>
                <c:manualLayout>
                  <c:x val="1.5790422230838846E-2"/>
                  <c:y val="-0.32983557299916971"/>
                </c:manualLayout>
              </c:layout>
              <c:numFmt formatCode="0.0%" sourceLinked="0"/>
              <c:spPr>
                <a:solidFill>
                  <a:srgbClr val="FFFFFF">
                    <a:alpha val="0"/>
                  </a:srgbClr>
                </a:solidFill>
                <a:ln w="9525" cap="flat" cmpd="sng" algn="ctr">
                  <a:solidFill>
                    <a:sysClr val="windowText" lastClr="000000"/>
                  </a:solidFill>
                  <a:prstDash val="solid"/>
                  <a:round/>
                  <a:headEnd type="none" w="med" len="med"/>
                  <a:tailEnd type="none" w="med" len="med"/>
                </a:ln>
                <a:effectLst/>
              </c:spPr>
              <c:txPr>
                <a:bodyPr rot="0" spcFirstLastPara="1" vertOverflow="clip" horzOverflow="clip" vert="horz" wrap="square" lIns="36576" tIns="18288" rIns="36576" bIns="18288" anchor="ctr" anchorCtr="1">
                  <a:spAutoFit/>
                </a:bodyPr>
                <a:lstStyle/>
                <a:p>
                  <a:pPr>
                    <a:defRPr sz="1000" b="0" i="0" u="none" strike="noStrike" kern="1200" baseline="0">
                      <a:solidFill>
                        <a:schemeClr val="dk2">
                          <a:lumMod val="75000"/>
                        </a:schemeClr>
                      </a:solidFill>
                      <a:latin typeface="Times New Roman" panose="02020603050405020304" pitchFamily="18" charset="0"/>
                      <a:ea typeface="+mn-ea"/>
                      <a:cs typeface="Times New Roman" panose="02020603050405020304" pitchFamily="18" charset="0"/>
                    </a:defRPr>
                  </a:pPr>
                  <a:endParaRPr lang="en-US"/>
                </a:p>
              </c:txPr>
              <c:dLblPos val="bestFit"/>
              <c:showLegendKey val="0"/>
              <c:showVal val="0"/>
              <c:showCatName val="1"/>
              <c:showSerName val="0"/>
              <c:showPercent val="1"/>
              <c:showBubbleSize val="0"/>
              <c:extLst>
                <c:ext xmlns:c15="http://schemas.microsoft.com/office/drawing/2012/chart" uri="{CE6537A1-D6FC-4f65-9D91-7224C49458BB}">
                  <c15:spPr xmlns:c15="http://schemas.microsoft.com/office/drawing/2012/chart">
                    <a:prstGeom prst="borderCallout1">
                      <a:avLst>
                        <a:gd name="adj1" fmla="val 100396"/>
                        <a:gd name="adj2" fmla="val 93849"/>
                        <a:gd name="adj3" fmla="val 151436"/>
                        <a:gd name="adj4" fmla="val 121111"/>
                      </a:avLst>
                    </a:prstGeom>
                    <a:noFill/>
                    <a:ln>
                      <a:noFill/>
                    </a:ln>
                  </c15:spPr>
                  <c15:layout/>
                </c:ext>
                <c:ext xmlns:c16="http://schemas.microsoft.com/office/drawing/2014/chart" uri="{C3380CC4-5D6E-409C-BE32-E72D297353CC}">
                  <c16:uniqueId val="{00000001-5E67-4B71-99C7-8AFBF41CADEE}"/>
                </c:ext>
              </c:extLst>
            </c:dLbl>
            <c:dLbl>
              <c:idx val="1"/>
              <c:layout>
                <c:manualLayout>
                  <c:x val="5.6513097043874E-2"/>
                  <c:y val="0.10353362226246728"/>
                </c:manualLayout>
              </c:layout>
              <c:numFmt formatCode="0.0%" sourceLinked="0"/>
              <c:spPr>
                <a:solidFill>
                  <a:srgbClr val="FFFFFF">
                    <a:alpha val="0"/>
                  </a:srgbClr>
                </a:solidFill>
                <a:ln w="9525" cap="flat" cmpd="sng" algn="ctr">
                  <a:solidFill>
                    <a:sysClr val="windowText" lastClr="000000"/>
                  </a:solidFill>
                  <a:prstDash val="solid"/>
                  <a:round/>
                  <a:headEnd type="none" w="med" len="med"/>
                  <a:tailEnd type="none" w="med" len="med"/>
                </a:ln>
                <a:effectLst/>
              </c:spPr>
              <c:txPr>
                <a:bodyPr rot="0" spcFirstLastPara="1" vertOverflow="clip" horzOverflow="clip" vert="horz" wrap="square" lIns="36576" tIns="18288" rIns="36576" bIns="18288" anchor="ctr" anchorCtr="1">
                  <a:spAutoFit/>
                </a:bodyPr>
                <a:lstStyle/>
                <a:p>
                  <a:pPr>
                    <a:defRPr sz="1000" b="0" i="0" u="none" strike="noStrike" kern="1200" baseline="0">
                      <a:solidFill>
                        <a:schemeClr val="dk2">
                          <a:lumMod val="75000"/>
                        </a:schemeClr>
                      </a:solidFill>
                      <a:latin typeface="Times New Roman" panose="02020603050405020304" pitchFamily="18" charset="0"/>
                      <a:ea typeface="+mn-ea"/>
                      <a:cs typeface="Times New Roman" panose="02020603050405020304" pitchFamily="18" charset="0"/>
                    </a:defRPr>
                  </a:pPr>
                  <a:endParaRPr lang="en-US"/>
                </a:p>
              </c:txPr>
              <c:dLblPos val="bestFit"/>
              <c:showLegendKey val="0"/>
              <c:showVal val="0"/>
              <c:showCatName val="1"/>
              <c:showSerName val="0"/>
              <c:showPercent val="1"/>
              <c:showBubbleSize val="0"/>
              <c:extLst>
                <c:ext xmlns:c15="http://schemas.microsoft.com/office/drawing/2012/chart" uri="{CE6537A1-D6FC-4f65-9D91-7224C49458BB}">
                  <c15:spPr xmlns:c15="http://schemas.microsoft.com/office/drawing/2012/chart">
                    <a:prstGeom prst="borderCallout1">
                      <a:avLst>
                        <a:gd name="adj1" fmla="val 5496"/>
                        <a:gd name="adj2" fmla="val 223"/>
                        <a:gd name="adj3" fmla="val -189285"/>
                        <a:gd name="adj4" fmla="val -45476"/>
                      </a:avLst>
                    </a:prstGeom>
                    <a:noFill/>
                    <a:ln>
                      <a:noFill/>
                    </a:ln>
                  </c15:spPr>
                  <c15:layout/>
                </c:ext>
                <c:ext xmlns:c16="http://schemas.microsoft.com/office/drawing/2014/chart" uri="{C3380CC4-5D6E-409C-BE32-E72D297353CC}">
                  <c16:uniqueId val="{00000003-5E67-4B71-99C7-8AFBF41CADEE}"/>
                </c:ext>
              </c:extLst>
            </c:dLbl>
            <c:dLbl>
              <c:idx val="2"/>
              <c:layout>
                <c:manualLayout>
                  <c:x val="4.7398687742670684E-2"/>
                  <c:y val="0.10523223363525581"/>
                </c:manualLayout>
              </c:layout>
              <c:numFmt formatCode="0.00%" sourceLinked="0"/>
              <c:spPr>
                <a:solidFill>
                  <a:srgbClr val="FFFFFF">
                    <a:alpha val="0"/>
                  </a:srgbClr>
                </a:solidFill>
                <a:ln w="9525" cap="flat" cmpd="sng" algn="ctr">
                  <a:solidFill>
                    <a:sysClr val="windowText" lastClr="000000"/>
                  </a:solidFill>
                  <a:prstDash val="solid"/>
                  <a:round/>
                  <a:headEnd type="none" w="med" len="med"/>
                  <a:tailEnd type="none" w="med" len="med"/>
                </a:ln>
                <a:effectLst/>
              </c:spPr>
              <c:txPr>
                <a:bodyPr rot="0" spcFirstLastPara="1" vertOverflow="clip" horzOverflow="clip" vert="horz" wrap="square" lIns="36576" tIns="18288" rIns="36576" bIns="18288" anchor="ctr" anchorCtr="1">
                  <a:spAutoFit/>
                </a:bodyPr>
                <a:lstStyle/>
                <a:p>
                  <a:pPr>
                    <a:defRPr sz="1000" b="0" i="0" u="none" strike="noStrike" kern="1200" baseline="0">
                      <a:solidFill>
                        <a:schemeClr val="dk2">
                          <a:lumMod val="75000"/>
                        </a:schemeClr>
                      </a:solidFill>
                      <a:latin typeface="Times New Roman" panose="02020603050405020304" pitchFamily="18" charset="0"/>
                      <a:ea typeface="+mn-ea"/>
                      <a:cs typeface="Times New Roman" panose="02020603050405020304" pitchFamily="18" charset="0"/>
                    </a:defRPr>
                  </a:pPr>
                  <a:endParaRPr lang="en-US"/>
                </a:p>
              </c:txPr>
              <c:dLblPos val="bestFit"/>
              <c:showLegendKey val="0"/>
              <c:showVal val="0"/>
              <c:showCatName val="1"/>
              <c:showSerName val="0"/>
              <c:showPercent val="1"/>
              <c:showBubbleSize val="0"/>
              <c:extLst>
                <c:ext xmlns:c15="http://schemas.microsoft.com/office/drawing/2012/chart" uri="{CE6537A1-D6FC-4f65-9D91-7224C49458BB}">
                  <c15:spPr xmlns:c15="http://schemas.microsoft.com/office/drawing/2012/chart">
                    <a:prstGeom prst="borderCallout1">
                      <a:avLst>
                        <a:gd name="adj1" fmla="val 303"/>
                        <a:gd name="adj2" fmla="val 47163"/>
                        <a:gd name="adj3" fmla="val -202348"/>
                        <a:gd name="adj4" fmla="val -98393"/>
                      </a:avLst>
                    </a:prstGeom>
                    <a:noFill/>
                    <a:ln>
                      <a:noFill/>
                    </a:ln>
                  </c15:spPr>
                  <c15:layout/>
                </c:ext>
                <c:ext xmlns:c16="http://schemas.microsoft.com/office/drawing/2014/chart" uri="{C3380CC4-5D6E-409C-BE32-E72D297353CC}">
                  <c16:uniqueId val="{00000005-5E67-4B71-99C7-8AFBF41CADEE}"/>
                </c:ext>
              </c:extLst>
            </c:dLbl>
            <c:dLbl>
              <c:idx val="3"/>
              <c:layout>
                <c:manualLayout>
                  <c:x val="1.4768294539912338E-2"/>
                  <c:y val="0.12556184181808261"/>
                </c:manualLayout>
              </c:layout>
              <c:numFmt formatCode="0.0%" sourceLinked="0"/>
              <c:spPr>
                <a:solidFill>
                  <a:srgbClr val="FFFFFF">
                    <a:alpha val="0"/>
                  </a:srgbClr>
                </a:solidFill>
                <a:ln w="9525" cap="flat" cmpd="sng" algn="ctr">
                  <a:solidFill>
                    <a:sysClr val="windowText" lastClr="000000"/>
                  </a:solidFill>
                  <a:prstDash val="solid"/>
                  <a:round/>
                  <a:headEnd type="none" w="med" len="med"/>
                  <a:tailEnd type="none" w="med" len="med"/>
                </a:ln>
                <a:effectLst/>
              </c:spPr>
              <c:txPr>
                <a:bodyPr rot="0" spcFirstLastPara="1" vertOverflow="clip" horzOverflow="clip" vert="horz" wrap="square" lIns="36576" tIns="18288" rIns="36576" bIns="18288" anchor="ctr" anchorCtr="1">
                  <a:spAutoFit/>
                </a:bodyPr>
                <a:lstStyle/>
                <a:p>
                  <a:pPr>
                    <a:defRPr sz="1000" b="0" i="0" u="none" strike="noStrike" kern="1200" baseline="0">
                      <a:solidFill>
                        <a:schemeClr val="dk2">
                          <a:lumMod val="75000"/>
                        </a:schemeClr>
                      </a:solidFill>
                      <a:latin typeface="Times New Roman" panose="02020603050405020304" pitchFamily="18" charset="0"/>
                      <a:ea typeface="+mn-ea"/>
                      <a:cs typeface="Times New Roman" panose="02020603050405020304" pitchFamily="18" charset="0"/>
                    </a:defRPr>
                  </a:pPr>
                  <a:endParaRPr lang="en-US"/>
                </a:p>
              </c:txPr>
              <c:dLblPos val="bestFit"/>
              <c:showLegendKey val="0"/>
              <c:showVal val="0"/>
              <c:showCatName val="1"/>
              <c:showSerName val="0"/>
              <c:showPercent val="1"/>
              <c:showBubbleSize val="0"/>
              <c:separator>
</c:separator>
              <c:extLst>
                <c:ext xmlns:c15="http://schemas.microsoft.com/office/drawing/2012/chart" uri="{CE6537A1-D6FC-4f65-9D91-7224C49458BB}">
                  <c15:spPr xmlns:c15="http://schemas.microsoft.com/office/drawing/2012/chart">
                    <a:prstGeom prst="borderCallout1">
                      <a:avLst>
                        <a:gd name="adj1" fmla="val 304"/>
                        <a:gd name="adj2" fmla="val 38203"/>
                        <a:gd name="adj3" fmla="val -236662"/>
                        <a:gd name="adj4" fmla="val -34987"/>
                      </a:avLst>
                    </a:prstGeom>
                    <a:noFill/>
                    <a:ln>
                      <a:noFill/>
                    </a:ln>
                  </c15:spPr>
                  <c15:layout/>
                </c:ext>
                <c:ext xmlns:c16="http://schemas.microsoft.com/office/drawing/2014/chart" uri="{C3380CC4-5D6E-409C-BE32-E72D297353CC}">
                  <c16:uniqueId val="{00000007-5E67-4B71-99C7-8AFBF41CADEE}"/>
                </c:ext>
              </c:extLst>
            </c:dLbl>
            <c:dLbl>
              <c:idx val="4"/>
              <c:layout>
                <c:manualLayout>
                  <c:x val="0.11283932837669824"/>
                  <c:y val="-0.22953661146999418"/>
                </c:manualLayout>
              </c:layout>
              <c:numFmt formatCode="0.0%" sourceLinked="0"/>
              <c:spPr>
                <a:solidFill>
                  <a:srgbClr val="FFFFFF">
                    <a:alpha val="0"/>
                  </a:srgbClr>
                </a:solidFill>
                <a:ln w="9525" cap="flat" cmpd="sng" algn="ctr">
                  <a:solidFill>
                    <a:sysClr val="windowText" lastClr="000000"/>
                  </a:solidFill>
                  <a:prstDash val="solid"/>
                  <a:round/>
                  <a:headEnd type="none" w="med" len="med"/>
                  <a:tailEnd type="none" w="med" len="med"/>
                </a:ln>
                <a:effectLst/>
              </c:spPr>
              <c:txPr>
                <a:bodyPr rot="0" spcFirstLastPara="1" vertOverflow="clip" horzOverflow="clip" vert="horz" wrap="square" lIns="36576" tIns="18288" rIns="36576" bIns="18288" anchor="ctr" anchorCtr="1">
                  <a:spAutoFit/>
                </a:bodyPr>
                <a:lstStyle/>
                <a:p>
                  <a:pPr>
                    <a:defRPr sz="1000" b="0" i="0" u="none" strike="noStrike" kern="1200" baseline="0">
                      <a:solidFill>
                        <a:schemeClr val="dk2">
                          <a:lumMod val="75000"/>
                        </a:schemeClr>
                      </a:solidFill>
                      <a:latin typeface="Times New Roman" panose="02020603050405020304" pitchFamily="18" charset="0"/>
                      <a:ea typeface="+mn-ea"/>
                      <a:cs typeface="Times New Roman" panose="02020603050405020304" pitchFamily="18" charset="0"/>
                    </a:defRPr>
                  </a:pPr>
                  <a:endParaRPr lang="en-US"/>
                </a:p>
              </c:txPr>
              <c:dLblPos val="bestFit"/>
              <c:showLegendKey val="0"/>
              <c:showVal val="0"/>
              <c:showCatName val="1"/>
              <c:showSerName val="0"/>
              <c:showPercent val="1"/>
              <c:showBubbleSize val="0"/>
              <c:extLst>
                <c:ext xmlns:c15="http://schemas.microsoft.com/office/drawing/2012/chart" uri="{CE6537A1-D6FC-4f65-9D91-7224C49458BB}">
                  <c15:spPr xmlns:c15="http://schemas.microsoft.com/office/drawing/2012/chart">
                    <a:prstGeom prst="borderCallout1">
                      <a:avLst>
                        <a:gd name="adj1" fmla="val 101758"/>
                        <a:gd name="adj2" fmla="val 49371"/>
                        <a:gd name="adj3" fmla="val 165277"/>
                        <a:gd name="adj4" fmla="val 141687"/>
                      </a:avLst>
                    </a:prstGeom>
                    <a:noFill/>
                    <a:ln>
                      <a:noFill/>
                    </a:ln>
                  </c15:spPr>
                  <c15:layout/>
                </c:ext>
                <c:ext xmlns:c16="http://schemas.microsoft.com/office/drawing/2014/chart" uri="{C3380CC4-5D6E-409C-BE32-E72D297353CC}">
                  <c16:uniqueId val="{00000009-5E67-4B71-99C7-8AFBF41CADEE}"/>
                </c:ext>
              </c:extLst>
            </c:dLbl>
            <c:dLbl>
              <c:idx val="5"/>
              <c:layout>
                <c:manualLayout>
                  <c:x val="-7.6272281925671342E-2"/>
                  <c:y val="-0.13890225783820032"/>
                </c:manualLayout>
              </c:layout>
              <c:numFmt formatCode="0.000%" sourceLinked="0"/>
              <c:spPr>
                <a:solidFill>
                  <a:srgbClr val="FFFFFF">
                    <a:alpha val="0"/>
                  </a:srgbClr>
                </a:solidFill>
                <a:ln w="9525" cap="flat" cmpd="sng" algn="ctr">
                  <a:solidFill>
                    <a:sysClr val="windowText" lastClr="000000"/>
                  </a:solidFill>
                  <a:prstDash val="solid"/>
                  <a:round/>
                  <a:headEnd type="none" w="med" len="med"/>
                  <a:tailEnd type="none" w="med" len="med"/>
                </a:ln>
                <a:effectLst/>
              </c:spPr>
              <c:txPr>
                <a:bodyPr rot="0" spcFirstLastPara="1" vertOverflow="clip" horzOverflow="clip" vert="horz" wrap="square" lIns="36576" tIns="18288" rIns="36576" bIns="18288" anchor="ctr" anchorCtr="1">
                  <a:spAutoFit/>
                </a:bodyPr>
                <a:lstStyle/>
                <a:p>
                  <a:pPr>
                    <a:defRPr sz="1000" b="0" i="0" u="none" strike="noStrike" kern="1200" baseline="0">
                      <a:solidFill>
                        <a:schemeClr val="dk2">
                          <a:lumMod val="75000"/>
                        </a:schemeClr>
                      </a:solidFill>
                      <a:latin typeface="Times New Roman" panose="02020603050405020304" pitchFamily="18" charset="0"/>
                      <a:ea typeface="+mn-ea"/>
                      <a:cs typeface="Times New Roman" panose="02020603050405020304" pitchFamily="18" charset="0"/>
                    </a:defRPr>
                  </a:pPr>
                  <a:endParaRPr lang="en-US"/>
                </a:p>
              </c:txPr>
              <c:dLblPos val="bestFit"/>
              <c:showLegendKey val="0"/>
              <c:showVal val="0"/>
              <c:showCatName val="1"/>
              <c:showSerName val="0"/>
              <c:showPercent val="1"/>
              <c:showBubbleSize val="0"/>
              <c:extLst>
                <c:ext xmlns:c15="http://schemas.microsoft.com/office/drawing/2012/chart" uri="{CE6537A1-D6FC-4f65-9D91-7224C49458BB}">
                  <c15:spPr xmlns:c15="http://schemas.microsoft.com/office/drawing/2012/chart">
                    <a:prstGeom prst="borderCallout1">
                      <a:avLst>
                        <a:gd name="adj1" fmla="val 98684"/>
                        <a:gd name="adj2" fmla="val 50321"/>
                        <a:gd name="adj3" fmla="val 365098"/>
                        <a:gd name="adj4" fmla="val 108890"/>
                      </a:avLst>
                    </a:prstGeom>
                    <a:noFill/>
                    <a:ln>
                      <a:noFill/>
                    </a:ln>
                  </c15:spPr>
                  <c15:layout/>
                </c:ext>
                <c:ext xmlns:c16="http://schemas.microsoft.com/office/drawing/2014/chart" uri="{C3380CC4-5D6E-409C-BE32-E72D297353CC}">
                  <c16:uniqueId val="{0000000B-5E67-4B71-99C7-8AFBF41CADEE}"/>
                </c:ext>
              </c:extLst>
            </c:dLbl>
            <c:dLbl>
              <c:idx val="6"/>
              <c:layout>
                <c:manualLayout>
                  <c:x val="-2.1090313846231959E-2"/>
                  <c:y val="-0.21826168627395653"/>
                </c:manualLayout>
              </c:layout>
              <c:numFmt formatCode="0.00%" sourceLinked="0"/>
              <c:spPr>
                <a:solidFill>
                  <a:srgbClr val="FFFFFF">
                    <a:alpha val="0"/>
                  </a:srgbClr>
                </a:solidFill>
                <a:ln w="9525" cap="flat" cmpd="sng" algn="ctr">
                  <a:solidFill>
                    <a:sysClr val="windowText" lastClr="000000"/>
                  </a:solidFill>
                  <a:prstDash val="solid"/>
                  <a:round/>
                  <a:headEnd type="none" w="med" len="med"/>
                  <a:tailEnd type="none" w="med" len="med"/>
                </a:ln>
                <a:effectLst/>
              </c:spPr>
              <c:txPr>
                <a:bodyPr rot="0" spcFirstLastPara="1" vertOverflow="clip" horzOverflow="clip" vert="horz" wrap="square" lIns="36576" tIns="18288" rIns="36576" bIns="18288" anchor="ctr" anchorCtr="1">
                  <a:spAutoFit/>
                </a:bodyPr>
                <a:lstStyle/>
                <a:p>
                  <a:pPr>
                    <a:defRPr sz="1000" b="0" i="0" u="none" strike="noStrike" kern="1200" baseline="0">
                      <a:solidFill>
                        <a:schemeClr val="dk2">
                          <a:lumMod val="75000"/>
                        </a:schemeClr>
                      </a:solidFill>
                      <a:latin typeface="Times New Roman" panose="02020603050405020304" pitchFamily="18" charset="0"/>
                      <a:ea typeface="+mn-ea"/>
                      <a:cs typeface="Times New Roman" panose="02020603050405020304" pitchFamily="18" charset="0"/>
                    </a:defRPr>
                  </a:pPr>
                  <a:endParaRPr lang="en-US"/>
                </a:p>
              </c:txPr>
              <c:dLblPos val="bestFit"/>
              <c:showLegendKey val="0"/>
              <c:showVal val="0"/>
              <c:showCatName val="1"/>
              <c:showSerName val="0"/>
              <c:showPercent val="1"/>
              <c:showBubbleSize val="0"/>
              <c:extLst>
                <c:ext xmlns:c15="http://schemas.microsoft.com/office/drawing/2012/chart" uri="{CE6537A1-D6FC-4f65-9D91-7224C49458BB}">
                  <c15:spPr xmlns:c15="http://schemas.microsoft.com/office/drawing/2012/chart">
                    <a:prstGeom prst="borderCallout1">
                      <a:avLst>
                        <a:gd name="adj1" fmla="val 98684"/>
                        <a:gd name="adj2" fmla="val 49177"/>
                        <a:gd name="adj3" fmla="val 491421"/>
                        <a:gd name="adj4" fmla="val 6174"/>
                      </a:avLst>
                    </a:prstGeom>
                    <a:noFill/>
                    <a:ln>
                      <a:noFill/>
                    </a:ln>
                  </c15:spPr>
                  <c15:layout/>
                </c:ext>
                <c:ext xmlns:c16="http://schemas.microsoft.com/office/drawing/2014/chart" uri="{C3380CC4-5D6E-409C-BE32-E72D297353CC}">
                  <c16:uniqueId val="{0000000D-5E67-4B71-99C7-8AFBF41CADEE}"/>
                </c:ext>
              </c:extLst>
            </c:dLbl>
            <c:dLbl>
              <c:idx val="7"/>
              <c:layout>
                <c:manualLayout>
                  <c:x val="3.5160511047276265E-2"/>
                  <c:y val="-0.15148185024021199"/>
                </c:manualLayout>
              </c:layout>
              <c:numFmt formatCode="0.000%" sourceLinked="0"/>
              <c:spPr>
                <a:solidFill>
                  <a:srgbClr val="FFFFFF">
                    <a:alpha val="0"/>
                  </a:srgbClr>
                </a:solidFill>
                <a:ln w="9525" cap="flat" cmpd="sng" algn="ctr">
                  <a:solidFill>
                    <a:sysClr val="windowText" lastClr="000000"/>
                  </a:solidFill>
                  <a:prstDash val="solid"/>
                  <a:round/>
                  <a:headEnd type="none" w="med" len="med"/>
                  <a:tailEnd type="none" w="med" len="med"/>
                </a:ln>
                <a:effectLst/>
              </c:spPr>
              <c:txPr>
                <a:bodyPr rot="0" spcFirstLastPara="1" vertOverflow="clip" horzOverflow="clip" vert="horz" wrap="square" lIns="36576" tIns="18288" rIns="36576" bIns="18288" anchor="ctr" anchorCtr="1">
                  <a:spAutoFit/>
                </a:bodyPr>
                <a:lstStyle/>
                <a:p>
                  <a:pPr>
                    <a:defRPr sz="1000" b="0" i="0" u="none" strike="noStrike" kern="1200" baseline="0">
                      <a:solidFill>
                        <a:schemeClr val="dk2">
                          <a:lumMod val="75000"/>
                        </a:schemeClr>
                      </a:solidFill>
                      <a:latin typeface="Times New Roman" panose="02020603050405020304" pitchFamily="18" charset="0"/>
                      <a:ea typeface="+mn-ea"/>
                      <a:cs typeface="Times New Roman" panose="02020603050405020304" pitchFamily="18" charset="0"/>
                    </a:defRPr>
                  </a:pPr>
                  <a:endParaRPr lang="en-US"/>
                </a:p>
              </c:txPr>
              <c:dLblPos val="bestFit"/>
              <c:showLegendKey val="0"/>
              <c:showVal val="0"/>
              <c:showCatName val="1"/>
              <c:showSerName val="0"/>
              <c:showPercent val="1"/>
              <c:showBubbleSize val="0"/>
              <c:extLst>
                <c:ext xmlns:c15="http://schemas.microsoft.com/office/drawing/2012/chart" uri="{CE6537A1-D6FC-4f65-9D91-7224C49458BB}">
                  <c15:spPr xmlns:c15="http://schemas.microsoft.com/office/drawing/2012/chart">
                    <a:prstGeom prst="borderCallout1">
                      <a:avLst>
                        <a:gd name="adj1" fmla="val 98786"/>
                        <a:gd name="adj2" fmla="val -1152"/>
                        <a:gd name="adj3" fmla="val 361711"/>
                        <a:gd name="adj4" fmla="val -54864"/>
                      </a:avLst>
                    </a:prstGeom>
                    <a:noFill/>
                    <a:ln>
                      <a:noFill/>
                    </a:ln>
                  </c15:spPr>
                  <c15:layout/>
                </c:ext>
                <c:ext xmlns:c16="http://schemas.microsoft.com/office/drawing/2014/chart" uri="{C3380CC4-5D6E-409C-BE32-E72D297353CC}">
                  <c16:uniqueId val="{0000000F-5E67-4B71-99C7-8AFBF41CADEE}"/>
                </c:ext>
              </c:extLst>
            </c:dLbl>
            <c:dLbl>
              <c:idx val="8"/>
              <c:layout>
                <c:manualLayout>
                  <c:x val="2.2581645475989495E-2"/>
                  <c:y val="-3.9956361435211966E-2"/>
                </c:manualLayout>
              </c:layout>
              <c:numFmt formatCode="0.00%" sourceLinked="0"/>
              <c:spPr>
                <a:xfrm>
                  <a:off x="8044086" y="1490162"/>
                  <a:ext cx="1273707" cy="535085"/>
                </a:xfrm>
                <a:solidFill>
                  <a:prstClr val="white">
                    <a:alpha val="0"/>
                  </a:prstClr>
                </a:solidFill>
                <a:ln w="9525" cap="flat" cmpd="sng" algn="ctr">
                  <a:solidFill>
                    <a:sysClr val="windowText" lastClr="000000"/>
                  </a:solidFill>
                  <a:prstDash val="solid"/>
                  <a:round/>
                  <a:headEnd type="none" w="med" len="med"/>
                  <a:tailEnd type="none" w="med" len="med"/>
                </a:ln>
                <a:effectLst/>
              </c:spPr>
              <c:txPr>
                <a:bodyPr rot="0" spcFirstLastPara="1" vertOverflow="clip" horzOverflow="clip" vert="horz" wrap="square" lIns="36576" tIns="18288" rIns="36576" bIns="18288" anchor="ctr" anchorCtr="1">
                  <a:spAutoFit/>
                </a:bodyPr>
                <a:lstStyle/>
                <a:p>
                  <a:pPr>
                    <a:defRPr sz="1000" b="0" i="0" u="none" strike="noStrike" kern="1200" baseline="0">
                      <a:solidFill>
                        <a:schemeClr val="dk2">
                          <a:lumMod val="75000"/>
                        </a:schemeClr>
                      </a:solidFill>
                      <a:latin typeface="Times New Roman" panose="02020603050405020304" pitchFamily="18" charset="0"/>
                      <a:ea typeface="+mn-ea"/>
                      <a:cs typeface="Times New Roman" panose="02020603050405020304" pitchFamily="18" charset="0"/>
                    </a:defRPr>
                  </a:pPr>
                  <a:endParaRPr lang="en-US"/>
                </a:p>
              </c:txPr>
              <c:dLblPos val="bestFit"/>
              <c:showLegendKey val="0"/>
              <c:showVal val="0"/>
              <c:showCatName val="1"/>
              <c:showSerName val="0"/>
              <c:showPercent val="1"/>
              <c:showBubbleSize val="0"/>
              <c:extLst>
                <c:ext xmlns:c15="http://schemas.microsoft.com/office/drawing/2012/chart" uri="{CE6537A1-D6FC-4f65-9D91-7224C49458BB}">
                  <c15:spPr xmlns:c15="http://schemas.microsoft.com/office/drawing/2012/chart">
                    <a:prstGeom prst="borderCallout1">
                      <a:avLst>
                        <a:gd name="adj1" fmla="val 98938"/>
                        <a:gd name="adj2" fmla="val 18244"/>
                        <a:gd name="adj3" fmla="val 126011"/>
                        <a:gd name="adj4" fmla="val -24412"/>
                      </a:avLst>
                    </a:prstGeom>
                    <a:noFill/>
                    <a:ln>
                      <a:noFill/>
                    </a:ln>
                  </c15:spPr>
                  <c15:layout>
                    <c:manualLayout>
                      <c:w val="0.12941462278643992"/>
                      <c:h val="8.9871392033602115E-2"/>
                    </c:manualLayout>
                  </c15:layout>
                </c:ext>
                <c:ext xmlns:c16="http://schemas.microsoft.com/office/drawing/2014/chart" uri="{C3380CC4-5D6E-409C-BE32-E72D297353CC}">
                  <c16:uniqueId val="{00000011-5E67-4B71-99C7-8AFBF41CADEE}"/>
                </c:ext>
              </c:extLst>
            </c:dLbl>
            <c:dLbl>
              <c:idx val="9"/>
              <c:layout>
                <c:manualLayout>
                  <c:x val="5.5659716826852917E-2"/>
                  <c:y val="1.534243479745844E-2"/>
                </c:manualLayout>
              </c:layout>
              <c:numFmt formatCode="0.000%" sourceLinked="0"/>
              <c:spPr>
                <a:solidFill>
                  <a:srgbClr val="FFFFFF">
                    <a:alpha val="0"/>
                  </a:srgbClr>
                </a:solidFill>
                <a:ln w="9525" cap="flat" cmpd="sng" algn="ctr">
                  <a:solidFill>
                    <a:sysClr val="windowText" lastClr="000000"/>
                  </a:solidFill>
                  <a:prstDash val="solid"/>
                  <a:round/>
                  <a:headEnd type="none" w="med" len="med"/>
                  <a:tailEnd type="none" w="med" len="med"/>
                </a:ln>
                <a:effectLst/>
              </c:spPr>
              <c:txPr>
                <a:bodyPr rot="0" spcFirstLastPara="1" vertOverflow="clip" horzOverflow="clip" vert="horz" wrap="square" lIns="36576" tIns="18288" rIns="36576" bIns="18288" anchor="ctr" anchorCtr="1">
                  <a:spAutoFit/>
                </a:bodyPr>
                <a:lstStyle/>
                <a:p>
                  <a:pPr>
                    <a:defRPr sz="1000" b="0" i="0" u="none" strike="noStrike" kern="1200" baseline="0">
                      <a:solidFill>
                        <a:schemeClr val="dk2">
                          <a:lumMod val="75000"/>
                        </a:schemeClr>
                      </a:solidFill>
                      <a:latin typeface="Times New Roman" panose="02020603050405020304" pitchFamily="18" charset="0"/>
                      <a:ea typeface="+mn-ea"/>
                      <a:cs typeface="Times New Roman" panose="02020603050405020304" pitchFamily="18" charset="0"/>
                    </a:defRPr>
                  </a:pPr>
                  <a:endParaRPr lang="en-US"/>
                </a:p>
              </c:txPr>
              <c:dLblPos val="bestFit"/>
              <c:showLegendKey val="0"/>
              <c:showVal val="0"/>
              <c:showCatName val="1"/>
              <c:showSerName val="0"/>
              <c:showPercent val="1"/>
              <c:showBubbleSize val="0"/>
              <c:extLst>
                <c:ext xmlns:c15="http://schemas.microsoft.com/office/drawing/2012/chart" uri="{CE6537A1-D6FC-4f65-9D91-7224C49458BB}">
                  <c15:spPr xmlns:c15="http://schemas.microsoft.com/office/drawing/2012/chart">
                    <a:prstGeom prst="borderCallout1">
                      <a:avLst>
                        <a:gd name="adj1" fmla="val 51031"/>
                        <a:gd name="adj2" fmla="val -331"/>
                        <a:gd name="adj3" fmla="val 52381"/>
                        <a:gd name="adj4" fmla="val -54295"/>
                      </a:avLst>
                    </a:prstGeom>
                    <a:noFill/>
                    <a:ln>
                      <a:noFill/>
                    </a:ln>
                  </c15:spPr>
                  <c15:layout/>
                </c:ext>
                <c:ext xmlns:c16="http://schemas.microsoft.com/office/drawing/2014/chart" uri="{C3380CC4-5D6E-409C-BE32-E72D297353CC}">
                  <c16:uniqueId val="{00000013-5E67-4B71-99C7-8AFBF41CADEE}"/>
                </c:ext>
              </c:extLst>
            </c:dLbl>
            <c:dLbl>
              <c:idx val="10"/>
              <c:layout>
                <c:manualLayout>
                  <c:x val="3.3283836773015753E-2"/>
                  <c:y val="4.8203360087623735E-2"/>
                </c:manualLayout>
              </c:layout>
              <c:numFmt formatCode="0.00%" sourceLinked="0"/>
              <c:spPr>
                <a:solidFill>
                  <a:srgbClr val="FFFFFF">
                    <a:alpha val="0"/>
                  </a:srgbClr>
                </a:solidFill>
                <a:ln w="9525" cap="flat" cmpd="sng" algn="ctr">
                  <a:solidFill>
                    <a:sysClr val="windowText" lastClr="000000"/>
                  </a:solidFill>
                  <a:prstDash val="solid"/>
                  <a:round/>
                  <a:headEnd type="none" w="med" len="med"/>
                  <a:tailEnd type="none" w="med" len="med"/>
                </a:ln>
                <a:effectLst/>
              </c:spPr>
              <c:txPr>
                <a:bodyPr rot="0" spcFirstLastPara="1" vertOverflow="clip" horzOverflow="clip" vert="horz" wrap="square" lIns="36576" tIns="18288" rIns="36576" bIns="18288" anchor="ctr" anchorCtr="1">
                  <a:spAutoFit/>
                </a:bodyPr>
                <a:lstStyle/>
                <a:p>
                  <a:pPr>
                    <a:defRPr sz="1000" b="0" i="0" u="none" strike="noStrike" kern="1200" baseline="0">
                      <a:solidFill>
                        <a:schemeClr val="dk2">
                          <a:lumMod val="75000"/>
                        </a:schemeClr>
                      </a:solidFill>
                      <a:latin typeface="Times New Roman" panose="02020603050405020304" pitchFamily="18" charset="0"/>
                      <a:ea typeface="+mn-ea"/>
                      <a:cs typeface="Times New Roman" panose="02020603050405020304" pitchFamily="18" charset="0"/>
                    </a:defRPr>
                  </a:pPr>
                  <a:endParaRPr lang="en-US"/>
                </a:p>
              </c:txPr>
              <c:dLblPos val="bestFit"/>
              <c:showLegendKey val="0"/>
              <c:showVal val="0"/>
              <c:showCatName val="1"/>
              <c:showSerName val="0"/>
              <c:showPercent val="1"/>
              <c:showBubbleSize val="0"/>
              <c:extLst>
                <c:ext xmlns:c15="http://schemas.microsoft.com/office/drawing/2012/chart" uri="{CE6537A1-D6FC-4f65-9D91-7224C49458BB}">
                  <c15:spPr xmlns:c15="http://schemas.microsoft.com/office/drawing/2012/chart">
                    <a:prstGeom prst="borderCallout1">
                      <a:avLst>
                        <a:gd name="adj1" fmla="val 51031"/>
                        <a:gd name="adj2" fmla="val -499"/>
                        <a:gd name="adj3" fmla="val 6469"/>
                        <a:gd name="adj4" fmla="val -33238"/>
                      </a:avLst>
                    </a:prstGeom>
                    <a:noFill/>
                    <a:ln>
                      <a:noFill/>
                    </a:ln>
                  </c15:spPr>
                  <c15:layout/>
                </c:ext>
                <c:ext xmlns:c16="http://schemas.microsoft.com/office/drawing/2014/chart" uri="{C3380CC4-5D6E-409C-BE32-E72D297353CC}">
                  <c16:uniqueId val="{00000015-5E67-4B71-99C7-8AFBF41CADEE}"/>
                </c:ext>
              </c:extLst>
            </c:dLbl>
            <c:dLbl>
              <c:idx val="11"/>
              <c:layout>
                <c:manualLayout>
                  <c:x val="3.1551178057507456E-2"/>
                  <c:y val="6.5742534147319703E-2"/>
                </c:manualLayout>
              </c:layout>
              <c:numFmt formatCode="0.00%" sourceLinked="0"/>
              <c:spPr>
                <a:xfrm>
                  <a:off x="8256751" y="2989538"/>
                  <a:ext cx="923854" cy="419289"/>
                </a:xfrm>
                <a:solidFill>
                  <a:srgbClr val="FFFFFF">
                    <a:alpha val="0"/>
                  </a:srgbClr>
                </a:solidFill>
                <a:ln w="9525" cap="flat" cmpd="sng" algn="ctr">
                  <a:solidFill>
                    <a:sysClr val="windowText" lastClr="000000"/>
                  </a:solidFill>
                  <a:prstDash val="solid"/>
                  <a:round/>
                  <a:headEnd type="none" w="med" len="med"/>
                  <a:tailEnd type="none" w="med" len="med"/>
                </a:ln>
                <a:effectLst/>
              </c:spPr>
              <c:txPr>
                <a:bodyPr rot="0" spcFirstLastPara="1" vertOverflow="clip" horzOverflow="clip" vert="horz" wrap="square" lIns="36576" tIns="18288" rIns="36576" bIns="18288" anchor="ctr" anchorCtr="1">
                  <a:spAutoFit/>
                </a:bodyPr>
                <a:lstStyle/>
                <a:p>
                  <a:pPr>
                    <a:defRPr sz="1000" b="0" i="0" u="none" strike="noStrike" kern="1200" baseline="0">
                      <a:solidFill>
                        <a:schemeClr val="dk2">
                          <a:lumMod val="75000"/>
                        </a:schemeClr>
                      </a:solidFill>
                      <a:latin typeface="Times New Roman" panose="02020603050405020304" pitchFamily="18" charset="0"/>
                      <a:ea typeface="+mn-ea"/>
                      <a:cs typeface="Times New Roman" panose="02020603050405020304" pitchFamily="18" charset="0"/>
                    </a:defRPr>
                  </a:pPr>
                  <a:endParaRPr lang="en-US"/>
                </a:p>
              </c:txPr>
              <c:dLblPos val="bestFit"/>
              <c:showLegendKey val="0"/>
              <c:showVal val="0"/>
              <c:showCatName val="1"/>
              <c:showSerName val="0"/>
              <c:showPercent val="1"/>
              <c:showBubbleSize val="0"/>
              <c:extLst>
                <c:ext xmlns:c15="http://schemas.microsoft.com/office/drawing/2012/chart" uri="{CE6537A1-D6FC-4f65-9D91-7224C49458BB}">
                  <c15:spPr xmlns:c15="http://schemas.microsoft.com/office/drawing/2012/chart">
                    <a:prstGeom prst="borderCallout1">
                      <a:avLst>
                        <a:gd name="adj1" fmla="val 49494"/>
                        <a:gd name="adj2" fmla="val -437"/>
                        <a:gd name="adj3" fmla="val -43257"/>
                        <a:gd name="adj4" fmla="val -43584"/>
                      </a:avLst>
                    </a:prstGeom>
                    <a:noFill/>
                    <a:ln>
                      <a:noFill/>
                    </a:ln>
                  </c15:spPr>
                  <c15:layout>
                    <c:manualLayout>
                      <c:w val="9.3868007320292088E-2"/>
                      <c:h val="7.0422485533871204E-2"/>
                    </c:manualLayout>
                  </c15:layout>
                </c:ext>
                <c:ext xmlns:c16="http://schemas.microsoft.com/office/drawing/2014/chart" uri="{C3380CC4-5D6E-409C-BE32-E72D297353CC}">
                  <c16:uniqueId val="{00000017-5E67-4B71-99C7-8AFBF41CADEE}"/>
                </c:ext>
              </c:extLst>
            </c:dLbl>
            <c:dLbl>
              <c:idx val="12"/>
              <c:layout>
                <c:manualLayout>
                  <c:x val="1.1429230626807403E-2"/>
                  <c:y val="0.11890557188031822"/>
                </c:manualLayout>
              </c:layout>
              <c:numFmt formatCode="0.00%" sourceLinked="0"/>
              <c:spPr>
                <a:solidFill>
                  <a:srgbClr val="FFFFFF">
                    <a:alpha val="0"/>
                  </a:srgbClr>
                </a:solidFill>
                <a:ln w="9525" cap="flat" cmpd="sng" algn="ctr">
                  <a:solidFill>
                    <a:sysClr val="windowText" lastClr="000000"/>
                  </a:solidFill>
                  <a:prstDash val="solid"/>
                  <a:round/>
                  <a:headEnd type="none" w="med" len="med"/>
                  <a:tailEnd type="none" w="med" len="med"/>
                </a:ln>
                <a:effectLst/>
              </c:spPr>
              <c:txPr>
                <a:bodyPr rot="0" spcFirstLastPara="1" vertOverflow="clip" horzOverflow="clip" vert="horz" wrap="square" lIns="36576" tIns="18288" rIns="36576" bIns="18288" anchor="ctr" anchorCtr="1">
                  <a:spAutoFit/>
                </a:bodyPr>
                <a:lstStyle/>
                <a:p>
                  <a:pPr>
                    <a:defRPr sz="1000" b="0" i="0" u="none" strike="noStrike" kern="1200" baseline="0">
                      <a:solidFill>
                        <a:schemeClr val="dk2">
                          <a:lumMod val="75000"/>
                        </a:schemeClr>
                      </a:solidFill>
                      <a:latin typeface="Times New Roman" panose="02020603050405020304" pitchFamily="18" charset="0"/>
                      <a:ea typeface="+mn-ea"/>
                      <a:cs typeface="Times New Roman" panose="02020603050405020304" pitchFamily="18" charset="0"/>
                    </a:defRPr>
                  </a:pPr>
                  <a:endParaRPr lang="en-US"/>
                </a:p>
              </c:txPr>
              <c:dLblPos val="bestFit"/>
              <c:showLegendKey val="0"/>
              <c:showVal val="0"/>
              <c:showCatName val="1"/>
              <c:showSerName val="0"/>
              <c:showPercent val="1"/>
              <c:showBubbleSize val="0"/>
              <c:extLst>
                <c:ext xmlns:c15="http://schemas.microsoft.com/office/drawing/2012/chart" uri="{CE6537A1-D6FC-4f65-9D91-7224C49458BB}">
                  <c15:spPr xmlns:c15="http://schemas.microsoft.com/office/drawing/2012/chart">
                    <a:prstGeom prst="borderCallout1">
                      <a:avLst>
                        <a:gd name="adj1" fmla="val 9265"/>
                        <a:gd name="adj2" fmla="val -200"/>
                        <a:gd name="adj3" fmla="val -177524"/>
                        <a:gd name="adj4" fmla="val -13303"/>
                      </a:avLst>
                    </a:prstGeom>
                    <a:noFill/>
                    <a:ln>
                      <a:noFill/>
                    </a:ln>
                  </c15:spPr>
                  <c15:layout/>
                </c:ext>
                <c:ext xmlns:c16="http://schemas.microsoft.com/office/drawing/2014/chart" uri="{C3380CC4-5D6E-409C-BE32-E72D297353CC}">
                  <c16:uniqueId val="{00000019-5E67-4B71-99C7-8AFBF41CADEE}"/>
                </c:ext>
              </c:extLst>
            </c:dLbl>
            <c:dLbl>
              <c:idx val="13"/>
              <c:layout>
                <c:manualLayout>
                  <c:x val="3.8288259125620852E-2"/>
                  <c:y val="1.6857644495737324E-3"/>
                </c:manualLayout>
              </c:layout>
              <c:numFmt formatCode="0.0%" sourceLinked="0"/>
              <c:spPr>
                <a:solidFill>
                  <a:srgbClr val="FFFFFF">
                    <a:alpha val="0"/>
                  </a:srgbClr>
                </a:solidFill>
                <a:ln w="9525" cap="flat" cmpd="sng" algn="ctr">
                  <a:solidFill>
                    <a:sysClr val="windowText" lastClr="000000"/>
                  </a:solidFill>
                  <a:prstDash val="solid"/>
                  <a:round/>
                  <a:headEnd type="none" w="med" len="med"/>
                  <a:tailEnd type="none" w="med" len="med"/>
                </a:ln>
                <a:effectLst/>
              </c:spPr>
              <c:txPr>
                <a:bodyPr rot="0" spcFirstLastPara="1" vertOverflow="clip" horzOverflow="clip" vert="horz" wrap="square" lIns="36576" tIns="18288" rIns="36576" bIns="18288" anchor="ctr" anchorCtr="1">
                  <a:spAutoFit/>
                </a:bodyPr>
                <a:lstStyle/>
                <a:p>
                  <a:pPr>
                    <a:defRPr sz="1000" b="0" i="0" u="none" strike="noStrike" kern="1200" baseline="0">
                      <a:solidFill>
                        <a:schemeClr val="dk2">
                          <a:lumMod val="75000"/>
                        </a:schemeClr>
                      </a:solidFill>
                      <a:latin typeface="Times New Roman" panose="02020603050405020304" pitchFamily="18" charset="0"/>
                      <a:ea typeface="+mn-ea"/>
                      <a:cs typeface="Times New Roman" panose="02020603050405020304" pitchFamily="18" charset="0"/>
                    </a:defRPr>
                  </a:pPr>
                  <a:endParaRPr lang="en-US"/>
                </a:p>
              </c:txPr>
              <c:dLblPos val="bestFit"/>
              <c:showLegendKey val="0"/>
              <c:showVal val="0"/>
              <c:showCatName val="1"/>
              <c:showSerName val="0"/>
              <c:showPercent val="1"/>
              <c:showBubbleSize val="0"/>
              <c:extLst>
                <c:ext xmlns:c15="http://schemas.microsoft.com/office/drawing/2012/chart" uri="{CE6537A1-D6FC-4f65-9D91-7224C49458BB}">
                  <c15:spPr xmlns:c15="http://schemas.microsoft.com/office/drawing/2012/chart">
                    <a:prstGeom prst="borderCallout1">
                      <a:avLst>
                        <a:gd name="adj1" fmla="val 48830"/>
                        <a:gd name="adj2" fmla="val 670"/>
                        <a:gd name="adj3" fmla="val 46133"/>
                        <a:gd name="adj4" fmla="val -126499"/>
                      </a:avLst>
                    </a:prstGeom>
                    <a:noFill/>
                    <a:ln>
                      <a:noFill/>
                    </a:ln>
                  </c15:spPr>
                  <c15:layout/>
                </c:ext>
                <c:ext xmlns:c16="http://schemas.microsoft.com/office/drawing/2014/chart" uri="{C3380CC4-5D6E-409C-BE32-E72D297353CC}">
                  <c16:uniqueId val="{0000001B-5E67-4B71-99C7-8AFBF41CADEE}"/>
                </c:ext>
              </c:extLst>
            </c:dLbl>
            <c:numFmt formatCode="0.000%" sourceLinked="0"/>
            <c:spPr>
              <a:solidFill>
                <a:srgbClr val="FFFFFF">
                  <a:alpha val="0"/>
                </a:srgbClr>
              </a:solidFill>
              <a:ln>
                <a:solidFill>
                  <a:sysClr val="windowText" lastClr="000000"/>
                </a:solidFill>
              </a:ln>
              <a:effectLst/>
            </c:spPr>
            <c:txPr>
              <a:bodyPr rot="0" spcFirstLastPara="1" vertOverflow="clip" horzOverflow="clip" vert="horz" wrap="square" lIns="36576" tIns="18288" rIns="36576" bIns="18288" anchor="ctr" anchorCtr="1">
                <a:spAutoFit/>
              </a:bodyPr>
              <a:lstStyle/>
              <a:p>
                <a:pPr>
                  <a:defRPr sz="1000" b="0" i="0" u="none" strike="noStrike" kern="1200" baseline="0">
                    <a:solidFill>
                      <a:schemeClr val="dk2">
                        <a:lumMod val="75000"/>
                      </a:schemeClr>
                    </a:solidFill>
                    <a:latin typeface="Times New Roman" panose="02020603050405020304" pitchFamily="18" charset="0"/>
                    <a:ea typeface="+mn-ea"/>
                    <a:cs typeface="Times New Roman" panose="02020603050405020304" pitchFamily="18" charset="0"/>
                  </a:defRPr>
                </a:pPr>
                <a:endParaRPr lang="en-US"/>
              </a:p>
            </c:txPr>
            <c:dLblPos val="bestFit"/>
            <c:showLegendKey val="0"/>
            <c:showVal val="0"/>
            <c:showCatName val="1"/>
            <c:showSerName val="0"/>
            <c:showPercent val="1"/>
            <c:showBubbleSize val="0"/>
            <c:showLeaderLines val="0"/>
            <c:extLst>
              <c:ext xmlns:c15="http://schemas.microsoft.com/office/drawing/2012/chart" uri="{CE6537A1-D6FC-4f65-9D91-7224C49458BB}">
                <c15:spPr xmlns:c15="http://schemas.microsoft.com/office/drawing/2012/chart">
                  <a:prstGeom prst="borderCallout1">
                    <a:avLst/>
                  </a:prstGeom>
                  <a:noFill/>
                  <a:ln>
                    <a:noFill/>
                  </a:ln>
                </c15:spPr>
              </c:ext>
            </c:extLst>
          </c:dLbls>
          <c:cat>
            <c:strRef>
              <c:f>'[DP2_Costs.xlsx]Manufacturing Pie'!$B$2:$B$14</c:f>
              <c:strCache>
                <c:ptCount val="13"/>
                <c:pt idx="0">
                  <c:v>Raw materials</c:v>
                </c:pt>
                <c:pt idx="1">
                  <c:v>Mathanol Transportation</c:v>
                </c:pt>
                <c:pt idx="2">
                  <c:v>Catalyst</c:v>
                </c:pt>
                <c:pt idx="3">
                  <c:v>Labor</c:v>
                </c:pt>
                <c:pt idx="4">
                  <c:v>Steam</c:v>
                </c:pt>
                <c:pt idx="5">
                  <c:v>Electricity</c:v>
                </c:pt>
                <c:pt idx="6">
                  <c:v>CTW and Demin Water</c:v>
                </c:pt>
                <c:pt idx="7">
                  <c:v>Waste Water</c:v>
                </c:pt>
                <c:pt idx="8">
                  <c:v>Operating Supplies and Maintenance</c:v>
                </c:pt>
                <c:pt idx="9">
                  <c:v>Laboratary Charges</c:v>
                </c:pt>
                <c:pt idx="10">
                  <c:v>Patents and Royalties</c:v>
                </c:pt>
                <c:pt idx="11">
                  <c:v>Overhead, Packaging, Storage</c:v>
                </c:pt>
                <c:pt idx="12">
                  <c:v>Local Taxes and Insurance</c:v>
                </c:pt>
              </c:strCache>
            </c:strRef>
          </c:cat>
          <c:val>
            <c:numRef>
              <c:f>'[DP2_Costs.xlsx]Manufacturing Pie'!$C$2:$C$14</c:f>
              <c:numCache>
                <c:formatCode>General</c:formatCode>
                <c:ptCount val="13"/>
                <c:pt idx="0">
                  <c:v>0.90333187093069633</c:v>
                </c:pt>
                <c:pt idx="1">
                  <c:v>1.2179189730128116E-2</c:v>
                </c:pt>
                <c:pt idx="2">
                  <c:v>1.6660279570297205E-3</c:v>
                </c:pt>
                <c:pt idx="3">
                  <c:v>2.9972590061448255E-3</c:v>
                </c:pt>
                <c:pt idx="4">
                  <c:v>6.0522040974527284E-2</c:v>
                </c:pt>
                <c:pt idx="5">
                  <c:v>4.4367857502236976E-4</c:v>
                </c:pt>
                <c:pt idx="6">
                  <c:v>6.3606529402577038E-3</c:v>
                </c:pt>
                <c:pt idx="7">
                  <c:v>4.500495858819962E-5</c:v>
                </c:pt>
                <c:pt idx="8">
                  <c:v>2.0279404386661002E-3</c:v>
                </c:pt>
                <c:pt idx="9">
                  <c:v>3.9094682688845553E-4</c:v>
                </c:pt>
                <c:pt idx="10">
                  <c:v>4.9746909439291991E-3</c:v>
                </c:pt>
                <c:pt idx="11">
                  <c:v>2.8564131330650593E-3</c:v>
                </c:pt>
                <c:pt idx="12">
                  <c:v>2.2042835850566256E-3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1C-5E67-4B71-99C7-8AFBF41CADEE}"/>
            </c:ext>
          </c:extLst>
        </c:ser>
        <c:dLbls>
          <c:dLblPos val="bestFit"/>
          <c:showLegendKey val="0"/>
          <c:showVal val="1"/>
          <c:showCatName val="0"/>
          <c:showSerName val="0"/>
          <c:showPercent val="0"/>
          <c:showBubbleSize val="0"/>
          <c:showLeaderLines val="0"/>
        </c:dLbls>
        <c:gapWidth val="100"/>
        <c:splitType val="val"/>
        <c:splitPos val="0.5"/>
        <c:secondPieSize val="75"/>
        <c:serLines>
          <c:spPr>
            <a:ln w="9525">
              <a:solidFill>
                <a:schemeClr val="tx1"/>
              </a:solidFill>
              <a:prstDash val="dash"/>
            </a:ln>
            <a:effectLst/>
          </c:spPr>
        </c:serLines>
      </c:ofPieChart>
      <c:spPr>
        <a:noFill/>
        <a:ln>
          <a:noFill/>
        </a:ln>
        <a:effectLst/>
      </c:spPr>
    </c:plotArea>
    <c:plotVisOnly val="1"/>
    <c:dispBlanksAs val="gap"/>
    <c:showDLblsOverMax val="0"/>
    <c:extLst>
      <c:ext xmlns:c16r3="http://schemas.microsoft.com/office/drawing/2017/03/chart" uri="{56B9EC1D-385E-4148-901F-78D8002777C0}">
        <c16r3:dataDisplayOptions16>
          <c16r3:dispNaAsBlank val="1"/>
        </c16r3:dataDisplayOptions16>
      </c:ext>
    </c:extLst>
  </c:chart>
  <c:spPr>
    <a:solidFill>
      <a:srgbClr val="FFFFFF">
        <a:alpha val="0"/>
      </a:srgbClr>
    </a:solidFill>
    <a:ln w="9525" cap="flat" cmpd="sng" algn="ctr">
      <a:noFill/>
      <a:round/>
    </a:ln>
    <a:effectLst/>
  </c:spPr>
  <c:txPr>
    <a:bodyPr/>
    <a:lstStyle/>
    <a:p>
      <a:pPr>
        <a:defRPr>
          <a:latin typeface="Times New Roman" panose="02020603050405020304" pitchFamily="18" charset="0"/>
          <a:cs typeface="Times New Roman" panose="02020603050405020304" pitchFamily="18" charset="0"/>
        </a:defRPr>
      </a:pPr>
      <a:endParaRPr lang="en-US"/>
    </a:p>
  </c:txPr>
  <c:externalData r:id="rId3">
    <c:autoUpdate val="0"/>
  </c:externalData>
  <c:userShapes r:id="rId4"/>
</c:chartSpace>
</file>

<file path=ppt/charts/chart2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en-US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0"/>
    <c:plotArea>
      <c:layout>
        <c:manualLayout>
          <c:layoutTarget val="inner"/>
          <c:xMode val="edge"/>
          <c:yMode val="edge"/>
          <c:x val="8.3209688347263833E-2"/>
          <c:y val="3.4389185725134851E-2"/>
          <c:w val="0.89215600849506749"/>
          <c:h val="0.8422414510613967"/>
        </c:manualLayout>
      </c:layout>
      <c:scatterChart>
        <c:scatterStyle val="lineMarker"/>
        <c:varyColors val="0"/>
        <c:ser>
          <c:idx val="0"/>
          <c:order val="0"/>
          <c:tx>
            <c:v>i = 0</c:v>
          </c:tx>
          <c:spPr>
            <a:ln w="19050" cap="rnd">
              <a:solidFill>
                <a:srgbClr val="FF0000"/>
              </a:solidFill>
              <a:round/>
            </a:ln>
            <a:effectLst/>
          </c:spPr>
          <c:marker>
            <c:symbol val="none"/>
          </c:marker>
          <c:dPt>
            <c:idx val="13"/>
            <c:marker>
              <c:symbol val="none"/>
            </c:marker>
            <c:bubble3D val="0"/>
            <c:spPr>
              <a:ln w="19050" cap="rnd">
                <a:solidFill>
                  <a:srgbClr val="FF0000"/>
                </a:solidFill>
                <a:round/>
              </a:ln>
              <a:effectLst/>
            </c:spPr>
            <c:extLst>
              <c:ext xmlns:c16="http://schemas.microsoft.com/office/drawing/2014/chart" uri="{C3380CC4-5D6E-409C-BE32-E72D297353CC}">
                <c16:uniqueId val="{00000001-FAB2-43D1-ACBA-ACB58E6DB771}"/>
              </c:ext>
            </c:extLst>
          </c:dPt>
          <c:xVal>
            <c:numRef>
              <c:f>'[DP2_Costs.xlsx]Cash Flow'!$D$5:$D$28</c:f>
              <c:numCache>
                <c:formatCode>General</c:formatCode>
                <c:ptCount val="24"/>
                <c:pt idx="0">
                  <c:v>0</c:v>
                </c:pt>
                <c:pt idx="1">
                  <c:v>1</c:v>
                </c:pt>
                <c:pt idx="2">
                  <c:v>2</c:v>
                </c:pt>
                <c:pt idx="3">
                  <c:v>3</c:v>
                </c:pt>
                <c:pt idx="4">
                  <c:v>4</c:v>
                </c:pt>
                <c:pt idx="5">
                  <c:v>5</c:v>
                </c:pt>
                <c:pt idx="6">
                  <c:v>6</c:v>
                </c:pt>
                <c:pt idx="7">
                  <c:v>7</c:v>
                </c:pt>
                <c:pt idx="8">
                  <c:v>8</c:v>
                </c:pt>
                <c:pt idx="9">
                  <c:v>9</c:v>
                </c:pt>
                <c:pt idx="10">
                  <c:v>10</c:v>
                </c:pt>
                <c:pt idx="11">
                  <c:v>11</c:v>
                </c:pt>
                <c:pt idx="12">
                  <c:v>12</c:v>
                </c:pt>
                <c:pt idx="13">
                  <c:v>13</c:v>
                </c:pt>
                <c:pt idx="14">
                  <c:v>14</c:v>
                </c:pt>
                <c:pt idx="15">
                  <c:v>15</c:v>
                </c:pt>
                <c:pt idx="16">
                  <c:v>16</c:v>
                </c:pt>
                <c:pt idx="17">
                  <c:v>17</c:v>
                </c:pt>
                <c:pt idx="18">
                  <c:v>18</c:v>
                </c:pt>
                <c:pt idx="19">
                  <c:v>19</c:v>
                </c:pt>
                <c:pt idx="20">
                  <c:v>20</c:v>
                </c:pt>
                <c:pt idx="21">
                  <c:v>21</c:v>
                </c:pt>
                <c:pt idx="22">
                  <c:v>22</c:v>
                </c:pt>
                <c:pt idx="23">
                  <c:v>22</c:v>
                </c:pt>
              </c:numCache>
            </c:numRef>
          </c:xVal>
          <c:yVal>
            <c:numRef>
              <c:f>'[DP2_Costs.xlsx]Cash Flow'!$P$5:$P$28</c:f>
              <c:numCache>
                <c:formatCode>_(* #,##0.00_);_(* \(#,##0.00\);_(* "-"??_);_(@_)</c:formatCode>
                <c:ptCount val="24"/>
                <c:pt idx="0">
                  <c:v>0</c:v>
                </c:pt>
                <c:pt idx="1">
                  <c:v>-3.4532872335000002</c:v>
                </c:pt>
                <c:pt idx="2">
                  <c:v>-7.6739716300000005</c:v>
                </c:pt>
                <c:pt idx="3">
                  <c:v>-5.3062334677475977</c:v>
                </c:pt>
                <c:pt idx="4">
                  <c:v>-2.9384953054951954</c:v>
                </c:pt>
                <c:pt idx="5">
                  <c:v>-0.57075714324279314</c:v>
                </c:pt>
                <c:pt idx="6">
                  <c:v>1.7969810190096092</c:v>
                </c:pt>
                <c:pt idx="7">
                  <c:v>4.1647191812620115</c:v>
                </c:pt>
                <c:pt idx="8">
                  <c:v>6.5324573435144142</c:v>
                </c:pt>
                <c:pt idx="9">
                  <c:v>8.900195505766817</c:v>
                </c:pt>
                <c:pt idx="10">
                  <c:v>11.26793366801922</c:v>
                </c:pt>
                <c:pt idx="11">
                  <c:v>13.635671830271622</c:v>
                </c:pt>
                <c:pt idx="12">
                  <c:v>16.003409992524023</c:v>
                </c:pt>
                <c:pt idx="13">
                  <c:v>18.371148154776424</c:v>
                </c:pt>
                <c:pt idx="14">
                  <c:v>20.738886317028825</c:v>
                </c:pt>
                <c:pt idx="15">
                  <c:v>23.106624479281226</c:v>
                </c:pt>
                <c:pt idx="16">
                  <c:v>25.474362641533627</c:v>
                </c:pt>
                <c:pt idx="17">
                  <c:v>27.842100803786028</c:v>
                </c:pt>
                <c:pt idx="18">
                  <c:v>30.209838966038429</c:v>
                </c:pt>
                <c:pt idx="19">
                  <c:v>32.577577128290834</c:v>
                </c:pt>
                <c:pt idx="20">
                  <c:v>34.945315290543235</c:v>
                </c:pt>
                <c:pt idx="21">
                  <c:v>37.313053452795636</c:v>
                </c:pt>
                <c:pt idx="22">
                  <c:v>39.680791615048037</c:v>
                </c:pt>
              </c:numCache>
            </c:numRef>
          </c:yVal>
          <c:smooth val="0"/>
          <c:extLst>
            <c:ext xmlns:c16="http://schemas.microsoft.com/office/drawing/2014/chart" uri="{C3380CC4-5D6E-409C-BE32-E72D297353CC}">
              <c16:uniqueId val="{00000002-FAB2-43D1-ACBA-ACB58E6DB771}"/>
            </c:ext>
          </c:extLst>
        </c:ser>
        <c:ser>
          <c:idx val="1"/>
          <c:order val="1"/>
          <c:tx>
            <c:v>i =0.10</c:v>
          </c:tx>
          <c:spPr>
            <a:ln w="19050" cap="rnd">
              <a:solidFill>
                <a:schemeClr val="bg2">
                  <a:lumMod val="75000"/>
                </a:schemeClr>
              </a:solidFill>
              <a:round/>
            </a:ln>
            <a:effectLst/>
          </c:spPr>
          <c:marker>
            <c:symbol val="none"/>
          </c:marker>
          <c:xVal>
            <c:numRef>
              <c:f>'[DP2_Costs.xlsx]Cash Flow'!$D$5:$D$28</c:f>
              <c:numCache>
                <c:formatCode>General</c:formatCode>
                <c:ptCount val="24"/>
                <c:pt idx="0">
                  <c:v>0</c:v>
                </c:pt>
                <c:pt idx="1">
                  <c:v>1</c:v>
                </c:pt>
                <c:pt idx="2">
                  <c:v>2</c:v>
                </c:pt>
                <c:pt idx="3">
                  <c:v>3</c:v>
                </c:pt>
                <c:pt idx="4">
                  <c:v>4</c:v>
                </c:pt>
                <c:pt idx="5">
                  <c:v>5</c:v>
                </c:pt>
                <c:pt idx="6">
                  <c:v>6</c:v>
                </c:pt>
                <c:pt idx="7">
                  <c:v>7</c:v>
                </c:pt>
                <c:pt idx="8">
                  <c:v>8</c:v>
                </c:pt>
                <c:pt idx="9">
                  <c:v>9</c:v>
                </c:pt>
                <c:pt idx="10">
                  <c:v>10</c:v>
                </c:pt>
                <c:pt idx="11">
                  <c:v>11</c:v>
                </c:pt>
                <c:pt idx="12">
                  <c:v>12</c:v>
                </c:pt>
                <c:pt idx="13">
                  <c:v>13</c:v>
                </c:pt>
                <c:pt idx="14">
                  <c:v>14</c:v>
                </c:pt>
                <c:pt idx="15">
                  <c:v>15</c:v>
                </c:pt>
                <c:pt idx="16">
                  <c:v>16</c:v>
                </c:pt>
                <c:pt idx="17">
                  <c:v>17</c:v>
                </c:pt>
                <c:pt idx="18">
                  <c:v>18</c:v>
                </c:pt>
                <c:pt idx="19">
                  <c:v>19</c:v>
                </c:pt>
                <c:pt idx="20">
                  <c:v>20</c:v>
                </c:pt>
                <c:pt idx="21">
                  <c:v>21</c:v>
                </c:pt>
                <c:pt idx="22">
                  <c:v>22</c:v>
                </c:pt>
                <c:pt idx="23">
                  <c:v>22</c:v>
                </c:pt>
              </c:numCache>
            </c:numRef>
          </c:xVal>
          <c:yVal>
            <c:numRef>
              <c:f>'[DP2_Costs.xlsx]Cash Flow'!$Q$5:$Q$28</c:f>
              <c:numCache>
                <c:formatCode>_(* #,##0.00_);_(* \(#,##0.00\);_(* "-"??_);_(@_)</c:formatCode>
                <c:ptCount val="24"/>
                <c:pt idx="0">
                  <c:v>0</c:v>
                </c:pt>
                <c:pt idx="1">
                  <c:v>-3.1393520304545457</c:v>
                </c:pt>
                <c:pt idx="2">
                  <c:v>-6.6275209531818184</c:v>
                </c:pt>
                <c:pt idx="3">
                  <c:v>-4.8486042272220882</c:v>
                </c:pt>
                <c:pt idx="4">
                  <c:v>-3.2314072036223331</c:v>
                </c:pt>
                <c:pt idx="5">
                  <c:v>-1.7612280912589195</c:v>
                </c:pt>
                <c:pt idx="6">
                  <c:v>-0.42470162547399792</c:v>
                </c:pt>
                <c:pt idx="7">
                  <c:v>0.790322434330476</c:v>
                </c:pt>
                <c:pt idx="8">
                  <c:v>1.8948897614254523</c:v>
                </c:pt>
                <c:pt idx="9">
                  <c:v>2.89904187696634</c:v>
                </c:pt>
                <c:pt idx="10">
                  <c:v>3.8119074365489647</c:v>
                </c:pt>
                <c:pt idx="11">
                  <c:v>4.6417852179877146</c:v>
                </c:pt>
                <c:pt idx="12">
                  <c:v>5.3962195647502149</c:v>
                </c:pt>
                <c:pt idx="13">
                  <c:v>6.0820689708979421</c:v>
                </c:pt>
                <c:pt idx="14">
                  <c:v>6.7055684310322397</c:v>
                </c:pt>
                <c:pt idx="15">
                  <c:v>7.2723861220634189</c:v>
                </c:pt>
                <c:pt idx="16">
                  <c:v>7.7876749320917638</c:v>
                </c:pt>
                <c:pt idx="17">
                  <c:v>8.2561193048448054</c:v>
                </c:pt>
                <c:pt idx="18">
                  <c:v>8.6819778255293869</c:v>
                </c:pt>
                <c:pt idx="19">
                  <c:v>9.0691219352426433</c:v>
                </c:pt>
                <c:pt idx="20">
                  <c:v>9.4210711258910589</c:v>
                </c:pt>
                <c:pt idx="21">
                  <c:v>9.7410249355714367</c:v>
                </c:pt>
                <c:pt idx="22">
                  <c:v>10.031892035280871</c:v>
                </c:pt>
              </c:numCache>
            </c:numRef>
          </c:yVal>
          <c:smooth val="0"/>
          <c:extLst>
            <c:ext xmlns:c16="http://schemas.microsoft.com/office/drawing/2014/chart" uri="{C3380CC4-5D6E-409C-BE32-E72D297353CC}">
              <c16:uniqueId val="{00000003-FAB2-43D1-ACBA-ACB58E6DB771}"/>
            </c:ext>
          </c:extLst>
        </c:ser>
        <c:ser>
          <c:idx val="2"/>
          <c:order val="2"/>
          <c:tx>
            <c:v>i = 0.182</c:v>
          </c:tx>
          <c:spPr>
            <a:ln w="19050" cap="rnd">
              <a:solidFill>
                <a:schemeClr val="accent4"/>
              </a:solidFill>
              <a:round/>
            </a:ln>
            <a:effectLst/>
          </c:spPr>
          <c:marker>
            <c:symbol val="none"/>
          </c:marker>
          <c:xVal>
            <c:numRef>
              <c:f>'[DP2_Costs.xlsx]Cash Flow'!$D$5:$D$28</c:f>
              <c:numCache>
                <c:formatCode>General</c:formatCode>
                <c:ptCount val="24"/>
                <c:pt idx="0">
                  <c:v>0</c:v>
                </c:pt>
                <c:pt idx="1">
                  <c:v>1</c:v>
                </c:pt>
                <c:pt idx="2">
                  <c:v>2</c:v>
                </c:pt>
                <c:pt idx="3">
                  <c:v>3</c:v>
                </c:pt>
                <c:pt idx="4">
                  <c:v>4</c:v>
                </c:pt>
                <c:pt idx="5">
                  <c:v>5</c:v>
                </c:pt>
                <c:pt idx="6">
                  <c:v>6</c:v>
                </c:pt>
                <c:pt idx="7">
                  <c:v>7</c:v>
                </c:pt>
                <c:pt idx="8">
                  <c:v>8</c:v>
                </c:pt>
                <c:pt idx="9">
                  <c:v>9</c:v>
                </c:pt>
                <c:pt idx="10">
                  <c:v>10</c:v>
                </c:pt>
                <c:pt idx="11">
                  <c:v>11</c:v>
                </c:pt>
                <c:pt idx="12">
                  <c:v>12</c:v>
                </c:pt>
                <c:pt idx="13">
                  <c:v>13</c:v>
                </c:pt>
                <c:pt idx="14">
                  <c:v>14</c:v>
                </c:pt>
                <c:pt idx="15">
                  <c:v>15</c:v>
                </c:pt>
                <c:pt idx="16">
                  <c:v>16</c:v>
                </c:pt>
                <c:pt idx="17">
                  <c:v>17</c:v>
                </c:pt>
                <c:pt idx="18">
                  <c:v>18</c:v>
                </c:pt>
                <c:pt idx="19">
                  <c:v>19</c:v>
                </c:pt>
                <c:pt idx="20">
                  <c:v>20</c:v>
                </c:pt>
                <c:pt idx="21">
                  <c:v>21</c:v>
                </c:pt>
                <c:pt idx="22">
                  <c:v>22</c:v>
                </c:pt>
                <c:pt idx="23">
                  <c:v>22</c:v>
                </c:pt>
              </c:numCache>
            </c:numRef>
          </c:xVal>
          <c:yVal>
            <c:numRef>
              <c:f>'[DP2_Costs.xlsx]Cash Flow'!$Q$34:$Q$56</c:f>
              <c:numCache>
                <c:formatCode>_(* #,##0.00_);_(* \(#,##0.00\);_(* "-"??_);_(@_)</c:formatCode>
                <c:ptCount val="23"/>
                <c:pt idx="0">
                  <c:v>0</c:v>
                </c:pt>
                <c:pt idx="1">
                  <c:v>-2.7135484029753378</c:v>
                </c:pt>
                <c:pt idx="2">
                  <c:v>-5.3196576551957246</c:v>
                </c:pt>
                <c:pt idx="3">
                  <c:v>-4.1708474552753945</c:v>
                </c:pt>
                <c:pt idx="4">
                  <c:v>-3.2681272722930856</c:v>
                </c:pt>
                <c:pt idx="5">
                  <c:v>-2.558781438821093</c:v>
                </c:pt>
                <c:pt idx="6">
                  <c:v>-2.0013866658342385</c:v>
                </c:pt>
                <c:pt idx="7">
                  <c:v>-1.5633930690686717</c:v>
                </c:pt>
                <c:pt idx="8">
                  <c:v>-1.2192233708498432</c:v>
                </c:pt>
                <c:pt idx="9">
                  <c:v>-0.94877927749602997</c:v>
                </c:pt>
                <c:pt idx="10">
                  <c:v>-0.73626781001796471</c:v>
                </c:pt>
                <c:pt idx="11">
                  <c:v>-0.56927904997653922</c:v>
                </c:pt>
                <c:pt idx="12">
                  <c:v>-0.43806144411698256</c:v>
                </c:pt>
                <c:pt idx="13">
                  <c:v>-0.33495234813206343</c:v>
                </c:pt>
                <c:pt idx="14">
                  <c:v>-0.25393055532320641</c:v>
                </c:pt>
                <c:pt idx="15">
                  <c:v>-0.19026467941521191</c:v>
                </c:pt>
                <c:pt idx="16">
                  <c:v>-0.14023685832398253</c:v>
                </c:pt>
                <c:pt idx="17">
                  <c:v>-0.10092564415404157</c:v>
                </c:pt>
                <c:pt idx="18">
                  <c:v>-7.0035400969217093E-2</c:v>
                </c:pt>
                <c:pt idx="19">
                  <c:v>-4.5762247769405143E-2</c:v>
                </c:pt>
                <c:pt idx="20">
                  <c:v>-2.6688718217168027E-2</c:v>
                </c:pt>
                <c:pt idx="21">
                  <c:v>-1.1700985614595356E-2</c:v>
                </c:pt>
                <c:pt idx="22">
                  <c:v>7.6180638300551648E-5</c:v>
                </c:pt>
              </c:numCache>
            </c:numRef>
          </c:yVal>
          <c:smooth val="0"/>
          <c:extLst>
            <c:ext xmlns:c16="http://schemas.microsoft.com/office/drawing/2014/chart" uri="{C3380CC4-5D6E-409C-BE32-E72D297353CC}">
              <c16:uniqueId val="{00000004-FAB2-43D1-ACBA-ACB58E6DB771}"/>
            </c:ext>
          </c:extLst>
        </c:ser>
        <c:ser>
          <c:idx val="3"/>
          <c:order val="3"/>
          <c:tx>
            <c:v>0-line</c:v>
          </c:tx>
          <c:spPr>
            <a:ln w="19050" cap="rnd">
              <a:solidFill>
                <a:schemeClr val="bg2">
                  <a:lumMod val="50000"/>
                </a:schemeClr>
              </a:solidFill>
              <a:prstDash val="sysDash"/>
              <a:round/>
            </a:ln>
            <a:effectLst/>
          </c:spPr>
          <c:marker>
            <c:symbol val="none"/>
          </c:marker>
          <c:xVal>
            <c:numRef>
              <c:f>'[DP2_Costs.xlsx]Cash Flow'!$T$9:$T$10</c:f>
              <c:numCache>
                <c:formatCode>General</c:formatCode>
                <c:ptCount val="2"/>
                <c:pt idx="0">
                  <c:v>0</c:v>
                </c:pt>
                <c:pt idx="1">
                  <c:v>22</c:v>
                </c:pt>
              </c:numCache>
            </c:numRef>
          </c:xVal>
          <c:yVal>
            <c:numRef>
              <c:f>'[DP2_Costs.xlsx]Cash Flow'!$U$9:$U$10</c:f>
              <c:numCache>
                <c:formatCode>General</c:formatCode>
                <c:ptCount val="2"/>
                <c:pt idx="0">
                  <c:v>0</c:v>
                </c:pt>
                <c:pt idx="1">
                  <c:v>0</c:v>
                </c:pt>
              </c:numCache>
            </c:numRef>
          </c:yVal>
          <c:smooth val="0"/>
          <c:extLst>
            <c:ext xmlns:c16="http://schemas.microsoft.com/office/drawing/2014/chart" uri="{C3380CC4-5D6E-409C-BE32-E72D297353CC}">
              <c16:uniqueId val="{00000005-FAB2-43D1-ACBA-ACB58E6DB771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axId val="552128960"/>
        <c:axId val="552126992"/>
      </c:scatterChart>
      <c:valAx>
        <c:axId val="552128960"/>
        <c:scaling>
          <c:orientation val="minMax"/>
          <c:max val="22"/>
        </c:scaling>
        <c:delete val="0"/>
        <c:axPos val="b"/>
        <c:title>
          <c:tx>
            <c:rich>
              <a:bodyPr rot="0" spcFirstLastPara="1" vertOverflow="ellipsis" vert="horz" wrap="square" anchor="ctr" anchorCtr="1"/>
              <a:lstStyle/>
              <a:p>
                <a:pPr>
                  <a:defRPr sz="1200" b="1" i="0" u="none" strike="noStrike" kern="1200" baseline="0">
                    <a:solidFill>
                      <a:sysClr val="windowText" lastClr="000000"/>
                    </a:solidFill>
                    <a:latin typeface="Times New Roman" panose="02020603050405020304" pitchFamily="18" charset="0"/>
                    <a:ea typeface="+mn-ea"/>
                    <a:cs typeface="Times New Roman" panose="02020603050405020304" pitchFamily="18" charset="0"/>
                  </a:defRPr>
                </a:pPr>
                <a:r>
                  <a:rPr lang="en-US" b="1"/>
                  <a:t>End</a:t>
                </a:r>
                <a:r>
                  <a:rPr lang="en-US" b="1" baseline="0"/>
                  <a:t> of Year</a:t>
                </a:r>
              </a:p>
            </c:rich>
          </c:tx>
          <c:layout/>
          <c:overlay val="0"/>
          <c:spPr>
            <a:noFill/>
            <a:ln>
              <a:noFill/>
            </a:ln>
            <a:effectLst/>
          </c:spPr>
          <c:txPr>
            <a:bodyPr rot="0" spcFirstLastPara="1" vertOverflow="ellipsis" vert="horz" wrap="square" anchor="ctr" anchorCtr="1"/>
            <a:lstStyle/>
            <a:p>
              <a:pPr>
                <a:defRPr sz="1200" b="1" i="0" u="none" strike="noStrike" kern="1200" baseline="0">
                  <a:solidFill>
                    <a:sysClr val="windowText" lastClr="000000"/>
                  </a:solidFill>
                  <a:latin typeface="Times New Roman" panose="02020603050405020304" pitchFamily="18" charset="0"/>
                  <a:ea typeface="+mn-ea"/>
                  <a:cs typeface="Times New Roman" panose="02020603050405020304" pitchFamily="18" charset="0"/>
                </a:defRPr>
              </a:pPr>
              <a:endParaRPr lang="en-US"/>
            </a:p>
          </c:txPr>
        </c:title>
        <c:numFmt formatCode="General" sourceLinked="1"/>
        <c:majorTickMark val="out"/>
        <c:minorTickMark val="none"/>
        <c:tickLblPos val="nextTo"/>
        <c:spPr>
          <a:noFill/>
          <a:ln w="9525" cap="flat" cmpd="sng" algn="ctr">
            <a:solidFill>
              <a:schemeClr val="tx1"/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200" b="0" i="0" u="none" strike="noStrike" kern="1200" baseline="0">
                <a:solidFill>
                  <a:sysClr val="windowText" lastClr="000000"/>
                </a:solidFill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defRPr>
            </a:pPr>
            <a:endParaRPr lang="en-US"/>
          </a:p>
        </c:txPr>
        <c:crossAx val="552126992"/>
        <c:crossesAt val="-20"/>
        <c:crossBetween val="midCat"/>
        <c:majorUnit val="2"/>
      </c:valAx>
      <c:valAx>
        <c:axId val="552126992"/>
        <c:scaling>
          <c:orientation val="minMax"/>
          <c:min val="-20"/>
        </c:scaling>
        <c:delete val="0"/>
        <c:axPos val="l"/>
        <c:title>
          <c:tx>
            <c:rich>
              <a:bodyPr rot="-5400000" spcFirstLastPara="1" vertOverflow="ellipsis" vert="horz" wrap="square" anchor="ctr" anchorCtr="1"/>
              <a:lstStyle/>
              <a:p>
                <a:pPr>
                  <a:defRPr sz="1200" b="1" i="0" u="none" strike="noStrike" kern="1200" baseline="0">
                    <a:solidFill>
                      <a:sysClr val="windowText" lastClr="000000"/>
                    </a:solidFill>
                    <a:latin typeface="Times New Roman" panose="02020603050405020304" pitchFamily="18" charset="0"/>
                    <a:ea typeface="+mn-ea"/>
                    <a:cs typeface="Times New Roman" panose="02020603050405020304" pitchFamily="18" charset="0"/>
                  </a:defRPr>
                </a:pPr>
                <a:r>
                  <a:rPr lang="en-US" b="1"/>
                  <a:t>Cumulative discounted cash flow, Ʃf</a:t>
                </a:r>
                <a:r>
                  <a:rPr lang="en-US" b="1" baseline="-25000"/>
                  <a:t>d</a:t>
                </a:r>
                <a:r>
                  <a:rPr lang="en-US" b="1"/>
                  <a:t> A </a:t>
                </a:r>
                <a:r>
                  <a:rPr lang="en-US" b="1" baseline="-25000"/>
                  <a:t>NCI</a:t>
                </a:r>
                <a:r>
                  <a:rPr lang="en-US" b="1" baseline="0"/>
                  <a:t> </a:t>
                </a:r>
                <a:r>
                  <a:rPr lang="en-US" b="1"/>
                  <a:t>($M)</a:t>
                </a:r>
              </a:p>
            </c:rich>
          </c:tx>
          <c:layout/>
          <c:overlay val="0"/>
          <c:spPr>
            <a:noFill/>
            <a:ln>
              <a:noFill/>
            </a:ln>
            <a:effectLst/>
          </c:spPr>
          <c:txPr>
            <a:bodyPr rot="-5400000" spcFirstLastPara="1" vertOverflow="ellipsis" vert="horz" wrap="square" anchor="ctr" anchorCtr="1"/>
            <a:lstStyle/>
            <a:p>
              <a:pPr>
                <a:defRPr sz="1200" b="1" i="0" u="none" strike="noStrike" kern="1200" baseline="0">
                  <a:solidFill>
                    <a:sysClr val="windowText" lastClr="000000"/>
                  </a:solidFill>
                  <a:latin typeface="Times New Roman" panose="02020603050405020304" pitchFamily="18" charset="0"/>
                  <a:ea typeface="+mn-ea"/>
                  <a:cs typeface="Times New Roman" panose="02020603050405020304" pitchFamily="18" charset="0"/>
                </a:defRPr>
              </a:pPr>
              <a:endParaRPr lang="en-US"/>
            </a:p>
          </c:txPr>
        </c:title>
        <c:numFmt formatCode="#,##0" sourceLinked="0"/>
        <c:majorTickMark val="out"/>
        <c:minorTickMark val="none"/>
        <c:tickLblPos val="nextTo"/>
        <c:spPr>
          <a:noFill/>
          <a:ln w="9525" cap="flat" cmpd="sng" algn="ctr">
            <a:solidFill>
              <a:schemeClr val="tx1"/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200" b="0" i="0" u="none" strike="noStrike" kern="1200" baseline="0">
                <a:solidFill>
                  <a:sysClr val="windowText" lastClr="000000"/>
                </a:solidFill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defRPr>
            </a:pPr>
            <a:endParaRPr lang="en-US"/>
          </a:p>
        </c:txPr>
        <c:crossAx val="552128960"/>
        <c:crossesAt val="0"/>
        <c:crossBetween val="midCat"/>
      </c:valAx>
      <c:spPr>
        <a:noFill/>
        <a:ln>
          <a:solidFill>
            <a:schemeClr val="tx1"/>
          </a:solidFill>
        </a:ln>
        <a:effectLst/>
      </c:spPr>
    </c:plotArea>
    <c:plotVisOnly val="1"/>
    <c:dispBlanksAs val="gap"/>
    <c:showDLblsOverMax val="0"/>
  </c:chart>
  <c:spPr>
    <a:solidFill>
      <a:schemeClr val="bg1"/>
    </a:solidFill>
    <a:ln w="9525" cap="flat" cmpd="sng" algn="ctr">
      <a:noFill/>
      <a:round/>
    </a:ln>
    <a:effectLst/>
  </c:spPr>
  <c:txPr>
    <a:bodyPr/>
    <a:lstStyle/>
    <a:p>
      <a:pPr>
        <a:defRPr sz="1200">
          <a:solidFill>
            <a:sysClr val="windowText" lastClr="000000"/>
          </a:solidFill>
          <a:latin typeface="Times New Roman" panose="02020603050405020304" pitchFamily="18" charset="0"/>
          <a:cs typeface="Times New Roman" panose="02020603050405020304" pitchFamily="18" charset="0"/>
        </a:defRPr>
      </a:pPr>
      <a:endParaRPr lang="en-US"/>
    </a:p>
  </c:txPr>
  <c:externalData r:id="rId3">
    <c:autoUpdate val="0"/>
  </c:externalData>
  <c:userShapes r:id="rId4"/>
</c:chartSpace>
</file>

<file path=ppt/charts/colors1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2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style1.xml><?xml version="1.0" encoding="utf-8"?>
<cs:chartStyle xmlns:cs="http://schemas.microsoft.com/office/drawing/2012/chartStyle" xmlns:a="http://schemas.openxmlformats.org/drawingml/2006/main" id="255">
  <cs:axisTitle>
    <cs:lnRef idx="0"/>
    <cs:fillRef idx="0"/>
    <cs:effectRef idx="0"/>
    <cs:fontRef idx="minor">
      <a:schemeClr val="tx2"/>
    </cs:fontRef>
    <cs:defRPr sz="900" b="1" kern="1200"/>
  </cs:axisTitle>
  <cs:categoryAxis>
    <cs:lnRef idx="0"/>
    <cs:fillRef idx="0"/>
    <cs:effectRef idx="0"/>
    <cs:fontRef idx="minor">
      <a:schemeClr val="tx2"/>
    </cs:fontRef>
    <cs:spPr>
      <a:ln w="9525" cap="flat" cmpd="sng" algn="ctr">
        <a:solidFill>
          <a:schemeClr val="tx2">
            <a:lumMod val="15000"/>
            <a:lumOff val="85000"/>
          </a:schemeClr>
        </a:solidFill>
        <a:round/>
      </a:ln>
    </cs:spPr>
    <cs:defRPr sz="900" kern="1200"/>
  </cs:categoryAxis>
  <cs:chartArea mods="allowNoFillOverride allowNoLineOverride">
    <cs:lnRef idx="0"/>
    <cs:fillRef idx="0"/>
    <cs:effectRef idx="0"/>
    <cs:fontRef idx="minor">
      <a:schemeClr val="tx2"/>
    </cs:fontRef>
    <cs:spPr>
      <a:solidFill>
        <a:schemeClr val="bg1"/>
      </a:solidFill>
      <a:ln w="9525" cap="flat" cmpd="sng" algn="ctr">
        <a:solidFill>
          <a:schemeClr val="tx2">
            <a:lumMod val="15000"/>
            <a:lumOff val="85000"/>
          </a:schemeClr>
        </a:solidFill>
        <a:round/>
      </a:ln>
    </cs:spPr>
    <cs:defRPr sz="900" kern="1200"/>
  </cs:chartArea>
  <cs:dataLabel>
    <cs:lnRef idx="0"/>
    <cs:fillRef idx="0"/>
    <cs:effectRef idx="0"/>
    <cs:fontRef idx="minor">
      <a:schemeClr val="tx2"/>
    </cs:fontRef>
    <cs:defRPr sz="900" kern="1200"/>
  </cs:dataLabel>
  <cs:dataLabelCallout>
    <cs:lnRef idx="0"/>
    <cs:fillRef idx="0"/>
    <cs:effectRef idx="0"/>
    <cs:fontRef idx="minor">
      <a:schemeClr val="dk2">
        <a:lumMod val="7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900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3">
      <cs:styleClr val="auto"/>
    </cs:fillRef>
    <cs:effectRef idx="2"/>
    <cs:fontRef idx="minor">
      <a:schemeClr val="tx2"/>
    </cs:fontRef>
  </cs:dataPoint>
  <cs:dataPoint3D>
    <cs:lnRef idx="0"/>
    <cs:fillRef idx="3">
      <cs:styleClr val="auto"/>
    </cs:fillRef>
    <cs:effectRef idx="2"/>
    <cs:fontRef idx="minor">
      <a:schemeClr val="tx2"/>
    </cs:fontRef>
  </cs:dataPoint3D>
  <cs:dataPointLine>
    <cs:lnRef idx="0">
      <cs:styleClr val="auto"/>
    </cs:lnRef>
    <cs:fillRef idx="3"/>
    <cs:effectRef idx="2"/>
    <cs:fontRef idx="minor">
      <a:schemeClr val="tx2"/>
    </cs:fontRef>
    <cs:spPr>
      <a:ln w="31750" cap="rnd">
        <a:solidFill>
          <a:schemeClr val="phClr"/>
        </a:solidFill>
        <a:round/>
      </a:ln>
    </cs:spPr>
  </cs:dataPointLine>
  <cs:dataPointMarker>
    <cs:lnRef idx="0"/>
    <cs:fillRef idx="3">
      <cs:styleClr val="auto"/>
    </cs:fillRef>
    <cs:effectRef idx="2"/>
    <cs:fontRef idx="minor">
      <a:schemeClr val="tx2"/>
    </cs:fontRef>
    <cs:spPr>
      <a:ln w="12700">
        <a:solidFill>
          <a:schemeClr val="lt2"/>
        </a:solidFill>
        <a:round/>
      </a:ln>
    </cs:spPr>
  </cs:dataPointMarker>
  <cs:dataPointMarkerLayout symbol="circle" size="6"/>
  <cs:dataPointWireframe>
    <cs:lnRef idx="0">
      <cs:styleClr val="auto"/>
    </cs:lnRef>
    <cs:fillRef idx="3"/>
    <cs:effectRef idx="2"/>
    <cs:fontRef idx="minor">
      <a:schemeClr val="tx2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2"/>
    </cs:fontRef>
    <cs:spPr>
      <a:ln w="9525">
        <a:solidFill>
          <a:schemeClr val="tx2">
            <a:lumMod val="15000"/>
            <a:lumOff val="85000"/>
          </a:schemeClr>
        </a:solidFill>
      </a:ln>
    </cs:spPr>
    <cs:defRPr sz="900" kern="12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65000"/>
          <a:lumOff val="35000"/>
        </a:schemeClr>
      </a:solidFill>
      <a:ln w="9525">
        <a:solidFill>
          <a:schemeClr val="tx1">
            <a:lumMod val="65000"/>
            <a:lumOff val="35000"/>
          </a:schemeClr>
        </a:solidFill>
      </a:ln>
    </cs:spPr>
  </cs:downBar>
  <cs:dropLine>
    <cs:lnRef idx="0"/>
    <cs:fillRef idx="0"/>
    <cs:effectRef idx="0"/>
    <cs:fontRef idx="minor">
      <a:schemeClr val="tx2"/>
    </cs:fontRef>
    <cs:spPr>
      <a:ln w="9525">
        <a:solidFill>
          <a:schemeClr val="tx2">
            <a:lumMod val="60000"/>
            <a:lumOff val="40000"/>
          </a:schemeClr>
        </a:solidFill>
        <a:prstDash val="dash"/>
      </a:ln>
    </cs:spPr>
  </cs:dropLine>
  <cs:errorBar>
    <cs:lnRef idx="0"/>
    <cs:fillRef idx="0"/>
    <cs:effectRef idx="0"/>
    <cs:fontRef idx="minor">
      <a:schemeClr val="tx2"/>
    </cs:fontRef>
    <cs:spPr>
      <a:ln w="9525">
        <a:solidFill>
          <a:schemeClr val="tx2">
            <a:lumMod val="75000"/>
          </a:schemeClr>
        </a:solidFill>
        <a:round/>
      </a:ln>
    </cs:spPr>
  </cs:errorBar>
  <cs:floor>
    <cs:lnRef idx="0"/>
    <cs:fillRef idx="0"/>
    <cs:effectRef idx="0"/>
    <cs:fontRef idx="minor">
      <a:schemeClr val="tx2"/>
    </cs:fontRef>
  </cs:floor>
  <cs:gridlineMajor>
    <cs:lnRef idx="0"/>
    <cs:fillRef idx="0"/>
    <cs:effectRef idx="0"/>
    <cs:fontRef idx="minor">
      <a:schemeClr val="tx2"/>
    </cs:fontRef>
    <cs:spPr>
      <a:ln w="9525" cap="flat" cmpd="sng" algn="ctr">
        <a:solidFill>
          <a:schemeClr val="tx2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2"/>
    </cs:fontRef>
    <cs:spPr>
      <a:ln>
        <a:solidFill>
          <a:schemeClr val="tx2">
            <a:lumMod val="5000"/>
            <a:lumOff val="95000"/>
          </a:schemeClr>
        </a:solidFill>
      </a:ln>
    </cs:spPr>
  </cs:gridlineMinor>
  <cs:hiLoLine>
    <cs:lnRef idx="0"/>
    <cs:fillRef idx="0"/>
    <cs:effectRef idx="0"/>
    <cs:fontRef idx="minor">
      <a:schemeClr val="tx2"/>
    </cs:fontRef>
    <cs:spPr>
      <a:ln w="9525">
        <a:solidFill>
          <a:schemeClr val="tx2">
            <a:lumMod val="60000"/>
            <a:lumOff val="40000"/>
          </a:schemeClr>
        </a:solidFill>
        <a:prstDash val="dash"/>
      </a:ln>
    </cs:spPr>
  </cs:hiLoLine>
  <cs:leaderLine>
    <cs:lnRef idx="0"/>
    <cs:fillRef idx="0"/>
    <cs:effectRef idx="0"/>
    <cs:fontRef idx="minor">
      <a:schemeClr val="tx2"/>
    </cs:fontRef>
    <cs:spPr>
      <a:ln w="9525">
        <a:solidFill>
          <a:schemeClr val="tx2">
            <a:lumMod val="35000"/>
            <a:lumOff val="65000"/>
          </a:schemeClr>
        </a:solidFill>
      </a:ln>
    </cs:spPr>
  </cs:leaderLine>
  <cs:legend>
    <cs:lnRef idx="0"/>
    <cs:fillRef idx="0"/>
    <cs:effectRef idx="0"/>
    <cs:fontRef idx="minor">
      <a:schemeClr val="tx2"/>
    </cs:fontRef>
    <cs:defRPr sz="900" kern="1200"/>
  </cs:legend>
  <cs:plotArea>
    <cs:lnRef idx="0"/>
    <cs:fillRef idx="0"/>
    <cs:effectRef idx="0"/>
    <cs:fontRef idx="minor">
      <a:schemeClr val="tx2"/>
    </cs:fontRef>
  </cs:plotArea>
  <cs:plotArea3D>
    <cs:lnRef idx="0"/>
    <cs:fillRef idx="0"/>
    <cs:effectRef idx="0"/>
    <cs:fontRef idx="minor">
      <a:schemeClr val="tx2"/>
    </cs:fontRef>
  </cs:plotArea3D>
  <cs:seriesAxis>
    <cs:lnRef idx="0"/>
    <cs:fillRef idx="0"/>
    <cs:effectRef idx="0"/>
    <cs:fontRef idx="minor">
      <a:schemeClr val="tx2"/>
    </cs:fontRef>
    <cs:spPr>
      <a:ln w="9525" cap="flat" cmpd="sng" algn="ctr">
        <a:solidFill>
          <a:schemeClr val="tx2">
            <a:lumMod val="15000"/>
            <a:lumOff val="85000"/>
          </a:schemeClr>
        </a:solidFill>
        <a:round/>
      </a:ln>
    </cs:spPr>
    <cs:defRPr sz="900" kern="1200"/>
  </cs:seriesAxis>
  <cs:seriesLine>
    <cs:lnRef idx="0"/>
    <cs:fillRef idx="0"/>
    <cs:effectRef idx="0"/>
    <cs:fontRef idx="minor">
      <a:schemeClr val="tx2"/>
    </cs:fontRef>
    <cs:spPr>
      <a:ln w="9525">
        <a:solidFill>
          <a:schemeClr val="tx2">
            <a:lumMod val="60000"/>
            <a:lumOff val="40000"/>
          </a:schemeClr>
        </a:solidFill>
        <a:prstDash val="dash"/>
      </a:ln>
    </cs:spPr>
  </cs:seriesLine>
  <cs:title>
    <cs:lnRef idx="0"/>
    <cs:fillRef idx="0"/>
    <cs:effectRef idx="0"/>
    <cs:fontRef idx="minor">
      <a:schemeClr val="tx2"/>
    </cs:fontRef>
    <cs:defRPr sz="1600" b="1" kern="1200"/>
  </cs:title>
  <cs:trendline>
    <cs:lnRef idx="0">
      <cs:styleClr val="auto"/>
    </cs:lnRef>
    <cs:fillRef idx="0"/>
    <cs:effectRef idx="0"/>
    <cs:fontRef idx="minor">
      <a:schemeClr val="tx2"/>
    </cs:fontRef>
    <cs:spPr>
      <a:ln w="19050" cap="rnd">
        <a:solidFill>
          <a:schemeClr val="phClr"/>
        </a:solidFill>
        <a:prstDash val="sysDash"/>
      </a:ln>
    </cs:spPr>
  </cs:trendline>
  <cs:trendlineLabel>
    <cs:lnRef idx="0"/>
    <cs:fillRef idx="0"/>
    <cs:effectRef idx="0"/>
    <cs:fontRef idx="minor">
      <a:schemeClr val="tx2"/>
    </cs:fontRef>
    <cs:defRPr sz="900" kern="1200"/>
  </cs:trendlineLabel>
  <cs:upBar>
    <cs:lnRef idx="0"/>
    <cs:fillRef idx="0"/>
    <cs:effectRef idx="0"/>
    <cs:fontRef idx="minor">
      <a:schemeClr val="tx2"/>
    </cs:fontRef>
    <cs:spPr>
      <a:solidFill>
        <a:schemeClr val="lt1"/>
      </a:solidFill>
      <a:ln w="9525">
        <a:solidFill>
          <a:schemeClr val="tx1">
            <a:lumMod val="15000"/>
            <a:lumOff val="85000"/>
          </a:schemeClr>
        </a:solidFill>
      </a:ln>
    </cs:spPr>
  </cs:upBar>
  <cs:valueAxis>
    <cs:lnRef idx="0"/>
    <cs:fillRef idx="0"/>
    <cs:effectRef idx="0"/>
    <cs:fontRef idx="minor">
      <a:schemeClr val="tx2"/>
    </cs:fontRef>
    <cs:defRPr sz="900" kern="1200"/>
  </cs:valueAxis>
  <cs:wall>
    <cs:lnRef idx="0"/>
    <cs:fillRef idx="0"/>
    <cs:effectRef idx="0"/>
    <cs:fontRef idx="minor">
      <a:schemeClr val="tx2"/>
    </cs:fontRef>
  </cs:wall>
</cs:chartStyle>
</file>

<file path=ppt/charts/style2.xml><?xml version="1.0" encoding="utf-8"?>
<cs:chartStyle xmlns:cs="http://schemas.microsoft.com/office/drawing/2012/chartStyle" xmlns:a="http://schemas.openxmlformats.org/drawingml/2006/main" id="240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00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25000"/>
            <a:lumOff val="75000"/>
          </a:schemeClr>
        </a:solidFill>
        <a:round/>
      </a:ln>
    </cs:spPr>
    <cs:defRPr sz="900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00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900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900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0">
      <cs:styleClr val="auto"/>
    </cs:lnRef>
    <cs:fillRef idx="1"/>
    <cs:effectRef idx="0"/>
    <cs:fontRef idx="minor">
      <a:schemeClr val="tx1"/>
    </cs:fontRef>
    <cs:spPr>
      <a:ln w="19050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0"/>
    <cs:effectRef idx="0"/>
    <cs:fontRef idx="minor">
      <a:schemeClr val="dk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dataTable>
  <cs:downBar>
    <cs:lnRef idx="0"/>
    <cs:fillRef idx="0"/>
    <cs:effectRef idx="0"/>
    <cs:fontRef idx="minor">
      <a:schemeClr val="tx1"/>
    </cs:fontRef>
    <cs:spPr>
      <a:solidFill>
        <a:schemeClr val="dk1">
          <a:lumMod val="75000"/>
          <a:lumOff val="25000"/>
        </a:schemeClr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0"/>
            <a:lumOff val="50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400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trendlineLabel>
  <cs:upBar>
    <cs:lnRef idx="0"/>
    <cs:fillRef idx="0"/>
    <cs:effectRef idx="0"/>
    <cs:fontRef idx="minor">
      <a:schemeClr val="tx1"/>
    </cs:fontRef>
    <cs:spPr>
      <a:solidFill>
        <a:schemeClr val="lt1"/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25000"/>
            <a:lumOff val="75000"/>
          </a:schemeClr>
        </a:solidFill>
        <a:round/>
      </a:ln>
    </cs:spPr>
    <cs:defRPr sz="900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drawings/drawing1.xml><?xml version="1.0" encoding="utf-8"?>
<c:userShapes xmlns:c="http://schemas.openxmlformats.org/drawingml/2006/chart">
  <cdr:relSizeAnchor xmlns:cdr="http://schemas.openxmlformats.org/drawingml/2006/chartDrawing">
    <cdr:from>
      <cdr:x>0.34903</cdr:x>
      <cdr:y>0.81591</cdr:y>
    </cdr:from>
    <cdr:to>
      <cdr:x>0.5866</cdr:x>
      <cdr:y>0.84717</cdr:y>
    </cdr:to>
    <cdr:sp macro="" textlink="">
      <cdr:nvSpPr>
        <cdr:cNvPr id="2" name="TextBox 1"/>
        <cdr:cNvSpPr txBox="1"/>
      </cdr:nvSpPr>
      <cdr:spPr>
        <a:xfrm xmlns:a="http://schemas.openxmlformats.org/drawingml/2006/main">
          <a:off x="3862197" y="4647389"/>
          <a:ext cx="2628900" cy="178070"/>
        </a:xfrm>
        <a:prstGeom xmlns:a="http://schemas.openxmlformats.org/drawingml/2006/main" prst="rect">
          <a:avLst/>
        </a:prstGeom>
      </cdr:spPr>
      <cdr:txBody>
        <a:bodyPr xmlns:a="http://schemas.openxmlformats.org/drawingml/2006/main" vertOverflow="clip" wrap="square" rtlCol="0"/>
        <a:lstStyle xmlns:a="http://schemas.openxmlformats.org/drawingml/2006/main"/>
        <a:p xmlns:a="http://schemas.openxmlformats.org/drawingml/2006/main">
          <a:r>
            <a:rPr lang="en-US" sz="1100" b="1">
              <a:latin typeface="Times New Roman" panose="02020603050405020304" pitchFamily="18" charset="0"/>
              <a:cs typeface="Times New Roman" panose="02020603050405020304" pitchFamily="18" charset="0"/>
            </a:rPr>
            <a:t>Total Manufacturing Cost: $174 million</a:t>
          </a:r>
        </a:p>
      </cdr:txBody>
    </cdr:sp>
  </cdr:relSizeAnchor>
</c:userShapes>
</file>

<file path=ppt/drawings/drawing2.xml><?xml version="1.0" encoding="utf-8"?>
<c:userShapes xmlns:c="http://schemas.openxmlformats.org/drawingml/2006/chart">
  <cdr:relSizeAnchor xmlns:cdr="http://schemas.openxmlformats.org/drawingml/2006/chartDrawing">
    <cdr:from>
      <cdr:x>0.16435</cdr:x>
      <cdr:y>0.41316</cdr:y>
    </cdr:from>
    <cdr:to>
      <cdr:x>0.16435</cdr:x>
      <cdr:y>0.88392</cdr:y>
    </cdr:to>
    <cdr:cxnSp macro="">
      <cdr:nvCxnSpPr>
        <cdr:cNvPr id="3" name="Straight Connector 2">
          <a:extLst xmlns:a="http://schemas.openxmlformats.org/drawingml/2006/main">
            <a:ext uri="{FF2B5EF4-FFF2-40B4-BE49-F238E27FC236}">
              <a16:creationId xmlns:a16="http://schemas.microsoft.com/office/drawing/2014/main" id="{40CCCF43-C33C-45BC-86F1-BCCFD09A027E}"/>
            </a:ext>
          </a:extLst>
        </cdr:cNvPr>
        <cdr:cNvCxnSpPr/>
      </cdr:nvCxnSpPr>
      <cdr:spPr>
        <a:xfrm xmlns:a="http://schemas.openxmlformats.org/drawingml/2006/main">
          <a:off x="1404937" y="2288382"/>
          <a:ext cx="0" cy="2607469"/>
        </a:xfrm>
        <a:prstGeom xmlns:a="http://schemas.openxmlformats.org/drawingml/2006/main" prst="line">
          <a:avLst/>
        </a:prstGeom>
        <a:ln xmlns:a="http://schemas.openxmlformats.org/drawingml/2006/main">
          <a:solidFill>
            <a:schemeClr val="tx1"/>
          </a:solidFill>
          <a:prstDash val="dash"/>
        </a:ln>
      </cdr:spPr>
      <cdr:style>
        <a:lnRef xmlns:a="http://schemas.openxmlformats.org/drawingml/2006/main" idx="1">
          <a:schemeClr val="accent1"/>
        </a:lnRef>
        <a:fillRef xmlns:a="http://schemas.openxmlformats.org/drawingml/2006/main" idx="0">
          <a:schemeClr val="accent1"/>
        </a:fillRef>
        <a:effectRef xmlns:a="http://schemas.openxmlformats.org/drawingml/2006/main" idx="0">
          <a:schemeClr val="accent1"/>
        </a:effectRef>
        <a:fontRef xmlns:a="http://schemas.openxmlformats.org/drawingml/2006/main" idx="minor">
          <a:schemeClr val="tx1"/>
        </a:fontRef>
      </cdr:style>
    </cdr:cxnSp>
  </cdr:relSizeAnchor>
  <cdr:relSizeAnchor xmlns:cdr="http://schemas.openxmlformats.org/drawingml/2006/chartDrawing">
    <cdr:from>
      <cdr:x>0.33008</cdr:x>
      <cdr:y>0.41745</cdr:y>
    </cdr:from>
    <cdr:to>
      <cdr:x>0.33148</cdr:x>
      <cdr:y>0.87532</cdr:y>
    </cdr:to>
    <cdr:cxnSp macro="">
      <cdr:nvCxnSpPr>
        <cdr:cNvPr id="7" name="Straight Connector 6">
          <a:extLst xmlns:a="http://schemas.openxmlformats.org/drawingml/2006/main">
            <a:ext uri="{FF2B5EF4-FFF2-40B4-BE49-F238E27FC236}">
              <a16:creationId xmlns:a16="http://schemas.microsoft.com/office/drawing/2014/main" id="{9E8C6DDD-F6D5-40EE-8253-49EC573404ED}"/>
            </a:ext>
          </a:extLst>
        </cdr:cNvPr>
        <cdr:cNvCxnSpPr/>
      </cdr:nvCxnSpPr>
      <cdr:spPr>
        <a:xfrm xmlns:a="http://schemas.openxmlformats.org/drawingml/2006/main" flipH="1">
          <a:off x="2821780" y="2312194"/>
          <a:ext cx="11907" cy="2536032"/>
        </a:xfrm>
        <a:prstGeom xmlns:a="http://schemas.openxmlformats.org/drawingml/2006/main" prst="line">
          <a:avLst/>
        </a:prstGeom>
        <a:ln xmlns:a="http://schemas.openxmlformats.org/drawingml/2006/main" w="6350" cmpd="sng">
          <a:solidFill>
            <a:schemeClr val="tx1"/>
          </a:solidFill>
          <a:prstDash val="dash"/>
        </a:ln>
      </cdr:spPr>
      <cdr:style>
        <a:lnRef xmlns:a="http://schemas.openxmlformats.org/drawingml/2006/main" idx="1">
          <a:schemeClr val="accent1"/>
        </a:lnRef>
        <a:fillRef xmlns:a="http://schemas.openxmlformats.org/drawingml/2006/main" idx="0">
          <a:schemeClr val="accent1"/>
        </a:fillRef>
        <a:effectRef xmlns:a="http://schemas.openxmlformats.org/drawingml/2006/main" idx="0">
          <a:schemeClr val="accent1"/>
        </a:effectRef>
        <a:fontRef xmlns:a="http://schemas.openxmlformats.org/drawingml/2006/main" idx="minor">
          <a:schemeClr val="tx1"/>
        </a:fontRef>
      </cdr:style>
    </cdr:cxnSp>
  </cdr:relSizeAnchor>
  <cdr:relSizeAnchor xmlns:cdr="http://schemas.openxmlformats.org/drawingml/2006/chartDrawing">
    <cdr:from>
      <cdr:x>0.16574</cdr:x>
      <cdr:y>0.41316</cdr:y>
    </cdr:from>
    <cdr:to>
      <cdr:x>0.33287</cdr:x>
      <cdr:y>0.41316</cdr:y>
    </cdr:to>
    <cdr:cxnSp macro="">
      <cdr:nvCxnSpPr>
        <cdr:cNvPr id="10" name="Straight Arrow Connector 9">
          <a:extLst xmlns:a="http://schemas.openxmlformats.org/drawingml/2006/main">
            <a:ext uri="{FF2B5EF4-FFF2-40B4-BE49-F238E27FC236}">
              <a16:creationId xmlns:a16="http://schemas.microsoft.com/office/drawing/2014/main" id="{D39AECCC-D3E5-493B-89E2-39FA2FC74418}"/>
            </a:ext>
          </a:extLst>
        </cdr:cNvPr>
        <cdr:cNvCxnSpPr/>
      </cdr:nvCxnSpPr>
      <cdr:spPr>
        <a:xfrm xmlns:a="http://schemas.openxmlformats.org/drawingml/2006/main">
          <a:off x="1416843" y="2288382"/>
          <a:ext cx="1428750" cy="0"/>
        </a:xfrm>
        <a:prstGeom xmlns:a="http://schemas.openxmlformats.org/drawingml/2006/main" prst="straightConnector1">
          <a:avLst/>
        </a:prstGeom>
        <a:ln xmlns:a="http://schemas.openxmlformats.org/drawingml/2006/main">
          <a:solidFill>
            <a:schemeClr val="tx1"/>
          </a:solidFill>
          <a:headEnd type="triangle"/>
          <a:tailEnd type="triangle"/>
        </a:ln>
      </cdr:spPr>
      <cdr:style>
        <a:lnRef xmlns:a="http://schemas.openxmlformats.org/drawingml/2006/main" idx="1">
          <a:schemeClr val="accent1"/>
        </a:lnRef>
        <a:fillRef xmlns:a="http://schemas.openxmlformats.org/drawingml/2006/main" idx="0">
          <a:schemeClr val="accent1"/>
        </a:fillRef>
        <a:effectRef xmlns:a="http://schemas.openxmlformats.org/drawingml/2006/main" idx="0">
          <a:schemeClr val="accent1"/>
        </a:effectRef>
        <a:fontRef xmlns:a="http://schemas.openxmlformats.org/drawingml/2006/main" idx="minor">
          <a:schemeClr val="tx1"/>
        </a:fontRef>
      </cdr:style>
    </cdr:cxnSp>
  </cdr:relSizeAnchor>
  <cdr:relSizeAnchor xmlns:cdr="http://schemas.openxmlformats.org/drawingml/2006/chartDrawing">
    <cdr:from>
      <cdr:x>0.29526</cdr:x>
      <cdr:y>0.57008</cdr:y>
    </cdr:from>
    <cdr:to>
      <cdr:x>0.29805</cdr:x>
      <cdr:y>0.87532</cdr:y>
    </cdr:to>
    <cdr:cxnSp macro="">
      <cdr:nvCxnSpPr>
        <cdr:cNvPr id="13" name="Straight Connector 12">
          <a:extLst xmlns:a="http://schemas.openxmlformats.org/drawingml/2006/main">
            <a:ext uri="{FF2B5EF4-FFF2-40B4-BE49-F238E27FC236}">
              <a16:creationId xmlns:a16="http://schemas.microsoft.com/office/drawing/2014/main" id="{DFEEBC40-52C3-412D-AFA9-F1C74632B250}"/>
            </a:ext>
          </a:extLst>
        </cdr:cNvPr>
        <cdr:cNvCxnSpPr/>
      </cdr:nvCxnSpPr>
      <cdr:spPr>
        <a:xfrm xmlns:a="http://schemas.openxmlformats.org/drawingml/2006/main" flipH="1">
          <a:off x="2524124" y="3157538"/>
          <a:ext cx="23813" cy="1690688"/>
        </a:xfrm>
        <a:prstGeom xmlns:a="http://schemas.openxmlformats.org/drawingml/2006/main" prst="line">
          <a:avLst/>
        </a:prstGeom>
        <a:ln xmlns:a="http://schemas.openxmlformats.org/drawingml/2006/main">
          <a:solidFill>
            <a:schemeClr val="tx1"/>
          </a:solidFill>
          <a:prstDash val="dash"/>
        </a:ln>
      </cdr:spPr>
      <cdr:style>
        <a:lnRef xmlns:a="http://schemas.openxmlformats.org/drawingml/2006/main" idx="1">
          <a:schemeClr val="accent1"/>
        </a:lnRef>
        <a:fillRef xmlns:a="http://schemas.openxmlformats.org/drawingml/2006/main" idx="0">
          <a:schemeClr val="accent1"/>
        </a:fillRef>
        <a:effectRef xmlns:a="http://schemas.openxmlformats.org/drawingml/2006/main" idx="0">
          <a:schemeClr val="accent1"/>
        </a:effectRef>
        <a:fontRef xmlns:a="http://schemas.openxmlformats.org/drawingml/2006/main" idx="minor">
          <a:schemeClr val="tx1"/>
        </a:fontRef>
      </cdr:style>
    </cdr:cxnSp>
  </cdr:relSizeAnchor>
  <cdr:relSizeAnchor xmlns:cdr="http://schemas.openxmlformats.org/drawingml/2006/chartDrawing">
    <cdr:from>
      <cdr:x>0.16435</cdr:x>
      <cdr:y>0.57008</cdr:y>
    </cdr:from>
    <cdr:to>
      <cdr:x>0.29805</cdr:x>
      <cdr:y>0.57223</cdr:y>
    </cdr:to>
    <cdr:cxnSp macro="">
      <cdr:nvCxnSpPr>
        <cdr:cNvPr id="16" name="Straight Arrow Connector 15">
          <a:extLst xmlns:a="http://schemas.openxmlformats.org/drawingml/2006/main">
            <a:ext uri="{FF2B5EF4-FFF2-40B4-BE49-F238E27FC236}">
              <a16:creationId xmlns:a16="http://schemas.microsoft.com/office/drawing/2014/main" id="{961D4CEA-FBF2-4EF8-B5D7-394E8F378AAC}"/>
            </a:ext>
          </a:extLst>
        </cdr:cNvPr>
        <cdr:cNvCxnSpPr/>
      </cdr:nvCxnSpPr>
      <cdr:spPr>
        <a:xfrm xmlns:a="http://schemas.openxmlformats.org/drawingml/2006/main">
          <a:off x="1404937" y="3157538"/>
          <a:ext cx="1143000" cy="11906"/>
        </a:xfrm>
        <a:prstGeom xmlns:a="http://schemas.openxmlformats.org/drawingml/2006/main" prst="straightConnector1">
          <a:avLst/>
        </a:prstGeom>
        <a:ln xmlns:a="http://schemas.openxmlformats.org/drawingml/2006/main">
          <a:solidFill>
            <a:schemeClr val="tx1"/>
          </a:solidFill>
          <a:headEnd type="triangle"/>
          <a:tailEnd type="triangle"/>
        </a:ln>
      </cdr:spPr>
      <cdr:style>
        <a:lnRef xmlns:a="http://schemas.openxmlformats.org/drawingml/2006/main" idx="1">
          <a:schemeClr val="accent1"/>
        </a:lnRef>
        <a:fillRef xmlns:a="http://schemas.openxmlformats.org/drawingml/2006/main" idx="0">
          <a:schemeClr val="accent1"/>
        </a:fillRef>
        <a:effectRef xmlns:a="http://schemas.openxmlformats.org/drawingml/2006/main" idx="0">
          <a:schemeClr val="accent1"/>
        </a:effectRef>
        <a:fontRef xmlns:a="http://schemas.openxmlformats.org/drawingml/2006/main" idx="minor">
          <a:schemeClr val="tx1"/>
        </a:fontRef>
      </cdr:style>
    </cdr:cxnSp>
  </cdr:relSizeAnchor>
  <cdr:relSizeAnchor xmlns:cdr="http://schemas.openxmlformats.org/drawingml/2006/chartDrawing">
    <cdr:from>
      <cdr:x>0.16992</cdr:x>
      <cdr:y>0.35082</cdr:y>
    </cdr:from>
    <cdr:to>
      <cdr:x>0.33565</cdr:x>
      <cdr:y>0.38736</cdr:y>
    </cdr:to>
    <cdr:sp macro="" textlink="">
      <cdr:nvSpPr>
        <cdr:cNvPr id="17" name="TextBox 16"/>
        <cdr:cNvSpPr txBox="1"/>
      </cdr:nvSpPr>
      <cdr:spPr>
        <a:xfrm xmlns:a="http://schemas.openxmlformats.org/drawingml/2006/main">
          <a:off x="1452562" y="1943102"/>
          <a:ext cx="1416843" cy="202406"/>
        </a:xfrm>
        <a:prstGeom xmlns:a="http://schemas.openxmlformats.org/drawingml/2006/main" prst="rect">
          <a:avLst/>
        </a:prstGeom>
      </cdr:spPr>
      <cdr:txBody>
        <a:bodyPr xmlns:a="http://schemas.openxmlformats.org/drawingml/2006/main" vertOverflow="clip" wrap="square" rtlCol="0"/>
        <a:lstStyle xmlns:a="http://schemas.openxmlformats.org/drawingml/2006/main"/>
        <a:p xmlns:a="http://schemas.openxmlformats.org/drawingml/2006/main">
          <a:r>
            <a:rPr lang="en-US" sz="1100"/>
            <a:t>NPT</a:t>
          </a:r>
          <a:r>
            <a:rPr lang="en-US" sz="1100" i="0">
              <a:latin typeface="Cambria Math" panose="02040503050406030204" pitchFamily="18" charset="0"/>
              <a:ea typeface="Cambria Math" panose="02040503050406030204" pitchFamily="18" charset="0"/>
            </a:rPr>
            <a:t>≈</a:t>
          </a:r>
          <a:r>
            <a:rPr lang="en-US" sz="1100"/>
            <a:t>4 yrs (i=0.10)</a:t>
          </a:r>
        </a:p>
      </cdr:txBody>
    </cdr:sp>
  </cdr:relSizeAnchor>
  <cdr:relSizeAnchor xmlns:cdr="http://schemas.openxmlformats.org/drawingml/2006/chartDrawing">
    <cdr:from>
      <cdr:x>0.16867</cdr:x>
      <cdr:y>0.5</cdr:y>
    </cdr:from>
    <cdr:to>
      <cdr:x>0.33441</cdr:x>
      <cdr:y>0.53654</cdr:y>
    </cdr:to>
    <cdr:sp macro="" textlink="">
      <cdr:nvSpPr>
        <cdr:cNvPr id="18" name="TextBox 1"/>
        <cdr:cNvSpPr txBox="1"/>
      </cdr:nvSpPr>
      <cdr:spPr>
        <a:xfrm xmlns:a="http://schemas.openxmlformats.org/drawingml/2006/main">
          <a:off x="1441901" y="2769393"/>
          <a:ext cx="1416859" cy="202387"/>
        </a:xfrm>
        <a:prstGeom xmlns:a="http://schemas.openxmlformats.org/drawingml/2006/main" prst="rect">
          <a:avLst/>
        </a:prstGeom>
      </cdr:spPr>
      <cdr:txBody>
        <a:bodyPr xmlns:a="http://schemas.openxmlformats.org/drawingml/2006/main" wrap="square" rtlCol="0"/>
        <a:lstStyle xmlns:a="http://schemas.openxmlformats.org/drawingml/2006/main">
          <a:lvl1pPr marL="0" indent="0">
            <a:defRPr sz="1100">
              <a:latin typeface="+mn-lt"/>
              <a:ea typeface="+mn-ea"/>
              <a:cs typeface="+mn-cs"/>
            </a:defRPr>
          </a:lvl1pPr>
          <a:lvl2pPr marL="457200" indent="0">
            <a:defRPr sz="1100">
              <a:latin typeface="+mn-lt"/>
              <a:ea typeface="+mn-ea"/>
              <a:cs typeface="+mn-cs"/>
            </a:defRPr>
          </a:lvl2pPr>
          <a:lvl3pPr marL="914400" indent="0">
            <a:defRPr sz="1100">
              <a:latin typeface="+mn-lt"/>
              <a:ea typeface="+mn-ea"/>
              <a:cs typeface="+mn-cs"/>
            </a:defRPr>
          </a:lvl3pPr>
          <a:lvl4pPr marL="1371600" indent="0">
            <a:defRPr sz="1100">
              <a:latin typeface="+mn-lt"/>
              <a:ea typeface="+mn-ea"/>
              <a:cs typeface="+mn-cs"/>
            </a:defRPr>
          </a:lvl4pPr>
          <a:lvl5pPr marL="1828800" indent="0">
            <a:defRPr sz="1100">
              <a:latin typeface="+mn-lt"/>
              <a:ea typeface="+mn-ea"/>
              <a:cs typeface="+mn-cs"/>
            </a:defRPr>
          </a:lvl5pPr>
          <a:lvl6pPr marL="2286000" indent="0">
            <a:defRPr sz="1100">
              <a:latin typeface="+mn-lt"/>
              <a:ea typeface="+mn-ea"/>
              <a:cs typeface="+mn-cs"/>
            </a:defRPr>
          </a:lvl6pPr>
          <a:lvl7pPr marL="2743200" indent="0">
            <a:defRPr sz="1100">
              <a:latin typeface="+mn-lt"/>
              <a:ea typeface="+mn-ea"/>
              <a:cs typeface="+mn-cs"/>
            </a:defRPr>
          </a:lvl7pPr>
          <a:lvl8pPr marL="3200400" indent="0">
            <a:defRPr sz="1100">
              <a:latin typeface="+mn-lt"/>
              <a:ea typeface="+mn-ea"/>
              <a:cs typeface="+mn-cs"/>
            </a:defRPr>
          </a:lvl8pPr>
          <a:lvl9pPr marL="3657600" indent="0">
            <a:defRPr sz="1100">
              <a:latin typeface="+mn-lt"/>
              <a:ea typeface="+mn-ea"/>
              <a:cs typeface="+mn-cs"/>
            </a:defRPr>
          </a:lvl9pPr>
        </a:lstStyle>
        <a:p xmlns:a="http://schemas.openxmlformats.org/drawingml/2006/main">
          <a:r>
            <a:rPr lang="en-US" sz="1100" i="0" dirty="0">
              <a:latin typeface="+mn-lt"/>
              <a:ea typeface="+mn-ea"/>
            </a:rPr>
            <a:t>PBP</a:t>
          </a:r>
          <a:r>
            <a:rPr lang="en-US" sz="1100" i="0" dirty="0">
              <a:latin typeface="Cambria Math" panose="02040503050406030204" pitchFamily="18" charset="0"/>
              <a:ea typeface="Cambria Math" panose="02040503050406030204" pitchFamily="18" charset="0"/>
            </a:rPr>
            <a:t>≈</a:t>
          </a:r>
          <a:r>
            <a:rPr lang="en-US" sz="1100" dirty="0"/>
            <a:t>3.2 </a:t>
          </a:r>
          <a:r>
            <a:rPr lang="en-US" sz="1100" dirty="0" err="1"/>
            <a:t>yrs</a:t>
          </a:r>
          <a:r>
            <a:rPr lang="en-US" sz="1100" dirty="0"/>
            <a:t> (</a:t>
          </a:r>
          <a:r>
            <a:rPr lang="en-US" sz="1100" dirty="0" err="1"/>
            <a:t>i</a:t>
          </a:r>
          <a:r>
            <a:rPr lang="en-US" sz="1100" dirty="0"/>
            <a:t>=0.10)</a:t>
          </a:r>
        </a:p>
      </cdr:txBody>
    </cdr:sp>
  </cdr:relSizeAnchor>
  <cdr:relSizeAnchor xmlns:cdr="http://schemas.openxmlformats.org/drawingml/2006/chartDrawing">
    <cdr:from>
      <cdr:x>0.08217</cdr:x>
      <cdr:y>0.81083</cdr:y>
    </cdr:from>
    <cdr:to>
      <cdr:x>0.33148</cdr:x>
      <cdr:y>0.81298</cdr:y>
    </cdr:to>
    <cdr:cxnSp macro="">
      <cdr:nvCxnSpPr>
        <cdr:cNvPr id="20" name="Straight Arrow Connector 19">
          <a:extLst xmlns:a="http://schemas.openxmlformats.org/drawingml/2006/main">
            <a:ext uri="{FF2B5EF4-FFF2-40B4-BE49-F238E27FC236}">
              <a16:creationId xmlns:a16="http://schemas.microsoft.com/office/drawing/2014/main" id="{B5DE8D5A-84E4-4D5D-9FF2-5C8D1BEB86FC}"/>
            </a:ext>
          </a:extLst>
        </cdr:cNvPr>
        <cdr:cNvCxnSpPr/>
      </cdr:nvCxnSpPr>
      <cdr:spPr>
        <a:xfrm xmlns:a="http://schemas.openxmlformats.org/drawingml/2006/main" flipV="1">
          <a:off x="702466" y="4491037"/>
          <a:ext cx="2131219" cy="11906"/>
        </a:xfrm>
        <a:prstGeom xmlns:a="http://schemas.openxmlformats.org/drawingml/2006/main" prst="straightConnector1">
          <a:avLst/>
        </a:prstGeom>
        <a:ln xmlns:a="http://schemas.openxmlformats.org/drawingml/2006/main">
          <a:solidFill>
            <a:schemeClr val="tx1"/>
          </a:solidFill>
          <a:headEnd type="triangle"/>
          <a:tailEnd type="triangle"/>
        </a:ln>
      </cdr:spPr>
      <cdr:style>
        <a:lnRef xmlns:a="http://schemas.openxmlformats.org/drawingml/2006/main" idx="1">
          <a:schemeClr val="accent1"/>
        </a:lnRef>
        <a:fillRef xmlns:a="http://schemas.openxmlformats.org/drawingml/2006/main" idx="0">
          <a:schemeClr val="accent1"/>
        </a:fillRef>
        <a:effectRef xmlns:a="http://schemas.openxmlformats.org/drawingml/2006/main" idx="0">
          <a:schemeClr val="accent1"/>
        </a:effectRef>
        <a:fontRef xmlns:a="http://schemas.openxmlformats.org/drawingml/2006/main" idx="minor">
          <a:schemeClr val="tx1"/>
        </a:fontRef>
      </cdr:style>
    </cdr:cxnSp>
  </cdr:relSizeAnchor>
  <cdr:relSizeAnchor xmlns:cdr="http://schemas.openxmlformats.org/drawingml/2006/chartDrawing">
    <cdr:from>
      <cdr:x>0.15523</cdr:x>
      <cdr:y>0.73516</cdr:y>
    </cdr:from>
    <cdr:to>
      <cdr:x>0.35124</cdr:x>
      <cdr:y>0.77371</cdr:y>
    </cdr:to>
    <cdr:sp macro="" textlink="">
      <cdr:nvSpPr>
        <cdr:cNvPr id="21" name="TextBox 1"/>
        <cdr:cNvSpPr txBox="1"/>
      </cdr:nvSpPr>
      <cdr:spPr>
        <a:xfrm xmlns:a="http://schemas.openxmlformats.org/drawingml/2006/main">
          <a:off x="1298800" y="4071869"/>
          <a:ext cx="1640048" cy="213520"/>
        </a:xfrm>
        <a:prstGeom xmlns:a="http://schemas.openxmlformats.org/drawingml/2006/main" prst="rect">
          <a:avLst/>
        </a:prstGeom>
      </cdr:spPr>
      <cdr:txBody>
        <a:bodyPr xmlns:a="http://schemas.openxmlformats.org/drawingml/2006/main" wrap="square" rtlCol="0"/>
        <a:lstStyle xmlns:a="http://schemas.openxmlformats.org/drawingml/2006/main">
          <a:lvl1pPr marL="0" indent="0">
            <a:defRPr sz="1100">
              <a:latin typeface="+mn-lt"/>
              <a:ea typeface="+mn-ea"/>
              <a:cs typeface="+mn-cs"/>
            </a:defRPr>
          </a:lvl1pPr>
          <a:lvl2pPr marL="457200" indent="0">
            <a:defRPr sz="1100">
              <a:latin typeface="+mn-lt"/>
              <a:ea typeface="+mn-ea"/>
              <a:cs typeface="+mn-cs"/>
            </a:defRPr>
          </a:lvl2pPr>
          <a:lvl3pPr marL="914400" indent="0">
            <a:defRPr sz="1100">
              <a:latin typeface="+mn-lt"/>
              <a:ea typeface="+mn-ea"/>
              <a:cs typeface="+mn-cs"/>
            </a:defRPr>
          </a:lvl3pPr>
          <a:lvl4pPr marL="1371600" indent="0">
            <a:defRPr sz="1100">
              <a:latin typeface="+mn-lt"/>
              <a:ea typeface="+mn-ea"/>
              <a:cs typeface="+mn-cs"/>
            </a:defRPr>
          </a:lvl4pPr>
          <a:lvl5pPr marL="1828800" indent="0">
            <a:defRPr sz="1100">
              <a:latin typeface="+mn-lt"/>
              <a:ea typeface="+mn-ea"/>
              <a:cs typeface="+mn-cs"/>
            </a:defRPr>
          </a:lvl5pPr>
          <a:lvl6pPr marL="2286000" indent="0">
            <a:defRPr sz="1100">
              <a:latin typeface="+mn-lt"/>
              <a:ea typeface="+mn-ea"/>
              <a:cs typeface="+mn-cs"/>
            </a:defRPr>
          </a:lvl6pPr>
          <a:lvl7pPr marL="2743200" indent="0">
            <a:defRPr sz="1100">
              <a:latin typeface="+mn-lt"/>
              <a:ea typeface="+mn-ea"/>
              <a:cs typeface="+mn-cs"/>
            </a:defRPr>
          </a:lvl7pPr>
          <a:lvl8pPr marL="3200400" indent="0">
            <a:defRPr sz="1100">
              <a:latin typeface="+mn-lt"/>
              <a:ea typeface="+mn-ea"/>
              <a:cs typeface="+mn-cs"/>
            </a:defRPr>
          </a:lvl8pPr>
          <a:lvl9pPr marL="3657600" indent="0">
            <a:defRPr sz="1100">
              <a:latin typeface="+mn-lt"/>
              <a:ea typeface="+mn-ea"/>
              <a:cs typeface="+mn-cs"/>
            </a:defRPr>
          </a:lvl9pPr>
        </a:lstStyle>
        <a:p xmlns:a="http://schemas.openxmlformats.org/drawingml/2006/main">
          <a:r>
            <a:rPr lang="en-US" sz="1100" i="0" dirty="0">
              <a:latin typeface="+mn-lt"/>
              <a:ea typeface="+mn-ea"/>
            </a:rPr>
            <a:t>DBEP</a:t>
          </a:r>
          <a:r>
            <a:rPr lang="en-US" sz="1100" i="0" dirty="0">
              <a:latin typeface="Cambria Math" panose="02040503050406030204" pitchFamily="18" charset="0"/>
              <a:ea typeface="Cambria Math" panose="02040503050406030204" pitchFamily="18" charset="0"/>
            </a:rPr>
            <a:t>≈</a:t>
          </a:r>
          <a:r>
            <a:rPr lang="en-US" sz="1100" b="0" i="0" dirty="0">
              <a:latin typeface="Cambria Math" panose="02040503050406030204" pitchFamily="18" charset="0"/>
              <a:ea typeface="Cambria Math" panose="02040503050406030204" pitchFamily="18" charset="0"/>
            </a:rPr>
            <a:t>6.01</a:t>
          </a:r>
          <a:r>
            <a:rPr lang="en-US" sz="1100" dirty="0"/>
            <a:t> </a:t>
          </a:r>
          <a:r>
            <a:rPr lang="en-US" sz="1100" dirty="0" err="1"/>
            <a:t>yrs</a:t>
          </a:r>
          <a:r>
            <a:rPr lang="en-US" sz="1100" dirty="0"/>
            <a:t> (</a:t>
          </a:r>
          <a:r>
            <a:rPr lang="en-US" sz="1100" dirty="0" err="1"/>
            <a:t>i</a:t>
          </a:r>
          <a:r>
            <a:rPr lang="en-US" sz="1100" dirty="0"/>
            <a:t>=0.10)</a:t>
          </a:r>
        </a:p>
      </cdr:txBody>
    </cdr:sp>
  </cdr:relSizeAnchor>
  <cdr:relSizeAnchor xmlns:cdr="http://schemas.openxmlformats.org/drawingml/2006/chartDrawing">
    <cdr:from>
      <cdr:x>0.84031</cdr:x>
      <cdr:y>0.08807</cdr:y>
    </cdr:from>
    <cdr:to>
      <cdr:x>0.98376</cdr:x>
      <cdr:y>0.14181</cdr:y>
    </cdr:to>
    <cdr:sp macro="" textlink="">
      <cdr:nvSpPr>
        <cdr:cNvPr id="22" name="TextBox 21"/>
        <cdr:cNvSpPr txBox="1"/>
      </cdr:nvSpPr>
      <cdr:spPr>
        <a:xfrm xmlns:a="http://schemas.openxmlformats.org/drawingml/2006/main">
          <a:off x="7031010" y="487796"/>
          <a:ext cx="1200270" cy="297654"/>
        </a:xfrm>
        <a:prstGeom xmlns:a="http://schemas.openxmlformats.org/drawingml/2006/main" prst="rect">
          <a:avLst/>
        </a:prstGeom>
      </cdr:spPr>
      <cdr:txBody>
        <a:bodyPr xmlns:a="http://schemas.openxmlformats.org/drawingml/2006/main" vertOverflow="clip" wrap="square" rtlCol="0"/>
        <a:lstStyle xmlns:a="http://schemas.openxmlformats.org/drawingml/2006/main"/>
        <a:p xmlns:a="http://schemas.openxmlformats.org/drawingml/2006/main">
          <a:r>
            <a:rPr lang="en-US" sz="1100" dirty="0">
              <a:solidFill>
                <a:srgbClr val="FF0000"/>
              </a:solidFill>
            </a:rPr>
            <a:t>NPV</a:t>
          </a:r>
          <a:r>
            <a:rPr lang="en-US" sz="1100" baseline="0" dirty="0">
              <a:solidFill>
                <a:srgbClr val="FF0000"/>
              </a:solidFill>
            </a:rPr>
            <a:t> = $ 39.7M</a:t>
          </a:r>
          <a:endParaRPr lang="en-US" sz="1100" dirty="0">
            <a:solidFill>
              <a:srgbClr val="FF0000"/>
            </a:solidFill>
          </a:endParaRPr>
        </a:p>
      </cdr:txBody>
    </cdr:sp>
  </cdr:relSizeAnchor>
  <cdr:relSizeAnchor xmlns:cdr="http://schemas.openxmlformats.org/drawingml/2006/chartDrawing">
    <cdr:from>
      <cdr:x>0.88579</cdr:x>
      <cdr:y>0.11866</cdr:y>
    </cdr:from>
    <cdr:to>
      <cdr:x>0.94429</cdr:x>
      <cdr:y>0.17455</cdr:y>
    </cdr:to>
    <cdr:sp macro="" textlink="">
      <cdr:nvSpPr>
        <cdr:cNvPr id="23" name="TextBox 22"/>
        <cdr:cNvSpPr txBox="1"/>
      </cdr:nvSpPr>
      <cdr:spPr>
        <a:xfrm xmlns:a="http://schemas.openxmlformats.org/drawingml/2006/main">
          <a:off x="7572380" y="657240"/>
          <a:ext cx="500054" cy="309563"/>
        </a:xfrm>
        <a:prstGeom xmlns:a="http://schemas.openxmlformats.org/drawingml/2006/main" prst="rect">
          <a:avLst/>
        </a:prstGeom>
      </cdr:spPr>
      <cdr:txBody>
        <a:bodyPr xmlns:a="http://schemas.openxmlformats.org/drawingml/2006/main" vertOverflow="clip" wrap="square" rtlCol="0"/>
        <a:lstStyle xmlns:a="http://schemas.openxmlformats.org/drawingml/2006/main"/>
        <a:p xmlns:a="http://schemas.openxmlformats.org/drawingml/2006/main">
          <a:r>
            <a:rPr lang="en-US" sz="1100">
              <a:solidFill>
                <a:srgbClr val="FF0000"/>
              </a:solidFill>
            </a:rPr>
            <a:t>i = 0</a:t>
          </a:r>
        </a:p>
      </cdr:txBody>
    </cdr:sp>
  </cdr:relSizeAnchor>
  <cdr:relSizeAnchor xmlns:cdr="http://schemas.openxmlformats.org/drawingml/2006/chartDrawing">
    <cdr:from>
      <cdr:x>0.85376</cdr:x>
      <cdr:y>0.4219</cdr:y>
    </cdr:from>
    <cdr:to>
      <cdr:x>0.98468</cdr:x>
      <cdr:y>0.47564</cdr:y>
    </cdr:to>
    <cdr:sp macro="" textlink="">
      <cdr:nvSpPr>
        <cdr:cNvPr id="24" name="TextBox 1"/>
        <cdr:cNvSpPr txBox="1"/>
      </cdr:nvSpPr>
      <cdr:spPr>
        <a:xfrm xmlns:a="http://schemas.openxmlformats.org/drawingml/2006/main">
          <a:off x="7298528" y="2336826"/>
          <a:ext cx="1119190" cy="297654"/>
        </a:xfrm>
        <a:prstGeom xmlns:a="http://schemas.openxmlformats.org/drawingml/2006/main" prst="rect">
          <a:avLst/>
        </a:prstGeom>
      </cdr:spPr>
      <cdr:txBody>
        <a:bodyPr xmlns:a="http://schemas.openxmlformats.org/drawingml/2006/main" wrap="square" rtlCol="0"/>
        <a:lstStyle xmlns:a="http://schemas.openxmlformats.org/drawingml/2006/main">
          <a:lvl1pPr marL="0" indent="0">
            <a:defRPr sz="1100">
              <a:latin typeface="+mn-lt"/>
              <a:ea typeface="+mn-ea"/>
              <a:cs typeface="+mn-cs"/>
            </a:defRPr>
          </a:lvl1pPr>
          <a:lvl2pPr marL="457200" indent="0">
            <a:defRPr sz="1100">
              <a:latin typeface="+mn-lt"/>
              <a:ea typeface="+mn-ea"/>
              <a:cs typeface="+mn-cs"/>
            </a:defRPr>
          </a:lvl2pPr>
          <a:lvl3pPr marL="914400" indent="0">
            <a:defRPr sz="1100">
              <a:latin typeface="+mn-lt"/>
              <a:ea typeface="+mn-ea"/>
              <a:cs typeface="+mn-cs"/>
            </a:defRPr>
          </a:lvl3pPr>
          <a:lvl4pPr marL="1371600" indent="0">
            <a:defRPr sz="1100">
              <a:latin typeface="+mn-lt"/>
              <a:ea typeface="+mn-ea"/>
              <a:cs typeface="+mn-cs"/>
            </a:defRPr>
          </a:lvl4pPr>
          <a:lvl5pPr marL="1828800" indent="0">
            <a:defRPr sz="1100">
              <a:latin typeface="+mn-lt"/>
              <a:ea typeface="+mn-ea"/>
              <a:cs typeface="+mn-cs"/>
            </a:defRPr>
          </a:lvl5pPr>
          <a:lvl6pPr marL="2286000" indent="0">
            <a:defRPr sz="1100">
              <a:latin typeface="+mn-lt"/>
              <a:ea typeface="+mn-ea"/>
              <a:cs typeface="+mn-cs"/>
            </a:defRPr>
          </a:lvl6pPr>
          <a:lvl7pPr marL="2743200" indent="0">
            <a:defRPr sz="1100">
              <a:latin typeface="+mn-lt"/>
              <a:ea typeface="+mn-ea"/>
              <a:cs typeface="+mn-cs"/>
            </a:defRPr>
          </a:lvl7pPr>
          <a:lvl8pPr marL="3200400" indent="0">
            <a:defRPr sz="1100">
              <a:latin typeface="+mn-lt"/>
              <a:ea typeface="+mn-ea"/>
              <a:cs typeface="+mn-cs"/>
            </a:defRPr>
          </a:lvl8pPr>
          <a:lvl9pPr marL="3657600" indent="0">
            <a:defRPr sz="1100">
              <a:latin typeface="+mn-lt"/>
              <a:ea typeface="+mn-ea"/>
              <a:cs typeface="+mn-cs"/>
            </a:defRPr>
          </a:lvl9pPr>
        </a:lstStyle>
        <a:p xmlns:a="http://schemas.openxmlformats.org/drawingml/2006/main">
          <a:r>
            <a:rPr lang="en-US" sz="1100">
              <a:solidFill>
                <a:schemeClr val="bg2">
                  <a:lumMod val="50000"/>
                </a:schemeClr>
              </a:solidFill>
            </a:rPr>
            <a:t>NPV</a:t>
          </a:r>
          <a:r>
            <a:rPr lang="en-US" sz="1100" baseline="0">
              <a:solidFill>
                <a:schemeClr val="bg2">
                  <a:lumMod val="50000"/>
                </a:schemeClr>
              </a:solidFill>
            </a:rPr>
            <a:t> = $10.0 M</a:t>
          </a:r>
          <a:endParaRPr lang="en-US" sz="1100">
            <a:solidFill>
              <a:schemeClr val="bg2">
                <a:lumMod val="50000"/>
              </a:schemeClr>
            </a:solidFill>
          </a:endParaRPr>
        </a:p>
      </cdr:txBody>
    </cdr:sp>
  </cdr:relSizeAnchor>
  <cdr:relSizeAnchor xmlns:cdr="http://schemas.openxmlformats.org/drawingml/2006/chartDrawing">
    <cdr:from>
      <cdr:x>0.87502</cdr:x>
      <cdr:y>0.45414</cdr:y>
    </cdr:from>
    <cdr:to>
      <cdr:x>0.95682</cdr:x>
      <cdr:y>0.51003</cdr:y>
    </cdr:to>
    <cdr:sp macro="" textlink="">
      <cdr:nvSpPr>
        <cdr:cNvPr id="25" name="TextBox 1"/>
        <cdr:cNvSpPr txBox="1"/>
      </cdr:nvSpPr>
      <cdr:spPr>
        <a:xfrm xmlns:a="http://schemas.openxmlformats.org/drawingml/2006/main">
          <a:off x="7480302" y="2515380"/>
          <a:ext cx="699283" cy="309563"/>
        </a:xfrm>
        <a:prstGeom xmlns:a="http://schemas.openxmlformats.org/drawingml/2006/main" prst="rect">
          <a:avLst/>
        </a:prstGeom>
      </cdr:spPr>
      <cdr:txBody>
        <a:bodyPr xmlns:a="http://schemas.openxmlformats.org/drawingml/2006/main" wrap="square" rtlCol="0"/>
        <a:lstStyle xmlns:a="http://schemas.openxmlformats.org/drawingml/2006/main">
          <a:lvl1pPr marL="0" indent="0">
            <a:defRPr sz="1100">
              <a:latin typeface="+mn-lt"/>
              <a:ea typeface="+mn-ea"/>
              <a:cs typeface="+mn-cs"/>
            </a:defRPr>
          </a:lvl1pPr>
          <a:lvl2pPr marL="457200" indent="0">
            <a:defRPr sz="1100">
              <a:latin typeface="+mn-lt"/>
              <a:ea typeface="+mn-ea"/>
              <a:cs typeface="+mn-cs"/>
            </a:defRPr>
          </a:lvl2pPr>
          <a:lvl3pPr marL="914400" indent="0">
            <a:defRPr sz="1100">
              <a:latin typeface="+mn-lt"/>
              <a:ea typeface="+mn-ea"/>
              <a:cs typeface="+mn-cs"/>
            </a:defRPr>
          </a:lvl3pPr>
          <a:lvl4pPr marL="1371600" indent="0">
            <a:defRPr sz="1100">
              <a:latin typeface="+mn-lt"/>
              <a:ea typeface="+mn-ea"/>
              <a:cs typeface="+mn-cs"/>
            </a:defRPr>
          </a:lvl4pPr>
          <a:lvl5pPr marL="1828800" indent="0">
            <a:defRPr sz="1100">
              <a:latin typeface="+mn-lt"/>
              <a:ea typeface="+mn-ea"/>
              <a:cs typeface="+mn-cs"/>
            </a:defRPr>
          </a:lvl5pPr>
          <a:lvl6pPr marL="2286000" indent="0">
            <a:defRPr sz="1100">
              <a:latin typeface="+mn-lt"/>
              <a:ea typeface="+mn-ea"/>
              <a:cs typeface="+mn-cs"/>
            </a:defRPr>
          </a:lvl6pPr>
          <a:lvl7pPr marL="2743200" indent="0">
            <a:defRPr sz="1100">
              <a:latin typeface="+mn-lt"/>
              <a:ea typeface="+mn-ea"/>
              <a:cs typeface="+mn-cs"/>
            </a:defRPr>
          </a:lvl7pPr>
          <a:lvl8pPr marL="3200400" indent="0">
            <a:defRPr sz="1100">
              <a:latin typeface="+mn-lt"/>
              <a:ea typeface="+mn-ea"/>
              <a:cs typeface="+mn-cs"/>
            </a:defRPr>
          </a:lvl8pPr>
          <a:lvl9pPr marL="3657600" indent="0">
            <a:defRPr sz="1100">
              <a:latin typeface="+mn-lt"/>
              <a:ea typeface="+mn-ea"/>
              <a:cs typeface="+mn-cs"/>
            </a:defRPr>
          </a:lvl9pPr>
        </a:lstStyle>
        <a:p xmlns:a="http://schemas.openxmlformats.org/drawingml/2006/main">
          <a:r>
            <a:rPr lang="en-US" sz="1100">
              <a:solidFill>
                <a:schemeClr val="bg2">
                  <a:lumMod val="50000"/>
                </a:schemeClr>
              </a:solidFill>
            </a:rPr>
            <a:t> i = 0.10</a:t>
          </a:r>
        </a:p>
      </cdr:txBody>
    </cdr:sp>
  </cdr:relSizeAnchor>
  <cdr:relSizeAnchor xmlns:cdr="http://schemas.openxmlformats.org/drawingml/2006/chartDrawing">
    <cdr:from>
      <cdr:x>0.82156</cdr:x>
      <cdr:y>0.63496</cdr:y>
    </cdr:from>
    <cdr:to>
      <cdr:x>0.97075</cdr:x>
      <cdr:y>0.70135</cdr:y>
    </cdr:to>
    <cdr:sp macro="" textlink="">
      <cdr:nvSpPr>
        <cdr:cNvPr id="26" name="TextBox 1"/>
        <cdr:cNvSpPr txBox="1"/>
      </cdr:nvSpPr>
      <cdr:spPr>
        <a:xfrm xmlns:a="http://schemas.openxmlformats.org/drawingml/2006/main">
          <a:off x="7023274" y="3516913"/>
          <a:ext cx="1275364" cy="367715"/>
        </a:xfrm>
        <a:prstGeom xmlns:a="http://schemas.openxmlformats.org/drawingml/2006/main" prst="rect">
          <a:avLst/>
        </a:prstGeom>
      </cdr:spPr>
      <cdr:txBody>
        <a:bodyPr xmlns:a="http://schemas.openxmlformats.org/drawingml/2006/main" wrap="square" rtlCol="0"/>
        <a:lstStyle xmlns:a="http://schemas.openxmlformats.org/drawingml/2006/main">
          <a:lvl1pPr marL="0" indent="0">
            <a:defRPr sz="1100">
              <a:latin typeface="+mn-lt"/>
              <a:ea typeface="+mn-ea"/>
              <a:cs typeface="+mn-cs"/>
            </a:defRPr>
          </a:lvl1pPr>
          <a:lvl2pPr marL="457200" indent="0">
            <a:defRPr sz="1100">
              <a:latin typeface="+mn-lt"/>
              <a:ea typeface="+mn-ea"/>
              <a:cs typeface="+mn-cs"/>
            </a:defRPr>
          </a:lvl2pPr>
          <a:lvl3pPr marL="914400" indent="0">
            <a:defRPr sz="1100">
              <a:latin typeface="+mn-lt"/>
              <a:ea typeface="+mn-ea"/>
              <a:cs typeface="+mn-cs"/>
            </a:defRPr>
          </a:lvl3pPr>
          <a:lvl4pPr marL="1371600" indent="0">
            <a:defRPr sz="1100">
              <a:latin typeface="+mn-lt"/>
              <a:ea typeface="+mn-ea"/>
              <a:cs typeface="+mn-cs"/>
            </a:defRPr>
          </a:lvl4pPr>
          <a:lvl5pPr marL="1828800" indent="0">
            <a:defRPr sz="1100">
              <a:latin typeface="+mn-lt"/>
              <a:ea typeface="+mn-ea"/>
              <a:cs typeface="+mn-cs"/>
            </a:defRPr>
          </a:lvl5pPr>
          <a:lvl6pPr marL="2286000" indent="0">
            <a:defRPr sz="1100">
              <a:latin typeface="+mn-lt"/>
              <a:ea typeface="+mn-ea"/>
              <a:cs typeface="+mn-cs"/>
            </a:defRPr>
          </a:lvl6pPr>
          <a:lvl7pPr marL="2743200" indent="0">
            <a:defRPr sz="1100">
              <a:latin typeface="+mn-lt"/>
              <a:ea typeface="+mn-ea"/>
              <a:cs typeface="+mn-cs"/>
            </a:defRPr>
          </a:lvl7pPr>
          <a:lvl8pPr marL="3200400" indent="0">
            <a:defRPr sz="1100">
              <a:latin typeface="+mn-lt"/>
              <a:ea typeface="+mn-ea"/>
              <a:cs typeface="+mn-cs"/>
            </a:defRPr>
          </a:lvl8pPr>
          <a:lvl9pPr marL="3657600" indent="0">
            <a:defRPr sz="1100">
              <a:latin typeface="+mn-lt"/>
              <a:ea typeface="+mn-ea"/>
              <a:cs typeface="+mn-cs"/>
            </a:defRPr>
          </a:lvl9pPr>
        </a:lstStyle>
        <a:p xmlns:a="http://schemas.openxmlformats.org/drawingml/2006/main">
          <a:r>
            <a:rPr lang="en-US" sz="1100" dirty="0">
              <a:solidFill>
                <a:schemeClr val="accent2"/>
              </a:solidFill>
            </a:rPr>
            <a:t>NPV = </a:t>
          </a:r>
          <a:r>
            <a:rPr lang="en-US" sz="1100" dirty="0" smtClean="0">
              <a:solidFill>
                <a:schemeClr val="accent2"/>
              </a:solidFill>
            </a:rPr>
            <a:t>$0 </a:t>
          </a:r>
          <a:r>
            <a:rPr lang="en-US" sz="1100" dirty="0">
              <a:solidFill>
                <a:schemeClr val="accent2"/>
              </a:solidFill>
            </a:rPr>
            <a:t>M</a:t>
          </a:r>
        </a:p>
      </cdr:txBody>
    </cdr:sp>
  </cdr:relSizeAnchor>
  <cdr:relSizeAnchor xmlns:cdr="http://schemas.openxmlformats.org/drawingml/2006/chartDrawing">
    <cdr:from>
      <cdr:x>0.83129</cdr:x>
      <cdr:y>0.67985</cdr:y>
    </cdr:from>
    <cdr:to>
      <cdr:x>0.96657</cdr:x>
      <cdr:y>0.74413</cdr:y>
    </cdr:to>
    <cdr:sp macro="" textlink="">
      <cdr:nvSpPr>
        <cdr:cNvPr id="19" name="TextBox 1"/>
        <cdr:cNvSpPr txBox="1"/>
      </cdr:nvSpPr>
      <cdr:spPr>
        <a:xfrm xmlns:a="http://schemas.openxmlformats.org/drawingml/2006/main">
          <a:off x="7106401" y="3765544"/>
          <a:ext cx="1156503" cy="356050"/>
        </a:xfrm>
        <a:prstGeom xmlns:a="http://schemas.openxmlformats.org/drawingml/2006/main" prst="rect">
          <a:avLst/>
        </a:prstGeom>
      </cdr:spPr>
      <cdr:txBody>
        <a:bodyPr xmlns:a="http://schemas.openxmlformats.org/drawingml/2006/main" wrap="square" rtlCol="0"/>
        <a:lstStyle xmlns:a="http://schemas.openxmlformats.org/drawingml/2006/main">
          <a:lvl1pPr marL="0" indent="0">
            <a:defRPr sz="1100">
              <a:latin typeface="+mn-lt"/>
              <a:ea typeface="+mn-ea"/>
              <a:cs typeface="+mn-cs"/>
            </a:defRPr>
          </a:lvl1pPr>
          <a:lvl2pPr marL="457200" indent="0">
            <a:defRPr sz="1100">
              <a:latin typeface="+mn-lt"/>
              <a:ea typeface="+mn-ea"/>
              <a:cs typeface="+mn-cs"/>
            </a:defRPr>
          </a:lvl2pPr>
          <a:lvl3pPr marL="914400" indent="0">
            <a:defRPr sz="1100">
              <a:latin typeface="+mn-lt"/>
              <a:ea typeface="+mn-ea"/>
              <a:cs typeface="+mn-cs"/>
            </a:defRPr>
          </a:lvl3pPr>
          <a:lvl4pPr marL="1371600" indent="0">
            <a:defRPr sz="1100">
              <a:latin typeface="+mn-lt"/>
              <a:ea typeface="+mn-ea"/>
              <a:cs typeface="+mn-cs"/>
            </a:defRPr>
          </a:lvl4pPr>
          <a:lvl5pPr marL="1828800" indent="0">
            <a:defRPr sz="1100">
              <a:latin typeface="+mn-lt"/>
              <a:ea typeface="+mn-ea"/>
              <a:cs typeface="+mn-cs"/>
            </a:defRPr>
          </a:lvl5pPr>
          <a:lvl6pPr marL="2286000" indent="0">
            <a:defRPr sz="1100">
              <a:latin typeface="+mn-lt"/>
              <a:ea typeface="+mn-ea"/>
              <a:cs typeface="+mn-cs"/>
            </a:defRPr>
          </a:lvl6pPr>
          <a:lvl7pPr marL="2743200" indent="0">
            <a:defRPr sz="1100">
              <a:latin typeface="+mn-lt"/>
              <a:ea typeface="+mn-ea"/>
              <a:cs typeface="+mn-cs"/>
            </a:defRPr>
          </a:lvl7pPr>
          <a:lvl8pPr marL="3200400" indent="0">
            <a:defRPr sz="1100">
              <a:latin typeface="+mn-lt"/>
              <a:ea typeface="+mn-ea"/>
              <a:cs typeface="+mn-cs"/>
            </a:defRPr>
          </a:lvl8pPr>
          <a:lvl9pPr marL="3657600" indent="0">
            <a:defRPr sz="1100">
              <a:latin typeface="+mn-lt"/>
              <a:ea typeface="+mn-ea"/>
              <a:cs typeface="+mn-cs"/>
            </a:defRPr>
          </a:lvl9pPr>
        </a:lstStyle>
        <a:p xmlns:a="http://schemas.openxmlformats.org/drawingml/2006/main">
          <a:r>
            <a:rPr lang="en-US" sz="1100" dirty="0" err="1">
              <a:solidFill>
                <a:schemeClr val="accent2"/>
              </a:solidFill>
            </a:rPr>
            <a:t>i</a:t>
          </a:r>
          <a:r>
            <a:rPr lang="en-US" sz="1100" baseline="0" dirty="0">
              <a:solidFill>
                <a:schemeClr val="accent2"/>
              </a:solidFill>
            </a:rPr>
            <a:t> = 0.273</a:t>
          </a:r>
          <a:endParaRPr lang="en-US" sz="1100" dirty="0">
            <a:solidFill>
              <a:schemeClr val="accent2"/>
            </a:solidFill>
          </a:endParaRPr>
        </a:p>
      </cdr:txBody>
    </cdr:sp>
  </cdr:relSizeAnchor>
</c:userShape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698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1"/>
            <a:ext cx="3066733" cy="46815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4322" tIns="47161" rIns="94322" bIns="47161" numCol="1" anchor="t" anchorCtr="0" compatLnSpc="1">
            <a:prstTxWarp prst="textNoShape">
              <a:avLst/>
            </a:prstTxWarp>
          </a:bodyPr>
          <a:lstStyle>
            <a:lvl1pPr algn="l" defTabSz="942804">
              <a:defRPr sz="1200" b="0">
                <a:solidFill>
                  <a:schemeClr val="tx1"/>
                </a:solidFill>
                <a:latin typeface="Arial" pitchFamily="34" charset="0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29699" name="Rectangle 3"/>
          <p:cNvSpPr>
            <a:spLocks noGrp="1" noChangeArrowheads="1"/>
          </p:cNvSpPr>
          <p:nvPr>
            <p:ph type="dt" sz="quarter" idx="1"/>
          </p:nvPr>
        </p:nvSpPr>
        <p:spPr bwMode="auto">
          <a:xfrm>
            <a:off x="4008727" y="1"/>
            <a:ext cx="3066733" cy="46815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4322" tIns="47161" rIns="94322" bIns="47161" numCol="1" anchor="t" anchorCtr="0" compatLnSpc="1">
            <a:prstTxWarp prst="textNoShape">
              <a:avLst/>
            </a:prstTxWarp>
          </a:bodyPr>
          <a:lstStyle>
            <a:lvl1pPr algn="r" defTabSz="942804">
              <a:defRPr sz="1200" b="0">
                <a:solidFill>
                  <a:schemeClr val="tx1"/>
                </a:solidFill>
                <a:latin typeface="Arial" pitchFamily="34" charset="0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29700" name="Rectangle 4"/>
          <p:cNvSpPr>
            <a:spLocks noGrp="1" noChangeArrowheads="1"/>
          </p:cNvSpPr>
          <p:nvPr>
            <p:ph type="ftr" sz="quarter" idx="2"/>
          </p:nvPr>
        </p:nvSpPr>
        <p:spPr bwMode="auto">
          <a:xfrm>
            <a:off x="0" y="8893313"/>
            <a:ext cx="3066733" cy="46815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4322" tIns="47161" rIns="94322" bIns="47161" numCol="1" anchor="b" anchorCtr="0" compatLnSpc="1">
            <a:prstTxWarp prst="textNoShape">
              <a:avLst/>
            </a:prstTxWarp>
          </a:bodyPr>
          <a:lstStyle>
            <a:lvl1pPr algn="l" defTabSz="942804">
              <a:defRPr sz="1200" b="0">
                <a:solidFill>
                  <a:schemeClr val="tx1"/>
                </a:solidFill>
                <a:latin typeface="Arial" pitchFamily="34" charset="0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29701" name="Rectangle 5"/>
          <p:cNvSpPr>
            <a:spLocks noGrp="1" noChangeArrowheads="1"/>
          </p:cNvSpPr>
          <p:nvPr>
            <p:ph type="sldNum" sz="quarter" idx="3"/>
          </p:nvPr>
        </p:nvSpPr>
        <p:spPr bwMode="auto">
          <a:xfrm>
            <a:off x="4008727" y="8893313"/>
            <a:ext cx="3066733" cy="46815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4322" tIns="47161" rIns="94322" bIns="47161" numCol="1" anchor="b" anchorCtr="0" compatLnSpc="1">
            <a:prstTxWarp prst="textNoShape">
              <a:avLst/>
            </a:prstTxWarp>
          </a:bodyPr>
          <a:lstStyle>
            <a:lvl1pPr algn="r" defTabSz="942804">
              <a:defRPr sz="1200" b="0">
                <a:solidFill>
                  <a:schemeClr val="tx1"/>
                </a:solidFill>
                <a:latin typeface="Arial" pitchFamily="34" charset="0"/>
              </a:defRPr>
            </a:lvl1pPr>
          </a:lstStyle>
          <a:p>
            <a:pPr>
              <a:defRPr/>
            </a:pPr>
            <a:fld id="{BDCE5CEB-6363-420F-BE45-85B064B89173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48526149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3067050" cy="4699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4008438" y="0"/>
            <a:ext cx="3067050" cy="4699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48AF4F15-A30C-4C62-BF9D-DFD83974C135}" type="datetimeFigureOut">
              <a:rPr lang="en-US" smtClean="0"/>
              <a:t>5/3/2018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431925" y="1169988"/>
            <a:ext cx="4213225" cy="3160712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708025" y="4505325"/>
            <a:ext cx="5661025" cy="3687763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893175"/>
            <a:ext cx="3067050" cy="4699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4008438" y="8893175"/>
            <a:ext cx="3067050" cy="4699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7EA6C2EB-9847-4DF0-8192-8CF4BA8B338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32082829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EA6C2EB-9847-4DF0-8192-8CF4BA8B3382}" type="slidenum">
              <a:rPr lang="en-US" smtClean="0"/>
              <a:t>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8504365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3292477" y="10226675"/>
            <a:ext cx="37306250" cy="7054850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6583364" y="18653125"/>
            <a:ext cx="30724474" cy="841375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3D5278E-ED96-461A-883E-5FD94BC35AA3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7922746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099D8D97-1826-4078-ADDA-4E99B734A4D4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9901782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467100" y="21153443"/>
            <a:ext cx="37307838" cy="653732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3467100" y="13952538"/>
            <a:ext cx="37307838" cy="7200900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9973675-D381-4E0E-B86F-9F9EFE05722F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0424176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2193928" y="7680325"/>
            <a:ext cx="19675474" cy="21726525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22021803" y="7680325"/>
            <a:ext cx="19675474" cy="21726525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DF8DAF2-D655-47B3-A184-648194FE7E75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0980694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193925" y="7369178"/>
            <a:ext cx="19392901" cy="3070225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2193925" y="10439400"/>
            <a:ext cx="19392901" cy="189658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22296438" y="7369178"/>
            <a:ext cx="19400837" cy="3070225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22296438" y="10439400"/>
            <a:ext cx="19400837" cy="189658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9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41F92EC-8C3C-4F10-858C-C66E68A9ECA2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6885976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78AEDA9-9C5F-4252-8D07-E5D3174E9901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6551153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3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30FBADD-EE0D-4AEE-A966-D1DAD5921D3E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8936633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193924" y="1311275"/>
            <a:ext cx="14439901" cy="557688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7160874" y="1311275"/>
            <a:ext cx="24536400" cy="28093988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193924" y="6888163"/>
            <a:ext cx="14439901" cy="22517100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2356635-F299-487E-8478-361B2D7E66D4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0034595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602665" y="23042568"/>
            <a:ext cx="26335037" cy="2720975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8602665" y="2941638"/>
            <a:ext cx="26335037" cy="19750087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en-US" noProof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602665" y="25763543"/>
            <a:ext cx="26335037" cy="386238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5818BA4C-6842-4480-8686-9E83B0824346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7819346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595C329-9094-49E3-ADB9-7C70C8CFFD34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5916138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31821440" y="1317625"/>
            <a:ext cx="9875837" cy="28089225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2193925" y="1317625"/>
            <a:ext cx="29475113" cy="28089225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4CBC182-0EAC-4479-8D18-C53192F402C0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83777652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fourObj" preserve="1">
  <p:cSld name="Title and 4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sz="quarter"/>
          </p:nvPr>
        </p:nvSpPr>
        <p:spPr>
          <a:xfrm>
            <a:off x="2193927" y="1317625"/>
            <a:ext cx="39503350" cy="5486400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>
          <a:xfrm>
            <a:off x="2193928" y="7680326"/>
            <a:ext cx="19675474" cy="10787063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quarter" idx="2"/>
          </p:nvPr>
        </p:nvSpPr>
        <p:spPr>
          <a:xfrm>
            <a:off x="22021803" y="7680326"/>
            <a:ext cx="19675474" cy="10787063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Content Placeholder 4"/>
          <p:cNvSpPr>
            <a:spLocks noGrp="1"/>
          </p:cNvSpPr>
          <p:nvPr>
            <p:ph sz="quarter" idx="3"/>
          </p:nvPr>
        </p:nvSpPr>
        <p:spPr>
          <a:xfrm>
            <a:off x="2193928" y="18619788"/>
            <a:ext cx="19675474" cy="10787062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22021803" y="18619788"/>
            <a:ext cx="19675474" cy="10787062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9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A8E7164-4707-4A19-A6AB-6533AC9FA80C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3065096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0">
          <a:gsLst>
            <a:gs pos="0">
              <a:srgbClr val="DDA9A9"/>
            </a:gs>
            <a:gs pos="50000">
              <a:srgbClr val="990000"/>
            </a:gs>
            <a:gs pos="100000">
              <a:srgbClr val="DDA9A9"/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2194279" y="1317625"/>
            <a:ext cx="39502645" cy="54864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376203" tIns="188102" rIns="376203" bIns="188102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/>
              <a:t>Click to edit Master title style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2194279" y="7680325"/>
            <a:ext cx="39502645" cy="217265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376203" tIns="188102" rIns="376203" bIns="188102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2194279" y="29978350"/>
            <a:ext cx="10241845" cy="2286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376203" tIns="188102" rIns="376203" bIns="188102" numCol="1" anchor="t" anchorCtr="0" compatLnSpc="1">
            <a:prstTxWarp prst="textNoShape">
              <a:avLst/>
            </a:prstTxWarp>
          </a:bodyPr>
          <a:lstStyle>
            <a:lvl1pPr algn="l" defTabSz="3762375">
              <a:defRPr sz="5700" b="0">
                <a:solidFill>
                  <a:schemeClr val="tx1"/>
                </a:solidFill>
                <a:latin typeface="Arial" pitchFamily="34" charset="0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14995879" y="29978350"/>
            <a:ext cx="13899445" cy="2286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376203" tIns="188102" rIns="376203" bIns="188102" numCol="1" anchor="t" anchorCtr="0" compatLnSpc="1">
            <a:prstTxWarp prst="textNoShape">
              <a:avLst/>
            </a:prstTxWarp>
          </a:bodyPr>
          <a:lstStyle>
            <a:lvl1pPr defTabSz="3762375">
              <a:defRPr sz="5700" b="0">
                <a:solidFill>
                  <a:schemeClr val="tx1"/>
                </a:solidFill>
                <a:latin typeface="Arial" pitchFamily="34" charset="0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31455079" y="29978350"/>
            <a:ext cx="10241845" cy="2286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376203" tIns="188102" rIns="376203" bIns="188102" numCol="1" anchor="t" anchorCtr="0" compatLnSpc="1">
            <a:prstTxWarp prst="textNoShape">
              <a:avLst/>
            </a:prstTxWarp>
          </a:bodyPr>
          <a:lstStyle>
            <a:lvl1pPr algn="r" defTabSz="3762375">
              <a:defRPr sz="5700" b="0">
                <a:solidFill>
                  <a:schemeClr val="tx1"/>
                </a:solidFill>
                <a:latin typeface="Arial" pitchFamily="34" charset="0"/>
              </a:defRPr>
            </a:lvl1pPr>
          </a:lstStyle>
          <a:p>
            <a:pPr>
              <a:defRPr/>
            </a:pPr>
            <a:fld id="{5D3B0B1D-8805-4920-9608-A1D4D0B3DD22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</p:sldLayoutIdLst>
  <p:txStyles>
    <p:titleStyle>
      <a:lvl1pPr algn="ctr" defTabSz="3762375" rtl="0" eaLnBrk="0" fontAlgn="base" hangingPunct="0">
        <a:spcBef>
          <a:spcPct val="0"/>
        </a:spcBef>
        <a:spcAft>
          <a:spcPct val="0"/>
        </a:spcAft>
        <a:defRPr sz="18200">
          <a:solidFill>
            <a:schemeClr val="tx2"/>
          </a:solidFill>
          <a:latin typeface="+mj-lt"/>
          <a:ea typeface="+mj-ea"/>
          <a:cs typeface="+mj-cs"/>
        </a:defRPr>
      </a:lvl1pPr>
      <a:lvl2pPr algn="ctr" defTabSz="3762375" rtl="0" eaLnBrk="0" fontAlgn="base" hangingPunct="0">
        <a:spcBef>
          <a:spcPct val="0"/>
        </a:spcBef>
        <a:spcAft>
          <a:spcPct val="0"/>
        </a:spcAft>
        <a:defRPr sz="18200">
          <a:solidFill>
            <a:schemeClr val="tx2"/>
          </a:solidFill>
          <a:latin typeface="Arial" pitchFamily="34" charset="0"/>
        </a:defRPr>
      </a:lvl2pPr>
      <a:lvl3pPr algn="ctr" defTabSz="3762375" rtl="0" eaLnBrk="0" fontAlgn="base" hangingPunct="0">
        <a:spcBef>
          <a:spcPct val="0"/>
        </a:spcBef>
        <a:spcAft>
          <a:spcPct val="0"/>
        </a:spcAft>
        <a:defRPr sz="18200">
          <a:solidFill>
            <a:schemeClr val="tx2"/>
          </a:solidFill>
          <a:latin typeface="Arial" pitchFamily="34" charset="0"/>
        </a:defRPr>
      </a:lvl3pPr>
      <a:lvl4pPr algn="ctr" defTabSz="3762375" rtl="0" eaLnBrk="0" fontAlgn="base" hangingPunct="0">
        <a:spcBef>
          <a:spcPct val="0"/>
        </a:spcBef>
        <a:spcAft>
          <a:spcPct val="0"/>
        </a:spcAft>
        <a:defRPr sz="18200">
          <a:solidFill>
            <a:schemeClr val="tx2"/>
          </a:solidFill>
          <a:latin typeface="Arial" pitchFamily="34" charset="0"/>
        </a:defRPr>
      </a:lvl4pPr>
      <a:lvl5pPr algn="ctr" defTabSz="3762375" rtl="0" eaLnBrk="0" fontAlgn="base" hangingPunct="0">
        <a:spcBef>
          <a:spcPct val="0"/>
        </a:spcBef>
        <a:spcAft>
          <a:spcPct val="0"/>
        </a:spcAft>
        <a:defRPr sz="18200">
          <a:solidFill>
            <a:schemeClr val="tx2"/>
          </a:solidFill>
          <a:latin typeface="Arial" pitchFamily="34" charset="0"/>
        </a:defRPr>
      </a:lvl5pPr>
      <a:lvl6pPr marL="457200" algn="ctr" defTabSz="3762375" rtl="0" fontAlgn="base">
        <a:spcBef>
          <a:spcPct val="0"/>
        </a:spcBef>
        <a:spcAft>
          <a:spcPct val="0"/>
        </a:spcAft>
        <a:defRPr sz="18200">
          <a:solidFill>
            <a:schemeClr val="tx2"/>
          </a:solidFill>
          <a:latin typeface="Arial" pitchFamily="34" charset="0"/>
        </a:defRPr>
      </a:lvl6pPr>
      <a:lvl7pPr marL="914400" algn="ctr" defTabSz="3762375" rtl="0" fontAlgn="base">
        <a:spcBef>
          <a:spcPct val="0"/>
        </a:spcBef>
        <a:spcAft>
          <a:spcPct val="0"/>
        </a:spcAft>
        <a:defRPr sz="18200">
          <a:solidFill>
            <a:schemeClr val="tx2"/>
          </a:solidFill>
          <a:latin typeface="Arial" pitchFamily="34" charset="0"/>
        </a:defRPr>
      </a:lvl7pPr>
      <a:lvl8pPr marL="1371600" algn="ctr" defTabSz="3762375" rtl="0" fontAlgn="base">
        <a:spcBef>
          <a:spcPct val="0"/>
        </a:spcBef>
        <a:spcAft>
          <a:spcPct val="0"/>
        </a:spcAft>
        <a:defRPr sz="18200">
          <a:solidFill>
            <a:schemeClr val="tx2"/>
          </a:solidFill>
          <a:latin typeface="Arial" pitchFamily="34" charset="0"/>
        </a:defRPr>
      </a:lvl8pPr>
      <a:lvl9pPr marL="1828800" algn="ctr" defTabSz="3762375" rtl="0" fontAlgn="base">
        <a:spcBef>
          <a:spcPct val="0"/>
        </a:spcBef>
        <a:spcAft>
          <a:spcPct val="0"/>
        </a:spcAft>
        <a:defRPr sz="18200">
          <a:solidFill>
            <a:schemeClr val="tx2"/>
          </a:solidFill>
          <a:latin typeface="Arial" pitchFamily="34" charset="0"/>
        </a:defRPr>
      </a:lvl9pPr>
    </p:titleStyle>
    <p:bodyStyle>
      <a:lvl1pPr marL="1409700" indent="-1409700" algn="l" defTabSz="3762375" rtl="0" eaLnBrk="0" fontAlgn="base" hangingPunct="0">
        <a:spcBef>
          <a:spcPct val="20000"/>
        </a:spcBef>
        <a:spcAft>
          <a:spcPct val="0"/>
        </a:spcAft>
        <a:buChar char="•"/>
        <a:defRPr sz="13200">
          <a:solidFill>
            <a:schemeClr val="tx1"/>
          </a:solidFill>
          <a:latin typeface="+mn-lt"/>
          <a:ea typeface="+mn-ea"/>
          <a:cs typeface="+mn-cs"/>
        </a:defRPr>
      </a:lvl1pPr>
      <a:lvl2pPr marL="3057525" indent="-1176338" algn="l" defTabSz="3762375" rtl="0" eaLnBrk="0" fontAlgn="base" hangingPunct="0">
        <a:spcBef>
          <a:spcPct val="20000"/>
        </a:spcBef>
        <a:spcAft>
          <a:spcPct val="0"/>
        </a:spcAft>
        <a:buChar char="–"/>
        <a:defRPr sz="11500">
          <a:solidFill>
            <a:schemeClr val="tx1"/>
          </a:solidFill>
          <a:latin typeface="+mn-lt"/>
        </a:defRPr>
      </a:lvl2pPr>
      <a:lvl3pPr marL="4702175" indent="-939800" algn="l" defTabSz="3762375" rtl="0" eaLnBrk="0" fontAlgn="base" hangingPunct="0">
        <a:spcBef>
          <a:spcPct val="20000"/>
        </a:spcBef>
        <a:spcAft>
          <a:spcPct val="0"/>
        </a:spcAft>
        <a:buChar char="•"/>
        <a:defRPr sz="9900">
          <a:solidFill>
            <a:schemeClr val="tx1"/>
          </a:solidFill>
          <a:latin typeface="+mn-lt"/>
        </a:defRPr>
      </a:lvl3pPr>
      <a:lvl4pPr marL="6583363" indent="-939800" algn="l" defTabSz="3762375" rtl="0" eaLnBrk="0" fontAlgn="base" hangingPunct="0">
        <a:spcBef>
          <a:spcPct val="20000"/>
        </a:spcBef>
        <a:spcAft>
          <a:spcPct val="0"/>
        </a:spcAft>
        <a:buChar char="–"/>
        <a:defRPr sz="8200">
          <a:solidFill>
            <a:schemeClr val="tx1"/>
          </a:solidFill>
          <a:latin typeface="+mn-lt"/>
        </a:defRPr>
      </a:lvl4pPr>
      <a:lvl5pPr marL="8466138" indent="-941388" algn="l" defTabSz="3762375" rtl="0" eaLnBrk="0" fontAlgn="base" hangingPunct="0">
        <a:spcBef>
          <a:spcPct val="20000"/>
        </a:spcBef>
        <a:spcAft>
          <a:spcPct val="0"/>
        </a:spcAft>
        <a:buChar char="»"/>
        <a:defRPr sz="8200">
          <a:solidFill>
            <a:schemeClr val="tx1"/>
          </a:solidFill>
          <a:latin typeface="+mn-lt"/>
        </a:defRPr>
      </a:lvl5pPr>
      <a:lvl6pPr marL="8923338" indent="-941388" algn="l" defTabSz="3762375" rtl="0" fontAlgn="base">
        <a:spcBef>
          <a:spcPct val="20000"/>
        </a:spcBef>
        <a:spcAft>
          <a:spcPct val="0"/>
        </a:spcAft>
        <a:buChar char="»"/>
        <a:defRPr sz="8200">
          <a:solidFill>
            <a:schemeClr val="tx1"/>
          </a:solidFill>
          <a:latin typeface="+mn-lt"/>
        </a:defRPr>
      </a:lvl6pPr>
      <a:lvl7pPr marL="9380538" indent="-941388" algn="l" defTabSz="3762375" rtl="0" fontAlgn="base">
        <a:spcBef>
          <a:spcPct val="20000"/>
        </a:spcBef>
        <a:spcAft>
          <a:spcPct val="0"/>
        </a:spcAft>
        <a:buChar char="»"/>
        <a:defRPr sz="8200">
          <a:solidFill>
            <a:schemeClr val="tx1"/>
          </a:solidFill>
          <a:latin typeface="+mn-lt"/>
        </a:defRPr>
      </a:lvl7pPr>
      <a:lvl8pPr marL="9837738" indent="-941388" algn="l" defTabSz="3762375" rtl="0" fontAlgn="base">
        <a:spcBef>
          <a:spcPct val="20000"/>
        </a:spcBef>
        <a:spcAft>
          <a:spcPct val="0"/>
        </a:spcAft>
        <a:buChar char="»"/>
        <a:defRPr sz="8200">
          <a:solidFill>
            <a:schemeClr val="tx1"/>
          </a:solidFill>
          <a:latin typeface="+mn-lt"/>
        </a:defRPr>
      </a:lvl8pPr>
      <a:lvl9pPr marL="10294938" indent="-941388" algn="l" defTabSz="3762375" rtl="0" fontAlgn="base">
        <a:spcBef>
          <a:spcPct val="20000"/>
        </a:spcBef>
        <a:spcAft>
          <a:spcPct val="0"/>
        </a:spcAft>
        <a:buChar char="»"/>
        <a:defRPr sz="8200">
          <a:solidFill>
            <a:schemeClr val="tx1"/>
          </a:solidFill>
          <a:latin typeface="+mn-lt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5.png"/><Relationship Id="rId3" Type="http://schemas.openxmlformats.org/officeDocument/2006/relationships/image" Target="../media/image1.png"/><Relationship Id="rId7" Type="http://schemas.openxmlformats.org/officeDocument/2006/relationships/image" Target="../media/image4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3.png"/><Relationship Id="rId5" Type="http://schemas.openxmlformats.org/officeDocument/2006/relationships/image" Target="../media/image2.png"/><Relationship Id="rId10" Type="http://schemas.openxmlformats.org/officeDocument/2006/relationships/image" Target="../media/image6.emf"/><Relationship Id="rId4" Type="http://schemas.openxmlformats.org/officeDocument/2006/relationships/chart" Target="../charts/chart1.xml"/><Relationship Id="rId9" Type="http://schemas.openxmlformats.org/officeDocument/2006/relationships/chart" Target="../charts/char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0">
          <a:gsLst>
            <a:gs pos="0">
              <a:schemeClr val="bg1"/>
            </a:gs>
            <a:gs pos="100000">
              <a:schemeClr val="bg2"/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Rectangle 2"/>
          <p:cNvSpPr>
            <a:spLocks noGrp="1" noChangeArrowheads="1"/>
          </p:cNvSpPr>
          <p:nvPr>
            <p:ph type="title" sz="quarter"/>
          </p:nvPr>
        </p:nvSpPr>
        <p:spPr>
          <a:xfrm>
            <a:off x="0" y="1"/>
            <a:ext cx="43891200" cy="5486399"/>
          </a:xfrm>
          <a:gradFill>
            <a:gsLst>
              <a:gs pos="0">
                <a:schemeClr val="tx2">
                  <a:lumMod val="50000"/>
                </a:schemeClr>
              </a:gs>
              <a:gs pos="50000">
                <a:schemeClr val="tx2">
                  <a:lumMod val="75000"/>
                </a:schemeClr>
              </a:gs>
              <a:gs pos="100000">
                <a:schemeClr val="tx2">
                  <a:lumMod val="50000"/>
                </a:schemeClr>
              </a:gs>
            </a:gsLst>
            <a:lin ang="5400000" scaled="1"/>
          </a:gradFill>
          <a:ln>
            <a:solidFill>
              <a:schemeClr val="tx1"/>
            </a:solidFill>
            <a:miter lim="800000"/>
            <a:headEnd/>
            <a:tailEnd/>
          </a:ln>
        </p:spPr>
        <p:txBody>
          <a:bodyPr>
            <a:normAutofit fontScale="90000"/>
          </a:bodyPr>
          <a:lstStyle/>
          <a:p>
            <a:pPr indent="-457200" algn="l" eaLnBrk="1" hangingPunct="1">
              <a:spcBef>
                <a:spcPts val="0"/>
              </a:spcBef>
              <a:spcAft>
                <a:spcPts val="0"/>
              </a:spcAft>
            </a:pPr>
            <a:r>
              <a:rPr lang="en-US" sz="8800" dirty="0">
                <a:solidFill>
                  <a:schemeClr val="bg1"/>
                </a:solidFill>
              </a:rPr>
              <a:t>Production of Dimethyl </a:t>
            </a:r>
            <a:r>
              <a:rPr lang="en-US" sz="8800" dirty="0" smtClean="0">
                <a:solidFill>
                  <a:schemeClr val="bg1"/>
                </a:solidFill>
              </a:rPr>
              <a:t>Ether from </a:t>
            </a:r>
            <a:r>
              <a:rPr lang="en-US" sz="8800" dirty="0">
                <a:solidFill>
                  <a:schemeClr val="bg1"/>
                </a:solidFill>
              </a:rPr>
              <a:t>Methanol</a:t>
            </a:r>
            <a:r>
              <a:rPr lang="en-US" sz="8800" dirty="0">
                <a:solidFill>
                  <a:schemeClr val="bg1"/>
                </a:solidFill>
                <a:cs typeface="Arial"/>
              </a:rPr>
              <a:t/>
            </a:r>
            <a:br>
              <a:rPr lang="en-US" sz="8800" dirty="0">
                <a:solidFill>
                  <a:schemeClr val="bg1"/>
                </a:solidFill>
                <a:cs typeface="Arial"/>
              </a:rPr>
            </a:br>
            <a:r>
              <a:rPr lang="en-US" sz="8800" dirty="0">
                <a:solidFill>
                  <a:schemeClr val="bg1"/>
                </a:solidFill>
              </a:rPr>
              <a:t>ROLO Engineers</a:t>
            </a:r>
            <a:r>
              <a:rPr lang="en-US" sz="8800" dirty="0">
                <a:solidFill>
                  <a:srgbClr val="FFFFFF"/>
                </a:solidFill>
                <a:cs typeface="Arial"/>
              </a:rPr>
              <a:t/>
            </a:r>
            <a:br>
              <a:rPr lang="en-US" sz="8800" dirty="0">
                <a:solidFill>
                  <a:srgbClr val="FFFFFF"/>
                </a:solidFill>
                <a:cs typeface="Arial"/>
              </a:rPr>
            </a:br>
            <a:r>
              <a:rPr lang="en-US" sz="8800" dirty="0">
                <a:solidFill>
                  <a:srgbClr val="FFFFFF"/>
                </a:solidFill>
                <a:cs typeface="Arial"/>
              </a:rPr>
              <a:t/>
            </a:r>
            <a:br>
              <a:rPr lang="en-US" sz="8800" dirty="0">
                <a:solidFill>
                  <a:srgbClr val="FFFFFF"/>
                </a:solidFill>
                <a:cs typeface="Arial"/>
              </a:rPr>
            </a:br>
            <a:r>
              <a:rPr lang="en-US" sz="5400" i="1" dirty="0">
                <a:solidFill>
                  <a:srgbClr val="FFFFFF"/>
                </a:solidFill>
              </a:rPr>
              <a:t>Serge Boucher, </a:t>
            </a:r>
            <a:r>
              <a:rPr lang="en-US" sz="5400" i="1" dirty="0" err="1">
                <a:solidFill>
                  <a:srgbClr val="FFFFFF"/>
                </a:solidFill>
              </a:rPr>
              <a:t>MaKenzie</a:t>
            </a:r>
            <a:r>
              <a:rPr lang="en-US" sz="5400" i="1" dirty="0">
                <a:solidFill>
                  <a:srgbClr val="FFFFFF"/>
                </a:solidFill>
              </a:rPr>
              <a:t> Marshall, Jia Mo, Joseph </a:t>
            </a:r>
            <a:r>
              <a:rPr lang="en-US" sz="5400" i="1" dirty="0" err="1">
                <a:solidFill>
                  <a:srgbClr val="FFFFFF"/>
                </a:solidFill>
              </a:rPr>
              <a:t>Verro</a:t>
            </a:r>
            <a:r>
              <a:rPr lang="en-US" sz="5400" i="1" dirty="0">
                <a:solidFill>
                  <a:srgbClr val="FFFFFF"/>
                </a:solidFill>
                <a:cs typeface="Arial"/>
              </a:rPr>
              <a:t/>
            </a:r>
            <a:br>
              <a:rPr lang="en-US" sz="5400" i="1" dirty="0">
                <a:solidFill>
                  <a:srgbClr val="FFFFFF"/>
                </a:solidFill>
                <a:cs typeface="Arial"/>
              </a:rPr>
            </a:br>
            <a:r>
              <a:rPr lang="en-US" sz="5400" i="1" dirty="0">
                <a:solidFill>
                  <a:srgbClr val="FFFFFF"/>
                </a:solidFill>
              </a:rPr>
              <a:t>Chemical Engineering, University of New Hampshire, Durham, NH 03824</a:t>
            </a:r>
          </a:p>
        </p:txBody>
      </p:sp>
      <p:sp>
        <p:nvSpPr>
          <p:cNvPr id="2154" name="Rectangle 166"/>
          <p:cNvSpPr>
            <a:spLocks noChangeArrowheads="1"/>
          </p:cNvSpPr>
          <p:nvPr/>
        </p:nvSpPr>
        <p:spPr bwMode="auto">
          <a:xfrm>
            <a:off x="812800" y="15222487"/>
            <a:ext cx="27365990" cy="855713"/>
          </a:xfrm>
          <a:prstGeom prst="rect">
            <a:avLst/>
          </a:prstGeom>
          <a:gradFill>
            <a:gsLst>
              <a:gs pos="0">
                <a:schemeClr val="tx2">
                  <a:lumMod val="50000"/>
                </a:schemeClr>
              </a:gs>
              <a:gs pos="50000">
                <a:schemeClr val="tx2">
                  <a:lumMod val="75000"/>
                </a:schemeClr>
              </a:gs>
              <a:gs pos="100000">
                <a:schemeClr val="tx2">
                  <a:lumMod val="50000"/>
                </a:schemeClr>
              </a:gs>
            </a:gsLst>
            <a:lin ang="5400000" scaled="1"/>
          </a:gra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lIns="137160" tIns="68580" rIns="137160" bIns="68580" anchor="ctr"/>
          <a:lstStyle/>
          <a:p>
            <a:pPr defTabSz="3762375"/>
            <a:r>
              <a:rPr lang="en-US" sz="6000" dirty="0">
                <a:solidFill>
                  <a:schemeClr val="bg1"/>
                </a:solidFill>
              </a:rPr>
              <a:t>Process Flow Diagram</a:t>
            </a:r>
          </a:p>
        </p:txBody>
      </p:sp>
      <p:sp>
        <p:nvSpPr>
          <p:cNvPr id="2155" name="Rectangle 167"/>
          <p:cNvSpPr>
            <a:spLocks noChangeArrowheads="1"/>
          </p:cNvSpPr>
          <p:nvPr/>
        </p:nvSpPr>
        <p:spPr bwMode="auto">
          <a:xfrm>
            <a:off x="802839" y="6096000"/>
            <a:ext cx="12405161" cy="1022369"/>
          </a:xfrm>
          <a:prstGeom prst="rect">
            <a:avLst/>
          </a:prstGeom>
          <a:gradFill>
            <a:gsLst>
              <a:gs pos="0">
                <a:schemeClr val="tx2">
                  <a:lumMod val="50000"/>
                </a:schemeClr>
              </a:gs>
              <a:gs pos="50000">
                <a:schemeClr val="tx2">
                  <a:lumMod val="75000"/>
                </a:schemeClr>
              </a:gs>
              <a:gs pos="100000">
                <a:schemeClr val="tx2">
                  <a:lumMod val="50000"/>
                </a:schemeClr>
              </a:gs>
            </a:gsLst>
            <a:lin ang="5400000" scaled="1"/>
          </a:gra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lIns="137160" tIns="68580" rIns="137160" bIns="68580" anchor="ctr"/>
          <a:lstStyle/>
          <a:p>
            <a:pPr defTabSz="3762375"/>
            <a:r>
              <a:rPr lang="en-US" sz="6000" dirty="0">
                <a:solidFill>
                  <a:schemeClr val="bg1"/>
                </a:solidFill>
                <a:latin typeface="+mj-lt"/>
                <a:cs typeface="Times New Roman" panose="02020603050405020304" pitchFamily="18" charset="0"/>
              </a:rPr>
              <a:t>Introduction</a:t>
            </a:r>
            <a:endParaRPr lang="en-US" dirty="0">
              <a:solidFill>
                <a:schemeClr val="bg1"/>
              </a:solidFill>
              <a:latin typeface="+mj-lt"/>
              <a:cs typeface="Times New Roman" panose="02020603050405020304" pitchFamily="18" charset="0"/>
            </a:endParaRPr>
          </a:p>
        </p:txBody>
      </p:sp>
      <p:sp>
        <p:nvSpPr>
          <p:cNvPr id="19" name="Rectangle 165"/>
          <p:cNvSpPr>
            <a:spLocks noChangeArrowheads="1"/>
          </p:cNvSpPr>
          <p:nvPr/>
        </p:nvSpPr>
        <p:spPr bwMode="auto">
          <a:xfrm>
            <a:off x="30005865" y="29693937"/>
            <a:ext cx="13064067" cy="931049"/>
          </a:xfrm>
          <a:prstGeom prst="rect">
            <a:avLst/>
          </a:prstGeom>
          <a:gradFill>
            <a:gsLst>
              <a:gs pos="0">
                <a:schemeClr val="tx2">
                  <a:lumMod val="50000"/>
                </a:schemeClr>
              </a:gs>
              <a:gs pos="50000">
                <a:schemeClr val="tx2">
                  <a:lumMod val="75000"/>
                </a:schemeClr>
              </a:gs>
              <a:gs pos="100000">
                <a:schemeClr val="tx2">
                  <a:lumMod val="50000"/>
                </a:schemeClr>
              </a:gs>
            </a:gsLst>
            <a:lin ang="5400000" scaled="1"/>
          </a:gra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lIns="137160" tIns="68580" rIns="137160" bIns="68580" anchor="ctr"/>
          <a:lstStyle/>
          <a:p>
            <a:pPr defTabSz="3762375"/>
            <a:r>
              <a:rPr lang="en-US" sz="6000">
                <a:solidFill>
                  <a:schemeClr val="bg1"/>
                </a:solidFill>
              </a:rPr>
              <a:t>References</a:t>
            </a:r>
            <a:endParaRPr lang="en-US">
              <a:solidFill>
                <a:schemeClr val="bg1"/>
              </a:solidFill>
            </a:endParaRPr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599467" y="1143002"/>
            <a:ext cx="12869333" cy="3851371"/>
          </a:xfrm>
          <a:prstGeom prst="rect">
            <a:avLst/>
          </a:prstGeom>
        </p:spPr>
      </p:pic>
      <p:sp>
        <p:nvSpPr>
          <p:cNvPr id="36" name="Rectangle 164"/>
          <p:cNvSpPr>
            <a:spLocks noChangeArrowheads="1"/>
          </p:cNvSpPr>
          <p:nvPr/>
        </p:nvSpPr>
        <p:spPr bwMode="auto">
          <a:xfrm>
            <a:off x="30021106" y="26435855"/>
            <a:ext cx="12869333" cy="1046916"/>
          </a:xfrm>
          <a:prstGeom prst="rect">
            <a:avLst/>
          </a:prstGeom>
          <a:gradFill>
            <a:gsLst>
              <a:gs pos="0">
                <a:schemeClr val="tx2">
                  <a:lumMod val="50000"/>
                </a:schemeClr>
              </a:gs>
              <a:gs pos="50000">
                <a:schemeClr val="tx2">
                  <a:lumMod val="75000"/>
                </a:schemeClr>
              </a:gs>
              <a:gs pos="100000">
                <a:schemeClr val="tx2">
                  <a:lumMod val="50000"/>
                </a:schemeClr>
              </a:gs>
            </a:gsLst>
            <a:lin ang="5400000" scaled="1"/>
          </a:gra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lIns="137160" tIns="68580" rIns="137160" bIns="68580" anchor="ctr"/>
          <a:lstStyle/>
          <a:p>
            <a:pPr defTabSz="3762375"/>
            <a:r>
              <a:rPr lang="en-US" sz="6000" dirty="0">
                <a:solidFill>
                  <a:schemeClr val="bg1"/>
                </a:solidFill>
                <a:latin typeface="+mj-lt"/>
                <a:cs typeface="Times New Roman" panose="02020603050405020304" pitchFamily="18" charset="0"/>
              </a:rPr>
              <a:t>Acknowledgements</a:t>
            </a:r>
            <a:endParaRPr lang="en-US" sz="5400" dirty="0">
              <a:solidFill>
                <a:schemeClr val="bg1"/>
              </a:solidFill>
              <a:latin typeface="+mj-lt"/>
              <a:cs typeface="Times New Roman" panose="02020603050405020304" pitchFamily="18" charset="0"/>
            </a:endParaRPr>
          </a:p>
        </p:txBody>
      </p:sp>
      <p:sp>
        <p:nvSpPr>
          <p:cNvPr id="20" name="Text Box 2546"/>
          <p:cNvSpPr txBox="1">
            <a:spLocks noChangeArrowheads="1"/>
          </p:cNvSpPr>
          <p:nvPr/>
        </p:nvSpPr>
        <p:spPr bwMode="auto">
          <a:xfrm>
            <a:off x="812802" y="7183576"/>
            <a:ext cx="15113000" cy="7417415"/>
          </a:xfrm>
          <a:custGeom>
            <a:avLst/>
            <a:gdLst>
              <a:gd name="connsiteX0" fmla="*/ 0 w 15113000"/>
              <a:gd name="connsiteY0" fmla="*/ 0 h 7232749"/>
              <a:gd name="connsiteX1" fmla="*/ 15113000 w 15113000"/>
              <a:gd name="connsiteY1" fmla="*/ 0 h 7232749"/>
              <a:gd name="connsiteX2" fmla="*/ 15113000 w 15113000"/>
              <a:gd name="connsiteY2" fmla="*/ 7232749 h 7232749"/>
              <a:gd name="connsiteX3" fmla="*/ 0 w 15113000"/>
              <a:gd name="connsiteY3" fmla="*/ 7232749 h 7232749"/>
              <a:gd name="connsiteX4" fmla="*/ 0 w 15113000"/>
              <a:gd name="connsiteY4" fmla="*/ 0 h 7232749"/>
              <a:gd name="connsiteX0" fmla="*/ 336885 w 15113000"/>
              <a:gd name="connsiteY0" fmla="*/ 1395663 h 7232749"/>
              <a:gd name="connsiteX1" fmla="*/ 15113000 w 15113000"/>
              <a:gd name="connsiteY1" fmla="*/ 0 h 7232749"/>
              <a:gd name="connsiteX2" fmla="*/ 15113000 w 15113000"/>
              <a:gd name="connsiteY2" fmla="*/ 7232749 h 7232749"/>
              <a:gd name="connsiteX3" fmla="*/ 0 w 15113000"/>
              <a:gd name="connsiteY3" fmla="*/ 7232749 h 7232749"/>
              <a:gd name="connsiteX4" fmla="*/ 336885 w 15113000"/>
              <a:gd name="connsiteY4" fmla="*/ 1395663 h 7232749"/>
              <a:gd name="connsiteX0" fmla="*/ 336885 w 15113000"/>
              <a:gd name="connsiteY0" fmla="*/ 0 h 5837086"/>
              <a:gd name="connsiteX1" fmla="*/ 15016747 w 15113000"/>
              <a:gd name="connsiteY1" fmla="*/ 0 h 5837086"/>
              <a:gd name="connsiteX2" fmla="*/ 15113000 w 15113000"/>
              <a:gd name="connsiteY2" fmla="*/ 5837086 h 5837086"/>
              <a:gd name="connsiteX3" fmla="*/ 0 w 15113000"/>
              <a:gd name="connsiteY3" fmla="*/ 5837086 h 5837086"/>
              <a:gd name="connsiteX4" fmla="*/ 336885 w 15113000"/>
              <a:gd name="connsiteY4" fmla="*/ 0 h 5837086"/>
              <a:gd name="connsiteX0" fmla="*/ 48127 w 15113000"/>
              <a:gd name="connsiteY0" fmla="*/ 0 h 5837086"/>
              <a:gd name="connsiteX1" fmla="*/ 15016747 w 15113000"/>
              <a:gd name="connsiteY1" fmla="*/ 0 h 5837086"/>
              <a:gd name="connsiteX2" fmla="*/ 15113000 w 15113000"/>
              <a:gd name="connsiteY2" fmla="*/ 5837086 h 5837086"/>
              <a:gd name="connsiteX3" fmla="*/ 0 w 15113000"/>
              <a:gd name="connsiteY3" fmla="*/ 5837086 h 5837086"/>
              <a:gd name="connsiteX4" fmla="*/ 48127 w 15113000"/>
              <a:gd name="connsiteY4" fmla="*/ 0 h 583708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5113000" h="5837086">
                <a:moveTo>
                  <a:pt x="48127" y="0"/>
                </a:moveTo>
                <a:lnTo>
                  <a:pt x="15016747" y="0"/>
                </a:lnTo>
                <a:lnTo>
                  <a:pt x="15113000" y="5837086"/>
                </a:lnTo>
                <a:lnTo>
                  <a:pt x="0" y="5837086"/>
                </a:lnTo>
                <a:lnTo>
                  <a:pt x="48127" y="0"/>
                </a:lnTo>
                <a:close/>
              </a:path>
            </a:pathLst>
          </a:cu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2" spcCol="182880" anchor="t">
            <a:spAutoFit/>
          </a:bodyPr>
          <a:lstStyle>
            <a:lvl1pPr marL="457200" indent="-457200" eaLnBrk="0" hangingPunct="0">
              <a:defRPr sz="60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1pPr>
            <a:lvl2pPr marL="1200150" indent="-457200" eaLnBrk="0" hangingPunct="0">
              <a:defRPr sz="60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2pPr>
            <a:lvl3pPr marL="1143000" indent="-228600" eaLnBrk="0" hangingPunct="0">
              <a:defRPr sz="60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3pPr>
            <a:lvl4pPr marL="1600200" indent="-228600" eaLnBrk="0" hangingPunct="0">
              <a:defRPr sz="60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4pPr>
            <a:lvl5pPr marL="2057400" indent="-228600" eaLnBrk="0" hangingPunct="0">
              <a:defRPr sz="60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5pPr>
            <a:lvl6pPr marL="2514600" indent="-228600" algn="ctr" eaLnBrk="0" fontAlgn="base" hangingPunct="0">
              <a:spcBef>
                <a:spcPct val="50000"/>
              </a:spcBef>
              <a:spcAft>
                <a:spcPct val="0"/>
              </a:spcAft>
              <a:defRPr sz="60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6pPr>
            <a:lvl7pPr marL="2971800" indent="-228600" algn="ctr" eaLnBrk="0" fontAlgn="base" hangingPunct="0">
              <a:spcBef>
                <a:spcPct val="50000"/>
              </a:spcBef>
              <a:spcAft>
                <a:spcPct val="0"/>
              </a:spcAft>
              <a:defRPr sz="60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7pPr>
            <a:lvl8pPr marL="3429000" indent="-228600" algn="ctr" eaLnBrk="0" fontAlgn="base" hangingPunct="0">
              <a:spcBef>
                <a:spcPct val="50000"/>
              </a:spcBef>
              <a:spcAft>
                <a:spcPct val="0"/>
              </a:spcAft>
              <a:defRPr sz="60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8pPr>
            <a:lvl9pPr marL="3886200" indent="-228600" algn="ctr" eaLnBrk="0" fontAlgn="base" hangingPunct="0">
              <a:spcBef>
                <a:spcPct val="50000"/>
              </a:spcBef>
              <a:spcAft>
                <a:spcPct val="0"/>
              </a:spcAft>
              <a:defRPr sz="60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9pPr>
          </a:lstStyle>
          <a:p>
            <a:pPr marL="0" indent="0" algn="l" eaLnBrk="1" hangingPunct="1">
              <a:spcBef>
                <a:spcPts val="1200"/>
              </a:spcBef>
            </a:pPr>
            <a:r>
              <a:rPr lang="en-US" sz="3600" dirty="0">
                <a:latin typeface="+mn-lt"/>
                <a:cs typeface="Times New Roman" panose="02020603050405020304" pitchFamily="18" charset="0"/>
              </a:rPr>
              <a:t>Market:</a:t>
            </a:r>
          </a:p>
          <a:p>
            <a:pPr marL="685800" indent="-685800" algn="l" eaLnBrk="1" hangingPunct="1">
              <a:spcBef>
                <a:spcPts val="1200"/>
              </a:spcBef>
              <a:buFont typeface="Arial" panose="020B0604020202020204" pitchFamily="34" charset="0"/>
              <a:buChar char="•"/>
            </a:pPr>
            <a:r>
              <a:rPr lang="en-US" sz="3200" b="0" dirty="0">
                <a:latin typeface="+mn-lt"/>
                <a:cs typeface="Times New Roman" panose="02020603050405020304" pitchFamily="18" charset="0"/>
              </a:rPr>
              <a:t>Transportation Fuel [1]</a:t>
            </a:r>
          </a:p>
          <a:p>
            <a:pPr marL="685800" indent="-685800" algn="l" eaLnBrk="1" hangingPunct="1">
              <a:spcBef>
                <a:spcPts val="1200"/>
              </a:spcBef>
              <a:buFont typeface="Arial" panose="020B0604020202020204" pitchFamily="34" charset="0"/>
              <a:buChar char="•"/>
            </a:pPr>
            <a:r>
              <a:rPr lang="en-US" sz="3200" b="0" dirty="0">
                <a:latin typeface="+mn-lt"/>
                <a:cs typeface="Times New Roman" panose="02020603050405020304" pitchFamily="18" charset="0"/>
              </a:rPr>
              <a:t>The global demand for dimethyl </a:t>
            </a:r>
            <a:r>
              <a:rPr lang="en-US" sz="3200" b="0" dirty="0" smtClean="0">
                <a:latin typeface="+mn-lt"/>
                <a:cs typeface="Times New Roman" panose="02020603050405020304" pitchFamily="18" charset="0"/>
              </a:rPr>
              <a:t>ether (DME) </a:t>
            </a:r>
            <a:r>
              <a:rPr lang="en-US" sz="3200" b="0" dirty="0">
                <a:latin typeface="+mn-lt"/>
                <a:cs typeface="Times New Roman" panose="02020603050405020304" pitchFamily="18" charset="0"/>
              </a:rPr>
              <a:t>is continuously increasing and will grow to USD 11.72 billion by 2023 [2]</a:t>
            </a:r>
          </a:p>
          <a:p>
            <a:pPr marL="0" indent="0" algn="l" eaLnBrk="1" hangingPunct="1">
              <a:spcBef>
                <a:spcPts val="1200"/>
              </a:spcBef>
            </a:pPr>
            <a:r>
              <a:rPr lang="en-US" sz="3600" dirty="0">
                <a:latin typeface="+mn-lt"/>
                <a:cs typeface="Times New Roman" panose="02020603050405020304" pitchFamily="18" charset="0"/>
              </a:rPr>
              <a:t>Product:</a:t>
            </a:r>
          </a:p>
          <a:p>
            <a:pPr marL="685800" indent="-685800" algn="l" eaLnBrk="1" hangingPunct="1">
              <a:spcBef>
                <a:spcPts val="1200"/>
              </a:spcBef>
              <a:buFont typeface="Arial" panose="020B0604020202020204" pitchFamily="34" charset="0"/>
              <a:buChar char="•"/>
            </a:pPr>
            <a:r>
              <a:rPr lang="en-US" sz="3200" b="0" dirty="0">
                <a:latin typeface="+mn-lt"/>
                <a:cs typeface="Times New Roman" panose="02020603050405020304" pitchFamily="18" charset="0"/>
              </a:rPr>
              <a:t>ISO DME Fuel Plant gate Standard (ASTM D7901.144734) [1]</a:t>
            </a:r>
          </a:p>
          <a:p>
            <a:pPr marL="0" indent="0" algn="l" eaLnBrk="1" hangingPunct="1">
              <a:spcBef>
                <a:spcPts val="1200"/>
              </a:spcBef>
            </a:pPr>
            <a:r>
              <a:rPr lang="en-US" sz="3600" dirty="0">
                <a:latin typeface="+mn-lt"/>
                <a:cs typeface="Times New Roman" panose="02020603050405020304" pitchFamily="18" charset="0"/>
              </a:rPr>
              <a:t>Critical to quality variables:</a:t>
            </a:r>
          </a:p>
          <a:p>
            <a:pPr algn="l" eaLnBrk="1" hangingPunct="1">
              <a:spcBef>
                <a:spcPts val="1200"/>
              </a:spcBef>
              <a:buFont typeface="Arial" panose="020B0604020202020204" pitchFamily="34" charset="0"/>
              <a:buChar char="•"/>
            </a:pPr>
            <a:r>
              <a:rPr lang="en-US" sz="3200" b="0" dirty="0">
                <a:latin typeface="+mn-lt"/>
                <a:cs typeface="Times New Roman" panose="02020603050405020304" pitchFamily="18" charset="0"/>
              </a:rPr>
              <a:t>Composition of 98.5 </a:t>
            </a:r>
            <a:r>
              <a:rPr lang="en-US" sz="3200" b="0" dirty="0" err="1">
                <a:latin typeface="+mn-lt"/>
                <a:cs typeface="Times New Roman" panose="02020603050405020304" pitchFamily="18" charset="0"/>
              </a:rPr>
              <a:t>wt</a:t>
            </a:r>
            <a:r>
              <a:rPr lang="en-US" sz="3200" b="0" dirty="0">
                <a:latin typeface="+mn-lt"/>
                <a:cs typeface="Times New Roman" panose="02020603050405020304" pitchFamily="18" charset="0"/>
              </a:rPr>
              <a:t>% </a:t>
            </a:r>
            <a:r>
              <a:rPr lang="en-US" sz="3200" b="0" dirty="0" smtClean="0">
                <a:latin typeface="+mn-lt"/>
                <a:cs typeface="Times New Roman" panose="02020603050405020304" pitchFamily="18" charset="0"/>
              </a:rPr>
              <a:t>minimum</a:t>
            </a:r>
          </a:p>
          <a:p>
            <a:pPr marL="0" indent="0" algn="l" eaLnBrk="1" hangingPunct="1">
              <a:spcBef>
                <a:spcPts val="1200"/>
              </a:spcBef>
            </a:pPr>
            <a:endParaRPr lang="en-US" sz="3200" b="0" dirty="0">
              <a:latin typeface="+mn-lt"/>
              <a:cs typeface="Times New Roman" panose="02020603050405020304" pitchFamily="18" charset="0"/>
            </a:endParaRPr>
          </a:p>
          <a:p>
            <a:pPr marL="0" indent="0" algn="l" eaLnBrk="1" hangingPunct="1">
              <a:spcBef>
                <a:spcPts val="1200"/>
              </a:spcBef>
            </a:pPr>
            <a:r>
              <a:rPr lang="en-US" sz="3600" dirty="0">
                <a:latin typeface="+mn-lt"/>
                <a:cs typeface="Times New Roman" panose="02020603050405020304" pitchFamily="18" charset="0"/>
              </a:rPr>
              <a:t>Reaction:</a:t>
            </a:r>
          </a:p>
          <a:p>
            <a:pPr algn="l" eaLnBrk="1" hangingPunct="1">
              <a:spcBef>
                <a:spcPts val="1200"/>
              </a:spcBef>
              <a:buFont typeface="Arial"/>
              <a:buChar char="•"/>
            </a:pPr>
            <a:r>
              <a:rPr lang="en-US" sz="3200" b="0" dirty="0">
                <a:latin typeface="+mn-lt"/>
                <a:cs typeface="Times New Roman" panose="02020603050405020304" pitchFamily="18" charset="0"/>
              </a:rPr>
              <a:t>Gas phase</a:t>
            </a:r>
          </a:p>
          <a:p>
            <a:pPr algn="l" eaLnBrk="1" hangingPunct="1">
              <a:spcBef>
                <a:spcPts val="1200"/>
              </a:spcBef>
              <a:buFont typeface="Arial"/>
              <a:buChar char="•"/>
            </a:pPr>
            <a:r>
              <a:rPr lang="en-US" sz="3200" b="0" dirty="0">
                <a:latin typeface="+mn-lt"/>
                <a:cs typeface="Times New Roman" panose="02020603050405020304" pitchFamily="18" charset="0"/>
              </a:rPr>
              <a:t>Gamma Alumina Catalyst</a:t>
            </a:r>
          </a:p>
          <a:p>
            <a:pPr algn="l" eaLnBrk="1" hangingPunct="1">
              <a:spcBef>
                <a:spcPts val="1200"/>
              </a:spcBef>
              <a:buFont typeface="Arial"/>
              <a:buChar char="•"/>
            </a:pPr>
            <a:r>
              <a:rPr lang="en-US" sz="3200" b="0" dirty="0">
                <a:latin typeface="+mn-lt"/>
                <a:cs typeface="Times New Roman" panose="02020603050405020304" pitchFamily="18" charset="0"/>
              </a:rPr>
              <a:t>35 </a:t>
            </a:r>
            <a:r>
              <a:rPr lang="en-US" sz="3200" b="0" dirty="0" err="1">
                <a:latin typeface="+mn-lt"/>
                <a:cs typeface="Times New Roman" panose="02020603050405020304" pitchFamily="18" charset="0"/>
              </a:rPr>
              <a:t>barg</a:t>
            </a:r>
            <a:r>
              <a:rPr lang="en-US" sz="3200" b="0" dirty="0">
                <a:latin typeface="+mn-lt"/>
                <a:cs typeface="Times New Roman" panose="02020603050405020304" pitchFamily="18" charset="0"/>
              </a:rPr>
              <a:t> and 325 </a:t>
            </a:r>
            <a:r>
              <a:rPr lang="en-US" sz="3200" b="0" dirty="0" smtClean="0">
                <a:latin typeface="+mn-lt"/>
                <a:cs typeface="Times New Roman" panose="02020603050405020304" pitchFamily="18" charset="0"/>
              </a:rPr>
              <a:t>℃</a:t>
            </a:r>
            <a:endParaRPr lang="en-US" sz="3200" b="0" dirty="0">
              <a:latin typeface="+mn-lt"/>
              <a:cs typeface="Times New Roman" panose="02020603050405020304" pitchFamily="18" charset="0"/>
            </a:endParaRPr>
          </a:p>
          <a:p>
            <a:pPr algn="l" eaLnBrk="1" hangingPunct="1">
              <a:spcBef>
                <a:spcPts val="1200"/>
              </a:spcBef>
              <a:buFont typeface="Arial"/>
              <a:buChar char="•"/>
            </a:pPr>
            <a:r>
              <a:rPr lang="en-US" sz="3200" b="0" dirty="0">
                <a:latin typeface="+mn-lt"/>
                <a:cs typeface="Times New Roman" panose="02020603050405020304" pitchFamily="18" charset="0"/>
              </a:rPr>
              <a:t>Single pass conversion: 85%</a:t>
            </a:r>
          </a:p>
          <a:p>
            <a:pPr algn="l" eaLnBrk="1" hangingPunct="1">
              <a:spcBef>
                <a:spcPts val="1200"/>
              </a:spcBef>
              <a:buFont typeface="Arial"/>
              <a:buChar char="•"/>
            </a:pPr>
            <a:r>
              <a:rPr lang="en-US" sz="3200" b="0" dirty="0">
                <a:latin typeface="+mn-lt"/>
                <a:cs typeface="Times New Roman" panose="02020603050405020304" pitchFamily="18" charset="0"/>
              </a:rPr>
              <a:t>Overall conversion: 99.99%</a:t>
            </a:r>
          </a:p>
          <a:p>
            <a:pPr marL="0" indent="0" algn="l" eaLnBrk="1" hangingPunct="1">
              <a:spcBef>
                <a:spcPts val="1200"/>
              </a:spcBef>
            </a:pPr>
            <a:r>
              <a:rPr lang="en-US" sz="3600" dirty="0">
                <a:latin typeface="+mn-lt"/>
                <a:cs typeface="Times New Roman" panose="02020603050405020304" pitchFamily="18" charset="0"/>
              </a:rPr>
              <a:t>Capacity:</a:t>
            </a:r>
          </a:p>
          <a:p>
            <a:pPr algn="l" eaLnBrk="1" hangingPunct="1">
              <a:spcBef>
                <a:spcPts val="1200"/>
              </a:spcBef>
              <a:buFont typeface="Arial" panose="020B0604020202020204" pitchFamily="34" charset="0"/>
              <a:buChar char="•"/>
            </a:pPr>
            <a:r>
              <a:rPr lang="en-US" sz="3200" b="0" dirty="0">
                <a:latin typeface="+mn-lt"/>
                <a:cs typeface="Times New Roman" panose="02020603050405020304" pitchFamily="18" charset="0"/>
              </a:rPr>
              <a:t>250,000 gallons per day at 100% [1]</a:t>
            </a:r>
          </a:p>
          <a:p>
            <a:pPr algn="l" eaLnBrk="1" hangingPunct="1">
              <a:spcBef>
                <a:spcPts val="1200"/>
              </a:spcBef>
              <a:buFont typeface="Arial" panose="020B0604020202020204" pitchFamily="34" charset="0"/>
              <a:buChar char="•"/>
            </a:pPr>
            <a:r>
              <a:rPr lang="en-US" sz="3200" b="0" dirty="0">
                <a:latin typeface="+mn-lt"/>
                <a:cs typeface="Times New Roman" panose="02020603050405020304" pitchFamily="18" charset="0"/>
              </a:rPr>
              <a:t>125,000 gallons per day at 50%</a:t>
            </a:r>
          </a:p>
          <a:p>
            <a:pPr marL="0" indent="0" algn="l" eaLnBrk="1" hangingPunct="1">
              <a:spcBef>
                <a:spcPts val="1200"/>
              </a:spcBef>
            </a:pPr>
            <a:r>
              <a:rPr lang="en-US" sz="3600" dirty="0">
                <a:latin typeface="+mn-lt"/>
                <a:cs typeface="Times New Roman" panose="02020603050405020304" pitchFamily="18" charset="0"/>
              </a:rPr>
              <a:t>Location:</a:t>
            </a:r>
          </a:p>
          <a:p>
            <a:pPr algn="l" eaLnBrk="1" hangingPunct="1">
              <a:spcBef>
                <a:spcPts val="1200"/>
              </a:spcBef>
              <a:buFont typeface="Arial" panose="020B0604020202020204" pitchFamily="34" charset="0"/>
              <a:buChar char="•"/>
            </a:pPr>
            <a:r>
              <a:rPr lang="en-US" sz="3200" b="0" dirty="0">
                <a:latin typeface="+mn-lt"/>
                <a:cs typeface="Times New Roman" panose="02020603050405020304" pitchFamily="18" charset="0"/>
              </a:rPr>
              <a:t>Lake Charles, LA [1]</a:t>
            </a:r>
          </a:p>
        </p:txBody>
      </p:sp>
      <p:sp>
        <p:nvSpPr>
          <p:cNvPr id="22" name="Rectangle 164"/>
          <p:cNvSpPr>
            <a:spLocks noChangeArrowheads="1"/>
          </p:cNvSpPr>
          <p:nvPr/>
        </p:nvSpPr>
        <p:spPr bwMode="auto">
          <a:xfrm>
            <a:off x="30005865" y="20726732"/>
            <a:ext cx="12869333" cy="1009477"/>
          </a:xfrm>
          <a:prstGeom prst="rect">
            <a:avLst/>
          </a:prstGeom>
          <a:gradFill>
            <a:gsLst>
              <a:gs pos="0">
                <a:schemeClr val="tx2">
                  <a:lumMod val="50000"/>
                </a:schemeClr>
              </a:gs>
              <a:gs pos="50000">
                <a:schemeClr val="tx2">
                  <a:lumMod val="75000"/>
                </a:schemeClr>
              </a:gs>
              <a:gs pos="100000">
                <a:schemeClr val="tx2">
                  <a:lumMod val="50000"/>
                </a:schemeClr>
              </a:gs>
            </a:gsLst>
            <a:lin ang="5400000" scaled="1"/>
          </a:gra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lIns="137160" tIns="68580" rIns="137160" bIns="68580" anchor="ctr"/>
          <a:lstStyle/>
          <a:p>
            <a:pPr defTabSz="3762375"/>
            <a:r>
              <a:rPr lang="en-US" sz="6000">
                <a:solidFill>
                  <a:schemeClr val="bg1"/>
                </a:solidFill>
                <a:latin typeface="+mj-lt"/>
                <a:cs typeface="Times New Roman" panose="02020603050405020304" pitchFamily="18" charset="0"/>
              </a:rPr>
              <a:t>Conclusions</a:t>
            </a:r>
            <a:endParaRPr lang="en-US" sz="5400">
              <a:solidFill>
                <a:schemeClr val="bg1"/>
              </a:solidFill>
              <a:latin typeface="+mj-lt"/>
              <a:cs typeface="Times New Roman" panose="02020603050405020304" pitchFamily="18" charset="0"/>
            </a:endParaRPr>
          </a:p>
        </p:txBody>
      </p:sp>
      <p:sp>
        <p:nvSpPr>
          <p:cNvPr id="25" name="Rectangle 164"/>
          <p:cNvSpPr>
            <a:spLocks noChangeArrowheads="1"/>
          </p:cNvSpPr>
          <p:nvPr/>
        </p:nvSpPr>
        <p:spPr bwMode="auto">
          <a:xfrm>
            <a:off x="29960145" y="15228041"/>
            <a:ext cx="12869333" cy="957428"/>
          </a:xfrm>
          <a:prstGeom prst="rect">
            <a:avLst/>
          </a:prstGeom>
          <a:gradFill>
            <a:gsLst>
              <a:gs pos="0">
                <a:schemeClr val="tx2">
                  <a:lumMod val="50000"/>
                </a:schemeClr>
              </a:gs>
              <a:gs pos="50000">
                <a:schemeClr val="tx2">
                  <a:lumMod val="75000"/>
                </a:schemeClr>
              </a:gs>
              <a:gs pos="100000">
                <a:schemeClr val="tx2">
                  <a:lumMod val="50000"/>
                </a:schemeClr>
              </a:gs>
            </a:gsLst>
            <a:lin ang="5400000" scaled="1"/>
          </a:gra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lIns="137160" tIns="68580" rIns="137160" bIns="68580" anchor="ctr"/>
          <a:lstStyle/>
          <a:p>
            <a:pPr defTabSz="3762375"/>
            <a:r>
              <a:rPr lang="en-US" sz="6000" dirty="0">
                <a:solidFill>
                  <a:schemeClr val="bg1"/>
                </a:solidFill>
                <a:latin typeface="+mj-lt"/>
                <a:cs typeface="Times New Roman" panose="02020603050405020304" pitchFamily="18" charset="0"/>
              </a:rPr>
              <a:t>Safety Evaluation</a:t>
            </a:r>
            <a:endParaRPr lang="en-US" sz="5400" dirty="0">
              <a:solidFill>
                <a:schemeClr val="bg1"/>
              </a:solidFill>
              <a:latin typeface="+mj-lt"/>
              <a:cs typeface="Times New Roman" panose="02020603050405020304" pitchFamily="18" charset="0"/>
            </a:endParaRPr>
          </a:p>
        </p:txBody>
      </p:sp>
      <p:sp>
        <p:nvSpPr>
          <p:cNvPr id="26" name="Rectangle 164"/>
          <p:cNvSpPr>
            <a:spLocks noChangeArrowheads="1"/>
          </p:cNvSpPr>
          <p:nvPr/>
        </p:nvSpPr>
        <p:spPr bwMode="auto">
          <a:xfrm>
            <a:off x="17449800" y="6096001"/>
            <a:ext cx="25394918" cy="883980"/>
          </a:xfrm>
          <a:prstGeom prst="rect">
            <a:avLst/>
          </a:prstGeom>
          <a:gradFill>
            <a:gsLst>
              <a:gs pos="0">
                <a:schemeClr val="tx2">
                  <a:lumMod val="50000"/>
                </a:schemeClr>
              </a:gs>
              <a:gs pos="50000">
                <a:schemeClr val="tx2">
                  <a:lumMod val="75000"/>
                </a:schemeClr>
              </a:gs>
              <a:gs pos="100000">
                <a:schemeClr val="tx2">
                  <a:lumMod val="50000"/>
                </a:schemeClr>
              </a:gs>
            </a:gsLst>
            <a:lin ang="5400000" scaled="1"/>
          </a:gra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lIns="137160" tIns="68580" rIns="137160" bIns="68580" anchor="ctr"/>
          <a:lstStyle/>
          <a:p>
            <a:pPr defTabSz="3762375"/>
            <a:r>
              <a:rPr lang="en-US" sz="6000" dirty="0">
                <a:solidFill>
                  <a:schemeClr val="bg1"/>
                </a:solidFill>
                <a:latin typeface="+mj-lt"/>
                <a:cs typeface="Times New Roman" panose="02020603050405020304" pitchFamily="18" charset="0"/>
              </a:rPr>
              <a:t>Economic Analysis</a:t>
            </a:r>
            <a:endParaRPr lang="en-US" sz="5400" dirty="0">
              <a:solidFill>
                <a:schemeClr val="bg1"/>
              </a:solidFill>
              <a:latin typeface="+mj-lt"/>
              <a:cs typeface="Times New Roman" panose="02020603050405020304" pitchFamily="18" charset="0"/>
            </a:endParaRPr>
          </a:p>
        </p:txBody>
      </p:sp>
      <p:sp>
        <p:nvSpPr>
          <p:cNvPr id="2" name="Rectangle 2"/>
          <p:cNvSpPr>
            <a:spLocks noChangeArrowheads="1"/>
          </p:cNvSpPr>
          <p:nvPr/>
        </p:nvSpPr>
        <p:spPr bwMode="auto">
          <a:xfrm>
            <a:off x="0" y="0"/>
            <a:ext cx="438912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sp>
        <p:nvSpPr>
          <p:cNvPr id="5" name="Rectangle 4"/>
          <p:cNvSpPr>
            <a:spLocks noChangeArrowheads="1"/>
          </p:cNvSpPr>
          <p:nvPr/>
        </p:nvSpPr>
        <p:spPr bwMode="auto">
          <a:xfrm>
            <a:off x="9906000" y="24433529"/>
            <a:ext cx="438912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sp>
        <p:nvSpPr>
          <p:cNvPr id="12" name="TextBox 11"/>
          <p:cNvSpPr txBox="1"/>
          <p:nvPr/>
        </p:nvSpPr>
        <p:spPr>
          <a:xfrm>
            <a:off x="17830800" y="13605326"/>
            <a:ext cx="7135707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571500" indent="-571500" algn="l">
              <a:buFont typeface="Arial" panose="020B0604020202020204" pitchFamily="34" charset="0"/>
              <a:buChar char="•"/>
            </a:pPr>
            <a:r>
              <a:rPr lang="en-US" sz="3200" b="0" dirty="0">
                <a:solidFill>
                  <a:schemeClr val="tx1"/>
                </a:solidFill>
                <a:latin typeface="+mn-lt"/>
                <a:cs typeface="Times New Roman" panose="02020603050405020304" pitchFamily="18" charset="0"/>
              </a:rPr>
              <a:t>Grass Roots Costs: $7.67 million</a:t>
            </a:r>
          </a:p>
          <a:p>
            <a:pPr marL="571500" indent="-571500" algn="l">
              <a:buFont typeface="Arial" panose="020B0604020202020204" pitchFamily="34" charset="0"/>
              <a:buChar char="•"/>
            </a:pPr>
            <a:r>
              <a:rPr lang="en-US" sz="3200" b="0" dirty="0">
                <a:solidFill>
                  <a:schemeClr val="tx1"/>
                </a:solidFill>
                <a:latin typeface="+mn-lt"/>
                <a:cs typeface="Times New Roman" panose="02020603050405020304" pitchFamily="18" charset="0"/>
              </a:rPr>
              <a:t>Total Capital Investment: $9.06 million</a:t>
            </a:r>
          </a:p>
        </p:txBody>
      </p:sp>
      <p:sp>
        <p:nvSpPr>
          <p:cNvPr id="13" name="TextBox 12"/>
          <p:cNvSpPr txBox="1"/>
          <p:nvPr/>
        </p:nvSpPr>
        <p:spPr>
          <a:xfrm>
            <a:off x="25146000" y="13418105"/>
            <a:ext cx="7955795" cy="1200329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lstStyle/>
          <a:p>
            <a:pPr marL="571500" indent="-571500" algn="l">
              <a:buFont typeface="Arial"/>
              <a:buChar char="•"/>
            </a:pPr>
            <a:r>
              <a:rPr lang="en-US" sz="3600" b="0" dirty="0">
                <a:solidFill>
                  <a:schemeClr val="tx1"/>
                </a:solidFill>
                <a:latin typeface="+mn-lt"/>
                <a:cs typeface="Times New Roman" panose="02020603050405020304" pitchFamily="18" charset="0"/>
              </a:rPr>
              <a:t>Plant is under construction for 2 years and operates for 20 years [1]</a:t>
            </a:r>
            <a:endParaRPr lang="en-US" dirty="0">
              <a:latin typeface="+mn-lt"/>
            </a:endParaRPr>
          </a:p>
        </p:txBody>
      </p:sp>
      <p:graphicFrame>
        <p:nvGraphicFramePr>
          <p:cNvPr id="34" name="Chart 33">
            <a:extLst>
              <a:ext uri="{FF2B5EF4-FFF2-40B4-BE49-F238E27FC236}">
                <a16:creationId xmlns:a16="http://schemas.microsoft.com/office/drawing/2014/main" id="{E0B8DCE6-F79E-C04D-906C-2856D7CDC391}"/>
              </a:ext>
            </a:extLst>
          </p:cNvPr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1743364932"/>
              </p:ext>
            </p:extLst>
          </p:nvPr>
        </p:nvGraphicFramePr>
        <p:xfrm>
          <a:off x="33048376" y="7102091"/>
          <a:ext cx="9842064" cy="5953908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4"/>
          </a:graphicData>
        </a:graphic>
      </p:graphicFrame>
      <p:sp>
        <p:nvSpPr>
          <p:cNvPr id="14" name="TextBox 13"/>
          <p:cNvSpPr txBox="1"/>
          <p:nvPr/>
        </p:nvSpPr>
        <p:spPr>
          <a:xfrm>
            <a:off x="34714010" y="12373152"/>
            <a:ext cx="8143205" cy="2862322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lstStyle/>
          <a:p>
            <a:pPr marL="571500" indent="-571500" algn="l">
              <a:buFont typeface="Arial" panose="020B0604020202020204" pitchFamily="34" charset="0"/>
              <a:buChar char="•"/>
            </a:pPr>
            <a:r>
              <a:rPr lang="en-US" sz="3600" b="0" dirty="0">
                <a:solidFill>
                  <a:schemeClr val="tx1"/>
                </a:solidFill>
                <a:latin typeface="+mn-lt"/>
                <a:cs typeface="Times New Roman" panose="02020603050405020304" pitchFamily="18" charset="0"/>
              </a:rPr>
              <a:t>Market price: $2.28/gal</a:t>
            </a:r>
          </a:p>
          <a:p>
            <a:pPr marL="571500" indent="-571500" algn="l">
              <a:buFont typeface="Arial" panose="020B0604020202020204" pitchFamily="34" charset="0"/>
              <a:buChar char="•"/>
            </a:pPr>
            <a:r>
              <a:rPr lang="en-US" sz="3600" b="0" dirty="0">
                <a:solidFill>
                  <a:schemeClr val="tx1"/>
                </a:solidFill>
                <a:latin typeface="+mn-lt"/>
                <a:cs typeface="Times New Roman" panose="02020603050405020304" pitchFamily="18" charset="0"/>
              </a:rPr>
              <a:t>Net annual profit: $1.97 Million</a:t>
            </a:r>
          </a:p>
          <a:p>
            <a:pPr marL="571500" indent="-571500" algn="l">
              <a:buFont typeface="Arial" panose="020B0604020202020204" pitchFamily="34" charset="0"/>
              <a:buChar char="•"/>
            </a:pPr>
            <a:r>
              <a:rPr lang="en-US" sz="3600" b="0" dirty="0">
                <a:solidFill>
                  <a:schemeClr val="tx1"/>
                </a:solidFill>
                <a:latin typeface="+mn-lt"/>
                <a:cs typeface="Times New Roman" panose="02020603050405020304" pitchFamily="18" charset="0"/>
              </a:rPr>
              <a:t>After tax rate of return: 33%</a:t>
            </a:r>
          </a:p>
          <a:p>
            <a:pPr marL="571500" indent="-571500" algn="l">
              <a:buFont typeface="Arial" panose="020B0604020202020204" pitchFamily="34" charset="0"/>
              <a:buChar char="•"/>
            </a:pPr>
            <a:r>
              <a:rPr lang="en-US" sz="3600" b="0" dirty="0" smtClean="0">
                <a:solidFill>
                  <a:schemeClr val="tx1"/>
                </a:solidFill>
                <a:latin typeface="+mn-lt"/>
                <a:cs typeface="Times New Roman" panose="02020603050405020304" pitchFamily="18" charset="0"/>
              </a:rPr>
              <a:t>DBEP</a:t>
            </a:r>
            <a:r>
              <a:rPr lang="en-US" sz="3600" b="0" dirty="0">
                <a:solidFill>
                  <a:schemeClr val="tx1"/>
                </a:solidFill>
                <a:latin typeface="+mn-lt"/>
                <a:cs typeface="Times New Roman" panose="02020603050405020304" pitchFamily="18" charset="0"/>
              </a:rPr>
              <a:t>: 6 Years</a:t>
            </a:r>
          </a:p>
          <a:p>
            <a:pPr marL="571500" indent="-571500" algn="l">
              <a:buFont typeface="Arial" panose="020B0604020202020204" pitchFamily="34" charset="0"/>
              <a:buChar char="•"/>
            </a:pPr>
            <a:r>
              <a:rPr lang="en-US" sz="3600" b="0" dirty="0">
                <a:solidFill>
                  <a:schemeClr val="tx1"/>
                </a:solidFill>
                <a:latin typeface="+mn-lt"/>
                <a:cs typeface="Times New Roman" panose="02020603050405020304" pitchFamily="18" charset="0"/>
              </a:rPr>
              <a:t>PBP: 3.2 Years</a:t>
            </a:r>
          </a:p>
        </p:txBody>
      </p:sp>
      <p:sp>
        <p:nvSpPr>
          <p:cNvPr id="16" name="TextBox 15"/>
          <p:cNvSpPr txBox="1"/>
          <p:nvPr/>
        </p:nvSpPr>
        <p:spPr>
          <a:xfrm>
            <a:off x="29918276" y="16234125"/>
            <a:ext cx="6324600" cy="398570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600" dirty="0">
                <a:solidFill>
                  <a:schemeClr val="tx1"/>
                </a:solidFill>
                <a:latin typeface="+mn-lt"/>
                <a:cs typeface="Times New Roman" panose="02020603050405020304" pitchFamily="18" charset="0"/>
              </a:rPr>
              <a:t>Inherent Safe Design</a:t>
            </a:r>
          </a:p>
          <a:p>
            <a:pPr marL="457200" indent="-457200" algn="l">
              <a:buFont typeface="Arial" panose="020B0604020202020204" pitchFamily="34" charset="0"/>
              <a:buChar char="•"/>
            </a:pPr>
            <a:r>
              <a:rPr lang="en-US" sz="3100" b="0" dirty="0">
                <a:solidFill>
                  <a:schemeClr val="tx1"/>
                </a:solidFill>
                <a:latin typeface="+mn-lt"/>
                <a:cs typeface="Times New Roman" panose="02020603050405020304" pitchFamily="18" charset="0"/>
              </a:rPr>
              <a:t>A continuous process was used</a:t>
            </a:r>
          </a:p>
          <a:p>
            <a:pPr marL="457200" indent="-457200" algn="l">
              <a:buFont typeface="Arial" panose="020B0604020202020204" pitchFamily="34" charset="0"/>
              <a:buChar char="•"/>
            </a:pPr>
            <a:r>
              <a:rPr lang="en-US" sz="3100" b="0" dirty="0">
                <a:solidFill>
                  <a:schemeClr val="tx1"/>
                </a:solidFill>
                <a:latin typeface="+mn-lt"/>
                <a:cs typeface="Times New Roman" panose="02020603050405020304" pitchFamily="18" charset="0"/>
              </a:rPr>
              <a:t>Pipes are insulated to reduce the risk of burns</a:t>
            </a:r>
          </a:p>
          <a:p>
            <a:pPr marL="457200" indent="-457200" algn="l">
              <a:buFont typeface="Arial" panose="020B0604020202020204" pitchFamily="34" charset="0"/>
              <a:buChar char="•"/>
            </a:pPr>
            <a:r>
              <a:rPr lang="en-US" sz="3100" b="0" dirty="0">
                <a:solidFill>
                  <a:schemeClr val="tx1"/>
                </a:solidFill>
                <a:latin typeface="+mn-lt"/>
                <a:cs typeface="Times New Roman" panose="02020603050405020304" pitchFamily="18" charset="0"/>
              </a:rPr>
              <a:t>Pipes and equipment are labeled </a:t>
            </a:r>
          </a:p>
          <a:p>
            <a:pPr marL="457200" indent="-457200" algn="l">
              <a:buFont typeface="Arial" panose="020B0604020202020204" pitchFamily="34" charset="0"/>
              <a:buChar char="•"/>
            </a:pPr>
            <a:r>
              <a:rPr lang="en-US" sz="3100" b="0" dirty="0">
                <a:solidFill>
                  <a:schemeClr val="tx1"/>
                </a:solidFill>
                <a:latin typeface="+mn-lt"/>
                <a:cs typeface="Times New Roman" panose="02020603050405020304" pitchFamily="18" charset="0"/>
              </a:rPr>
              <a:t>Relief valves are designed</a:t>
            </a:r>
          </a:p>
          <a:p>
            <a:pPr marL="457200" indent="-457200" algn="l">
              <a:buFont typeface="Arial" panose="020B0604020202020204" pitchFamily="34" charset="0"/>
              <a:buChar char="•"/>
            </a:pPr>
            <a:r>
              <a:rPr lang="en-US" sz="3100" b="0" dirty="0">
                <a:solidFill>
                  <a:schemeClr val="tx1"/>
                </a:solidFill>
                <a:latin typeface="+mn-lt"/>
                <a:cs typeface="Times New Roman" panose="02020603050405020304" pitchFamily="18" charset="0"/>
              </a:rPr>
              <a:t>Initial HAZOP Report completed</a:t>
            </a:r>
          </a:p>
        </p:txBody>
      </p:sp>
      <p:sp>
        <p:nvSpPr>
          <p:cNvPr id="18" name="TextBox 17"/>
          <p:cNvSpPr txBox="1"/>
          <p:nvPr/>
        </p:nvSpPr>
        <p:spPr>
          <a:xfrm rot="10800000" flipV="1">
            <a:off x="36323213" y="16217314"/>
            <a:ext cx="6452510" cy="646331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lstStyle/>
          <a:p>
            <a:r>
              <a:rPr lang="en-US" sz="3600" dirty="0">
                <a:solidFill>
                  <a:schemeClr val="tx1"/>
                </a:solidFill>
                <a:latin typeface="+mn-lt"/>
                <a:cs typeface="Times New Roman" panose="02020603050405020304" pitchFamily="18" charset="0"/>
              </a:rPr>
              <a:t>Relief Valves</a:t>
            </a:r>
          </a:p>
        </p:txBody>
      </p:sp>
      <p:sp>
        <p:nvSpPr>
          <p:cNvPr id="27" name="TextBox 26"/>
          <p:cNvSpPr txBox="1"/>
          <p:nvPr/>
        </p:nvSpPr>
        <p:spPr>
          <a:xfrm>
            <a:off x="29966831" y="21824866"/>
            <a:ext cx="12890386" cy="4524315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lstStyle/>
          <a:p>
            <a:pPr marL="457200" indent="-457200" algn="l">
              <a:buFont typeface="Arial" panose="020B0604020202020204" pitchFamily="34" charset="0"/>
              <a:buChar char="•"/>
            </a:pPr>
            <a:r>
              <a:rPr lang="en-US" sz="3200" b="0" dirty="0" smtClean="0">
                <a:solidFill>
                  <a:schemeClr val="tx1"/>
                </a:solidFill>
                <a:latin typeface="+mn-lt"/>
                <a:cs typeface="Times New Roman" panose="02020603050405020304" pitchFamily="18" charset="0"/>
              </a:rPr>
              <a:t>DME market is growing due to demand for more environmentally friendly fuels.</a:t>
            </a:r>
          </a:p>
          <a:p>
            <a:pPr marL="457200" indent="-457200" algn="l">
              <a:buFont typeface="Arial" panose="020B0604020202020204" pitchFamily="34" charset="0"/>
              <a:buChar char="•"/>
            </a:pPr>
            <a:r>
              <a:rPr lang="en-US" sz="3200" b="0" dirty="0" smtClean="0">
                <a:solidFill>
                  <a:schemeClr val="tx1"/>
                </a:solidFill>
                <a:latin typeface="+mn-lt"/>
                <a:cs typeface="Times New Roman" panose="02020603050405020304" pitchFamily="18" charset="0"/>
              </a:rPr>
              <a:t>Proposed process: Pressurized, high temperature, gas-phase reaction over Gamma Alumina catalyst.</a:t>
            </a:r>
          </a:p>
          <a:p>
            <a:pPr marL="457200" indent="-457200" algn="l">
              <a:buFont typeface="Arial" panose="020B0604020202020204" pitchFamily="34" charset="0"/>
              <a:buChar char="•"/>
            </a:pPr>
            <a:r>
              <a:rPr lang="en-US" sz="3200" b="0" dirty="0" smtClean="0">
                <a:solidFill>
                  <a:schemeClr val="tx1"/>
                </a:solidFill>
                <a:latin typeface="+mn-lt"/>
                <a:cs typeface="Times New Roman" panose="02020603050405020304" pitchFamily="18" charset="0"/>
              </a:rPr>
              <a:t>Net annual profit: $1.97 Million</a:t>
            </a:r>
          </a:p>
          <a:p>
            <a:pPr marL="457200" indent="-457200" algn="l">
              <a:buFont typeface="Arial" panose="020B0604020202020204" pitchFamily="34" charset="0"/>
              <a:buChar char="•"/>
            </a:pPr>
            <a:r>
              <a:rPr lang="en-US" sz="3200" b="0" dirty="0" smtClean="0">
                <a:solidFill>
                  <a:schemeClr val="tx1"/>
                </a:solidFill>
                <a:latin typeface="+mn-lt"/>
                <a:cs typeface="Times New Roman" panose="02020603050405020304" pitchFamily="18" charset="0"/>
              </a:rPr>
              <a:t>After tax annual rate of return: 33%</a:t>
            </a:r>
          </a:p>
          <a:p>
            <a:pPr marL="457200" indent="-457200" algn="l">
              <a:buFont typeface="Arial" panose="020B0604020202020204" pitchFamily="34" charset="0"/>
              <a:buChar char="•"/>
            </a:pPr>
            <a:r>
              <a:rPr lang="en-US" sz="3200" b="0" dirty="0" smtClean="0">
                <a:solidFill>
                  <a:schemeClr val="tx1"/>
                </a:solidFill>
                <a:latin typeface="+mn-lt"/>
                <a:cs typeface="Times New Roman" panose="02020603050405020304" pitchFamily="18" charset="0"/>
              </a:rPr>
              <a:t>Proper safety considerations were made to ensure smooth operation</a:t>
            </a:r>
          </a:p>
          <a:p>
            <a:pPr marL="457200" indent="-457200" algn="l">
              <a:buFont typeface="Arial" panose="020B0604020202020204" pitchFamily="34" charset="0"/>
              <a:buChar char="•"/>
            </a:pPr>
            <a:r>
              <a:rPr lang="en-US" sz="3200" b="0" dirty="0" smtClean="0">
                <a:solidFill>
                  <a:schemeClr val="tx1"/>
                </a:solidFill>
                <a:latin typeface="+mn-lt"/>
                <a:cs typeface="Times New Roman" panose="02020603050405020304" pitchFamily="18" charset="0"/>
              </a:rPr>
              <a:t>This plant is a GO!</a:t>
            </a:r>
            <a:endParaRPr lang="en-US" sz="3200" b="0" dirty="0">
              <a:solidFill>
                <a:schemeClr val="tx1"/>
              </a:solidFill>
              <a:latin typeface="+mn-lt"/>
              <a:cs typeface="Times New Roman" panose="02020603050405020304" pitchFamily="18" charset="0"/>
            </a:endParaRPr>
          </a:p>
        </p:txBody>
      </p:sp>
      <p:sp>
        <p:nvSpPr>
          <p:cNvPr id="28" name="TextBox 27"/>
          <p:cNvSpPr txBox="1"/>
          <p:nvPr/>
        </p:nvSpPr>
        <p:spPr>
          <a:xfrm>
            <a:off x="30475767" y="27892386"/>
            <a:ext cx="12065000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/>
            <a:r>
              <a:rPr lang="en-US" sz="3200" b="0" dirty="0">
                <a:solidFill>
                  <a:schemeClr val="tx1"/>
                </a:solidFill>
                <a:latin typeface="+mn-lt"/>
                <a:cs typeface="Times New Roman" panose="02020603050405020304" pitchFamily="18" charset="0"/>
              </a:rPr>
              <a:t>Thank you to the chemical engineering staff, our families and friends for their help and support through the four years at UNH</a:t>
            </a:r>
          </a:p>
        </p:txBody>
      </p:sp>
      <p:graphicFrame>
        <p:nvGraphicFramePr>
          <p:cNvPr id="11" name="Table 10">
            <a:extLst>
              <a:ext uri="{FF2B5EF4-FFF2-40B4-BE49-F238E27FC236}">
                <a16:creationId xmlns:a16="http://schemas.microsoft.com/office/drawing/2014/main" id="{7BADCBD2-A377-4E96-B9EF-D8620FF988E9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527580189"/>
              </p:ext>
            </p:extLst>
          </p:nvPr>
        </p:nvGraphicFramePr>
        <p:xfrm>
          <a:off x="866273" y="28991292"/>
          <a:ext cx="27384855" cy="3637155"/>
        </p:xfrm>
        <a:graphic>
          <a:graphicData uri="http://schemas.openxmlformats.org/drawingml/2006/table">
            <a:tbl>
              <a:tblPr firstRow="1" bandRow="1">
                <a:tableStyleId>{073A0DAA-6AF3-43AB-8588-CEC1D06C72B9}</a:tableStyleId>
              </a:tblPr>
              <a:tblGrid>
                <a:gridCol w="1758850">
                  <a:extLst>
                    <a:ext uri="{9D8B030D-6E8A-4147-A177-3AD203B41FA5}">
                      <a16:colId xmlns:a16="http://schemas.microsoft.com/office/drawing/2014/main" val="646664461"/>
                    </a:ext>
                  </a:extLst>
                </a:gridCol>
                <a:gridCol w="1145297">
                  <a:extLst>
                    <a:ext uri="{9D8B030D-6E8A-4147-A177-3AD203B41FA5}">
                      <a16:colId xmlns:a16="http://schemas.microsoft.com/office/drawing/2014/main" val="4251963995"/>
                    </a:ext>
                  </a:extLst>
                </a:gridCol>
                <a:gridCol w="981682">
                  <a:extLst>
                    <a:ext uri="{9D8B030D-6E8A-4147-A177-3AD203B41FA5}">
                      <a16:colId xmlns:a16="http://schemas.microsoft.com/office/drawing/2014/main" val="627994349"/>
                    </a:ext>
                  </a:extLst>
                </a:gridCol>
                <a:gridCol w="981682">
                  <a:extLst>
                    <a:ext uri="{9D8B030D-6E8A-4147-A177-3AD203B41FA5}">
                      <a16:colId xmlns:a16="http://schemas.microsoft.com/office/drawing/2014/main" val="3813587169"/>
                    </a:ext>
                  </a:extLst>
                </a:gridCol>
                <a:gridCol w="981682">
                  <a:extLst>
                    <a:ext uri="{9D8B030D-6E8A-4147-A177-3AD203B41FA5}">
                      <a16:colId xmlns:a16="http://schemas.microsoft.com/office/drawing/2014/main" val="2909403243"/>
                    </a:ext>
                  </a:extLst>
                </a:gridCol>
                <a:gridCol w="981682">
                  <a:extLst>
                    <a:ext uri="{9D8B030D-6E8A-4147-A177-3AD203B41FA5}">
                      <a16:colId xmlns:a16="http://schemas.microsoft.com/office/drawing/2014/main" val="3139098004"/>
                    </a:ext>
                  </a:extLst>
                </a:gridCol>
                <a:gridCol w="981682">
                  <a:extLst>
                    <a:ext uri="{9D8B030D-6E8A-4147-A177-3AD203B41FA5}">
                      <a16:colId xmlns:a16="http://schemas.microsoft.com/office/drawing/2014/main" val="1363526072"/>
                    </a:ext>
                  </a:extLst>
                </a:gridCol>
                <a:gridCol w="981682">
                  <a:extLst>
                    <a:ext uri="{9D8B030D-6E8A-4147-A177-3AD203B41FA5}">
                      <a16:colId xmlns:a16="http://schemas.microsoft.com/office/drawing/2014/main" val="3329436178"/>
                    </a:ext>
                  </a:extLst>
                </a:gridCol>
                <a:gridCol w="981682">
                  <a:extLst>
                    <a:ext uri="{9D8B030D-6E8A-4147-A177-3AD203B41FA5}">
                      <a16:colId xmlns:a16="http://schemas.microsoft.com/office/drawing/2014/main" val="2654610890"/>
                    </a:ext>
                  </a:extLst>
                </a:gridCol>
                <a:gridCol w="981682">
                  <a:extLst>
                    <a:ext uri="{9D8B030D-6E8A-4147-A177-3AD203B41FA5}">
                      <a16:colId xmlns:a16="http://schemas.microsoft.com/office/drawing/2014/main" val="3545892855"/>
                    </a:ext>
                  </a:extLst>
                </a:gridCol>
                <a:gridCol w="981682">
                  <a:extLst>
                    <a:ext uri="{9D8B030D-6E8A-4147-A177-3AD203B41FA5}">
                      <a16:colId xmlns:a16="http://schemas.microsoft.com/office/drawing/2014/main" val="2259002793"/>
                    </a:ext>
                  </a:extLst>
                </a:gridCol>
                <a:gridCol w="1043038">
                  <a:extLst>
                    <a:ext uri="{9D8B030D-6E8A-4147-A177-3AD203B41FA5}">
                      <a16:colId xmlns:a16="http://schemas.microsoft.com/office/drawing/2014/main" val="4145238445"/>
                    </a:ext>
                  </a:extLst>
                </a:gridCol>
                <a:gridCol w="1043038">
                  <a:extLst>
                    <a:ext uri="{9D8B030D-6E8A-4147-A177-3AD203B41FA5}">
                      <a16:colId xmlns:a16="http://schemas.microsoft.com/office/drawing/2014/main" val="3785384016"/>
                    </a:ext>
                  </a:extLst>
                </a:gridCol>
                <a:gridCol w="1043038">
                  <a:extLst>
                    <a:ext uri="{9D8B030D-6E8A-4147-A177-3AD203B41FA5}">
                      <a16:colId xmlns:a16="http://schemas.microsoft.com/office/drawing/2014/main" val="515098534"/>
                    </a:ext>
                  </a:extLst>
                </a:gridCol>
                <a:gridCol w="1043038">
                  <a:extLst>
                    <a:ext uri="{9D8B030D-6E8A-4147-A177-3AD203B41FA5}">
                      <a16:colId xmlns:a16="http://schemas.microsoft.com/office/drawing/2014/main" val="295436870"/>
                    </a:ext>
                  </a:extLst>
                </a:gridCol>
                <a:gridCol w="1043038">
                  <a:extLst>
                    <a:ext uri="{9D8B030D-6E8A-4147-A177-3AD203B41FA5}">
                      <a16:colId xmlns:a16="http://schemas.microsoft.com/office/drawing/2014/main" val="834976674"/>
                    </a:ext>
                  </a:extLst>
                </a:gridCol>
                <a:gridCol w="1043038">
                  <a:extLst>
                    <a:ext uri="{9D8B030D-6E8A-4147-A177-3AD203B41FA5}">
                      <a16:colId xmlns:a16="http://schemas.microsoft.com/office/drawing/2014/main" val="2484894104"/>
                    </a:ext>
                  </a:extLst>
                </a:gridCol>
                <a:gridCol w="1043038">
                  <a:extLst>
                    <a:ext uri="{9D8B030D-6E8A-4147-A177-3AD203B41FA5}">
                      <a16:colId xmlns:a16="http://schemas.microsoft.com/office/drawing/2014/main" val="3963726029"/>
                    </a:ext>
                  </a:extLst>
                </a:gridCol>
                <a:gridCol w="1043038">
                  <a:extLst>
                    <a:ext uri="{9D8B030D-6E8A-4147-A177-3AD203B41FA5}">
                      <a16:colId xmlns:a16="http://schemas.microsoft.com/office/drawing/2014/main" val="2842008674"/>
                    </a:ext>
                  </a:extLst>
                </a:gridCol>
                <a:gridCol w="1043038">
                  <a:extLst>
                    <a:ext uri="{9D8B030D-6E8A-4147-A177-3AD203B41FA5}">
                      <a16:colId xmlns:a16="http://schemas.microsoft.com/office/drawing/2014/main" val="1849787865"/>
                    </a:ext>
                  </a:extLst>
                </a:gridCol>
                <a:gridCol w="1043038">
                  <a:extLst>
                    <a:ext uri="{9D8B030D-6E8A-4147-A177-3AD203B41FA5}">
                      <a16:colId xmlns:a16="http://schemas.microsoft.com/office/drawing/2014/main" val="1634299209"/>
                    </a:ext>
                  </a:extLst>
                </a:gridCol>
                <a:gridCol w="1043038">
                  <a:extLst>
                    <a:ext uri="{9D8B030D-6E8A-4147-A177-3AD203B41FA5}">
                      <a16:colId xmlns:a16="http://schemas.microsoft.com/office/drawing/2014/main" val="2104253255"/>
                    </a:ext>
                  </a:extLst>
                </a:gridCol>
                <a:gridCol w="1043038">
                  <a:extLst>
                    <a:ext uri="{9D8B030D-6E8A-4147-A177-3AD203B41FA5}">
                      <a16:colId xmlns:a16="http://schemas.microsoft.com/office/drawing/2014/main" val="1357166576"/>
                    </a:ext>
                  </a:extLst>
                </a:gridCol>
                <a:gridCol w="1043038">
                  <a:extLst>
                    <a:ext uri="{9D8B030D-6E8A-4147-A177-3AD203B41FA5}">
                      <a16:colId xmlns:a16="http://schemas.microsoft.com/office/drawing/2014/main" val="2342668162"/>
                    </a:ext>
                  </a:extLst>
                </a:gridCol>
                <a:gridCol w="1043038">
                  <a:extLst>
                    <a:ext uri="{9D8B030D-6E8A-4147-A177-3AD203B41FA5}">
                      <a16:colId xmlns:a16="http://schemas.microsoft.com/office/drawing/2014/main" val="708772231"/>
                    </a:ext>
                  </a:extLst>
                </a:gridCol>
                <a:gridCol w="1043038">
                  <a:extLst>
                    <a:ext uri="{9D8B030D-6E8A-4147-A177-3AD203B41FA5}">
                      <a16:colId xmlns:a16="http://schemas.microsoft.com/office/drawing/2014/main" val="1914833080"/>
                    </a:ext>
                  </a:extLst>
                </a:gridCol>
              </a:tblGrid>
              <a:tr h="571125">
                <a:tc>
                  <a:txBody>
                    <a:bodyPr/>
                    <a:lstStyle/>
                    <a:p>
                      <a:pPr>
                        <a:buNone/>
                      </a:pPr>
                      <a:endParaRPr lang="en-US">
                        <a:effectLst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US">
                          <a:effectLst/>
                        </a:rPr>
                        <a:t>MW</a:t>
                      </a: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US">
                          <a:effectLst/>
                        </a:rPr>
                        <a:t>Stream 1</a:t>
                      </a: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US">
                          <a:effectLst/>
                        </a:rPr>
                        <a:t>Stream 2</a:t>
                      </a: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US">
                          <a:effectLst/>
                        </a:rPr>
                        <a:t>Stream 3</a:t>
                      </a: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US">
                          <a:effectLst/>
                        </a:rPr>
                        <a:t>Stream 4</a:t>
                      </a: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US">
                          <a:effectLst/>
                        </a:rPr>
                        <a:t>Stream 5</a:t>
                      </a: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US">
                          <a:effectLst/>
                        </a:rPr>
                        <a:t>Stream 6</a:t>
                      </a: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US">
                          <a:effectLst/>
                        </a:rPr>
                        <a:t>Stream 7</a:t>
                      </a: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US">
                          <a:effectLst/>
                        </a:rPr>
                        <a:t>Stream 8</a:t>
                      </a: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US">
                          <a:effectLst/>
                        </a:rPr>
                        <a:t>Stream 9</a:t>
                      </a: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US">
                          <a:effectLst/>
                        </a:rPr>
                        <a:t>Stream 10</a:t>
                      </a: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US">
                          <a:effectLst/>
                        </a:rPr>
                        <a:t>Stream 11</a:t>
                      </a: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US">
                          <a:effectLst/>
                        </a:rPr>
                        <a:t>Stream 12</a:t>
                      </a: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US">
                          <a:effectLst/>
                        </a:rPr>
                        <a:t>Stream 13</a:t>
                      </a: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US">
                          <a:effectLst/>
                        </a:rPr>
                        <a:t>Stream 14</a:t>
                      </a: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US">
                          <a:effectLst/>
                        </a:rPr>
                        <a:t>Stream 15</a:t>
                      </a: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US">
                          <a:effectLst/>
                        </a:rPr>
                        <a:t>Stream 16</a:t>
                      </a: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US">
                          <a:effectLst/>
                        </a:rPr>
                        <a:t>Stream 17</a:t>
                      </a: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US">
                          <a:effectLst/>
                        </a:rPr>
                        <a:t>Stream 18</a:t>
                      </a: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US">
                          <a:effectLst/>
                        </a:rPr>
                        <a:t>Stream 19</a:t>
                      </a: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US">
                          <a:effectLst/>
                        </a:rPr>
                        <a:t>Stream 20</a:t>
                      </a: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US">
                          <a:effectLst/>
                        </a:rPr>
                        <a:t>Stream 21</a:t>
                      </a: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US">
                          <a:effectLst/>
                        </a:rPr>
                        <a:t>Stream 22</a:t>
                      </a: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US">
                          <a:effectLst/>
                        </a:rPr>
                        <a:t>Stream 23</a:t>
                      </a: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US">
                          <a:effectLst/>
                        </a:rPr>
                        <a:t>Stream 24</a:t>
                      </a:r>
                    </a:p>
                  </a:txBody>
                  <a:tcPr marL="0" marR="0" marT="0" marB="0" anchor="ctr"/>
                </a:tc>
                <a:extLst>
                  <a:ext uri="{0D108BD9-81ED-4DB2-BD59-A6C34878D82A}">
                    <a16:rowId xmlns:a16="http://schemas.microsoft.com/office/drawing/2014/main" val="739231541"/>
                  </a:ext>
                </a:extLst>
              </a:tr>
              <a:tr h="300591"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US">
                          <a:effectLst/>
                        </a:rPr>
                        <a:t>Component </a:t>
                      </a: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US"/>
                        <a:t>(kg/</a:t>
                      </a:r>
                      <a:r>
                        <a:rPr lang="en-US" err="1"/>
                        <a:t>kmol</a:t>
                      </a:r>
                      <a:r>
                        <a:rPr lang="en-US"/>
                        <a:t>)</a:t>
                      </a: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endParaRPr lang="en-US"/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endParaRPr lang="en-US"/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endParaRPr lang="en-US"/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endParaRPr lang="en-US"/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endParaRPr lang="en-US"/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endParaRPr lang="en-US"/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endParaRPr lang="en-US"/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endParaRPr lang="en-US"/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endParaRPr lang="en-US"/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endParaRPr lang="en-US"/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endParaRPr lang="en-US"/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endParaRPr lang="en-US"/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endParaRPr lang="en-US"/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endParaRPr lang="en-US"/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endParaRPr lang="en-US"/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endParaRPr lang="en-US"/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endParaRPr lang="en-US"/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endParaRPr lang="en-US"/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endParaRPr lang="en-US"/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endParaRPr lang="en-US"/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endParaRPr lang="en-US"/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endParaRPr lang="en-US"/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endParaRPr lang="en-US"/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endParaRPr lang="en-US"/>
                    </a:p>
                  </a:txBody>
                  <a:tcPr marL="0" marR="0" marT="0" marB="0" anchor="ctr"/>
                </a:tc>
                <a:extLst>
                  <a:ext uri="{0D108BD9-81ED-4DB2-BD59-A6C34878D82A}">
                    <a16:rowId xmlns:a16="http://schemas.microsoft.com/office/drawing/2014/main" val="4073341158"/>
                  </a:ext>
                </a:extLst>
              </a:tr>
              <a:tr h="330650"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US">
                          <a:effectLst/>
                        </a:rPr>
                        <a:t>CH</a:t>
                      </a:r>
                      <a:r>
                        <a:rPr lang="en-US" baseline="-25000">
                          <a:effectLst/>
                        </a:rPr>
                        <a:t>3</a:t>
                      </a:r>
                      <a:r>
                        <a:rPr lang="en-US">
                          <a:effectLst/>
                        </a:rPr>
                        <a:t>OH</a:t>
                      </a: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US">
                          <a:effectLst/>
                        </a:rPr>
                        <a:t>32.04</a:t>
                      </a: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r"/>
                      <a:r>
                        <a:rPr lang="en-US"/>
                        <a:t>36018.8</a:t>
                      </a: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r"/>
                      <a:r>
                        <a:rPr lang="en-US"/>
                        <a:t>36018.8</a:t>
                      </a: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r"/>
                      <a:r>
                        <a:rPr lang="en-US"/>
                        <a:t>42395.6</a:t>
                      </a: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r"/>
                      <a:r>
                        <a:rPr lang="en-US"/>
                        <a:t>42395.6</a:t>
                      </a: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r"/>
                      <a:r>
                        <a:rPr lang="en-US"/>
                        <a:t>42395.6</a:t>
                      </a: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r"/>
                      <a:r>
                        <a:rPr lang="en-US"/>
                        <a:t>42395.6</a:t>
                      </a: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r"/>
                      <a:r>
                        <a:rPr lang="en-US"/>
                        <a:t>6383.8</a:t>
                      </a: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r"/>
                      <a:r>
                        <a:rPr lang="en-US"/>
                        <a:t>6383.8</a:t>
                      </a: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r"/>
                      <a:r>
                        <a:rPr lang="en-US"/>
                        <a:t>0.6</a:t>
                      </a: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r"/>
                      <a:r>
                        <a:rPr lang="en-US"/>
                        <a:t>0.6</a:t>
                      </a: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r"/>
                      <a:r>
                        <a:rPr lang="en-US"/>
                        <a:t>0.6</a:t>
                      </a: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r"/>
                      <a:r>
                        <a:rPr lang="en-US"/>
                        <a:t>0.6</a:t>
                      </a: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r"/>
                      <a:r>
                        <a:rPr lang="en-US"/>
                        <a:t>0.6</a:t>
                      </a: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r"/>
                      <a:r>
                        <a:rPr lang="en-US"/>
                        <a:t>0.6</a:t>
                      </a: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r"/>
                      <a:r>
                        <a:rPr lang="en-US"/>
                        <a:t>6383.2</a:t>
                      </a: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r"/>
                      <a:r>
                        <a:rPr lang="en-US"/>
                        <a:t>6376.8</a:t>
                      </a: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r"/>
                      <a:r>
                        <a:rPr lang="en-US"/>
                        <a:t>6376.8</a:t>
                      </a: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r"/>
                      <a:r>
                        <a:rPr lang="en-US"/>
                        <a:t>6.4</a:t>
                      </a: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r"/>
                      <a:r>
                        <a:rPr lang="en-US"/>
                        <a:t>6.4</a:t>
                      </a: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endParaRPr lang="en-US"/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endParaRPr lang="en-US"/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endParaRPr lang="en-US"/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endParaRPr lang="en-US"/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endParaRPr lang="en-US"/>
                    </a:p>
                  </a:txBody>
                  <a:tcPr marL="0" marR="0" marT="0" marB="0" anchor="ctr"/>
                </a:tc>
                <a:extLst>
                  <a:ext uri="{0D108BD9-81ED-4DB2-BD59-A6C34878D82A}">
                    <a16:rowId xmlns:a16="http://schemas.microsoft.com/office/drawing/2014/main" val="2029992400"/>
                  </a:ext>
                </a:extLst>
              </a:tr>
              <a:tr h="330650"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US">
                          <a:effectLst/>
                        </a:rPr>
                        <a:t>H</a:t>
                      </a:r>
                      <a:r>
                        <a:rPr lang="en-US" baseline="-25000">
                          <a:effectLst/>
                        </a:rPr>
                        <a:t>2</a:t>
                      </a:r>
                      <a:r>
                        <a:rPr lang="en-US">
                          <a:effectLst/>
                        </a:rPr>
                        <a:t>O</a:t>
                      </a: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US"/>
                        <a:t>18.02</a:t>
                      </a: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endParaRPr lang="en-US"/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endParaRPr lang="en-US"/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r"/>
                      <a:r>
                        <a:rPr lang="en-US"/>
                        <a:t>10.1</a:t>
                      </a: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r"/>
                      <a:r>
                        <a:rPr lang="en-US"/>
                        <a:t>10.1</a:t>
                      </a: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r"/>
                      <a:r>
                        <a:rPr lang="en-US"/>
                        <a:t>10.1</a:t>
                      </a: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r"/>
                      <a:r>
                        <a:rPr lang="en-US"/>
                        <a:t>10.1</a:t>
                      </a: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r"/>
                      <a:r>
                        <a:rPr lang="en-US"/>
                        <a:t>10133.6</a:t>
                      </a: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r"/>
                      <a:r>
                        <a:rPr lang="en-US"/>
                        <a:t>10133.6</a:t>
                      </a: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endParaRPr lang="en-US"/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endParaRPr lang="en-US"/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endParaRPr lang="en-US"/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endParaRPr lang="en-US"/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endParaRPr lang="en-US"/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endParaRPr lang="en-US"/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r"/>
                      <a:r>
                        <a:rPr lang="en-US"/>
                        <a:t>10133.6</a:t>
                      </a: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r"/>
                      <a:r>
                        <a:rPr lang="en-US"/>
                        <a:t>10.1</a:t>
                      </a: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r"/>
                      <a:r>
                        <a:rPr lang="en-US"/>
                        <a:t>10.1</a:t>
                      </a: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r"/>
                      <a:r>
                        <a:rPr lang="en-US"/>
                        <a:t>10123.5</a:t>
                      </a: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r"/>
                      <a:r>
                        <a:rPr lang="en-US"/>
                        <a:t>10123.5</a:t>
                      </a: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r"/>
                      <a:r>
                        <a:rPr lang="en-US"/>
                        <a:t>2953</a:t>
                      </a: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r"/>
                      <a:r>
                        <a:rPr lang="en-US"/>
                        <a:t>2953</a:t>
                      </a: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r"/>
                      <a:r>
                        <a:rPr lang="en-US"/>
                        <a:t>2953</a:t>
                      </a: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endParaRPr lang="en-US"/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endParaRPr lang="en-US"/>
                    </a:p>
                  </a:txBody>
                  <a:tcPr marL="0" marR="0" marT="0" marB="0" anchor="ctr"/>
                </a:tc>
                <a:extLst>
                  <a:ext uri="{0D108BD9-81ED-4DB2-BD59-A6C34878D82A}">
                    <a16:rowId xmlns:a16="http://schemas.microsoft.com/office/drawing/2014/main" val="2352191229"/>
                  </a:ext>
                </a:extLst>
              </a:tr>
              <a:tr h="330650"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US">
                          <a:effectLst/>
                        </a:rPr>
                        <a:t>C</a:t>
                      </a:r>
                      <a:r>
                        <a:rPr lang="en-US" baseline="-25000">
                          <a:effectLst/>
                        </a:rPr>
                        <a:t>2</a:t>
                      </a:r>
                      <a:r>
                        <a:rPr lang="en-US">
                          <a:effectLst/>
                        </a:rPr>
                        <a:t>H</a:t>
                      </a:r>
                      <a:r>
                        <a:rPr lang="en-US" baseline="-25000">
                          <a:effectLst/>
                        </a:rPr>
                        <a:t>6</a:t>
                      </a:r>
                      <a:r>
                        <a:rPr lang="en-US">
                          <a:effectLst/>
                        </a:rPr>
                        <a:t>O</a:t>
                      </a: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US"/>
                        <a:t>46.07</a:t>
                      </a: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endParaRPr lang="en-US"/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endParaRPr lang="en-US"/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r"/>
                      <a:r>
                        <a:rPr lang="en-US"/>
                        <a:t>2.59</a:t>
                      </a: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r"/>
                      <a:r>
                        <a:rPr lang="en-US"/>
                        <a:t>2.59</a:t>
                      </a: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r"/>
                      <a:r>
                        <a:rPr lang="en-US"/>
                        <a:t>2.59</a:t>
                      </a: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r"/>
                      <a:r>
                        <a:rPr lang="en-US"/>
                        <a:t>2.59</a:t>
                      </a: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r"/>
                      <a:r>
                        <a:rPr lang="en-US"/>
                        <a:t>25890.9</a:t>
                      </a: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r"/>
                      <a:r>
                        <a:rPr lang="en-US"/>
                        <a:t>25890.9</a:t>
                      </a: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r"/>
                      <a:r>
                        <a:rPr lang="en-US"/>
                        <a:t>25888.3</a:t>
                      </a: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r"/>
                      <a:r>
                        <a:rPr lang="en-US"/>
                        <a:t>25888.3</a:t>
                      </a: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r"/>
                      <a:r>
                        <a:rPr lang="en-US"/>
                        <a:t>25888.3</a:t>
                      </a: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r"/>
                      <a:r>
                        <a:rPr lang="en-US"/>
                        <a:t>25888.3</a:t>
                      </a: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r"/>
                      <a:r>
                        <a:rPr lang="en-US"/>
                        <a:t>25888.3</a:t>
                      </a: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r"/>
                      <a:r>
                        <a:rPr lang="en-US"/>
                        <a:t>25888.3</a:t>
                      </a: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r"/>
                      <a:r>
                        <a:rPr lang="en-US"/>
                        <a:t>2.6</a:t>
                      </a: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r"/>
                      <a:r>
                        <a:rPr lang="en-US"/>
                        <a:t>2.6</a:t>
                      </a: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r"/>
                      <a:r>
                        <a:rPr lang="en-US"/>
                        <a:t>2.6</a:t>
                      </a: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endParaRPr lang="en-US"/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endParaRPr lang="en-US"/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endParaRPr lang="en-US"/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endParaRPr lang="en-US"/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endParaRPr lang="en-US"/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endParaRPr lang="en-US"/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endParaRPr lang="en-US"/>
                    </a:p>
                  </a:txBody>
                  <a:tcPr marL="0" marR="0" marT="0" marB="0" anchor="ctr"/>
                </a:tc>
                <a:extLst>
                  <a:ext uri="{0D108BD9-81ED-4DB2-BD59-A6C34878D82A}">
                    <a16:rowId xmlns:a16="http://schemas.microsoft.com/office/drawing/2014/main" val="269359596"/>
                  </a:ext>
                </a:extLst>
              </a:tr>
              <a:tr h="300591"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US">
                          <a:effectLst/>
                        </a:rPr>
                        <a:t>Lubricant</a:t>
                      </a: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US"/>
                        <a:t>NA</a:t>
                      </a: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endParaRPr lang="en-US"/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endParaRPr lang="en-US"/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endParaRPr lang="en-US"/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endParaRPr lang="en-US"/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endParaRPr lang="en-US"/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endParaRPr lang="en-US"/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endParaRPr lang="en-US"/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endParaRPr lang="en-US"/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endParaRPr lang="en-US"/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endParaRPr lang="en-US"/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endParaRPr lang="en-US"/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r"/>
                      <a:r>
                        <a:rPr lang="en-US"/>
                        <a:t>23</a:t>
                      </a: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r"/>
                      <a:r>
                        <a:rPr lang="en-US"/>
                        <a:t>23</a:t>
                      </a: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r"/>
                      <a:r>
                        <a:rPr lang="en-US"/>
                        <a:t>23</a:t>
                      </a: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endParaRPr lang="en-US"/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endParaRPr lang="en-US"/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endParaRPr lang="en-US"/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endParaRPr lang="en-US"/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endParaRPr lang="en-US"/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endParaRPr lang="en-US"/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endParaRPr lang="en-US"/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endParaRPr lang="en-US"/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r"/>
                      <a:r>
                        <a:rPr lang="en-US"/>
                        <a:t>23</a:t>
                      </a: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r"/>
                      <a:r>
                        <a:rPr lang="en-US"/>
                        <a:t>23</a:t>
                      </a:r>
                    </a:p>
                  </a:txBody>
                  <a:tcPr marL="0" marR="0" marT="0" marB="0" anchor="ctr"/>
                </a:tc>
                <a:extLst>
                  <a:ext uri="{0D108BD9-81ED-4DB2-BD59-A6C34878D82A}">
                    <a16:rowId xmlns:a16="http://schemas.microsoft.com/office/drawing/2014/main" val="574652198"/>
                  </a:ext>
                </a:extLst>
              </a:tr>
              <a:tr h="300591"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US">
                          <a:effectLst/>
                        </a:rPr>
                        <a:t>Total (kg/</a:t>
                      </a:r>
                      <a:r>
                        <a:rPr lang="en-US" err="1">
                          <a:effectLst/>
                        </a:rPr>
                        <a:t>hr</a:t>
                      </a:r>
                      <a:r>
                        <a:rPr lang="en-US">
                          <a:effectLst/>
                        </a:rPr>
                        <a:t>)</a:t>
                      </a: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endParaRPr lang="en-US">
                        <a:effectLst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r"/>
                      <a:r>
                        <a:rPr lang="en-US">
                          <a:effectLst/>
                        </a:rPr>
                        <a:t>36018.8</a:t>
                      </a: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r"/>
                      <a:r>
                        <a:rPr lang="en-US"/>
                        <a:t>36018.8</a:t>
                      </a: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r"/>
                      <a:r>
                        <a:rPr lang="en-US"/>
                        <a:t>42408.3</a:t>
                      </a: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r"/>
                      <a:r>
                        <a:rPr lang="en-US"/>
                        <a:t>42408.3</a:t>
                      </a: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r"/>
                      <a:r>
                        <a:rPr lang="en-US"/>
                        <a:t>42408.3</a:t>
                      </a: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r"/>
                      <a:r>
                        <a:rPr lang="en-US"/>
                        <a:t>42408.3</a:t>
                      </a: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r"/>
                      <a:r>
                        <a:rPr lang="en-US"/>
                        <a:t>42408.3</a:t>
                      </a: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r"/>
                      <a:r>
                        <a:rPr lang="en-US"/>
                        <a:t>42408.3</a:t>
                      </a: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r"/>
                      <a:r>
                        <a:rPr lang="en-US"/>
                        <a:t>25888.9</a:t>
                      </a: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r"/>
                      <a:r>
                        <a:rPr lang="en-US"/>
                        <a:t>25888.9</a:t>
                      </a: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r"/>
                      <a:r>
                        <a:rPr lang="en-US"/>
                        <a:t>25888.9</a:t>
                      </a: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r"/>
                      <a:r>
                        <a:rPr lang="en-US"/>
                        <a:t>25911.9</a:t>
                      </a: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r"/>
                      <a:r>
                        <a:rPr lang="en-US"/>
                        <a:t>25911.9</a:t>
                      </a: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r"/>
                      <a:r>
                        <a:rPr lang="en-US"/>
                        <a:t>25911.9</a:t>
                      </a: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r"/>
                      <a:r>
                        <a:rPr lang="en-US"/>
                        <a:t>16519.4</a:t>
                      </a: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r"/>
                      <a:r>
                        <a:rPr lang="en-US"/>
                        <a:t>6389.5</a:t>
                      </a: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r"/>
                      <a:r>
                        <a:rPr lang="en-US"/>
                        <a:t>6389.5</a:t>
                      </a: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r"/>
                      <a:r>
                        <a:rPr lang="en-US"/>
                        <a:t>10129.9</a:t>
                      </a: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r"/>
                      <a:r>
                        <a:rPr lang="en-US"/>
                        <a:t>10129.9</a:t>
                      </a: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r"/>
                      <a:r>
                        <a:rPr lang="en-US"/>
                        <a:t>2953.0</a:t>
                      </a: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r"/>
                      <a:r>
                        <a:rPr lang="en-US"/>
                        <a:t>2953.0</a:t>
                      </a: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r"/>
                      <a:r>
                        <a:rPr lang="en-US"/>
                        <a:t>2953.0</a:t>
                      </a: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r"/>
                      <a:r>
                        <a:rPr lang="en-US"/>
                        <a:t>23.0</a:t>
                      </a: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r"/>
                      <a:r>
                        <a:rPr lang="en-US"/>
                        <a:t>23.0</a:t>
                      </a:r>
                    </a:p>
                  </a:txBody>
                  <a:tcPr marL="0" marR="0" marT="0" marB="0" anchor="ctr"/>
                </a:tc>
                <a:extLst>
                  <a:ext uri="{0D108BD9-81ED-4DB2-BD59-A6C34878D82A}">
                    <a16:rowId xmlns:a16="http://schemas.microsoft.com/office/drawing/2014/main" val="1224334228"/>
                  </a:ext>
                </a:extLst>
              </a:tr>
              <a:tr h="571125"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US">
                          <a:effectLst/>
                        </a:rPr>
                        <a:t>Temperature (◦C)</a:t>
                      </a: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endParaRPr lang="en-US"/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r"/>
                      <a:r>
                        <a:rPr lang="en-US"/>
                        <a:t>25</a:t>
                      </a: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r"/>
                      <a:r>
                        <a:rPr lang="en-US"/>
                        <a:t>27</a:t>
                      </a: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r"/>
                      <a:r>
                        <a:rPr lang="en-US"/>
                        <a:t>58</a:t>
                      </a: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r"/>
                      <a:r>
                        <a:rPr lang="en-US"/>
                        <a:t>118</a:t>
                      </a: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r"/>
                      <a:r>
                        <a:rPr lang="en-US"/>
                        <a:t>194</a:t>
                      </a: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r"/>
                      <a:r>
                        <a:rPr lang="en-US"/>
                        <a:t>320</a:t>
                      </a: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r"/>
                      <a:r>
                        <a:rPr lang="en-US"/>
                        <a:t>325</a:t>
                      </a: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r"/>
                      <a:r>
                        <a:rPr lang="en-US"/>
                        <a:t>130</a:t>
                      </a: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r"/>
                      <a:r>
                        <a:rPr lang="en-US"/>
                        <a:t>102</a:t>
                      </a: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r"/>
                      <a:r>
                        <a:rPr lang="en-US"/>
                        <a:t>35</a:t>
                      </a: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r"/>
                      <a:r>
                        <a:rPr lang="en-US"/>
                        <a:t>35</a:t>
                      </a: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r"/>
                      <a:r>
                        <a:rPr lang="en-US"/>
                        <a:t>35</a:t>
                      </a: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r"/>
                      <a:r>
                        <a:rPr lang="en-US"/>
                        <a:t>35</a:t>
                      </a: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r"/>
                      <a:r>
                        <a:rPr lang="en-US"/>
                        <a:t>35</a:t>
                      </a: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r"/>
                      <a:r>
                        <a:rPr lang="en-US"/>
                        <a:t>212.7</a:t>
                      </a: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r"/>
                      <a:r>
                        <a:rPr lang="en-US"/>
                        <a:t>192</a:t>
                      </a: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r"/>
                      <a:r>
                        <a:rPr lang="en-US"/>
                        <a:t>192</a:t>
                      </a: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r"/>
                      <a:r>
                        <a:rPr lang="en-US"/>
                        <a:t>244</a:t>
                      </a: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r"/>
                      <a:r>
                        <a:rPr lang="en-US"/>
                        <a:t>160</a:t>
                      </a: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r"/>
                      <a:r>
                        <a:rPr lang="en-US"/>
                        <a:t>98</a:t>
                      </a: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r"/>
                      <a:r>
                        <a:rPr lang="en-US"/>
                        <a:t>320</a:t>
                      </a: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r"/>
                      <a:r>
                        <a:rPr lang="en-US"/>
                        <a:t>98</a:t>
                      </a: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r"/>
                      <a:r>
                        <a:rPr lang="en-US"/>
                        <a:t>25</a:t>
                      </a: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r"/>
                      <a:r>
                        <a:rPr lang="en-US"/>
                        <a:t>25</a:t>
                      </a:r>
                    </a:p>
                  </a:txBody>
                  <a:tcPr marL="0" marR="0" marT="0" marB="0" anchor="ctr"/>
                </a:tc>
                <a:extLst>
                  <a:ext uri="{0D108BD9-81ED-4DB2-BD59-A6C34878D82A}">
                    <a16:rowId xmlns:a16="http://schemas.microsoft.com/office/drawing/2014/main" val="3557139285"/>
                  </a:ext>
                </a:extLst>
              </a:tr>
              <a:tr h="300591"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US">
                          <a:effectLst/>
                        </a:rPr>
                        <a:t>Pressure (</a:t>
                      </a:r>
                      <a:r>
                        <a:rPr lang="en-US" err="1">
                          <a:effectLst/>
                        </a:rPr>
                        <a:t>barg</a:t>
                      </a:r>
                      <a:r>
                        <a:rPr lang="en-US">
                          <a:effectLst/>
                        </a:rPr>
                        <a:t>)</a:t>
                      </a: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endParaRPr lang="en-US"/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r"/>
                      <a:r>
                        <a:rPr lang="en-US"/>
                        <a:t>1</a:t>
                      </a: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r"/>
                      <a:r>
                        <a:rPr lang="en-US"/>
                        <a:t>38</a:t>
                      </a: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r"/>
                      <a:r>
                        <a:rPr lang="en-US"/>
                        <a:t>38</a:t>
                      </a: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r"/>
                      <a:r>
                        <a:rPr lang="en-US"/>
                        <a:t>37</a:t>
                      </a: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r"/>
                      <a:r>
                        <a:rPr lang="en-US"/>
                        <a:t>36</a:t>
                      </a: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r"/>
                      <a:r>
                        <a:rPr lang="en-US"/>
                        <a:t>35</a:t>
                      </a: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r"/>
                      <a:r>
                        <a:rPr lang="en-US"/>
                        <a:t>35</a:t>
                      </a: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r"/>
                      <a:r>
                        <a:rPr lang="en-US"/>
                        <a:t>34</a:t>
                      </a: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r"/>
                      <a:r>
                        <a:rPr lang="en-US"/>
                        <a:t>34</a:t>
                      </a: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r"/>
                      <a:r>
                        <a:rPr lang="en-US"/>
                        <a:t>33</a:t>
                      </a: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r"/>
                      <a:r>
                        <a:rPr lang="en-US"/>
                        <a:t>17</a:t>
                      </a: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r"/>
                      <a:r>
                        <a:rPr lang="en-US"/>
                        <a:t>17</a:t>
                      </a: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r"/>
                      <a:r>
                        <a:rPr lang="en-US"/>
                        <a:t>17</a:t>
                      </a: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r"/>
                      <a:r>
                        <a:rPr lang="en-US"/>
                        <a:t>17</a:t>
                      </a: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r"/>
                      <a:r>
                        <a:rPr lang="en-US"/>
                        <a:t>35</a:t>
                      </a: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r"/>
                      <a:r>
                        <a:rPr lang="en-US"/>
                        <a:t>35</a:t>
                      </a: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r"/>
                      <a:r>
                        <a:rPr lang="en-US"/>
                        <a:t>38</a:t>
                      </a: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r"/>
                      <a:r>
                        <a:rPr lang="en-US"/>
                        <a:t>36</a:t>
                      </a: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r"/>
                      <a:r>
                        <a:rPr lang="en-US"/>
                        <a:t>35</a:t>
                      </a: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r"/>
                      <a:r>
                        <a:rPr lang="en-US"/>
                        <a:t>3</a:t>
                      </a: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r"/>
                      <a:r>
                        <a:rPr lang="en-US"/>
                        <a:t>2</a:t>
                      </a: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r"/>
                      <a:r>
                        <a:rPr lang="en-US"/>
                        <a:t>1</a:t>
                      </a: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r"/>
                      <a:r>
                        <a:rPr lang="en-US"/>
                        <a:t>1</a:t>
                      </a: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r"/>
                      <a:r>
                        <a:rPr lang="en-US"/>
                        <a:t>17</a:t>
                      </a:r>
                    </a:p>
                  </a:txBody>
                  <a:tcPr marL="0" marR="0" marT="0" marB="0" anchor="ctr"/>
                </a:tc>
                <a:extLst>
                  <a:ext uri="{0D108BD9-81ED-4DB2-BD59-A6C34878D82A}">
                    <a16:rowId xmlns:a16="http://schemas.microsoft.com/office/drawing/2014/main" val="811994391"/>
                  </a:ext>
                </a:extLst>
              </a:tr>
              <a:tr h="300591"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US">
                          <a:effectLst/>
                        </a:rPr>
                        <a:t>Vapor Fraction</a:t>
                      </a: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endParaRPr lang="en-US"/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r"/>
                      <a:r>
                        <a:rPr lang="en-US"/>
                        <a:t>0</a:t>
                      </a: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r"/>
                      <a:r>
                        <a:rPr lang="en-US"/>
                        <a:t>0</a:t>
                      </a: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r"/>
                      <a:r>
                        <a:rPr lang="en-US"/>
                        <a:t>0</a:t>
                      </a: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r"/>
                      <a:r>
                        <a:rPr lang="en-US"/>
                        <a:t>0</a:t>
                      </a: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r"/>
                      <a:r>
                        <a:rPr lang="en-US"/>
                        <a:t>0</a:t>
                      </a: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r"/>
                      <a:r>
                        <a:rPr lang="en-US"/>
                        <a:t>1</a:t>
                      </a: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r"/>
                      <a:r>
                        <a:rPr lang="en-US"/>
                        <a:t>1</a:t>
                      </a: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r"/>
                      <a:r>
                        <a:rPr lang="en-US"/>
                        <a:t>0</a:t>
                      </a: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r"/>
                      <a:r>
                        <a:rPr lang="en-US"/>
                        <a:t>0</a:t>
                      </a: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r"/>
                      <a:r>
                        <a:rPr lang="en-US"/>
                        <a:t>0</a:t>
                      </a: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r"/>
                      <a:r>
                        <a:rPr lang="en-US"/>
                        <a:t>0</a:t>
                      </a: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r"/>
                      <a:r>
                        <a:rPr lang="en-US"/>
                        <a:t>0</a:t>
                      </a: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r"/>
                      <a:r>
                        <a:rPr lang="en-US"/>
                        <a:t>0</a:t>
                      </a: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r"/>
                      <a:r>
                        <a:rPr lang="en-US"/>
                        <a:t>0</a:t>
                      </a: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r"/>
                      <a:r>
                        <a:rPr lang="en-US"/>
                        <a:t>0</a:t>
                      </a: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r"/>
                      <a:r>
                        <a:rPr lang="en-US"/>
                        <a:t>0</a:t>
                      </a: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r"/>
                      <a:r>
                        <a:rPr lang="en-US"/>
                        <a:t>0</a:t>
                      </a: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r"/>
                      <a:r>
                        <a:rPr lang="en-US"/>
                        <a:t>0</a:t>
                      </a: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r"/>
                      <a:r>
                        <a:rPr lang="en-US"/>
                        <a:t>0</a:t>
                      </a: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r"/>
                      <a:r>
                        <a:rPr lang="en-US"/>
                        <a:t>0</a:t>
                      </a: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r"/>
                      <a:r>
                        <a:rPr lang="en-US"/>
                        <a:t>1</a:t>
                      </a: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r"/>
                      <a:r>
                        <a:rPr lang="en-US"/>
                        <a:t>0</a:t>
                      </a: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r"/>
                      <a:r>
                        <a:rPr lang="en-US"/>
                        <a:t>0</a:t>
                      </a: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r"/>
                      <a:r>
                        <a:rPr lang="en-US"/>
                        <a:t>0</a:t>
                      </a:r>
                    </a:p>
                  </a:txBody>
                  <a:tcPr marL="0" marR="0" marT="0" marB="0" anchor="ctr"/>
                </a:tc>
                <a:extLst>
                  <a:ext uri="{0D108BD9-81ED-4DB2-BD59-A6C34878D82A}">
                    <a16:rowId xmlns:a16="http://schemas.microsoft.com/office/drawing/2014/main" val="1560837881"/>
                  </a:ext>
                </a:extLst>
              </a:tr>
            </a:tbl>
          </a:graphicData>
        </a:graphic>
      </p:graphicFrame>
      <p:pic>
        <p:nvPicPr>
          <p:cNvPr id="9" name="Picture 9" descr="A picture containing vector graphics&#10;&#10;Description generated with very high confidence">
            <a:extLst>
              <a:ext uri="{FF2B5EF4-FFF2-40B4-BE49-F238E27FC236}">
                <a16:creationId xmlns:a16="http://schemas.microsoft.com/office/drawing/2014/main" id="{71E37B24-9174-4FAD-B661-FF8055E41BE2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7830800" y="7145484"/>
            <a:ext cx="6518476" cy="6239718"/>
          </a:xfrm>
          <a:prstGeom prst="rect">
            <a:avLst/>
          </a:prstGeom>
        </p:spPr>
      </p:pic>
      <p:pic>
        <p:nvPicPr>
          <p:cNvPr id="15" name="Picture 16" descr="A close up of a logo&#10;&#10;Description generated with very high confidence">
            <a:extLst>
              <a:ext uri="{FF2B5EF4-FFF2-40B4-BE49-F238E27FC236}">
                <a16:creationId xmlns:a16="http://schemas.microsoft.com/office/drawing/2014/main" id="{829E5C01-7C9B-46BB-8309-57B3823F88D2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36430010" y="16787385"/>
            <a:ext cx="1812757" cy="2443814"/>
          </a:xfrm>
          <a:prstGeom prst="rect">
            <a:avLst/>
          </a:prstGeom>
        </p:spPr>
      </p:pic>
      <p:pic>
        <p:nvPicPr>
          <p:cNvPr id="21" name="Picture 22" descr="A picture containing object&#10;&#10;Description generated with high confidence">
            <a:extLst>
              <a:ext uri="{FF2B5EF4-FFF2-40B4-BE49-F238E27FC236}">
                <a16:creationId xmlns:a16="http://schemas.microsoft.com/office/drawing/2014/main" id="{E05ECDE9-2812-41E3-B884-7F0A3BAA4C6F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38573993" y="16780266"/>
            <a:ext cx="1971675" cy="2400300"/>
          </a:xfrm>
          <a:prstGeom prst="rect">
            <a:avLst/>
          </a:prstGeom>
        </p:spPr>
      </p:pic>
      <p:pic>
        <p:nvPicPr>
          <p:cNvPr id="24" name="Picture 28" descr="A close up of a logo&#10;&#10;Description generated with very high confidence">
            <a:extLst>
              <a:ext uri="{FF2B5EF4-FFF2-40B4-BE49-F238E27FC236}">
                <a16:creationId xmlns:a16="http://schemas.microsoft.com/office/drawing/2014/main" id="{DA327612-150E-4F08-B2D5-7495FEA5D926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40917694" y="16790947"/>
            <a:ext cx="1962150" cy="2436695"/>
          </a:xfrm>
          <a:prstGeom prst="rect">
            <a:avLst/>
          </a:prstGeom>
        </p:spPr>
      </p:pic>
      <p:sp>
        <p:nvSpPr>
          <p:cNvPr id="37" name="TextBox 36">
            <a:extLst>
              <a:ext uri="{FF2B5EF4-FFF2-40B4-BE49-F238E27FC236}">
                <a16:creationId xmlns:a16="http://schemas.microsoft.com/office/drawing/2014/main" id="{BBCA6281-3622-480D-93F9-0D4675C79106}"/>
              </a:ext>
            </a:extLst>
          </p:cNvPr>
          <p:cNvSpPr txBox="1"/>
          <p:nvPr/>
        </p:nvSpPr>
        <p:spPr>
          <a:xfrm>
            <a:off x="35935919" y="19204805"/>
            <a:ext cx="2656572" cy="707886"/>
          </a:xfrm>
          <a:prstGeom prst="rect">
            <a:avLst/>
          </a:prstGeom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pPr algn="ctr"/>
            <a:r>
              <a:rPr lang="en-US" sz="4000" dirty="0">
                <a:solidFill>
                  <a:srgbClr val="000000"/>
                </a:solidFill>
                <a:cs typeface="Arial"/>
              </a:rPr>
              <a:t>R-110</a:t>
            </a:r>
          </a:p>
        </p:txBody>
      </p:sp>
      <p:sp>
        <p:nvSpPr>
          <p:cNvPr id="42" name="TextBox 41">
            <a:extLst>
              <a:ext uri="{FF2B5EF4-FFF2-40B4-BE49-F238E27FC236}">
                <a16:creationId xmlns:a16="http://schemas.microsoft.com/office/drawing/2014/main" id="{8DF63ECA-8C6F-40B3-8625-886D6947638A}"/>
              </a:ext>
            </a:extLst>
          </p:cNvPr>
          <p:cNvSpPr txBox="1"/>
          <p:nvPr/>
        </p:nvSpPr>
        <p:spPr>
          <a:xfrm>
            <a:off x="38215631" y="19175928"/>
            <a:ext cx="2656572" cy="707886"/>
          </a:xfrm>
          <a:prstGeom prst="rect">
            <a:avLst/>
          </a:prstGeom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pPr algn="ctr"/>
            <a:r>
              <a:rPr lang="en-US" sz="4000" dirty="0">
                <a:solidFill>
                  <a:srgbClr val="000000"/>
                </a:solidFill>
                <a:cs typeface="Arial"/>
              </a:rPr>
              <a:t>D-120/130</a:t>
            </a:r>
          </a:p>
        </p:txBody>
      </p:sp>
      <p:sp>
        <p:nvSpPr>
          <p:cNvPr id="43" name="TextBox 42">
            <a:extLst>
              <a:ext uri="{FF2B5EF4-FFF2-40B4-BE49-F238E27FC236}">
                <a16:creationId xmlns:a16="http://schemas.microsoft.com/office/drawing/2014/main" id="{3267A191-CDDF-44F0-A81E-3A540B9E8411}"/>
              </a:ext>
            </a:extLst>
          </p:cNvPr>
          <p:cNvSpPr txBox="1"/>
          <p:nvPr/>
        </p:nvSpPr>
        <p:spPr>
          <a:xfrm>
            <a:off x="40586201" y="19253357"/>
            <a:ext cx="2656572" cy="1323439"/>
          </a:xfrm>
          <a:prstGeom prst="rect">
            <a:avLst/>
          </a:prstGeom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en-US" sz="4000" dirty="0">
                <a:solidFill>
                  <a:srgbClr val="000000"/>
                </a:solidFill>
                <a:cs typeface="Arial"/>
              </a:rPr>
              <a:t>F-150 A/B/C</a:t>
            </a:r>
          </a:p>
        </p:txBody>
      </p:sp>
      <p:sp>
        <p:nvSpPr>
          <p:cNvPr id="39" name="TextBox 38">
            <a:extLst>
              <a:ext uri="{FF2B5EF4-FFF2-40B4-BE49-F238E27FC236}">
                <a16:creationId xmlns:a16="http://schemas.microsoft.com/office/drawing/2014/main" id="{D33AD254-D042-4405-84E2-6E43B5CABEED}"/>
              </a:ext>
            </a:extLst>
          </p:cNvPr>
          <p:cNvSpPr txBox="1"/>
          <p:nvPr/>
        </p:nvSpPr>
        <p:spPr>
          <a:xfrm>
            <a:off x="29896025" y="30844815"/>
            <a:ext cx="13230477" cy="1384995"/>
          </a:xfrm>
          <a:prstGeom prst="rect">
            <a:avLst/>
          </a:prstGeom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pPr algn="l"/>
            <a:r>
              <a:rPr lang="en-US" sz="2800" dirty="0">
                <a:solidFill>
                  <a:schemeClr val="tx1"/>
                </a:solidFill>
              </a:rPr>
              <a:t>[1] </a:t>
            </a:r>
            <a:r>
              <a:rPr lang="en-US" sz="2800" b="0" dirty="0" err="1">
                <a:solidFill>
                  <a:schemeClr val="tx1"/>
                </a:solidFill>
              </a:rPr>
              <a:t>AIChE</a:t>
            </a:r>
            <a:r>
              <a:rPr lang="en-US" sz="2800" b="0" dirty="0">
                <a:solidFill>
                  <a:schemeClr val="tx1"/>
                </a:solidFill>
              </a:rPr>
              <a:t> , "2018 Student Design Competition," </a:t>
            </a:r>
            <a:r>
              <a:rPr lang="en-US" sz="2800" b="0" dirty="0" err="1">
                <a:solidFill>
                  <a:schemeClr val="tx1"/>
                </a:solidFill>
              </a:rPr>
              <a:t>AIChe</a:t>
            </a:r>
            <a:r>
              <a:rPr lang="en-US" sz="2800" b="0" dirty="0">
                <a:solidFill>
                  <a:schemeClr val="tx1"/>
                </a:solidFill>
              </a:rPr>
              <a:t>, 2018.</a:t>
            </a:r>
            <a:endParaRPr lang="en-US" b="0" dirty="0"/>
          </a:p>
          <a:p>
            <a:pPr algn="l"/>
            <a:r>
              <a:rPr lang="en-US" sz="2800" dirty="0">
                <a:solidFill>
                  <a:srgbClr val="000000"/>
                </a:solidFill>
                <a:cs typeface="Arial"/>
              </a:rPr>
              <a:t>[2] </a:t>
            </a:r>
            <a:r>
              <a:rPr lang="en-US" sz="2800" b="0" dirty="0">
                <a:solidFill>
                  <a:srgbClr val="000000"/>
                </a:solidFill>
                <a:cs typeface="Arial"/>
              </a:rPr>
              <a:t>"Nasdaq </a:t>
            </a:r>
            <a:r>
              <a:rPr lang="en-US" sz="2800" b="0" dirty="0" err="1">
                <a:solidFill>
                  <a:srgbClr val="000000"/>
                </a:solidFill>
                <a:cs typeface="Arial"/>
              </a:rPr>
              <a:t>GlobeNewswire</a:t>
            </a:r>
            <a:r>
              <a:rPr lang="en-US" sz="2800" b="0" dirty="0">
                <a:solidFill>
                  <a:srgbClr val="000000"/>
                </a:solidFill>
                <a:cs typeface="Arial"/>
              </a:rPr>
              <a:t>," Crystal Market Research, 30 Nov 2017. [Online].  [Accessed April 2018].</a:t>
            </a:r>
          </a:p>
        </p:txBody>
      </p:sp>
      <p:graphicFrame>
        <p:nvGraphicFramePr>
          <p:cNvPr id="35" name="Chart 34">
            <a:extLst>
              <a:ext uri="{FF2B5EF4-FFF2-40B4-BE49-F238E27FC236}">
                <a16:creationId xmlns:a16="http://schemas.microsoft.com/office/drawing/2014/main" id="{00000000-0008-0000-0200-000002000000}"/>
              </a:ext>
            </a:extLst>
          </p:cNvPr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3128994489"/>
              </p:ext>
            </p:extLst>
          </p:nvPr>
        </p:nvGraphicFramePr>
        <p:xfrm>
          <a:off x="24565090" y="7456805"/>
          <a:ext cx="8367165" cy="5538787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9"/>
          </a:graphicData>
        </a:graphic>
      </p:graphicFrame>
      <p:pic>
        <p:nvPicPr>
          <p:cNvPr id="8" name="Picture 7"/>
          <p:cNvPicPr>
            <a:picLocks noChangeAspect="1"/>
          </p:cNvPicPr>
          <p:nvPr/>
        </p:nvPicPr>
        <p:blipFill>
          <a:blip r:embed="rId10"/>
          <a:stretch>
            <a:fillRect/>
          </a:stretch>
        </p:blipFill>
        <p:spPr>
          <a:xfrm>
            <a:off x="2388026" y="16452272"/>
            <a:ext cx="24462081" cy="12315291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Default Design">
  <a:themeElements>
    <a:clrScheme name="Waveform">
      <a:dk1>
        <a:sysClr val="windowText" lastClr="000000"/>
      </a:dk1>
      <a:lt1>
        <a:sysClr val="window" lastClr="FFFFFF"/>
      </a:lt1>
      <a:dk2>
        <a:srgbClr val="073E87"/>
      </a:dk2>
      <a:lt2>
        <a:srgbClr val="C6E7FC"/>
      </a:lt2>
      <a:accent1>
        <a:srgbClr val="31B6FD"/>
      </a:accent1>
      <a:accent2>
        <a:srgbClr val="4584D3"/>
      </a:accent2>
      <a:accent3>
        <a:srgbClr val="5BD078"/>
      </a:accent3>
      <a:accent4>
        <a:srgbClr val="A5D028"/>
      </a:accent4>
      <a:accent5>
        <a:srgbClr val="F5C040"/>
      </a:accent5>
      <a:accent6>
        <a:srgbClr val="05E0DB"/>
      </a:accent6>
      <a:hlink>
        <a:srgbClr val="0080FF"/>
      </a:hlink>
      <a:folHlink>
        <a:srgbClr val="5EAEFF"/>
      </a:folHlink>
    </a:clrScheme>
    <a:fontScheme name="Default Design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gradFill rotWithShape="1">
          <a:gsLst>
            <a:gs pos="0">
              <a:srgbClr val="800000"/>
            </a:gs>
            <a:gs pos="50000">
              <a:srgbClr val="800000">
                <a:gamma/>
                <a:tint val="73725"/>
                <a:invGamma/>
              </a:srgbClr>
            </a:gs>
            <a:gs pos="100000">
              <a:srgbClr val="800000"/>
            </a:gs>
          </a:gsLst>
          <a:lin ang="5400000" scaled="1"/>
        </a:gra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none" lIns="137160" tIns="68580" rIns="137160" bIns="68580" numCol="1" anchor="ctr" anchorCtr="0" compatLnSpc="1">
        <a:prstTxWarp prst="textNoShape">
          <a:avLst/>
        </a:prstTxWarp>
      </a:bodyPr>
      <a:lstStyle>
        <a:defPPr marL="0" marR="0" indent="0" algn="ctr" defTabSz="3762375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US" sz="4300" b="1" i="0" u="none" strike="noStrike" cap="none" normalizeH="0" baseline="0" smtClean="0">
            <a:ln>
              <a:noFill/>
            </a:ln>
            <a:solidFill>
              <a:srgbClr val="FF9900"/>
            </a:solidFill>
            <a:effectLst/>
            <a:latin typeface="Arial" pitchFamily="34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gradFill rotWithShape="1">
          <a:gsLst>
            <a:gs pos="0">
              <a:srgbClr val="800000"/>
            </a:gs>
            <a:gs pos="50000">
              <a:srgbClr val="800000">
                <a:gamma/>
                <a:tint val="73725"/>
                <a:invGamma/>
              </a:srgbClr>
            </a:gs>
            <a:gs pos="100000">
              <a:srgbClr val="800000"/>
            </a:gs>
          </a:gsLst>
          <a:lin ang="5400000" scaled="1"/>
        </a:gra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none" lIns="137160" tIns="68580" rIns="137160" bIns="68580" numCol="1" anchor="ctr" anchorCtr="0" compatLnSpc="1">
        <a:prstTxWarp prst="textNoShape">
          <a:avLst/>
        </a:prstTxWarp>
      </a:bodyPr>
      <a:lstStyle>
        <a:defPPr marL="0" marR="0" indent="0" algn="ctr" defTabSz="3762375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US" sz="4300" b="1" i="0" u="none" strike="noStrike" cap="none" normalizeH="0" baseline="0" smtClean="0">
            <a:ln>
              <a:noFill/>
            </a:ln>
            <a:solidFill>
              <a:srgbClr val="FF9900"/>
            </a:solidFill>
            <a:effectLst/>
            <a:latin typeface="Arial" pitchFamily="34" charset="0"/>
          </a:defRPr>
        </a:defPPr>
      </a:lstStyle>
    </a:lnDef>
  </a:objectDefaults>
  <a:extraClrSchemeLst>
    <a:extraClrScheme>
      <a:clrScheme name="Default Design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Them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42</TotalTime>
  <Words>557</Words>
  <Application>Microsoft Office PowerPoint</Application>
  <PresentationFormat>Custom</PresentationFormat>
  <Paragraphs>270</Paragraphs>
  <Slides>1</Slides>
  <Notes>1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7" baseType="lpstr">
      <vt:lpstr>MS PGothic</vt:lpstr>
      <vt:lpstr>Arial</vt:lpstr>
      <vt:lpstr>Calibri</vt:lpstr>
      <vt:lpstr>Cambria Math</vt:lpstr>
      <vt:lpstr>Times New Roman</vt:lpstr>
      <vt:lpstr>Default Design</vt:lpstr>
      <vt:lpstr>Production of Dimethyl Ether from Methanol ROLO Engineers  Serge Boucher, MaKenzie Marshall, Jia Mo, Joseph Verro Chemical Engineering, University of New Hampshire, Durham, NH 03824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Production of Dimethyl Ether (DME) from Methanol ROLO Engineers  Serge Boucher, MaKenzie Marshall, Jia Mo, Joseph Verro Chemical Engineering, University of New Hampshire, Durham, NH 03824</dc:title>
  <dc:creator>Marshall, Makenzie D</dc:creator>
  <cp:lastModifiedBy>Marshall, Makenzie D</cp:lastModifiedBy>
  <cp:revision>72</cp:revision>
  <dcterms:modified xsi:type="dcterms:W3CDTF">2018-05-03T12:20:13Z</dcterms:modified>
</cp:coreProperties>
</file>