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9296400" cy="7010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6C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07" autoAdjust="0"/>
    <p:restoredTop sz="95116" autoAdjust="0"/>
  </p:normalViewPr>
  <p:slideViewPr>
    <p:cSldViewPr snapToGrid="0">
      <p:cViewPr varScale="1">
        <p:scale>
          <a:sx n="23" d="100"/>
          <a:sy n="23" d="100"/>
        </p:scale>
        <p:origin x="1476" y="30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2144"/>
          </a:xfrm>
          <a:prstGeom prst="rect">
            <a:avLst/>
          </a:prstGeom>
        </p:spPr>
        <p:txBody>
          <a:bodyPr vert="horz" lIns="93175" tIns="46588" rIns="93175" bIns="4658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6346" y="0"/>
            <a:ext cx="4028440" cy="352144"/>
          </a:xfrm>
          <a:prstGeom prst="rect">
            <a:avLst/>
          </a:prstGeom>
        </p:spPr>
        <p:txBody>
          <a:bodyPr vert="horz" lIns="93175" tIns="46588" rIns="93175" bIns="46588" rtlCol="0"/>
          <a:lstStyle>
            <a:lvl1pPr algn="r">
              <a:defRPr sz="1200"/>
            </a:lvl1pPr>
          </a:lstStyle>
          <a:p>
            <a:fld id="{146A1719-850C-414A-985E-06473764FEE3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71813" y="876300"/>
            <a:ext cx="3152775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5" tIns="46588" rIns="93175" bIns="465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73756"/>
            <a:ext cx="7437120" cy="2760345"/>
          </a:xfrm>
          <a:prstGeom prst="rect">
            <a:avLst/>
          </a:prstGeom>
        </p:spPr>
        <p:txBody>
          <a:bodyPr vert="horz" lIns="93175" tIns="46588" rIns="93175" bIns="4658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259"/>
            <a:ext cx="4028440" cy="352143"/>
          </a:xfrm>
          <a:prstGeom prst="rect">
            <a:avLst/>
          </a:prstGeom>
        </p:spPr>
        <p:txBody>
          <a:bodyPr vert="horz" lIns="93175" tIns="46588" rIns="93175" bIns="4658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6346" y="6658259"/>
            <a:ext cx="4028440" cy="352143"/>
          </a:xfrm>
          <a:prstGeom prst="rect">
            <a:avLst/>
          </a:prstGeom>
        </p:spPr>
        <p:txBody>
          <a:bodyPr vert="horz" lIns="93175" tIns="46588" rIns="93175" bIns="46588" rtlCol="0" anchor="b"/>
          <a:lstStyle>
            <a:lvl1pPr algn="r">
              <a:defRPr sz="1200"/>
            </a:lvl1pPr>
          </a:lstStyle>
          <a:p>
            <a:fld id="{FD96D764-3062-4E0A-91FA-E00FB1BFEE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06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6D764-3062-4E0A-91FA-E00FB1BFEE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86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2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4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367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094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78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410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68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8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652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882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925F6-6473-499F-894E-06E5906D65B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40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emf"/><Relationship Id="rId15" Type="http://schemas.openxmlformats.org/officeDocument/2006/relationships/image" Target="../media/image12.emf"/><Relationship Id="rId10" Type="http://schemas.openxmlformats.org/officeDocument/2006/relationships/image" Target="../media/image7.png"/><Relationship Id="rId4" Type="http://schemas.openxmlformats.org/officeDocument/2006/relationships/image" Target="NUL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37421659" y="3409613"/>
            <a:ext cx="6423858" cy="102959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Quality Control</a:t>
            </a:r>
            <a:endParaRPr lang="en-US" sz="6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611" y="3420721"/>
            <a:ext cx="12737101" cy="10184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/>
              <a:t>Introduction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3345" y="4692683"/>
            <a:ext cx="11161799" cy="12988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Objectives</a:t>
            </a:r>
          </a:p>
          <a:p>
            <a:endParaRPr lang="en-US" sz="1000" b="1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Design a plant for the production </a:t>
            </a:r>
            <a:endParaRPr lang="en-US" sz="2800" dirty="0" smtClean="0"/>
          </a:p>
          <a:p>
            <a:r>
              <a:rPr lang="en-US" sz="2800" dirty="0" smtClean="0"/>
              <a:t>      of dimethyl </a:t>
            </a:r>
            <a:r>
              <a:rPr lang="en-US" sz="2800" dirty="0"/>
              <a:t>ether (DME) from a </a:t>
            </a:r>
          </a:p>
          <a:p>
            <a:r>
              <a:rPr lang="en-US" sz="2800" dirty="0" smtClean="0"/>
              <a:t>      methanol </a:t>
            </a:r>
            <a:r>
              <a:rPr lang="en-US" sz="2800" dirty="0"/>
              <a:t>feedstock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Minimize carbon footprint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Produce 250,000 gal/day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/>
          </a:p>
          <a:p>
            <a:r>
              <a:rPr lang="en-US" sz="3600" b="1" dirty="0" smtClean="0"/>
              <a:t>Location</a:t>
            </a:r>
          </a:p>
          <a:p>
            <a:endParaRPr lang="en-US" sz="1000" b="1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Lake Charles, Louisiana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r>
              <a:rPr lang="en-US" sz="3600" b="1" dirty="0" smtClean="0"/>
              <a:t>Market</a:t>
            </a:r>
          </a:p>
          <a:p>
            <a:endParaRPr lang="en-US" sz="1000" b="1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Growing demand for clean-burning fuels to reduce emissions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Major applications include: aerosol propellant, automotive fuel alternative, electrical power generation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r>
              <a:rPr lang="en-US" sz="3600" b="1" dirty="0" smtClean="0"/>
              <a:t>Product</a:t>
            </a:r>
          </a:p>
          <a:p>
            <a:endParaRPr lang="en-US" sz="1000" b="1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DME meets ASTM grade </a:t>
            </a:r>
            <a:r>
              <a:rPr lang="en-US" sz="2800" dirty="0" smtClean="0"/>
              <a:t>A- </a:t>
            </a:r>
            <a:r>
              <a:rPr lang="en-US" sz="2800" dirty="0"/>
              <a:t>fuel standards </a:t>
            </a:r>
            <a:r>
              <a:rPr lang="en-US" sz="2800" dirty="0" smtClean="0"/>
              <a:t>(purity &gt; 98.5 </a:t>
            </a:r>
            <a:r>
              <a:rPr lang="en-US" sz="2800" dirty="0"/>
              <a:t>mass% DME)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Contains 900 ppm of lubricant additive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Intended for use as automotive transportation fuel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/>
          </a:p>
          <a:p>
            <a:r>
              <a:rPr lang="en-US" sz="3600" b="1" dirty="0"/>
              <a:t>Critical-to-Quality </a:t>
            </a:r>
            <a:r>
              <a:rPr lang="en-US" sz="3600" b="1" dirty="0" smtClean="0"/>
              <a:t>Variables</a:t>
            </a:r>
          </a:p>
          <a:p>
            <a:endParaRPr lang="en-US" sz="1000" b="1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/>
              <a:t>Purity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/>
              <a:t>Turbidity</a:t>
            </a:r>
            <a:endParaRPr lang="en-US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Quantity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Cost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133" y="35719"/>
            <a:ext cx="43812934" cy="3383753"/>
          </a:xfrm>
          <a:solidFill>
            <a:schemeClr val="accent1">
              <a:lumMod val="75000"/>
            </a:schemeClr>
          </a:solidFill>
          <a:ln w="76200" cmpd="sng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sz="8800"/>
              <a:t/>
            </a:r>
            <a:br>
              <a:rPr lang="en-US" sz="8800"/>
            </a:br>
            <a:r>
              <a:rPr lang="en-US" sz="8800"/>
              <a:t/>
            </a:r>
            <a:br>
              <a:rPr lang="en-US" sz="8800"/>
            </a:br>
            <a:r>
              <a:rPr lang="en-US" sz="8800"/>
              <a:t/>
            </a:r>
            <a:br>
              <a:rPr lang="en-US" sz="8800"/>
            </a:br>
            <a:r>
              <a:rPr lang="en-US" sz="8800"/>
              <a:t/>
            </a:r>
            <a:br>
              <a:rPr lang="en-US" sz="8800"/>
            </a:br>
            <a:endParaRPr lang="en-US" sz="6000" b="1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338435" y="17967549"/>
            <a:ext cx="14507082" cy="36933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9670926" y="30274991"/>
            <a:ext cx="14161215" cy="1567096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en-US" sz="3600" b="1" dirty="0" smtClean="0"/>
              <a:t>References</a:t>
            </a:r>
          </a:p>
          <a:p>
            <a:pPr>
              <a:lnSpc>
                <a:spcPts val="1000"/>
              </a:lnSpc>
            </a:pPr>
            <a:endParaRPr lang="en-US" sz="800" b="1" dirty="0"/>
          </a:p>
          <a:p>
            <a:pPr>
              <a:lnSpc>
                <a:spcPts val="2100"/>
              </a:lnSpc>
            </a:pPr>
            <a:r>
              <a:rPr lang="en-US" dirty="0" smtClean="0"/>
              <a:t>[1] – CRYSTAL MARKET RESEARCH, “Dimethyl Ether Market”. Available at: https</a:t>
            </a:r>
            <a:r>
              <a:rPr lang="en-US" dirty="0"/>
              <a:t>://</a:t>
            </a:r>
            <a:r>
              <a:rPr lang="en-US" dirty="0" smtClean="0"/>
              <a:t>www.crystalmarketresearch.com/report/dimethyl-ether-dme-market</a:t>
            </a:r>
          </a:p>
          <a:p>
            <a:pPr>
              <a:lnSpc>
                <a:spcPts val="2100"/>
              </a:lnSpc>
            </a:pPr>
            <a:r>
              <a:rPr lang="en-US" dirty="0" smtClean="0"/>
              <a:t>[2] - CHEMOGAS</a:t>
            </a:r>
            <a:r>
              <a:rPr lang="en-US" dirty="0"/>
              <a:t>, "Safety Data Sheet: Dimethyl Ether, based on regulation no. 1907/2006," [Online]. </a:t>
            </a:r>
            <a:r>
              <a:rPr lang="en-US" dirty="0" smtClean="0"/>
              <a:t>	</a:t>
            </a:r>
            <a:r>
              <a:rPr lang="en-US" dirty="0" err="1" smtClean="0"/>
              <a:t>Available:http</a:t>
            </a:r>
            <a:r>
              <a:rPr lang="en-US" dirty="0"/>
              <a:t>://</a:t>
            </a:r>
            <a:r>
              <a:rPr lang="en-US" dirty="0" smtClean="0"/>
              <a:t>www.chemogas.com/sites/default/files/pdfs.pdf</a:t>
            </a:r>
            <a:r>
              <a:rPr lang="en-US" dirty="0"/>
              <a:t>. </a:t>
            </a:r>
          </a:p>
          <a:p>
            <a:pPr>
              <a:lnSpc>
                <a:spcPts val="2100"/>
              </a:lnSpc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9738" y="17903223"/>
            <a:ext cx="1275187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/>
              <a:t>Safety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9338433" y="21582426"/>
            <a:ext cx="14507084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/>
              <a:t>Conclusions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9338436" y="30129423"/>
            <a:ext cx="14513630" cy="149389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189786" y="0"/>
            <a:ext cx="43891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>
                <a:solidFill>
                  <a:schemeClr val="bg1"/>
                </a:solidFill>
              </a:rPr>
              <a:t>Design of a Continuous Process for the Production of Dimethyl Ether from Methanol </a:t>
            </a:r>
            <a:br>
              <a:rPr lang="en-US" sz="8000" b="1">
                <a:solidFill>
                  <a:schemeClr val="bg1"/>
                </a:solidFill>
              </a:rPr>
            </a:br>
            <a:endParaRPr lang="en-US" sz="8000"/>
          </a:p>
        </p:txBody>
      </p:sp>
      <p:sp>
        <p:nvSpPr>
          <p:cNvPr id="17" name="TextBox 16"/>
          <p:cNvSpPr txBox="1"/>
          <p:nvPr/>
        </p:nvSpPr>
        <p:spPr>
          <a:xfrm>
            <a:off x="13785925" y="1333916"/>
            <a:ext cx="261077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Christian </a:t>
            </a:r>
            <a:r>
              <a:rPr lang="en-US" sz="6000" b="1" dirty="0" smtClean="0">
                <a:solidFill>
                  <a:schemeClr val="bg1"/>
                </a:solidFill>
              </a:rPr>
              <a:t>Quinn</a:t>
            </a:r>
            <a:r>
              <a:rPr lang="en-US" sz="5400" b="1" dirty="0" smtClean="0">
                <a:solidFill>
                  <a:schemeClr val="bg1"/>
                </a:solidFill>
              </a:rPr>
              <a:t>, Anthony </a:t>
            </a:r>
            <a:r>
              <a:rPr lang="en-US" sz="5400" b="1" dirty="0" err="1" smtClean="0">
                <a:solidFill>
                  <a:schemeClr val="bg1"/>
                </a:solidFill>
              </a:rPr>
              <a:t>Picone</a:t>
            </a:r>
            <a:r>
              <a:rPr lang="en-US" sz="5400" b="1" dirty="0" smtClean="0">
                <a:solidFill>
                  <a:schemeClr val="bg1"/>
                </a:solidFill>
              </a:rPr>
              <a:t>, </a:t>
            </a:r>
            <a:r>
              <a:rPr lang="en-US" sz="6000" b="1" dirty="0" smtClean="0">
                <a:solidFill>
                  <a:schemeClr val="bg1"/>
                </a:solidFill>
              </a:rPr>
              <a:t>Lorenzo </a:t>
            </a:r>
            <a:r>
              <a:rPr lang="en-US" sz="6000" b="1" dirty="0">
                <a:solidFill>
                  <a:schemeClr val="bg1"/>
                </a:solidFill>
              </a:rPr>
              <a:t>Milani, </a:t>
            </a:r>
            <a:r>
              <a:rPr lang="en-US" sz="6000" b="1" dirty="0" smtClean="0">
                <a:solidFill>
                  <a:schemeClr val="bg1"/>
                </a:solidFill>
              </a:rPr>
              <a:t>and John Fernald</a:t>
            </a:r>
          </a:p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</a:rPr>
              <a:t>Department of Chemical Engineering, University of New Hampshire, Durham, NH 03824</a:t>
            </a:r>
            <a:endParaRPr lang="en-US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39135" y="31623314"/>
            <a:ext cx="43812931" cy="125756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600" b="1">
                <a:solidFill>
                  <a:schemeClr val="bg1"/>
                </a:solidFill>
              </a:rPr>
              <a:t>Acknowledgement</a:t>
            </a:r>
            <a:endParaRPr lang="en-US" sz="1600" b="1">
              <a:solidFill>
                <a:schemeClr val="bg1"/>
              </a:solidFill>
            </a:endParaRPr>
          </a:p>
          <a:p>
            <a:pPr marL="742950" lvl="1" indent="-285750" algn="ctr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Dr. Christopher </a:t>
            </a:r>
            <a:r>
              <a:rPr lang="en-US" sz="2400" b="1" dirty="0" err="1">
                <a:solidFill>
                  <a:schemeClr val="bg1"/>
                </a:solidFill>
              </a:rPr>
              <a:t>McLarnon</a:t>
            </a:r>
            <a:r>
              <a:rPr lang="en-US" sz="2400" b="1" dirty="0">
                <a:solidFill>
                  <a:schemeClr val="bg1"/>
                </a:solidFill>
              </a:rPr>
              <a:t>, Department of Chemical Engineering, UNH</a:t>
            </a:r>
          </a:p>
          <a:p>
            <a:pPr marL="742950" lvl="1" indent="-285750" algn="ctr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Department of Chemical Engineering, UNH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5200" y="1651278"/>
            <a:ext cx="1314450" cy="1735513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12780376" y="17897532"/>
            <a:ext cx="16558053" cy="10211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/>
              <a:t>Economic Analysis 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2780891" y="3401642"/>
            <a:ext cx="24654639" cy="10391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/>
              <a:t>Process Flow Diagram and Material Balances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29347914" y="17903222"/>
            <a:ext cx="1452716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/>
              <a:t>Major Assumptions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671993" y="5123693"/>
            <a:ext cx="1261609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  <a:p>
            <a:endParaRPr lang="en-US" sz="2800"/>
          </a:p>
          <a:p>
            <a:r>
              <a:rPr lang="en-US" sz="2800"/>
              <a:t> </a:t>
            </a:r>
          </a:p>
          <a:p>
            <a:endParaRPr lang="en-US" sz="2800"/>
          </a:p>
        </p:txBody>
      </p:sp>
      <p:sp>
        <p:nvSpPr>
          <p:cNvPr id="97" name="Subtitle 2"/>
          <p:cNvSpPr txBox="1">
            <a:spLocks/>
          </p:cNvSpPr>
          <p:nvPr/>
        </p:nvSpPr>
        <p:spPr>
          <a:xfrm>
            <a:off x="39133" y="17904866"/>
            <a:ext cx="12727708" cy="13718447"/>
          </a:xfrm>
          <a:prstGeom prst="rect">
            <a:avLst/>
          </a:prstGeom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4389120" rtl="0" eaLnBrk="1" latinLnBrk="0" hangingPunct="1">
              <a:lnSpc>
                <a:spcPct val="90000"/>
              </a:lnSpc>
              <a:spcBef>
                <a:spcPts val="4800"/>
              </a:spcBef>
              <a:buFont typeface="Arial" panose="020B0604020202020204" pitchFamily="34" charset="0"/>
              <a:buNone/>
              <a:defRPr sz="11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8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105" name="Subtitle 2"/>
          <p:cNvSpPr txBox="1">
            <a:spLocks/>
          </p:cNvSpPr>
          <p:nvPr/>
        </p:nvSpPr>
        <p:spPr>
          <a:xfrm>
            <a:off x="12766661" y="3419474"/>
            <a:ext cx="31085405" cy="14482374"/>
          </a:xfrm>
          <a:prstGeom prst="rect">
            <a:avLst/>
          </a:prstGeom>
          <a:ln w="76200"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389120" rtl="0" eaLnBrk="1" latinLnBrk="0" hangingPunct="1">
              <a:lnSpc>
                <a:spcPct val="90000"/>
              </a:lnSpc>
              <a:spcBef>
                <a:spcPts val="4800"/>
              </a:spcBef>
              <a:buFont typeface="Arial" panose="020B0604020202020204" pitchFamily="34" charset="0"/>
              <a:buNone/>
              <a:defRPr sz="11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8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106" name="Subtitle 2"/>
          <p:cNvSpPr txBox="1">
            <a:spLocks/>
          </p:cNvSpPr>
          <p:nvPr/>
        </p:nvSpPr>
        <p:spPr>
          <a:xfrm>
            <a:off x="12766660" y="17903094"/>
            <a:ext cx="16571769" cy="13720218"/>
          </a:xfrm>
          <a:prstGeom prst="rect">
            <a:avLst/>
          </a:prstGeom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4389120" rtl="0" eaLnBrk="1" latinLnBrk="0" hangingPunct="1">
              <a:lnSpc>
                <a:spcPct val="90000"/>
              </a:lnSpc>
              <a:spcBef>
                <a:spcPts val="4800"/>
              </a:spcBef>
              <a:buFont typeface="Arial" panose="020B0604020202020204" pitchFamily="34" charset="0"/>
              <a:buNone/>
              <a:defRPr sz="11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8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084D5195-74C3-4DEA-A889-C46F12BF0148}"/>
              </a:ext>
            </a:extLst>
          </p:cNvPr>
          <p:cNvSpPr txBox="1"/>
          <p:nvPr/>
        </p:nvSpPr>
        <p:spPr>
          <a:xfrm>
            <a:off x="29338430" y="26113503"/>
            <a:ext cx="14513636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/>
              <a:t>Recommendations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0370F5C-F50B-4E92-8D75-A5B9E82FC334}"/>
              </a:ext>
            </a:extLst>
          </p:cNvPr>
          <p:cNvSpPr txBox="1"/>
          <p:nvPr/>
        </p:nvSpPr>
        <p:spPr>
          <a:xfrm>
            <a:off x="2699657" y="1920381"/>
            <a:ext cx="10540002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ea typeface="+mn-lt"/>
                <a:cs typeface="+mn-lt"/>
              </a:rPr>
              <a:t>CALJ Consulting </a:t>
            </a:r>
            <a:endParaRPr lang="en-US" sz="8000" dirty="0">
              <a:solidFill>
                <a:srgbClr val="FFFFFF"/>
              </a:solidFill>
              <a:cs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3"/>
              <p:cNvSpPr/>
              <p:nvPr/>
            </p:nvSpPr>
            <p:spPr>
              <a:xfrm>
                <a:off x="6124244" y="15179956"/>
                <a:ext cx="671520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6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i="1">
                          <a:latin typeface="Cambria Math" panose="02040503050406030204" pitchFamily="18" charset="0"/>
                        </a:rPr>
                        <m:t>𝐶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3600" i="1">
                          <a:latin typeface="Cambria Math" panose="02040503050406030204" pitchFamily="18" charset="0"/>
                        </a:rPr>
                        <m:t>𝑂𝐻</m:t>
                      </m:r>
                      <m:r>
                        <a:rPr lang="en-US" sz="3600" i="0">
                          <a:latin typeface="Cambria Math" panose="02040503050406030204" pitchFamily="18" charset="0"/>
                        </a:rPr>
                        <m:t> → </m:t>
                      </m:r>
                      <m:r>
                        <a:rPr lang="en-US" sz="3600" i="1">
                          <a:latin typeface="Cambria Math" panose="02040503050406030204" pitchFamily="18" charset="0"/>
                        </a:rPr>
                        <m:t>𝐶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3600" i="1">
                          <a:latin typeface="Cambria Math" panose="02040503050406030204" pitchFamily="18" charset="0"/>
                        </a:rPr>
                        <m:t>𝑂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600" i="1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4244" y="15179956"/>
                <a:ext cx="671520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07049" y="15362917"/>
            <a:ext cx="24097971" cy="2297621"/>
          </a:xfrm>
          <a:prstGeom prst="rect">
            <a:avLst/>
          </a:prstGeom>
        </p:spPr>
      </p:pic>
      <p:pic>
        <p:nvPicPr>
          <p:cNvPr id="34" name="picture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1066" y="23442287"/>
            <a:ext cx="8566795" cy="6242518"/>
          </a:xfrm>
          <a:prstGeom prst="rect">
            <a:avLst/>
          </a:prstGeom>
        </p:spPr>
      </p:pic>
      <p:sp>
        <p:nvSpPr>
          <p:cNvPr id="35" name="Subtitle 2"/>
          <p:cNvSpPr txBox="1">
            <a:spLocks/>
          </p:cNvSpPr>
          <p:nvPr/>
        </p:nvSpPr>
        <p:spPr>
          <a:xfrm>
            <a:off x="37428208" y="3416624"/>
            <a:ext cx="6423858" cy="14483655"/>
          </a:xfrm>
          <a:prstGeom prst="rect">
            <a:avLst/>
          </a:prstGeom>
          <a:ln w="73025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4389120" rtl="0" eaLnBrk="1" latinLnBrk="0" hangingPunct="1">
              <a:lnSpc>
                <a:spcPct val="90000"/>
              </a:lnSpc>
              <a:spcBef>
                <a:spcPts val="4800"/>
              </a:spcBef>
              <a:buFont typeface="Arial" panose="020B0604020202020204" pitchFamily="34" charset="0"/>
              <a:buNone/>
              <a:defRPr sz="11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8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dirty="0"/>
          </a:p>
        </p:txBody>
      </p:sp>
      <p:pic>
        <p:nvPicPr>
          <p:cNvPr id="16" name="picture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69" y="24224970"/>
            <a:ext cx="3888816" cy="36092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/>
          <a:srcRect l="8240" r="9852"/>
          <a:stretch/>
        </p:blipFill>
        <p:spPr>
          <a:xfrm>
            <a:off x="23181572" y="19126719"/>
            <a:ext cx="5870077" cy="442477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3850600" y="23273210"/>
            <a:ext cx="5075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Figure </a:t>
            </a:r>
            <a:r>
              <a:rPr lang="en-US" i="1" dirty="0" smtClean="0"/>
              <a:t>3. </a:t>
            </a:r>
            <a:r>
              <a:rPr lang="en-US" i="1" dirty="0"/>
              <a:t>Breakdown of the total bare module cost for each type of equipment used in the DME plant.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3239659" y="22427891"/>
            <a:ext cx="899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Figure </a:t>
            </a:r>
            <a:r>
              <a:rPr lang="en-US" i="1" dirty="0" smtClean="0"/>
              <a:t>2</a:t>
            </a:r>
            <a:r>
              <a:rPr lang="en-US" i="1" dirty="0"/>
              <a:t>.</a:t>
            </a:r>
            <a:r>
              <a:rPr lang="en-US" i="1" dirty="0" smtClean="0"/>
              <a:t> </a:t>
            </a:r>
            <a:r>
              <a:rPr lang="en-US" i="1" dirty="0"/>
              <a:t>Breakdown of total annual expenses (left) as well as of raw materials for the DME production facility (right).</a:t>
            </a:r>
            <a:endParaRPr lang="en-US" dirty="0"/>
          </a:p>
        </p:txBody>
      </p:sp>
      <p:sp>
        <p:nvSpPr>
          <p:cNvPr id="24" name="TextBox 15"/>
          <p:cNvSpPr txBox="1"/>
          <p:nvPr/>
        </p:nvSpPr>
        <p:spPr>
          <a:xfrm>
            <a:off x="29670926" y="19126720"/>
            <a:ext cx="14017415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2800" dirty="0"/>
              <a:t>24/7 continuous process</a:t>
            </a:r>
            <a:r>
              <a:rPr lang="en-US" sz="2800" dirty="0" smtClean="0"/>
              <a:t>, </a:t>
            </a:r>
            <a:r>
              <a:rPr lang="en-US" sz="2800" dirty="0"/>
              <a:t>350 days per year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2800" dirty="0"/>
              <a:t>Kinetic energy, moving parts, and height differences were discredited for energy balance calculations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2800" dirty="0"/>
              <a:t>Ideal gas law with the inclusion of the compressibility factor was applied to all streams. 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2800" dirty="0"/>
              <a:t>This design was conducted assuming steady state conditions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000" dirty="0"/>
          </a:p>
        </p:txBody>
      </p:sp>
      <p:sp>
        <p:nvSpPr>
          <p:cNvPr id="7" name="TextBox 23"/>
          <p:cNvSpPr txBox="1"/>
          <p:nvPr/>
        </p:nvSpPr>
        <p:spPr>
          <a:xfrm>
            <a:off x="29670926" y="22751056"/>
            <a:ext cx="14467924" cy="341632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457200" lvl="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final product </a:t>
            </a:r>
            <a:r>
              <a:rPr lang="en-US" sz="2800" dirty="0" smtClean="0"/>
              <a:t>purity </a:t>
            </a:r>
            <a:r>
              <a:rPr lang="en-US" sz="2800" dirty="0"/>
              <a:t>of 99.9</a:t>
            </a:r>
            <a:r>
              <a:rPr lang="en-US" sz="2800" dirty="0" smtClean="0"/>
              <a:t>%</a:t>
            </a:r>
          </a:p>
          <a:p>
            <a:pPr marL="457200" lvl="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smtClean="0"/>
              <a:t>The </a:t>
            </a:r>
            <a:r>
              <a:rPr lang="en-US" sz="2800" dirty="0"/>
              <a:t>total capital investment </a:t>
            </a:r>
            <a:r>
              <a:rPr lang="en-US" sz="2800" dirty="0" smtClean="0"/>
              <a:t>is </a:t>
            </a:r>
            <a:r>
              <a:rPr lang="en-US" sz="2800" dirty="0"/>
              <a:t>12.1 Million </a:t>
            </a:r>
            <a:r>
              <a:rPr lang="en-US" sz="2800" dirty="0" smtClean="0"/>
              <a:t>USD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total annual expenses </a:t>
            </a:r>
            <a:r>
              <a:rPr lang="en-US" sz="2800" dirty="0" smtClean="0"/>
              <a:t>are 189.6 </a:t>
            </a:r>
            <a:r>
              <a:rPr lang="en-US" sz="2800" dirty="0"/>
              <a:t>Million USD per </a:t>
            </a:r>
            <a:r>
              <a:rPr lang="en-US" sz="2800" dirty="0" smtClean="0"/>
              <a:t>year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At the interest rate of 8%, </a:t>
            </a:r>
            <a:r>
              <a:rPr lang="en-US" sz="2800" dirty="0" smtClean="0"/>
              <a:t>the NPV is 40.5 </a:t>
            </a:r>
            <a:r>
              <a:rPr lang="en-US" sz="2800" dirty="0"/>
              <a:t>Million </a:t>
            </a:r>
            <a:r>
              <a:rPr lang="en-US" sz="2800" dirty="0" smtClean="0"/>
              <a:t>USD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annual rate of return </a:t>
            </a:r>
            <a:r>
              <a:rPr lang="en-US" sz="2800" dirty="0" smtClean="0"/>
              <a:t>is </a:t>
            </a:r>
            <a:r>
              <a:rPr lang="en-US" sz="2800" dirty="0"/>
              <a:t>67.4</a:t>
            </a:r>
            <a:r>
              <a:rPr lang="en-US" sz="2800" dirty="0" smtClean="0"/>
              <a:t>%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smtClean="0"/>
              <a:t>The DCFRR is 43.7%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smtClean="0"/>
              <a:t>The process is safe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smtClean="0"/>
              <a:t>The process is profitable</a:t>
            </a:r>
            <a:endParaRPr lang="en-US" dirty="0"/>
          </a:p>
          <a:p>
            <a:pPr lvl="0"/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9720284" y="27320336"/>
            <a:ext cx="1401741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Further engineering evolution of the process is recommended to optimize the process and maximize </a:t>
            </a:r>
            <a:r>
              <a:rPr lang="en-US" sz="2800" dirty="0" smtClean="0"/>
              <a:t>profit</a:t>
            </a:r>
          </a:p>
          <a:p>
            <a:pPr marL="457200" indent="-45720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A more detailed methanol market analysis is recommended </a:t>
            </a:r>
            <a:endParaRPr lang="en-US" sz="2800" dirty="0" smtClean="0"/>
          </a:p>
          <a:p>
            <a:pPr marL="457200" indent="-45720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800" dirty="0" smtClean="0"/>
              <a:t>Because the process is profitable and safe, </a:t>
            </a:r>
            <a:r>
              <a:rPr lang="en-US" sz="2800" dirty="0"/>
              <a:t>this project is a GO and it should move forward to a further detailed </a:t>
            </a:r>
            <a:r>
              <a:rPr lang="en-US" sz="2800" dirty="0" smtClean="0"/>
              <a:t>design</a:t>
            </a:r>
            <a:endParaRPr lang="en-US" sz="2800" dirty="0"/>
          </a:p>
          <a:p>
            <a:pPr marL="285750" lvl="0" indent="-285750">
              <a:buFont typeface="Wingdings" panose="05000000000000000000" pitchFamily="2" charset="2"/>
              <a:buChar char="§"/>
            </a:pPr>
            <a:endParaRPr lang="en-US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37733616" y="4595353"/>
            <a:ext cx="572765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Objective</a:t>
            </a:r>
          </a:p>
          <a:p>
            <a:pPr algn="just"/>
            <a:endParaRPr lang="en-US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Assure a quality manufactured product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Meeting customer’s requirements</a:t>
            </a:r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7C73A8-B8A1-4167-9FD1-89AFDBE9E05A}"/>
              </a:ext>
            </a:extLst>
          </p:cNvPr>
          <p:cNvSpPr txBox="1"/>
          <p:nvPr/>
        </p:nvSpPr>
        <p:spPr>
          <a:xfrm>
            <a:off x="37733615" y="7323360"/>
            <a:ext cx="5727656" cy="115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/>
              <a:t>Product </a:t>
            </a:r>
            <a:r>
              <a:rPr lang="en-US" sz="3200" b="1" dirty="0" smtClean="0"/>
              <a:t>Specifications</a:t>
            </a:r>
            <a:endParaRPr lang="en-US" sz="3200" b="1" dirty="0"/>
          </a:p>
          <a:p>
            <a:pPr algn="just"/>
            <a:endParaRPr lang="en-US" sz="1600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Clear</a:t>
            </a:r>
            <a:endParaRPr lang="en-US" sz="28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Purity above 98.5%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Water content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Methanol content</a:t>
            </a:r>
            <a:endParaRPr lang="en-US" sz="1000" dirty="0"/>
          </a:p>
          <a:p>
            <a:pPr algn="just"/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3200" b="1" dirty="0"/>
              <a:t>Testing </a:t>
            </a:r>
            <a:r>
              <a:rPr lang="en-US" sz="3200" b="1" dirty="0" smtClean="0"/>
              <a:t>Methods</a:t>
            </a:r>
            <a:endParaRPr lang="en-US" sz="3200" b="1" dirty="0"/>
          </a:p>
          <a:p>
            <a:pPr algn="just"/>
            <a:endParaRPr lang="en-US" sz="16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Turbidity test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Specific gravity test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Chromatography</a:t>
            </a:r>
            <a:endParaRPr lang="en-US" sz="2800" dirty="0"/>
          </a:p>
          <a:p>
            <a:pPr algn="just"/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3200" b="1" dirty="0"/>
              <a:t>Sampling of Final </a:t>
            </a:r>
            <a:r>
              <a:rPr lang="en-US" sz="3200" b="1" dirty="0" smtClean="0"/>
              <a:t>Product</a:t>
            </a:r>
          </a:p>
          <a:p>
            <a:pPr algn="just"/>
            <a:endParaRPr lang="en-US" sz="1600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DME </a:t>
            </a:r>
            <a:r>
              <a:rPr lang="en-US" sz="2800" dirty="0"/>
              <a:t>samples from stream 20 </a:t>
            </a:r>
            <a:r>
              <a:rPr lang="en-US" sz="2800" dirty="0" smtClean="0"/>
              <a:t>would be tested every </a:t>
            </a:r>
            <a:r>
              <a:rPr lang="en-US" sz="2800" dirty="0"/>
              <a:t>4 </a:t>
            </a:r>
            <a:r>
              <a:rPr lang="en-US" sz="2800" dirty="0" smtClean="0"/>
              <a:t>hours</a:t>
            </a:r>
            <a:endParaRPr lang="en-US" sz="2800" dirty="0"/>
          </a:p>
          <a:p>
            <a:pPr algn="just"/>
            <a:endParaRPr lang="en-US" sz="2400" dirty="0" smtClean="0"/>
          </a:p>
          <a:p>
            <a:pPr algn="just"/>
            <a:endParaRPr lang="en-US" sz="2800" dirty="0"/>
          </a:p>
          <a:p>
            <a:pPr algn="just"/>
            <a:r>
              <a:rPr lang="en-US" sz="3200" b="1" dirty="0"/>
              <a:t>Other </a:t>
            </a:r>
            <a:r>
              <a:rPr lang="en-US" sz="3200" b="1" dirty="0" smtClean="0"/>
              <a:t>Sampling/Testing</a:t>
            </a:r>
          </a:p>
          <a:p>
            <a:pPr algn="just"/>
            <a:endParaRPr lang="en-US" sz="1600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The plant would be a part of the EPA compliance program</a:t>
            </a:r>
            <a:endParaRPr lang="en-US" sz="28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0" name="TextBox 27"/>
          <p:cNvSpPr txBox="1"/>
          <p:nvPr/>
        </p:nvSpPr>
        <p:spPr>
          <a:xfrm>
            <a:off x="4425977" y="19081662"/>
            <a:ext cx="4159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Inherent Safe Design</a:t>
            </a:r>
            <a:endParaRPr lang="en-US" sz="36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43345" y="20023100"/>
            <a:ext cx="1162857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Jacketed water cooled reactor was chosen to ensure reactor safety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Major control loops were implemented for operation simplicity and operator safety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Initial HAZOP report completed for the main Reactor (R-110)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Relief valves were designed for all major pieces of equipment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Process Safety Management (PSM) practices will be strictly adhered to and developed</a:t>
            </a:r>
          </a:p>
        </p:txBody>
      </p:sp>
      <p:sp>
        <p:nvSpPr>
          <p:cNvPr id="46" name="Subtitle 2"/>
          <p:cNvSpPr txBox="1">
            <a:spLocks/>
          </p:cNvSpPr>
          <p:nvPr/>
        </p:nvSpPr>
        <p:spPr>
          <a:xfrm>
            <a:off x="29338434" y="17900279"/>
            <a:ext cx="14513632" cy="13723034"/>
          </a:xfrm>
          <a:prstGeom prst="rect">
            <a:avLst/>
          </a:prstGeom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4389120" rtl="0" eaLnBrk="1" latinLnBrk="0" hangingPunct="1">
              <a:lnSpc>
                <a:spcPct val="90000"/>
              </a:lnSpc>
              <a:spcBef>
                <a:spcPts val="4800"/>
              </a:spcBef>
              <a:buFont typeface="Arial" panose="020B0604020202020204" pitchFamily="34" charset="0"/>
              <a:buNone/>
              <a:defRPr sz="11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8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001040" y="4529649"/>
            <a:ext cx="24103980" cy="10802866"/>
          </a:xfrm>
          <a:prstGeom prst="rect">
            <a:avLst/>
          </a:prstGeom>
        </p:spPr>
      </p:pic>
      <p:sp>
        <p:nvSpPr>
          <p:cNvPr id="48" name="TextBox 27"/>
          <p:cNvSpPr txBox="1"/>
          <p:nvPr/>
        </p:nvSpPr>
        <p:spPr>
          <a:xfrm>
            <a:off x="3848602" y="23367806"/>
            <a:ext cx="5112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Relief Valves and Controls</a:t>
            </a:r>
            <a:endParaRPr lang="en-US" sz="3600" b="1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17181" y="6008665"/>
            <a:ext cx="5371692" cy="29593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97913" y="15963590"/>
            <a:ext cx="2371725" cy="1609725"/>
          </a:xfrm>
          <a:prstGeom prst="rect">
            <a:avLst/>
          </a:prstGeom>
        </p:spPr>
      </p:pic>
      <p:sp>
        <p:nvSpPr>
          <p:cNvPr id="8" name="TextBox 41"/>
          <p:cNvSpPr txBox="1"/>
          <p:nvPr/>
        </p:nvSpPr>
        <p:spPr>
          <a:xfrm>
            <a:off x="5157557" y="9019111"/>
            <a:ext cx="7491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Figure 1. Past, Current and Forecast Dimethyl Ether Market Size (2014-2023) </a:t>
            </a:r>
            <a:r>
              <a:rPr lang="en-US" i="1" baseline="30000" dirty="0" smtClean="0"/>
              <a:t>[1]</a:t>
            </a:r>
            <a:r>
              <a:rPr lang="en-US" i="1" dirty="0" smtClean="0"/>
              <a:t>.</a:t>
            </a:r>
            <a:endParaRPr lang="en-US" i="1" baseline="30000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2"/>
          <a:srcRect l="3020" t="11317" r="3582" b="17499"/>
          <a:stretch/>
        </p:blipFill>
        <p:spPr>
          <a:xfrm>
            <a:off x="8366090" y="25573232"/>
            <a:ext cx="4334479" cy="157162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3"/>
          <a:srcRect l="5042" t="5096" r="4141" b="3183"/>
          <a:stretch/>
        </p:blipFill>
        <p:spPr>
          <a:xfrm>
            <a:off x="4986526" y="24182961"/>
            <a:ext cx="3210418" cy="3924963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43345" y="28359543"/>
            <a:ext cx="611745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HAZOP Report</a:t>
            </a:r>
          </a:p>
          <a:p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Rupture in R-110 jacket would reduce</a:t>
            </a:r>
            <a:r>
              <a:rPr lang="en-US" sz="2800" dirty="0">
                <a:sym typeface="Wingdings" panose="05000000000000000000" pitchFamily="2" charset="2"/>
              </a:rPr>
              <a:t> </a:t>
            </a:r>
            <a:r>
              <a:rPr lang="en-US" sz="2800" dirty="0" smtClean="0">
                <a:sym typeface="Wingdings" panose="05000000000000000000" pitchFamily="2" charset="2"/>
              </a:rPr>
              <a:t>purity of DME </a:t>
            </a:r>
            <a:endParaRPr lang="en-US" sz="28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Less CW sent to R-110 than required might cause catalyst damage and reaction could runaway</a:t>
            </a:r>
            <a:endParaRPr lang="en-US" sz="2800" dirty="0"/>
          </a:p>
        </p:txBody>
      </p:sp>
      <p:sp>
        <p:nvSpPr>
          <p:cNvPr id="56" name="TextBox 55"/>
          <p:cNvSpPr txBox="1"/>
          <p:nvPr/>
        </p:nvSpPr>
        <p:spPr>
          <a:xfrm>
            <a:off x="6761592" y="28368375"/>
            <a:ext cx="5887907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Environmental Considerations</a:t>
            </a:r>
            <a:endParaRPr lang="en-US" sz="3600" b="1" dirty="0"/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DME </a:t>
            </a:r>
            <a:r>
              <a:rPr lang="en-US" sz="2800" dirty="0"/>
              <a:t>is classified as not dangerous for the environment </a:t>
            </a:r>
            <a:r>
              <a:rPr lang="en-US" sz="2800" baseline="30000" dirty="0" smtClean="0"/>
              <a:t>[2]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No special treatment for CTWR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/>
              <a:t>The </a:t>
            </a:r>
            <a:r>
              <a:rPr lang="en-US" sz="2800" dirty="0" smtClean="0"/>
              <a:t>first </a:t>
            </a:r>
            <a:r>
              <a:rPr lang="en-US" sz="2800" dirty="0"/>
              <a:t>disposal option for </a:t>
            </a:r>
            <a:r>
              <a:rPr lang="en-US" sz="2800" dirty="0" smtClean="0"/>
              <a:t>CH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OH </a:t>
            </a:r>
            <a:r>
              <a:rPr lang="en-US" sz="2800" dirty="0"/>
              <a:t>is recycling, followed by </a:t>
            </a:r>
            <a:r>
              <a:rPr lang="en-US" sz="2800" dirty="0" smtClean="0"/>
              <a:t>incineration</a:t>
            </a:r>
            <a:endParaRPr lang="en-US" sz="4000" dirty="0"/>
          </a:p>
        </p:txBody>
      </p:sp>
      <p:sp>
        <p:nvSpPr>
          <p:cNvPr id="39" name="Rectangle 2"/>
          <p:cNvSpPr>
            <a:spLocks noChangeArrowheads="1"/>
          </p:cNvSpPr>
          <p:nvPr/>
        </p:nvSpPr>
        <p:spPr bwMode="auto">
          <a:xfrm>
            <a:off x="-10119370" y="24227840"/>
            <a:ext cx="8629947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133" y="3419475"/>
            <a:ext cx="12727528" cy="14485390"/>
          </a:xfrm>
          <a:ln w="76200">
            <a:solidFill>
              <a:schemeClr val="tx1"/>
            </a:solidFill>
          </a:ln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sz="2000" dirty="0"/>
          </a:p>
        </p:txBody>
      </p:sp>
      <p:sp>
        <p:nvSpPr>
          <p:cNvPr id="50" name="TextBox 49"/>
          <p:cNvSpPr txBox="1"/>
          <p:nvPr/>
        </p:nvSpPr>
        <p:spPr>
          <a:xfrm>
            <a:off x="13239658" y="29563747"/>
            <a:ext cx="8822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Figure </a:t>
            </a:r>
            <a:r>
              <a:rPr lang="en-US" i="1" dirty="0" smtClean="0"/>
              <a:t>4</a:t>
            </a:r>
            <a:r>
              <a:rPr lang="en-US" i="1" dirty="0"/>
              <a:t>.</a:t>
            </a:r>
            <a:r>
              <a:rPr lang="en-US" i="1" dirty="0" smtClean="0"/>
              <a:t> </a:t>
            </a:r>
            <a:r>
              <a:rPr lang="en-US" i="1" dirty="0"/>
              <a:t>Cash flow analysis for the continuous processing of dimethyl ether from </a:t>
            </a:r>
            <a:r>
              <a:rPr lang="en-US" i="1" dirty="0" smtClean="0"/>
              <a:t>methanol. NPV </a:t>
            </a:r>
            <a:r>
              <a:rPr lang="en-US" i="1" dirty="0"/>
              <a:t>values are in Million USD. </a:t>
            </a:r>
            <a:endParaRPr lang="en-US" dirty="0"/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274434" y="19407684"/>
            <a:ext cx="8956729" cy="3080695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23054734" y="24271050"/>
            <a:ext cx="611745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Facts</a:t>
            </a:r>
          </a:p>
          <a:p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>
                <a:sym typeface="Wingdings" panose="05000000000000000000" pitchFamily="2" charset="2"/>
              </a:rPr>
              <a:t>DME selling price is $2.25/gal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>
                <a:sym typeface="Wingdings" panose="05000000000000000000" pitchFamily="2" charset="2"/>
              </a:rPr>
              <a:t>Methanol price is $1.49/ga</a:t>
            </a:r>
            <a:r>
              <a:rPr lang="en-US" sz="2800" dirty="0">
                <a:sym typeface="Wingdings" panose="05000000000000000000" pitchFamily="2" charset="2"/>
              </a:rPr>
              <a:t>l</a:t>
            </a:r>
            <a:endParaRPr lang="en-US" sz="28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2 years for construction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smtClean="0"/>
              <a:t>20 years of operation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181572" y="27498931"/>
            <a:ext cx="4050637" cy="298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75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647</Words>
  <Application>Microsoft Office PowerPoint</Application>
  <PresentationFormat>Custom</PresentationFormat>
  <Paragraphs>136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Wingdings</vt:lpstr>
      <vt:lpstr>Office Theme</vt:lpstr>
      <vt:lpstr>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Milani, Lorenzo</dc:creator>
  <cp:lastModifiedBy>Milani, Lorenzo</cp:lastModifiedBy>
  <cp:revision>109</cp:revision>
  <dcterms:modified xsi:type="dcterms:W3CDTF">2018-05-02T15:38:51Z</dcterms:modified>
</cp:coreProperties>
</file>