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33" d="100"/>
          <a:sy n="33" d="100"/>
        </p:scale>
        <p:origin x="72" y="-1662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Production of </a:t>
            </a:r>
            <a:r>
              <a:rPr lang="en-US" sz="8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Dimethyl Methyl Ether </a:t>
            </a:r>
            <a:r>
              <a:rPr lang="en-US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Pure Methanol</a:t>
            </a:r>
            <a:br>
              <a:rPr lang="en-US" sz="8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8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8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 8: Ahmed </a:t>
            </a:r>
            <a:r>
              <a:rPr lang="en-US" sz="6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Alzawar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Christopher Bales, Ryan Bingman, Andrew Knight</a:t>
            </a:r>
            <a:r>
              <a:rPr lang="en-US" sz="5400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</a:t>
            </a:r>
            <a:r>
              <a:rPr lang="en-US" sz="5400" i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</a:t>
            </a:r>
            <a:r>
              <a:rPr lang="en-US" sz="5400" i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Engineering, University of New 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22470105" y="55626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Flow Diagram </a:t>
            </a: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817592" y="16246791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 Considerations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751792" y="5663013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4063466" y="27965400"/>
            <a:ext cx="9156865" cy="1157628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Acknowledgments</a:t>
            </a:r>
            <a:endParaRPr lang="en-US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13639799" y="21139661"/>
            <a:ext cx="20089002" cy="1415539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Analysis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17591" y="7252091"/>
            <a:ext cx="13005563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0" indent="0" algn="l" eaLnBrk="1" hangingPunct="1">
              <a:spcBef>
                <a:spcPts val="1200"/>
              </a:spcBef>
            </a:pPr>
            <a:r>
              <a:rPr lang="en-US" sz="4000" dirty="0">
                <a:latin typeface="Times New Roman" charset="0"/>
                <a:cs typeface="Times New Roman" charset="0"/>
              </a:rPr>
              <a:t>Market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b="0" dirty="0" smtClean="0">
                <a:latin typeface="Times New Roman" charset="0"/>
                <a:cs typeface="Times New Roman" charset="0"/>
              </a:rPr>
              <a:t>Largest market for DME: </a:t>
            </a:r>
            <a:r>
              <a:rPr lang="en-US" sz="4000" b="0" dirty="0">
                <a:latin typeface="Times New Roman" charset="0"/>
                <a:cs typeface="Times New Roman" charset="0"/>
              </a:rPr>
              <a:t>Transportation </a:t>
            </a:r>
            <a:r>
              <a:rPr lang="en-US" sz="4000" b="0" dirty="0" smtClean="0">
                <a:latin typeface="Times New Roman" charset="0"/>
                <a:cs typeface="Times New Roman" charset="0"/>
              </a:rPr>
              <a:t>and industrial </a:t>
            </a:r>
            <a:r>
              <a:rPr lang="en-US" sz="4000" b="0" dirty="0">
                <a:latin typeface="Times New Roman" charset="0"/>
                <a:cs typeface="Times New Roman" charset="0"/>
              </a:rPr>
              <a:t>fuels, Aerosol propellants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b="0" dirty="0">
                <a:latin typeface="Times New Roman" charset="0"/>
                <a:cs typeface="Times New Roman" charset="0"/>
              </a:rPr>
              <a:t>DME use for domestic applications is gradually growing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b="0" dirty="0">
                <a:latin typeface="Times New Roman" charset="0"/>
                <a:cs typeface="Times New Roman" charset="0"/>
              </a:rPr>
              <a:t>World Production: 5 million tons </a:t>
            </a:r>
            <a:r>
              <a:rPr lang="en-US" sz="4000" b="0" dirty="0" smtClean="0">
                <a:latin typeface="Times New Roman" charset="0"/>
                <a:cs typeface="Times New Roman" charset="0"/>
              </a:rPr>
              <a:t>annually </a:t>
            </a:r>
            <a:endParaRPr lang="en-US" sz="4000" b="0" dirty="0">
              <a:latin typeface="Times New Roman" charset="0"/>
              <a:cs typeface="Times New Roman" charset="0"/>
            </a:endParaRPr>
          </a:p>
          <a:p>
            <a:pPr marL="0" indent="0" algn="l" eaLnBrk="1" hangingPunct="1">
              <a:spcBef>
                <a:spcPts val="1200"/>
              </a:spcBef>
            </a:pPr>
            <a:r>
              <a:rPr lang="en-US" sz="4000" dirty="0">
                <a:latin typeface="Times New Roman" charset="0"/>
                <a:cs typeface="Times New Roman" charset="0"/>
              </a:rPr>
              <a:t>Product</a:t>
            </a:r>
          </a:p>
          <a:p>
            <a:pPr marL="685800" indent="-685800" algn="l" eaLnBrk="1" hangingPunct="1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b="0" dirty="0">
                <a:latin typeface="Times New Roman" charset="0"/>
                <a:cs typeface="Times New Roman" charset="0"/>
              </a:rPr>
              <a:t>DME (99.97% pure</a:t>
            </a:r>
            <a:r>
              <a:rPr lang="en-US" sz="4000" b="0" dirty="0" smtClean="0">
                <a:latin typeface="Times New Roman" charset="0"/>
                <a:cs typeface="Times New Roman" charset="0"/>
              </a:rPr>
              <a:t>)</a:t>
            </a:r>
            <a:endParaRPr lang="en-US" sz="4000" b="0" dirty="0">
              <a:latin typeface="Times New Roman" charset="0"/>
              <a:cs typeface="Times New Roman" charset="0"/>
            </a:endParaRPr>
          </a:p>
          <a:p>
            <a:pPr marL="0" indent="0" algn="l" eaLnBrk="1" hangingPunct="1">
              <a:spcBef>
                <a:spcPts val="1200"/>
              </a:spcBef>
            </a:pPr>
            <a:endParaRPr lang="en-US" sz="4800" b="0" dirty="0">
              <a:latin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3458" y="17911356"/>
            <a:ext cx="6768311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Leaking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Storage Volume of </a:t>
            </a:r>
            <a:r>
              <a:rPr lang="en-US" sz="4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Tanks</a:t>
            </a:r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Substitute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 or Organic Solvents → Water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Packing → Mechanical Seals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Flanged pipes → Welded Pipes</a:t>
            </a: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66"/>
          <p:cNvSpPr>
            <a:spLocks noChangeArrowheads="1"/>
          </p:cNvSpPr>
          <p:nvPr/>
        </p:nvSpPr>
        <p:spPr bwMode="auto">
          <a:xfrm>
            <a:off x="34082566" y="21139661"/>
            <a:ext cx="9101667" cy="1415539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90600" y="12451177"/>
            <a:ext cx="13168311" cy="50167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Annual 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Capacity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100%: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91.25 million gallons</a:t>
            </a:r>
            <a:endParaRPr lang="en-US" sz="4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Lake Charles, Louisiana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years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construction</a:t>
            </a:r>
            <a:endParaRPr lang="en-US" sz="40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Operates 24hrs/day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363 days for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years</a:t>
            </a:r>
            <a:r>
              <a:rPr lang="en-US" sz="4000" b="0" dirty="0">
                <a:solidFill>
                  <a:schemeClr val="tx1"/>
                </a:solidFill>
              </a:rPr>
              <a:t/>
            </a:r>
            <a:br>
              <a:rPr lang="en-US" sz="4000" b="0" dirty="0">
                <a:solidFill>
                  <a:schemeClr val="tx1"/>
                </a:solidFill>
              </a:rPr>
            </a:br>
            <a:endParaRPr lang="en-US" sz="4000" b="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91769" y="17801542"/>
            <a:ext cx="6248029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/>
            <a:r>
              <a:rPr lang="en-US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Temperatures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Early Warning Detection System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Ambient Temperature of Storage Vessels</a:t>
            </a:r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Pumps</a:t>
            </a:r>
          </a:p>
          <a:p>
            <a:pPr lvl="0" algn="l"/>
            <a:r>
              <a:rPr lang="en-US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Simplify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Temperature and Pressure Controls</a:t>
            </a: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Vessels </a:t>
            </a:r>
            <a:r>
              <a:rPr lang="en-US" sz="40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Labeled</a:t>
            </a:r>
            <a:endParaRPr lang="en-US" sz="4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lvl="0" indent="-685800" algn="l">
              <a:buFont typeface="Arial" panose="020B0604020202020204" pitchFamily="34" charset="0"/>
              <a:buChar char="•"/>
            </a:pP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Safety Barricades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31851" y="26575900"/>
            <a:ext cx="8045152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06017" y="30358063"/>
            <a:ext cx="76425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R-130: Pressure relief valves and rupture discs on reactor</a:t>
            </a: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D-221:  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elief 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valves and rupture discs 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distillation 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column</a:t>
            </a: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377709" y="29912608"/>
            <a:ext cx="106990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Price: $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0.99/kg</a:t>
            </a:r>
            <a:endParaRPr lang="en-US" sz="40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Annual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Profit Before Tax: </a:t>
            </a: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$10,296,372</a:t>
            </a:r>
            <a:endParaRPr lang="en-US" sz="40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After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 </a:t>
            </a: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 </a:t>
            </a: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Return</a:t>
            </a:r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157%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639798" y="29950147"/>
            <a:ext cx="10134602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Bare Module Cost: $4,771,807</a:t>
            </a:r>
          </a:p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Grass Roots Capital: $5,572,483</a:t>
            </a:r>
            <a:endParaRPr lang="en-US" sz="40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Capital Investment: $</a:t>
            </a:r>
            <a:r>
              <a:rPr lang="en-US" sz="40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6,408,355</a:t>
            </a:r>
            <a:endParaRPr lang="en-US" sz="4000" b="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048" name="TextBox 2047"/>
          <p:cNvSpPr txBox="1"/>
          <p:nvPr/>
        </p:nvSpPr>
        <p:spPr>
          <a:xfrm>
            <a:off x="34569951" y="22983352"/>
            <a:ext cx="8001000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DME production should focus on transportation fuel market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224 million kg per year capacity</a:t>
            </a:r>
            <a:endParaRPr lang="en-US" sz="36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 annual profit after taxes: $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6,692,642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afety and economic analysis suggest proceeding with construction of the plant</a:t>
            </a:r>
            <a:endParaRPr lang="en-US" sz="4000" b="0" dirty="0">
              <a:solidFill>
                <a:schemeClr val="tx1"/>
              </a:solidFill>
            </a:endParaRPr>
          </a:p>
          <a:p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33998032" y="29351119"/>
            <a:ext cx="9512985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would like to thank the Chemical Engineering Department of the University of New Hampshire and Professor McLarnon.</a:t>
            </a:r>
          </a:p>
          <a:p>
            <a:endParaRPr lang="en-US" dirty="0"/>
          </a:p>
        </p:txBody>
      </p:sp>
      <p:pic>
        <p:nvPicPr>
          <p:cNvPr id="2051" name="Picture 20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768" y="25838613"/>
            <a:ext cx="5637208" cy="58934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7EAB53-10A5-4426-B9FD-4E08D17DE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59501" y="16415846"/>
            <a:ext cx="11122172" cy="23293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CE2D407-0DF6-4350-8856-24CC32F5AD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75972" y="18701167"/>
            <a:ext cx="10985028" cy="240623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16F869B-97FD-49C2-824C-9E2752AB2655}"/>
              </a:ext>
            </a:extLst>
          </p:cNvPr>
          <p:cNvSpPr txBox="1"/>
          <p:nvPr/>
        </p:nvSpPr>
        <p:spPr>
          <a:xfrm>
            <a:off x="16154400" y="22637362"/>
            <a:ext cx="530595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Cash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rofile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5B96D4B-398D-49D1-803D-B87FC7749FE8}"/>
              </a:ext>
            </a:extLst>
          </p:cNvPr>
          <p:cNvSpPr txBox="1"/>
          <p:nvPr/>
        </p:nvSpPr>
        <p:spPr>
          <a:xfrm>
            <a:off x="25908000" y="22597369"/>
            <a:ext cx="594341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 Costs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15F597C-09C0-47C3-A8CE-0E04D08852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74400" y="23307951"/>
            <a:ext cx="10223632" cy="6145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39797" y="23307951"/>
            <a:ext cx="10074935" cy="61450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30624" y="24397386"/>
            <a:ext cx="4771535" cy="574482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521266" y="6906128"/>
            <a:ext cx="29379333" cy="138923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7255</TotalTime>
  <Words>239</Words>
  <Application>Microsoft Office PowerPoint</Application>
  <PresentationFormat>Custom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Times New Roman</vt:lpstr>
      <vt:lpstr>Default Design</vt:lpstr>
      <vt:lpstr>The Production of Dimethyl Methyl Ether Using Pure Methanol  Team 8: Ahmed Alzawar, Christopher Bales, Ryan Bingman, Andrew Knight Department of Chemical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Knight, Andrew W</cp:lastModifiedBy>
  <cp:revision>327</cp:revision>
  <cp:lastPrinted>2014-02-24T14:53:09Z</cp:lastPrinted>
  <dcterms:created xsi:type="dcterms:W3CDTF">2004-07-26T21:45:23Z</dcterms:created>
  <dcterms:modified xsi:type="dcterms:W3CDTF">2018-05-02T16:03:45Z</dcterms:modified>
  <cp:category>science research poster</cp:category>
</cp:coreProperties>
</file>