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23" d="100"/>
          <a:sy n="23" d="100"/>
        </p:scale>
        <p:origin x="252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CAF97-7020-444D-8353-48775CCF4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370FC5-36A8-4344-9C04-AC93C83EEA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D48A7-8D77-40C4-B181-BCDCDF1B3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AF0A30-26AC-4D1D-BB78-337581F1C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3D392-A0ED-41DB-8159-814985DCD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473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382E6-9D09-4FED-ABFC-8E055E5A3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D18C2-451F-4260-BB94-FC03B59EAA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04E97-837B-4F78-B0AA-33F5F11B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7341CF-93A4-4B48-8237-0761FCD61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B3540-03B1-4B97-A1F9-DA20566BB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896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2ECE6-AC0C-4567-ACAC-1D44A1AEB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F89C51-22E4-4C54-99AA-509EB28390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2FF1E1-7EFA-4A46-9242-A562ED952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1C7AD-1D12-4FC0-BA68-47E1E37E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63BDC5-04DB-4E9C-8716-B6D9D03CE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8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4EF24-CACC-47A4-B9BB-C7FEB2466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F883B-52A5-456D-827A-AA7F03121D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845C27-12E9-43FB-A06D-FDFF45111B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CCE6A9-63D9-46C8-81F7-635ACBE56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70BF9F-0DCB-47CC-8D1C-77475D14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5A1569-0134-489B-B1C6-D3BB4E3C7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745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4EB98-BE8D-40D1-BB40-A7EE6EEC4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9ACDE-5C8E-484D-ADDE-E29539B18E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854EDE-7029-4945-9DCD-8335757FEF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66795D-E51B-4413-A33C-A1409A1D1B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2DE741-C4A9-45A3-8154-EBCAABA597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82194D-2C2D-46F2-BBFB-FE9E4388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D59EC3-9CE6-4D2A-BB0E-C5E33F6E9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B2A122-8057-4786-B614-F469D6D60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775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EA13D-3142-4141-8924-14780E0D8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F1E08B-3702-42C3-8067-16940770A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C69DC2-D0F0-449F-8547-8A36F0195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E2A5EC-ECE9-4329-A40C-B8D053575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985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BB04A0-D927-43CA-B8A3-017F53E36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0DF0ED-326A-403D-A3CB-ACA5F0B4C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88EEBB-39D5-4744-B61A-1D39F10C1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73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9448D-6332-43E1-9C0D-1D2868E06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5DFC4-E2E1-484A-94BB-8E1E3B642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A610E9-A613-43C3-973A-7157B2071A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30B55E-80E2-4705-B68B-C9AABD482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D8F4FF-8809-434D-A564-BB8741568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8A8E24-EE9C-46B2-AC98-4628503C5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767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05A54-AB70-4F2E-ADAF-C43BE38A0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292868-D08D-4563-9652-2DED061B1D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9711BF-BC4A-4A6E-B7AB-B7DA56A093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AE5E4B-5056-49C0-A729-E5A7E3353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B54628-E3CB-4D94-9B59-AB9080DC5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361B35-7439-43C5-AD60-F7C06C4A7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881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E85B3-5B65-4153-8884-A45F998F7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2DA26F-3D4B-43CA-AEF7-1130E0C375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E7A6C0-206E-4B07-BA74-CE7FED502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A46135-43CE-44EF-AA79-D7903E3C8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F86EE2-91A6-4E45-B39A-17520535C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42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23D25D-978B-4A1B-B860-09F55C1A4A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995C9C-3B79-4107-A591-189D96A1A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229CD-FA62-4CF8-B937-FD22CF5C1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550F0-A8C2-47E0-8E33-855E65FFC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CD7EE7-567E-40B7-BE48-C65152149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10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F4213C-42E8-4865-B539-AFE3FA38E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4DD4A-35D8-47A8-B6F9-3FC14E1D95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CB7E3-C233-4B42-9868-CBD1E0B6BA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B955B-78AE-4865-95EE-A9D84B417587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B5C7F-910C-4CB3-92F7-9D9D019B1B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D7315-2677-4FDA-A12A-FA3AB00867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544CA-1816-4386-914F-DFFABBACBC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27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6751FE-0A69-48BA-BA3B-A293F20E2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0" b="90000" l="2906" r="97094">
                        <a14:foregroundMark x1="25495" y1="21900" x2="25495" y2="21900"/>
                        <a14:foregroundMark x1="30119" y1="28700" x2="30119" y2="28700"/>
                        <a14:foregroundMark x1="68164" y1="40400" x2="68164" y2="40400"/>
                        <a14:foregroundMark x1="68164" y1="61000" x2="68164" y2="61000"/>
                        <a14:foregroundMark x1="59974" y1="68500" x2="59974" y2="68500"/>
                        <a14:foregroundMark x1="47292" y1="89800" x2="47292" y2="89800"/>
                        <a14:foregroundMark x1="80845" y1="84300" x2="80845" y2="84300"/>
                        <a14:foregroundMark x1="97094" y1="22600" x2="97094" y2="22600"/>
                        <a14:foregroundMark x1="70806" y1="29400" x2="70806" y2="29400"/>
                        <a14:foregroundMark x1="76222" y1="13000" x2="76222" y2="13000"/>
                        <a14:foregroundMark x1="16513" y1="600" x2="16513" y2="600"/>
                        <a14:foregroundMark x1="2906" y1="51400" x2="2906" y2="51400"/>
                        <a14:foregroundMark x1="79921" y1="82200" x2="79921" y2="822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38847" y="2024743"/>
            <a:ext cx="3330577" cy="43427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DE11EF-ADB9-45F7-9738-4821BCFD2871}"/>
              </a:ext>
            </a:extLst>
          </p:cNvPr>
          <p:cNvSpPr txBox="1"/>
          <p:nvPr/>
        </p:nvSpPr>
        <p:spPr>
          <a:xfrm>
            <a:off x="7641771" y="2024743"/>
            <a:ext cx="2899954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/>
              <a:t>Interprofessional Collaborative Bedside Rounding: Improving Communication  Across the Healthcare Team</a:t>
            </a:r>
          </a:p>
          <a:p>
            <a:pPr algn="ctr"/>
            <a:r>
              <a:rPr lang="en-US" sz="5400" dirty="0"/>
              <a:t>Jaque Goudreault, University of New Hampshire, Senior Nursing Student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41A7E1-4C89-492B-8FC8-E061755677DF}"/>
              </a:ext>
            </a:extLst>
          </p:cNvPr>
          <p:cNvSpPr txBox="1"/>
          <p:nvPr/>
        </p:nvSpPr>
        <p:spPr>
          <a:xfrm>
            <a:off x="1894114" y="7864441"/>
            <a:ext cx="12801600" cy="923329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Communication and collaboration between nurses and physicians has proved to be sub-optimal, with a hierarchical system that does not facilitate shared decision-making. 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Ineffective communication between members of the healthcare team can effect the quality of patient care.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A lack of communication and collaboration leads to poor job satisfaction among nurses.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E01736A-5E8A-426A-84EF-A83E5D4778A3}"/>
              </a:ext>
            </a:extLst>
          </p:cNvPr>
          <p:cNvSpPr txBox="1"/>
          <p:nvPr/>
        </p:nvSpPr>
        <p:spPr>
          <a:xfrm>
            <a:off x="1894113" y="6597580"/>
            <a:ext cx="1280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002060"/>
                </a:solidFill>
              </a:rPr>
              <a:t>Problem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4040997-8B19-4E37-BC9D-0BC1AD735FAC}"/>
              </a:ext>
            </a:extLst>
          </p:cNvPr>
          <p:cNvSpPr txBox="1"/>
          <p:nvPr/>
        </p:nvSpPr>
        <p:spPr>
          <a:xfrm>
            <a:off x="15512143" y="8965067"/>
            <a:ext cx="12801600" cy="341632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To increase collaboration between members of the healthcare team in order to create an environment of effective shared decision-making and increase job satisfaction.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9CF9256-9726-4B52-A2DD-6C14DF8BCB42}"/>
              </a:ext>
            </a:extLst>
          </p:cNvPr>
          <p:cNvSpPr txBox="1"/>
          <p:nvPr/>
        </p:nvSpPr>
        <p:spPr>
          <a:xfrm>
            <a:off x="15479486" y="7597977"/>
            <a:ext cx="1280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002060"/>
                </a:solidFill>
              </a:rPr>
              <a:t>Purpose</a:t>
            </a:r>
            <a:endParaRPr lang="en-US" sz="6600" b="1" dirty="0">
              <a:solidFill>
                <a:srgbClr val="002060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A79F7A4-9EEC-4012-9507-AC48414DA1A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6038"/>
          <a:stretch/>
        </p:blipFill>
        <p:spPr>
          <a:xfrm>
            <a:off x="29208050" y="25093529"/>
            <a:ext cx="14074424" cy="713535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8F7A65B-1C82-4885-A6BA-613D4BB52A7F}"/>
              </a:ext>
            </a:extLst>
          </p:cNvPr>
          <p:cNvSpPr txBox="1"/>
          <p:nvPr/>
        </p:nvSpPr>
        <p:spPr>
          <a:xfrm>
            <a:off x="29195488" y="8084415"/>
            <a:ext cx="13964697" cy="1588127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A literature review was conducted to answer the PICO question: For nurse-physician communication, how does interprofessional collaborative bedside rounding, compared to traditional hierarchal physician rounding, impact the perception of shared-decision making and the quality of patient care?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Post-implementation showed perceptions of nurses and physicians: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100% agreed that there was an increase in understanding of the patients’ plan of care, perception of collaborative team work, personal job satisfaction, and patient safety (</a:t>
            </a:r>
            <a:r>
              <a:rPr lang="en-US" sz="5400" dirty="0" err="1"/>
              <a:t>Gausvik</a:t>
            </a:r>
            <a:r>
              <a:rPr lang="en-US" sz="5400" dirty="0"/>
              <a:t> et al, 2015).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92% believed it improved efficiency of care (</a:t>
            </a:r>
            <a:r>
              <a:rPr lang="en-US" sz="5400" dirty="0" err="1"/>
              <a:t>Gausvik</a:t>
            </a:r>
            <a:r>
              <a:rPr lang="en-US" sz="5400" dirty="0"/>
              <a:t> et al, 2015).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After implementation, there was a decrease in the number of pages to the physicians during the clinical day (</a:t>
            </a:r>
            <a:r>
              <a:rPr lang="en-US" sz="5400" dirty="0" err="1"/>
              <a:t>Henkin</a:t>
            </a:r>
            <a:r>
              <a:rPr lang="en-US" sz="5400" dirty="0"/>
              <a:t> et al, 2016).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E25673-CE95-459C-AF7C-DFB802248958}"/>
              </a:ext>
            </a:extLst>
          </p:cNvPr>
          <p:cNvSpPr txBox="1"/>
          <p:nvPr/>
        </p:nvSpPr>
        <p:spPr>
          <a:xfrm>
            <a:off x="29844462" y="6884086"/>
            <a:ext cx="1280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002060"/>
                </a:solidFill>
              </a:rPr>
              <a:t>Current Evidence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8419C5A-893A-45E5-9710-496511C8FA3B}"/>
              </a:ext>
            </a:extLst>
          </p:cNvPr>
          <p:cNvSpPr txBox="1"/>
          <p:nvPr/>
        </p:nvSpPr>
        <p:spPr>
          <a:xfrm>
            <a:off x="1816236" y="18718682"/>
            <a:ext cx="12801601" cy="117262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Creating a culture of teamwork can increase staff job satisfaction and improve nurse retention rates.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Improving nurse-physician communication can improve efficiency and quality patient care.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Utilizing structured interprofessional bedside rounding increases mutual understanding and collaboration of the patient plan of care.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More definitive research should be conducted focusing on the impact of collaborative bedside rounding on patient safety, length of stay, and costs.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8E6CA1E-8803-4710-A6E4-4047EC40BCBD}"/>
              </a:ext>
            </a:extLst>
          </p:cNvPr>
          <p:cNvSpPr txBox="1"/>
          <p:nvPr/>
        </p:nvSpPr>
        <p:spPr>
          <a:xfrm>
            <a:off x="1273627" y="17518353"/>
            <a:ext cx="140425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002060"/>
                </a:solidFill>
              </a:rPr>
              <a:t>Clinical &amp; Research Implications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AC89186-1D1A-4398-B341-26495CA3B616}"/>
              </a:ext>
            </a:extLst>
          </p:cNvPr>
          <p:cNvSpPr txBox="1"/>
          <p:nvPr/>
        </p:nvSpPr>
        <p:spPr>
          <a:xfrm>
            <a:off x="15165476" y="21360527"/>
            <a:ext cx="13494935" cy="108952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Upon arrival to the unit, physicians will page the assigned nurse and members of the healthcare team will meet at the bedside.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If the assigned nurse is unable to attend, the clinical nurse leader will substitute and report to the assigned nurse.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Physicians will collaborate schedules so nurses caring for patients with different assigned physicians may be present for each round. </a:t>
            </a:r>
          </a:p>
          <a:p>
            <a:pPr marL="857250" indent="-857250">
              <a:buFont typeface="Courier New" panose="02070309020205020404" pitchFamily="49" charset="0"/>
              <a:buChar char="o"/>
            </a:pPr>
            <a:r>
              <a:rPr lang="en-US" sz="5400" dirty="0"/>
              <a:t>A structured daily checklist will be utilized to provide guidance of important topics to cover during rounds.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1FD7EBA-E14F-4BB0-8F66-774891E0D6C7}"/>
              </a:ext>
            </a:extLst>
          </p:cNvPr>
          <p:cNvSpPr txBox="1"/>
          <p:nvPr/>
        </p:nvSpPr>
        <p:spPr>
          <a:xfrm>
            <a:off x="15440547" y="18885442"/>
            <a:ext cx="128016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002060"/>
                </a:solidFill>
              </a:rPr>
              <a:t>Practice Recommendations: Policy Change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2A23219-9F63-432D-9EF0-7624005785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18424" y="12814703"/>
            <a:ext cx="12723724" cy="590397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D567556-3B25-4F3C-869C-1E30778F9EF7}"/>
              </a:ext>
            </a:extLst>
          </p:cNvPr>
          <p:cNvSpPr txBox="1"/>
          <p:nvPr/>
        </p:nvSpPr>
        <p:spPr>
          <a:xfrm>
            <a:off x="1266095" y="30747790"/>
            <a:ext cx="134949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</a:rPr>
              <a:t>Acknowledgements</a:t>
            </a:r>
          </a:p>
          <a:p>
            <a:pPr algn="ctr"/>
            <a:r>
              <a:rPr lang="en-US" sz="5400" dirty="0"/>
              <a:t>Stephanie Carpenter, RN</a:t>
            </a:r>
          </a:p>
        </p:txBody>
      </p:sp>
      <p:pic>
        <p:nvPicPr>
          <p:cNvPr id="1026" name="Picture 2" descr="Image result for parkland medical center">
            <a:extLst>
              <a:ext uri="{FF2B5EF4-FFF2-40B4-BE49-F238E27FC236}">
                <a16:creationId xmlns:a16="http://schemas.microsoft.com/office/drawing/2014/main" id="{645F9E7D-4875-4F38-B93F-C7B5EAA8E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8125" y="3366349"/>
            <a:ext cx="8394349" cy="190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939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1107</TotalTime>
  <Words>400</Words>
  <Application>Microsoft Office PowerPoint</Application>
  <PresentationFormat>Custom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Courier New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Goudreault, Jaquelynn M</dc:creator>
  <cp:lastModifiedBy>Goudreault, Jaquelynn M</cp:lastModifiedBy>
  <cp:revision>27</cp:revision>
  <dcterms:created xsi:type="dcterms:W3CDTF">2018-04-18T21:52:45Z</dcterms:created>
  <dcterms:modified xsi:type="dcterms:W3CDTF">2018-05-03T16:42:32Z</dcterms:modified>
</cp:coreProperties>
</file>