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9" r:id="rId1"/>
  </p:sldMasterIdLst>
  <p:notesMasterIdLst>
    <p:notesMasterId r:id="rId3"/>
  </p:notesMasterIdLst>
  <p:sldIdLst>
    <p:sldId id="256" r:id="rId2"/>
  </p:sldIdLst>
  <p:sldSz cx="438912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03B9"/>
    <a:srgbClr val="0707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9" d="100"/>
          <a:sy n="19" d="100"/>
        </p:scale>
        <p:origin x="717" y="4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800" cy="458788"/>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3" y="0"/>
            <a:ext cx="2971800" cy="458788"/>
          </a:xfrm>
          <a:prstGeom prst="rect">
            <a:avLst/>
          </a:prstGeom>
          <a:noFill/>
          <a:ln>
            <a:noFill/>
          </a:ln>
        </p:spPr>
        <p:txBody>
          <a:bodyPr spcFirstLastPara="1" wrap="square" lIns="91425" tIns="91425" rIns="91425" bIns="91425" anchor="t" anchorCtr="0"/>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Shape 6"/>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t" anchorCtr="0"/>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800" cy="458787"/>
          </a:xfrm>
          <a:prstGeom prst="rect">
            <a:avLst/>
          </a:prstGeom>
          <a:noFill/>
          <a:ln>
            <a:noFill/>
          </a:ln>
        </p:spPr>
        <p:txBody>
          <a:bodyPr spcFirstLastPara="1" wrap="square" lIns="91425" tIns="91425" rIns="91425" bIns="91425" anchor="b" anchorCtr="0"/>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Shape 48"/>
          <p:cNvSpPr>
            <a:spLocks noGrp="1" noRot="1" noChangeAspect="1"/>
          </p:cNvSpPr>
          <p:nvPr>
            <p:ph type="sldImg" idx="2"/>
          </p:nvPr>
        </p:nvSpPr>
        <p:spPr>
          <a:xfrm>
            <a:off x="1371600" y="1143000"/>
            <a:ext cx="41148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 name="Shape 4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dirty="0"/>
              <a:t>This project contains three main objectives:</a:t>
            </a:r>
            <a:br>
              <a:rPr lang="en-US" dirty="0"/>
            </a:br>
            <a:r>
              <a:rPr lang="en-US" dirty="0"/>
              <a:t> The first objective was to achieve computational simulation and analysis of the complexes that the </a:t>
            </a:r>
            <a:r>
              <a:rPr lang="en-US" dirty="0" err="1"/>
              <a:t>IgE</a:t>
            </a:r>
            <a:r>
              <a:rPr lang="en-US" dirty="0"/>
              <a:t> antibody is able to form and analyze how it impacts therapeutic approach. To accomplish this objective, the most stable conformation of the complex was modelled, the </a:t>
            </a:r>
            <a:r>
              <a:rPr lang="en-US" dirty="0" err="1"/>
              <a:t>IgE</a:t>
            </a:r>
            <a:r>
              <a:rPr lang="en-US" dirty="0"/>
              <a:t>-allergen complex was compared to the project simulation (</a:t>
            </a:r>
            <a:r>
              <a:rPr lang="en-US" dirty="0" err="1"/>
              <a:t>IgE</a:t>
            </a:r>
            <a:r>
              <a:rPr lang="en-US" dirty="0"/>
              <a:t>-anti-</a:t>
            </a:r>
            <a:r>
              <a:rPr lang="en-US" dirty="0" err="1"/>
              <a:t>IgE</a:t>
            </a:r>
            <a:r>
              <a:rPr lang="en-US" dirty="0"/>
              <a:t>) and current allergen therapeutic (</a:t>
            </a:r>
            <a:r>
              <a:rPr lang="en-US" dirty="0" err="1"/>
              <a:t>IgE</a:t>
            </a:r>
            <a:r>
              <a:rPr lang="en-US" dirty="0"/>
              <a:t>-Omalizumab), and the complex salt bridge area and amino acid composition was determined.</a:t>
            </a:r>
            <a:br>
              <a:rPr lang="en-US" dirty="0"/>
            </a:br>
            <a:r>
              <a:rPr lang="en-US" dirty="0"/>
              <a:t>	The second objective was the technical development of </a:t>
            </a:r>
            <a:r>
              <a:rPr lang="en-US" dirty="0" err="1"/>
              <a:t>lipophillic</a:t>
            </a:r>
            <a:r>
              <a:rPr lang="en-US" dirty="0"/>
              <a:t> PEGylated nanoparticles. This objective was met through procedure development and successful replication of </a:t>
            </a:r>
            <a:r>
              <a:rPr lang="en-US" dirty="0" err="1"/>
              <a:t>nano</a:t>
            </a:r>
            <a:r>
              <a:rPr lang="en-US" dirty="0"/>
              <a:t>- to micro- sized particles. </a:t>
            </a:r>
            <a:br>
              <a:rPr lang="en-US" dirty="0"/>
            </a:br>
            <a:r>
              <a:rPr lang="en-US" dirty="0"/>
              <a:t>	The third objective was the successful conjugation of adjuvant  to </a:t>
            </a:r>
            <a:r>
              <a:rPr lang="en-US" dirty="0" err="1"/>
              <a:t>lipophillic</a:t>
            </a:r>
            <a:r>
              <a:rPr lang="en-US" dirty="0"/>
              <a:t> nanoparticles. This </a:t>
            </a:r>
            <a:br>
              <a:rPr lang="en-US" dirty="0"/>
            </a:br>
            <a:r>
              <a:rPr lang="en-US" dirty="0"/>
              <a:t>Successful conjugation of goat Anti-</a:t>
            </a:r>
            <a:r>
              <a:rPr lang="en-US" dirty="0" err="1"/>
              <a:t>IgE</a:t>
            </a:r>
            <a:r>
              <a:rPr lang="en-US" dirty="0"/>
              <a:t> to lipophilic nanoparticles</a:t>
            </a:r>
            <a:br>
              <a:rPr lang="en-US" dirty="0"/>
            </a:br>
            <a:r>
              <a:rPr lang="en-US" dirty="0"/>
              <a:t>Determination of concentration of adjuvant necessary to successfully inhibit </a:t>
            </a:r>
            <a:r>
              <a:rPr lang="en-US" dirty="0" err="1"/>
              <a:t>IgE</a:t>
            </a:r>
            <a:r>
              <a:rPr lang="en-US" dirty="0"/>
              <a:t> binding</a:t>
            </a:r>
            <a:br>
              <a:rPr lang="en-US" dirty="0"/>
            </a:br>
            <a:endParaRPr sz="1200" b="0" i="0" u="none" strike="noStrike" cap="none" dirty="0">
              <a:solidFill>
                <a:schemeClr val="dk1"/>
              </a:solidFill>
              <a:latin typeface="Arial"/>
              <a:ea typeface="Arial"/>
              <a:cs typeface="Arial"/>
              <a:sym typeface="Arial"/>
            </a:endParaRPr>
          </a:p>
        </p:txBody>
      </p:sp>
      <p:sp>
        <p:nvSpPr>
          <p:cNvPr id="50" name="Shape 5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a:t>
            </a:fld>
            <a:endParaRPr sz="120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oster">
  <p:cSld name="Poster">
    <p:spTree>
      <p:nvGrpSpPr>
        <p:cNvPr id="1" name="Shape 18"/>
        <p:cNvGrpSpPr/>
        <p:nvPr/>
      </p:nvGrpSpPr>
      <p:grpSpPr>
        <a:xfrm>
          <a:off x="0" y="0"/>
          <a:ext cx="0" cy="0"/>
          <a:chOff x="0" y="0"/>
          <a:chExt cx="0" cy="0"/>
        </a:xfrm>
      </p:grpSpPr>
      <p:sp>
        <p:nvSpPr>
          <p:cNvPr id="19" name="Shape 19"/>
          <p:cNvSpPr/>
          <p:nvPr/>
        </p:nvSpPr>
        <p:spPr>
          <a:xfrm>
            <a:off x="44302681" y="-1"/>
            <a:ext cx="12447269" cy="32918401"/>
          </a:xfrm>
          <a:prstGeom prst="rect">
            <a:avLst/>
          </a:prstGeom>
          <a:solidFill>
            <a:srgbClr val="D8D8D8"/>
          </a:solidFill>
          <a:ln>
            <a:noFill/>
          </a:ln>
        </p:spPr>
        <p:txBody>
          <a:bodyPr spcFirstLastPara="1" wrap="square" lIns="274300" tIns="45700" rIns="274300" bIns="45700" anchor="t" anchorCtr="0">
            <a:noAutofit/>
          </a:bodyPr>
          <a:lstStyle/>
          <a:p>
            <a:pPr marL="0" marR="0" lvl="0" indent="0" algn="l" rtl="0">
              <a:spcBef>
                <a:spcPts val="0"/>
              </a:spcBef>
              <a:spcAft>
                <a:spcPts val="0"/>
              </a:spcAft>
              <a:buNone/>
            </a:pPr>
            <a:r>
              <a:rPr lang="en-US" sz="9600" b="0" i="0" u="none" strike="noStrike" cap="none">
                <a:solidFill>
                  <a:srgbClr val="7F7F7F"/>
                </a:solidFill>
                <a:latin typeface="Calibri"/>
                <a:ea typeface="Calibri"/>
                <a:cs typeface="Calibri"/>
                <a:sym typeface="Calibri"/>
              </a:rPr>
              <a:t>Printing:</a:t>
            </a:r>
            <a:endParaRPr/>
          </a:p>
          <a:p>
            <a:pPr marL="0" marR="0" lvl="0" indent="0" algn="l" rtl="0">
              <a:spcBef>
                <a:spcPts val="1200"/>
              </a:spcBef>
              <a:spcAft>
                <a:spcPts val="0"/>
              </a:spcAft>
              <a:buNone/>
            </a:pPr>
            <a:r>
              <a:rPr lang="en-US" sz="6600" b="0" i="0" u="none" strike="noStrike" cap="none">
                <a:solidFill>
                  <a:srgbClr val="7F7F7F"/>
                </a:solidFill>
                <a:latin typeface="Calibri"/>
                <a:ea typeface="Calibri"/>
                <a:cs typeface="Calibri"/>
                <a:sym typeface="Calibri"/>
              </a:rPr>
              <a:t>This poster is 48” wide by 36” high. It’s designed to be printed on a large-format printer.</a:t>
            </a:r>
            <a:endParaRPr/>
          </a:p>
          <a:p>
            <a:pPr marL="0" marR="0" lvl="0" indent="0" algn="l" rtl="0">
              <a:spcBef>
                <a:spcPts val="300"/>
              </a:spcBef>
              <a:spcAft>
                <a:spcPts val="0"/>
              </a:spcAft>
              <a:buNone/>
            </a:pPr>
            <a:endParaRPr sz="6000" b="0" i="0" u="none" strike="noStrike" cap="none">
              <a:solidFill>
                <a:srgbClr val="7F7F7F"/>
              </a:solidFill>
              <a:latin typeface="Calibri"/>
              <a:ea typeface="Calibri"/>
              <a:cs typeface="Calibri"/>
              <a:sym typeface="Calibri"/>
            </a:endParaRPr>
          </a:p>
          <a:p>
            <a:pPr marL="0" marR="0" lvl="0" indent="0" algn="l" rtl="0">
              <a:spcBef>
                <a:spcPts val="1200"/>
              </a:spcBef>
              <a:spcAft>
                <a:spcPts val="0"/>
              </a:spcAft>
              <a:buNone/>
            </a:pPr>
            <a:r>
              <a:rPr lang="en-US" sz="8800" b="0" i="0" u="none" strike="noStrike" cap="none">
                <a:solidFill>
                  <a:srgbClr val="7F7F7F"/>
                </a:solidFill>
                <a:latin typeface="Calibri"/>
                <a:ea typeface="Calibri"/>
                <a:cs typeface="Calibri"/>
                <a:sym typeface="Calibri"/>
              </a:rPr>
              <a:t>Customizing the Content:</a:t>
            </a:r>
            <a:endParaRPr/>
          </a:p>
          <a:p>
            <a:pPr marL="0" marR="0" lvl="0" indent="0" algn="l" rtl="0">
              <a:spcBef>
                <a:spcPts val="1200"/>
              </a:spcBef>
              <a:spcAft>
                <a:spcPts val="0"/>
              </a:spcAft>
              <a:buNone/>
            </a:pPr>
            <a:r>
              <a:rPr lang="en-US" sz="6600" b="0" i="0" u="none" strike="noStrike" cap="none">
                <a:solidFill>
                  <a:srgbClr val="7F7F7F"/>
                </a:solidFill>
                <a:latin typeface="Calibri"/>
                <a:ea typeface="Calibri"/>
                <a:cs typeface="Calibri"/>
                <a:sym typeface="Calibri"/>
              </a:rPr>
              <a:t>The placeholders in this poster are formatted for you. Type in the placeholders to add text, or click an icon to add a table, chart, SmartArt graphic, picture or multimedia file.</a:t>
            </a:r>
            <a:endParaRPr/>
          </a:p>
          <a:p>
            <a:pPr marL="0" marR="0" lvl="0" indent="0" algn="l" rtl="0">
              <a:spcBef>
                <a:spcPts val="2400"/>
              </a:spcBef>
              <a:spcAft>
                <a:spcPts val="0"/>
              </a:spcAft>
              <a:buNone/>
            </a:pPr>
            <a:r>
              <a:rPr lang="en-US" sz="6600" b="0" i="0" u="none" strike="noStrike" cap="none">
                <a:solidFill>
                  <a:srgbClr val="7F7F7F"/>
                </a:solidFill>
                <a:latin typeface="Calibri"/>
                <a:ea typeface="Calibri"/>
                <a:cs typeface="Calibri"/>
                <a:sym typeface="Calibri"/>
              </a:rPr>
              <a:t>To add or remove bullet points from text, click the Bullets button on the Home tab.</a:t>
            </a:r>
            <a:endParaRPr/>
          </a:p>
          <a:p>
            <a:pPr marL="0" marR="0" lvl="0" indent="0" algn="l" rtl="0">
              <a:spcBef>
                <a:spcPts val="2400"/>
              </a:spcBef>
              <a:spcAft>
                <a:spcPts val="0"/>
              </a:spcAft>
              <a:buNone/>
            </a:pPr>
            <a:r>
              <a:rPr lang="en-US" sz="6600" b="0" i="0" u="none" strike="noStrike" cap="none">
                <a:solidFill>
                  <a:srgbClr val="7F7F7F"/>
                </a:solidFill>
                <a:latin typeface="Calibri"/>
                <a:ea typeface="Calibri"/>
                <a:cs typeface="Calibri"/>
                <a:sym typeface="Calibri"/>
              </a:rPr>
              <a:t>If you need more placeholders for titles, content or body text, make a copy of what you need and drag it into place. PowerPoint’s Smart Guides will help you align it with everything else.</a:t>
            </a:r>
            <a:endParaRPr/>
          </a:p>
          <a:p>
            <a:pPr marL="0" marR="0" lvl="0" indent="0" algn="l" rtl="0">
              <a:spcBef>
                <a:spcPts val="2400"/>
              </a:spcBef>
              <a:spcAft>
                <a:spcPts val="0"/>
              </a:spcAft>
              <a:buNone/>
            </a:pPr>
            <a:r>
              <a:rPr lang="en-US" sz="6600" b="0" i="0" u="none" strike="noStrike" cap="none">
                <a:solidFill>
                  <a:srgbClr val="7F7F7F"/>
                </a:solidFill>
                <a:latin typeface="Calibri"/>
                <a:ea typeface="Calibri"/>
                <a:cs typeface="Calibri"/>
                <a:sym typeface="Calibri"/>
              </a:rPr>
              <a:t>Want to use your own pictures instead of ours? No problem! Just click a picture, press the Delete key, then click the icon to add your picture.</a:t>
            </a:r>
            <a:endParaRPr sz="6600" b="0" i="0" u="none" strike="noStrike" cap="none">
              <a:solidFill>
                <a:srgbClr val="7F7F7F"/>
              </a:solidFill>
              <a:latin typeface="Calibri"/>
              <a:ea typeface="Calibri"/>
              <a:cs typeface="Calibri"/>
              <a:sym typeface="Calibri"/>
            </a:endParaRPr>
          </a:p>
        </p:txBody>
      </p:sp>
      <p:sp>
        <p:nvSpPr>
          <p:cNvPr id="20" name="Shape 20"/>
          <p:cNvSpPr txBox="1">
            <a:spLocks noGrp="1"/>
          </p:cNvSpPr>
          <p:nvPr>
            <p:ph type="title"/>
          </p:nvPr>
        </p:nvSpPr>
        <p:spPr>
          <a:xfrm>
            <a:off x="1158240" y="685860"/>
            <a:ext cx="30175200" cy="2971740"/>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lt1"/>
              </a:buClr>
              <a:buSzPts val="11500"/>
              <a:buFont typeface="Arial"/>
              <a:buNone/>
              <a:defRPr sz="115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1" name="Shape 21"/>
          <p:cNvSpPr txBox="1">
            <a:spLocks noGrp="1"/>
          </p:cNvSpPr>
          <p:nvPr>
            <p:ph type="body" idx="1"/>
          </p:nvPr>
        </p:nvSpPr>
        <p:spPr>
          <a:xfrm>
            <a:off x="1158240" y="4093905"/>
            <a:ext cx="30174411" cy="646331"/>
          </a:xfrm>
          <a:prstGeom prst="rect">
            <a:avLst/>
          </a:prstGeom>
          <a:noFill/>
          <a:ln>
            <a:noFill/>
          </a:ln>
        </p:spPr>
        <p:txBody>
          <a:bodyPr spcFirstLastPara="1" wrap="square" lIns="91425" tIns="91425" rIns="91425" bIns="91425" anchor="ctr" anchorCtr="0"/>
          <a:lstStyle>
            <a:lvl1pPr marL="457200" marR="0" lvl="0" indent="-228600" algn="l" rtl="0">
              <a:lnSpc>
                <a:spcPct val="100000"/>
              </a:lnSpc>
              <a:spcBef>
                <a:spcPts val="0"/>
              </a:spcBef>
              <a:spcAft>
                <a:spcPts val="0"/>
              </a:spcAft>
              <a:buClr>
                <a:srgbClr val="A5A5A5"/>
              </a:buClr>
              <a:buSzPts val="3600"/>
              <a:buFont typeface="Arial"/>
              <a:buNone/>
              <a:defRPr sz="3600" b="0" i="0" u="none" strike="noStrike" cap="none">
                <a:solidFill>
                  <a:srgbClr val="BFBFBF"/>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2400"/>
              <a:buFont typeface="Arial"/>
              <a:buNone/>
              <a:defRPr sz="24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2400"/>
              <a:buFont typeface="Arial"/>
              <a:buNone/>
              <a:defRPr sz="24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2400"/>
              <a:buFont typeface="Arial"/>
              <a:buNone/>
              <a:defRPr sz="24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2400"/>
              <a:buFont typeface="Arial"/>
              <a:buNone/>
              <a:defRPr sz="24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2400"/>
              <a:buFont typeface="Arial"/>
              <a:buNone/>
              <a:defRPr sz="24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2400"/>
              <a:buFont typeface="Arial"/>
              <a:buNone/>
              <a:defRPr sz="24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2400"/>
              <a:buFont typeface="Arial"/>
              <a:buNone/>
              <a:defRPr sz="2400" b="0" i="0" u="none" strike="noStrike" cap="none">
                <a:solidFill>
                  <a:schemeClr val="lt1"/>
                </a:solidFill>
                <a:latin typeface="Arial"/>
                <a:ea typeface="Arial"/>
                <a:cs typeface="Arial"/>
                <a:sym typeface="Arial"/>
              </a:defRPr>
            </a:lvl9pPr>
          </a:lstStyle>
          <a:p>
            <a:endParaRPr/>
          </a:p>
        </p:txBody>
      </p:sp>
      <p:sp>
        <p:nvSpPr>
          <p:cNvPr id="22" name="Shape 22"/>
          <p:cNvSpPr txBox="1">
            <a:spLocks noGrp="1"/>
          </p:cNvSpPr>
          <p:nvPr>
            <p:ph type="body" idx="2"/>
          </p:nvPr>
        </p:nvSpPr>
        <p:spPr>
          <a:xfrm>
            <a:off x="1143000" y="5669280"/>
            <a:ext cx="12801600" cy="128016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23" name="Shape 23"/>
          <p:cNvSpPr txBox="1">
            <a:spLocks noGrp="1"/>
          </p:cNvSpPr>
          <p:nvPr>
            <p:ph type="body" idx="3"/>
          </p:nvPr>
        </p:nvSpPr>
        <p:spPr>
          <a:xfrm>
            <a:off x="1143000" y="7114032"/>
            <a:ext cx="12801600" cy="2732574"/>
          </a:xfrm>
          <a:prstGeom prst="rect">
            <a:avLst/>
          </a:prstGeom>
          <a:solidFill>
            <a:srgbClr val="E7E7E7"/>
          </a:solidFill>
          <a:ln>
            <a:noFill/>
          </a:ln>
        </p:spPr>
        <p:txBody>
          <a:bodyPr spcFirstLastPara="1" wrap="square" lIns="91425" tIns="91425" rIns="91425" bIns="91425" anchor="ctr" anchorCtr="0"/>
          <a:lstStyle>
            <a:lvl1pPr marL="457200" marR="0" lvl="0" indent="-228600" algn="l" rtl="0">
              <a:lnSpc>
                <a:spcPct val="100000"/>
              </a:lnSpc>
              <a:spcBef>
                <a:spcPts val="1200"/>
              </a:spcBef>
              <a:spcAft>
                <a:spcPts val="0"/>
              </a:spcAft>
              <a:buClr>
                <a:srgbClr val="A5A5A5"/>
              </a:buClr>
              <a:buSzPts val="4400"/>
              <a:buFont typeface="Arial"/>
              <a:buNone/>
              <a:defRPr sz="4400" b="0" i="0" u="none" strike="noStrike" cap="none">
                <a:solidFill>
                  <a:schemeClr val="dk1"/>
                </a:solidFill>
                <a:latin typeface="Arial"/>
                <a:ea typeface="Arial"/>
                <a:cs typeface="Arial"/>
                <a:sym typeface="Arial"/>
              </a:defRPr>
            </a:lvl1pPr>
            <a:lvl2pPr marL="914400" marR="0" lvl="1" indent="-508000" algn="l" rtl="0">
              <a:lnSpc>
                <a:spcPct val="100000"/>
              </a:lnSpc>
              <a:spcBef>
                <a:spcPts val="1200"/>
              </a:spcBef>
              <a:spcAft>
                <a:spcPts val="0"/>
              </a:spcAft>
              <a:buClr>
                <a:srgbClr val="A5A5A5"/>
              </a:buClr>
              <a:buSzPts val="4400"/>
              <a:buFont typeface="Arial"/>
              <a:buChar char="•"/>
              <a:defRPr sz="4400" b="0" i="0" u="none" strike="noStrike" cap="none">
                <a:solidFill>
                  <a:schemeClr val="dk1"/>
                </a:solidFill>
                <a:latin typeface="Arial"/>
                <a:ea typeface="Arial"/>
                <a:cs typeface="Arial"/>
                <a:sym typeface="Arial"/>
              </a:defRPr>
            </a:lvl2pPr>
            <a:lvl3pPr marL="1371600" marR="0" lvl="2" indent="-508000" algn="l" rtl="0">
              <a:lnSpc>
                <a:spcPct val="100000"/>
              </a:lnSpc>
              <a:spcBef>
                <a:spcPts val="1200"/>
              </a:spcBef>
              <a:spcAft>
                <a:spcPts val="0"/>
              </a:spcAft>
              <a:buClr>
                <a:srgbClr val="A5A5A5"/>
              </a:buClr>
              <a:buSzPts val="4400"/>
              <a:buFont typeface="Arial"/>
              <a:buChar char="•"/>
              <a:defRPr sz="4400" b="0" i="0" u="none" strike="noStrike" cap="none">
                <a:solidFill>
                  <a:schemeClr val="dk1"/>
                </a:solidFill>
                <a:latin typeface="Arial"/>
                <a:ea typeface="Arial"/>
                <a:cs typeface="Arial"/>
                <a:sym typeface="Arial"/>
              </a:defRPr>
            </a:lvl3pPr>
            <a:lvl4pPr marL="1828800" marR="0" lvl="3" indent="-228600" algn="l" rtl="0">
              <a:lnSpc>
                <a:spcPct val="100000"/>
              </a:lnSpc>
              <a:spcBef>
                <a:spcPts val="1200"/>
              </a:spcBef>
              <a:spcAft>
                <a:spcPts val="0"/>
              </a:spcAft>
              <a:buClr>
                <a:srgbClr val="A5A5A5"/>
              </a:buClr>
              <a:buSzPts val="4400"/>
              <a:buFont typeface="Arial"/>
              <a:buNone/>
              <a:defRPr sz="4400" b="0" i="0" u="none" strike="noStrike" cap="none">
                <a:solidFill>
                  <a:schemeClr val="dk1"/>
                </a:solidFill>
                <a:latin typeface="Arial"/>
                <a:ea typeface="Arial"/>
                <a:cs typeface="Arial"/>
                <a:sym typeface="Arial"/>
              </a:defRPr>
            </a:lvl4pPr>
            <a:lvl5pPr marL="2286000" marR="0" lvl="4" indent="-228600" algn="l" rtl="0">
              <a:lnSpc>
                <a:spcPct val="100000"/>
              </a:lnSpc>
              <a:spcBef>
                <a:spcPts val="1200"/>
              </a:spcBef>
              <a:spcAft>
                <a:spcPts val="0"/>
              </a:spcAft>
              <a:buClr>
                <a:srgbClr val="A5A5A5"/>
              </a:buClr>
              <a:buSzPts val="4400"/>
              <a:buFont typeface="Arial"/>
              <a:buNone/>
              <a:defRPr sz="4400" b="0" i="0" u="none" strike="noStrike" cap="none">
                <a:solidFill>
                  <a:schemeClr val="dk1"/>
                </a:solidFill>
                <a:latin typeface="Arial"/>
                <a:ea typeface="Arial"/>
                <a:cs typeface="Arial"/>
                <a:sym typeface="Arial"/>
              </a:defRPr>
            </a:lvl5pPr>
            <a:lvl6pPr marL="2743200" marR="0" lvl="5" indent="-228600" algn="l" rtl="0">
              <a:lnSpc>
                <a:spcPct val="100000"/>
              </a:lnSpc>
              <a:spcBef>
                <a:spcPts val="1200"/>
              </a:spcBef>
              <a:spcAft>
                <a:spcPts val="0"/>
              </a:spcAft>
              <a:buClr>
                <a:srgbClr val="A5A5A5"/>
              </a:buClr>
              <a:buSzPts val="4400"/>
              <a:buFont typeface="Arial"/>
              <a:buNone/>
              <a:defRPr sz="4400" b="0" i="0" u="none" strike="noStrike" cap="none">
                <a:solidFill>
                  <a:schemeClr val="dk1"/>
                </a:solidFill>
                <a:latin typeface="Arial"/>
                <a:ea typeface="Arial"/>
                <a:cs typeface="Arial"/>
                <a:sym typeface="Arial"/>
              </a:defRPr>
            </a:lvl6pPr>
            <a:lvl7pPr marL="3200400" marR="0" lvl="6" indent="-228600" algn="l" rtl="0">
              <a:lnSpc>
                <a:spcPct val="100000"/>
              </a:lnSpc>
              <a:spcBef>
                <a:spcPts val="1200"/>
              </a:spcBef>
              <a:spcAft>
                <a:spcPts val="0"/>
              </a:spcAft>
              <a:buClr>
                <a:srgbClr val="A5A5A5"/>
              </a:buClr>
              <a:buSzPts val="4400"/>
              <a:buFont typeface="Arial"/>
              <a:buNone/>
              <a:defRPr sz="4400" b="0" i="0" u="none" strike="noStrike" cap="none">
                <a:solidFill>
                  <a:schemeClr val="dk1"/>
                </a:solidFill>
                <a:latin typeface="Arial"/>
                <a:ea typeface="Arial"/>
                <a:cs typeface="Arial"/>
                <a:sym typeface="Arial"/>
              </a:defRPr>
            </a:lvl7pPr>
            <a:lvl8pPr marL="3657600" marR="0" lvl="7" indent="-228600" algn="l" rtl="0">
              <a:lnSpc>
                <a:spcPct val="100000"/>
              </a:lnSpc>
              <a:spcBef>
                <a:spcPts val="1200"/>
              </a:spcBef>
              <a:spcAft>
                <a:spcPts val="0"/>
              </a:spcAft>
              <a:buClr>
                <a:srgbClr val="A5A5A5"/>
              </a:buClr>
              <a:buSzPts val="4400"/>
              <a:buFont typeface="Arial"/>
              <a:buNone/>
              <a:defRPr sz="4400" b="0" i="0" u="none" strike="noStrike" cap="none">
                <a:solidFill>
                  <a:schemeClr val="dk1"/>
                </a:solidFill>
                <a:latin typeface="Arial"/>
                <a:ea typeface="Arial"/>
                <a:cs typeface="Arial"/>
                <a:sym typeface="Arial"/>
              </a:defRPr>
            </a:lvl8pPr>
            <a:lvl9pPr marL="4114800" marR="0" lvl="8" indent="-228600" algn="l" rtl="0">
              <a:lnSpc>
                <a:spcPct val="100000"/>
              </a:lnSpc>
              <a:spcBef>
                <a:spcPts val="1200"/>
              </a:spcBef>
              <a:spcAft>
                <a:spcPts val="0"/>
              </a:spcAft>
              <a:buClr>
                <a:srgbClr val="A5A5A5"/>
              </a:buClr>
              <a:buSzPts val="4400"/>
              <a:buFont typeface="Arial"/>
              <a:buNone/>
              <a:defRPr sz="4400" b="0" i="0" u="none" strike="noStrike" cap="none">
                <a:solidFill>
                  <a:schemeClr val="dk1"/>
                </a:solidFill>
                <a:latin typeface="Arial"/>
                <a:ea typeface="Arial"/>
                <a:cs typeface="Arial"/>
                <a:sym typeface="Arial"/>
              </a:defRPr>
            </a:lvl9pPr>
          </a:lstStyle>
          <a:p>
            <a:endParaRPr/>
          </a:p>
        </p:txBody>
      </p:sp>
      <p:sp>
        <p:nvSpPr>
          <p:cNvPr id="24" name="Shape 24"/>
          <p:cNvSpPr txBox="1">
            <a:spLocks noGrp="1"/>
          </p:cNvSpPr>
          <p:nvPr>
            <p:ph type="body" idx="4"/>
          </p:nvPr>
        </p:nvSpPr>
        <p:spPr>
          <a:xfrm>
            <a:off x="1143000" y="10497312"/>
            <a:ext cx="12801600" cy="128016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25" name="Shape 25"/>
          <p:cNvSpPr txBox="1">
            <a:spLocks noGrp="1"/>
          </p:cNvSpPr>
          <p:nvPr>
            <p:ph type="body" idx="5"/>
          </p:nvPr>
        </p:nvSpPr>
        <p:spPr>
          <a:xfrm>
            <a:off x="1143000" y="11868912"/>
            <a:ext cx="12801600" cy="2807506"/>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26" name="Shape 26"/>
          <p:cNvSpPr txBox="1">
            <a:spLocks noGrp="1"/>
          </p:cNvSpPr>
          <p:nvPr>
            <p:ph type="body" idx="6"/>
          </p:nvPr>
        </p:nvSpPr>
        <p:spPr>
          <a:xfrm>
            <a:off x="1143000" y="14950441"/>
            <a:ext cx="12801600" cy="12192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27" name="Shape 27"/>
          <p:cNvSpPr txBox="1">
            <a:spLocks noGrp="1"/>
          </p:cNvSpPr>
          <p:nvPr>
            <p:ph type="body" idx="7"/>
          </p:nvPr>
        </p:nvSpPr>
        <p:spPr>
          <a:xfrm>
            <a:off x="1143000" y="16440913"/>
            <a:ext cx="12801600" cy="6027461"/>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28" name="Shape 28"/>
          <p:cNvSpPr txBox="1">
            <a:spLocks noGrp="1"/>
          </p:cNvSpPr>
          <p:nvPr>
            <p:ph type="body" idx="8"/>
          </p:nvPr>
        </p:nvSpPr>
        <p:spPr>
          <a:xfrm>
            <a:off x="1143000" y="22887431"/>
            <a:ext cx="12801600" cy="12192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29" name="Shape 29"/>
          <p:cNvSpPr txBox="1">
            <a:spLocks noGrp="1"/>
          </p:cNvSpPr>
          <p:nvPr>
            <p:ph type="body" idx="9"/>
          </p:nvPr>
        </p:nvSpPr>
        <p:spPr>
          <a:xfrm>
            <a:off x="1143000" y="24332184"/>
            <a:ext cx="12801600" cy="7296912"/>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30" name="Shape 30"/>
          <p:cNvSpPr txBox="1">
            <a:spLocks noGrp="1"/>
          </p:cNvSpPr>
          <p:nvPr>
            <p:ph type="body" idx="13"/>
          </p:nvPr>
        </p:nvSpPr>
        <p:spPr>
          <a:xfrm>
            <a:off x="15544800" y="5669280"/>
            <a:ext cx="12801600" cy="12192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31" name="Shape 31"/>
          <p:cNvSpPr txBox="1">
            <a:spLocks noGrp="1"/>
          </p:cNvSpPr>
          <p:nvPr>
            <p:ph type="body" idx="14"/>
          </p:nvPr>
        </p:nvSpPr>
        <p:spPr>
          <a:xfrm>
            <a:off x="15544800" y="7114032"/>
            <a:ext cx="12801600" cy="6795556"/>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32" name="Shape 32"/>
          <p:cNvSpPr txBox="1">
            <a:spLocks noGrp="1"/>
          </p:cNvSpPr>
          <p:nvPr>
            <p:ph type="body" idx="15"/>
          </p:nvPr>
        </p:nvSpPr>
        <p:spPr>
          <a:xfrm>
            <a:off x="15544800" y="14328648"/>
            <a:ext cx="12801600" cy="12192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33" name="Shape 33"/>
          <p:cNvSpPr txBox="1">
            <a:spLocks noGrp="1"/>
          </p:cNvSpPr>
          <p:nvPr>
            <p:ph type="body" idx="16"/>
          </p:nvPr>
        </p:nvSpPr>
        <p:spPr>
          <a:xfrm>
            <a:off x="15544800" y="15773398"/>
            <a:ext cx="12801600" cy="6694973"/>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34" name="Shape 34"/>
          <p:cNvSpPr txBox="1">
            <a:spLocks noGrp="1"/>
          </p:cNvSpPr>
          <p:nvPr>
            <p:ph type="body" idx="17"/>
          </p:nvPr>
        </p:nvSpPr>
        <p:spPr>
          <a:xfrm>
            <a:off x="15544800" y="22887431"/>
            <a:ext cx="12801600" cy="12192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35" name="Shape 35"/>
          <p:cNvSpPr txBox="1">
            <a:spLocks noGrp="1"/>
          </p:cNvSpPr>
          <p:nvPr>
            <p:ph type="body" idx="18"/>
          </p:nvPr>
        </p:nvSpPr>
        <p:spPr>
          <a:xfrm>
            <a:off x="15544800" y="24332184"/>
            <a:ext cx="12801600" cy="7296912"/>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body" idx="19"/>
          </p:nvPr>
        </p:nvSpPr>
        <p:spPr>
          <a:xfrm>
            <a:off x="29900881" y="5669280"/>
            <a:ext cx="12801600" cy="12192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37" name="Shape 37"/>
          <p:cNvSpPr txBox="1">
            <a:spLocks noGrp="1"/>
          </p:cNvSpPr>
          <p:nvPr>
            <p:ph type="body" idx="20"/>
          </p:nvPr>
        </p:nvSpPr>
        <p:spPr>
          <a:xfrm>
            <a:off x="29900881" y="7114032"/>
            <a:ext cx="12801600" cy="7315200"/>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38" name="Shape 38"/>
          <p:cNvSpPr txBox="1">
            <a:spLocks noGrp="1"/>
          </p:cNvSpPr>
          <p:nvPr>
            <p:ph type="body" idx="21"/>
          </p:nvPr>
        </p:nvSpPr>
        <p:spPr>
          <a:xfrm>
            <a:off x="29900881" y="14914834"/>
            <a:ext cx="12801600" cy="4538610"/>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39" name="Shape 39"/>
          <p:cNvSpPr txBox="1">
            <a:spLocks noGrp="1"/>
          </p:cNvSpPr>
          <p:nvPr>
            <p:ph type="body" idx="22"/>
          </p:nvPr>
        </p:nvSpPr>
        <p:spPr>
          <a:xfrm>
            <a:off x="29900881" y="19767595"/>
            <a:ext cx="12801600" cy="12192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3"/>
          </p:nvPr>
        </p:nvSpPr>
        <p:spPr>
          <a:xfrm>
            <a:off x="29900881" y="21212348"/>
            <a:ext cx="12801600" cy="4344786"/>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41" name="Shape 41"/>
          <p:cNvSpPr txBox="1">
            <a:spLocks noGrp="1"/>
          </p:cNvSpPr>
          <p:nvPr>
            <p:ph type="body" idx="24"/>
          </p:nvPr>
        </p:nvSpPr>
        <p:spPr>
          <a:xfrm>
            <a:off x="29900881" y="25722072"/>
            <a:ext cx="12801600" cy="1219200"/>
          </a:xfrm>
          <a:prstGeom prst="rect">
            <a:avLst/>
          </a:prstGeom>
          <a:gradFill>
            <a:gsLst>
              <a:gs pos="0">
                <a:srgbClr val="595959"/>
              </a:gs>
              <a:gs pos="90000">
                <a:srgbClr val="595959"/>
              </a:gs>
              <a:gs pos="91000">
                <a:schemeClr val="accent1"/>
              </a:gs>
              <a:gs pos="100000">
                <a:schemeClr val="accent1"/>
              </a:gs>
            </a:gsLst>
            <a:lin ang="5400000" scaled="0"/>
          </a:gradFill>
          <a:ln>
            <a:noFill/>
          </a:ln>
        </p:spPr>
        <p:txBody>
          <a:bodyPr spcFirstLastPara="1" wrap="square" lIns="91425" tIns="91425" rIns="91425" bIns="91425" anchor="ctr" anchorCtr="0"/>
          <a:lstStyle>
            <a:lvl1pPr marL="457200" marR="0" lvl="0" indent="-228600" algn="ctr" rtl="0">
              <a:lnSpc>
                <a:spcPct val="100000"/>
              </a:lnSpc>
              <a:spcBef>
                <a:spcPts val="0"/>
              </a:spcBef>
              <a:spcAft>
                <a:spcPts val="0"/>
              </a:spcAft>
              <a:buClr>
                <a:srgbClr val="A5A5A5"/>
              </a:buClr>
              <a:buSzPts val="5400"/>
              <a:buFont typeface="Arial"/>
              <a:buNone/>
              <a:defRPr sz="5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2pPr>
            <a:lvl3pPr marL="1371600" marR="0" lvl="2"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3pPr>
            <a:lvl4pPr marL="1828800" marR="0" lvl="3"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4pPr>
            <a:lvl5pPr marL="2286000" marR="0" lvl="4"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5pPr>
            <a:lvl6pPr marL="2743200" marR="0" lvl="5"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6pPr>
            <a:lvl7pPr marL="3200400" marR="0" lvl="6"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7pPr>
            <a:lvl8pPr marL="3657600" marR="0" lvl="7"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8pPr>
            <a:lvl9pPr marL="4114800" marR="0" lvl="8" indent="-228600" algn="l" rtl="0">
              <a:lnSpc>
                <a:spcPct val="100000"/>
              </a:lnSpc>
              <a:spcBef>
                <a:spcPts val="0"/>
              </a:spcBef>
              <a:spcAft>
                <a:spcPts val="0"/>
              </a:spcAft>
              <a:buClr>
                <a:srgbClr val="A5A5A5"/>
              </a:buClr>
              <a:buSzPts val="6000"/>
              <a:buFont typeface="Arial"/>
              <a:buNone/>
              <a:defRPr sz="6000" b="0" i="0" u="none" strike="noStrike" cap="none">
                <a:solidFill>
                  <a:schemeClr val="lt1"/>
                </a:solidFill>
                <a:latin typeface="Arial"/>
                <a:ea typeface="Arial"/>
                <a:cs typeface="Arial"/>
                <a:sym typeface="Arial"/>
              </a:defRPr>
            </a:lvl9pPr>
          </a:lstStyle>
          <a:p>
            <a:endParaRPr/>
          </a:p>
        </p:txBody>
      </p:sp>
      <p:sp>
        <p:nvSpPr>
          <p:cNvPr id="42" name="Shape 42"/>
          <p:cNvSpPr txBox="1">
            <a:spLocks noGrp="1"/>
          </p:cNvSpPr>
          <p:nvPr>
            <p:ph type="body" idx="25"/>
          </p:nvPr>
        </p:nvSpPr>
        <p:spPr>
          <a:xfrm>
            <a:off x="29900881" y="27166825"/>
            <a:ext cx="12801600" cy="4462272"/>
          </a:xfrm>
          <a:prstGeom prst="rect">
            <a:avLst/>
          </a:prstGeom>
          <a:noFill/>
          <a:ln>
            <a:noFill/>
          </a:ln>
        </p:spPr>
        <p:txBody>
          <a:bodyPr spcFirstLastPara="1" wrap="square" lIns="91425" tIns="91425" rIns="91425" bIns="91425" anchor="t" anchorCtr="0"/>
          <a:lstStyle>
            <a:lvl1pPr marL="457200" marR="0" lvl="0" indent="-431800" algn="l" rtl="0">
              <a:lnSpc>
                <a:spcPct val="100000"/>
              </a:lnSpc>
              <a:spcBef>
                <a:spcPts val="1200"/>
              </a:spcBef>
              <a:spcAft>
                <a:spcPts val="0"/>
              </a:spcAft>
              <a:buClr>
                <a:srgbClr val="A5A5A5"/>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3pPr>
            <a:lvl4pPr marL="1828800" marR="0" lvl="3"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4pPr>
            <a:lvl5pPr marL="2286000" marR="0" lvl="4"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5pPr>
            <a:lvl6pPr marL="2743200" marR="0" lvl="5"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6pPr>
            <a:lvl7pPr marL="3200400" marR="0" lvl="6"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7pPr>
            <a:lvl8pPr marL="3657600" marR="0" lvl="7"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8pPr>
            <a:lvl9pPr marL="4114800" marR="0" lvl="8"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1143000" y="32114697"/>
            <a:ext cx="9875520" cy="457200"/>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6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ftr" idx="11"/>
          </p:nvPr>
        </p:nvSpPr>
        <p:spPr>
          <a:xfrm>
            <a:off x="11018520" y="32114697"/>
            <a:ext cx="21854160" cy="457200"/>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6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45" name="Shape 45"/>
          <p:cNvSpPr txBox="1">
            <a:spLocks noGrp="1"/>
          </p:cNvSpPr>
          <p:nvPr>
            <p:ph type="sldNum" idx="12"/>
          </p:nvPr>
        </p:nvSpPr>
        <p:spPr>
          <a:xfrm>
            <a:off x="32872681" y="32114697"/>
            <a:ext cx="9875520" cy="4572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600" b="0" i="0" u="none" strike="noStrike" cap="none">
                <a:solidFill>
                  <a:srgbClr val="888888"/>
                </a:solidFill>
                <a:latin typeface="Arial"/>
                <a:ea typeface="Arial"/>
                <a:cs typeface="Arial"/>
                <a:sym typeface="Arial"/>
              </a:defRPr>
            </a:lvl1pPr>
            <a:lvl2pPr marL="0" marR="0" lvl="1" indent="0" algn="r" rtl="0">
              <a:spcBef>
                <a:spcPts val="0"/>
              </a:spcBef>
              <a:buNone/>
              <a:defRPr sz="1600" b="0" i="0" u="none" strike="noStrike" cap="none">
                <a:solidFill>
                  <a:srgbClr val="888888"/>
                </a:solidFill>
                <a:latin typeface="Arial"/>
                <a:ea typeface="Arial"/>
                <a:cs typeface="Arial"/>
                <a:sym typeface="Arial"/>
              </a:defRPr>
            </a:lvl2pPr>
            <a:lvl3pPr marL="0" marR="0" lvl="2" indent="0" algn="r" rtl="0">
              <a:spcBef>
                <a:spcPts val="0"/>
              </a:spcBef>
              <a:buNone/>
              <a:defRPr sz="1600" b="0" i="0" u="none" strike="noStrike" cap="none">
                <a:solidFill>
                  <a:srgbClr val="888888"/>
                </a:solidFill>
                <a:latin typeface="Arial"/>
                <a:ea typeface="Arial"/>
                <a:cs typeface="Arial"/>
                <a:sym typeface="Arial"/>
              </a:defRPr>
            </a:lvl3pPr>
            <a:lvl4pPr marL="0" marR="0" lvl="3" indent="0" algn="r" rtl="0">
              <a:spcBef>
                <a:spcPts val="0"/>
              </a:spcBef>
              <a:buNone/>
              <a:defRPr sz="1600" b="0" i="0" u="none" strike="noStrike" cap="none">
                <a:solidFill>
                  <a:srgbClr val="888888"/>
                </a:solidFill>
                <a:latin typeface="Arial"/>
                <a:ea typeface="Arial"/>
                <a:cs typeface="Arial"/>
                <a:sym typeface="Arial"/>
              </a:defRPr>
            </a:lvl4pPr>
            <a:lvl5pPr marL="0" marR="0" lvl="4" indent="0" algn="r" rtl="0">
              <a:spcBef>
                <a:spcPts val="0"/>
              </a:spcBef>
              <a:buNone/>
              <a:defRPr sz="1600" b="0" i="0" u="none" strike="noStrike" cap="none">
                <a:solidFill>
                  <a:srgbClr val="888888"/>
                </a:solidFill>
                <a:latin typeface="Arial"/>
                <a:ea typeface="Arial"/>
                <a:cs typeface="Arial"/>
                <a:sym typeface="Arial"/>
              </a:defRPr>
            </a:lvl5pPr>
            <a:lvl6pPr marL="0" marR="0" lvl="5" indent="0" algn="r" rtl="0">
              <a:spcBef>
                <a:spcPts val="0"/>
              </a:spcBef>
              <a:buNone/>
              <a:defRPr sz="1600" b="0" i="0" u="none" strike="noStrike" cap="none">
                <a:solidFill>
                  <a:srgbClr val="888888"/>
                </a:solidFill>
                <a:latin typeface="Arial"/>
                <a:ea typeface="Arial"/>
                <a:cs typeface="Arial"/>
                <a:sym typeface="Arial"/>
              </a:defRPr>
            </a:lvl6pPr>
            <a:lvl7pPr marL="0" marR="0" lvl="6" indent="0" algn="r" rtl="0">
              <a:spcBef>
                <a:spcPts val="0"/>
              </a:spcBef>
              <a:buNone/>
              <a:defRPr sz="1600" b="0" i="0" u="none" strike="noStrike" cap="none">
                <a:solidFill>
                  <a:srgbClr val="888888"/>
                </a:solidFill>
                <a:latin typeface="Arial"/>
                <a:ea typeface="Arial"/>
                <a:cs typeface="Arial"/>
                <a:sym typeface="Arial"/>
              </a:defRPr>
            </a:lvl7pPr>
            <a:lvl8pPr marL="0" marR="0" lvl="7" indent="0" algn="r" rtl="0">
              <a:spcBef>
                <a:spcPts val="0"/>
              </a:spcBef>
              <a:buNone/>
              <a:defRPr sz="1600" b="0" i="0" u="none" strike="noStrike" cap="none">
                <a:solidFill>
                  <a:srgbClr val="888888"/>
                </a:solidFill>
                <a:latin typeface="Arial"/>
                <a:ea typeface="Arial"/>
                <a:cs typeface="Arial"/>
                <a:sym typeface="Arial"/>
              </a:defRPr>
            </a:lvl8pPr>
            <a:lvl9pPr marL="0" marR="0" lvl="8" indent="0" algn="r" rtl="0">
              <a:spcBef>
                <a:spcPts val="0"/>
              </a:spcBef>
              <a:buNone/>
              <a:defRPr sz="1600" b="0" i="0" u="none" strike="noStrike" cap="none">
                <a:solidFill>
                  <a:srgbClr val="888888"/>
                </a:solidFill>
                <a:latin typeface="Arial"/>
                <a:ea typeface="Arial"/>
                <a:cs typeface="Arial"/>
                <a:sym typeface="Arial"/>
              </a:defRPr>
            </a:lvl9pPr>
          </a:lstStyle>
          <a:p>
            <a:pPr marL="0" lvl="0" indent="0">
              <a:spcBef>
                <a:spcPts val="0"/>
              </a:spcBef>
              <a:spcAft>
                <a:spcPts val="0"/>
              </a:spcAft>
              <a:buNone/>
            </a:pPr>
            <a:fld id="{00000000-1234-1234-1234-123412341234}" type="slidenum">
              <a:rPr lang="en-US"/>
              <a:t>‹#›</a:t>
            </a:fld>
            <a:endParaRPr/>
          </a:p>
        </p:txBody>
      </p:sp>
      <p:sp>
        <p:nvSpPr>
          <p:cNvPr id="46" name="Shape 46"/>
          <p:cNvSpPr>
            <a:spLocks noGrp="1"/>
          </p:cNvSpPr>
          <p:nvPr>
            <p:ph type="pic" idx="26"/>
          </p:nvPr>
        </p:nvSpPr>
        <p:spPr>
          <a:xfrm>
            <a:off x="32270700" y="0"/>
            <a:ext cx="11620500" cy="3842445"/>
          </a:xfrm>
          <a:prstGeom prst="rect">
            <a:avLst/>
          </a:prstGeom>
          <a:noFill/>
          <a:ln>
            <a:noFill/>
          </a:ln>
        </p:spPr>
        <p:txBody>
          <a:bodyPr spcFirstLastPara="1" wrap="square" lIns="91425" tIns="91425" rIns="91425" bIns="91425" anchor="t" anchorCtr="0"/>
          <a:lstStyle>
            <a:lvl1pPr marR="0" lvl="0" algn="ctr" rtl="0">
              <a:lnSpc>
                <a:spcPct val="100000"/>
              </a:lnSpc>
              <a:spcBef>
                <a:spcPts val="1200"/>
              </a:spcBef>
              <a:spcAft>
                <a:spcPts val="0"/>
              </a:spcAft>
              <a:buClr>
                <a:srgbClr val="A5A5A5"/>
              </a:buClr>
              <a:buSzPts val="2800"/>
              <a:buFont typeface="Arial"/>
              <a:buNone/>
              <a:defRPr sz="2800" b="0" i="0" u="none" strike="noStrike" cap="none">
                <a:solidFill>
                  <a:schemeClr val="lt1"/>
                </a:solidFill>
                <a:latin typeface="Arial"/>
                <a:ea typeface="Arial"/>
                <a:cs typeface="Arial"/>
                <a:sym typeface="Arial"/>
              </a:defRPr>
            </a:lvl1pPr>
            <a:lvl2pPr marR="0" lvl="1"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2pPr>
            <a:lvl3pPr marR="0" lvl="2"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3pPr>
            <a:lvl4pPr marR="0" lvl="3"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4pPr>
            <a:lvl5pPr marR="0" lvl="4"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5pPr>
            <a:lvl6pPr marR="0" lvl="5"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6pPr>
            <a:lvl7pPr marR="0" lvl="6"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7pPr>
            <a:lvl8pPr marR="0" lvl="7"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8pPr>
            <a:lvl9pPr marR="0" lvl="8"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9pPr>
          </a:lstStyle>
          <a:p>
            <a:endParaRPr/>
          </a:p>
        </p:txBody>
      </p:sp>
    </p:spTree>
  </p:cSld>
  <p:clrMapOvr>
    <a:masterClrMapping/>
  </p:clrMapOvr>
  <p:extLst>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Shape 10"/>
          <p:cNvSpPr/>
          <p:nvPr/>
        </p:nvSpPr>
        <p:spPr>
          <a:xfrm>
            <a:off x="0" y="0"/>
            <a:ext cx="43891199" cy="50292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7258" b="0" i="0" u="none" strike="noStrike" cap="none">
              <a:solidFill>
                <a:schemeClr val="lt1"/>
              </a:solidFill>
              <a:latin typeface="Arial"/>
              <a:ea typeface="Arial"/>
              <a:cs typeface="Arial"/>
              <a:sym typeface="Arial"/>
            </a:endParaRPr>
          </a:p>
        </p:txBody>
      </p:sp>
      <p:sp>
        <p:nvSpPr>
          <p:cNvPr id="11" name="Shape 11"/>
          <p:cNvSpPr txBox="1">
            <a:spLocks noGrp="1"/>
          </p:cNvSpPr>
          <p:nvPr>
            <p:ph type="title"/>
          </p:nvPr>
        </p:nvSpPr>
        <p:spPr>
          <a:xfrm>
            <a:off x="1158240" y="685860"/>
            <a:ext cx="30175200" cy="2971740"/>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lt1"/>
              </a:buClr>
              <a:buSzPts val="11500"/>
              <a:buFont typeface="Arial"/>
              <a:buNone/>
              <a:defRPr sz="115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Shape 12"/>
          <p:cNvSpPr txBox="1">
            <a:spLocks noGrp="1"/>
          </p:cNvSpPr>
          <p:nvPr>
            <p:ph type="body" idx="1"/>
          </p:nvPr>
        </p:nvSpPr>
        <p:spPr>
          <a:xfrm>
            <a:off x="1158240" y="6019800"/>
            <a:ext cx="41589961" cy="23629622"/>
          </a:xfrm>
          <a:prstGeom prst="rect">
            <a:avLst/>
          </a:prstGeom>
          <a:noFill/>
          <a:ln>
            <a:noFill/>
          </a:ln>
        </p:spPr>
        <p:txBody>
          <a:bodyPr spcFirstLastPara="1" wrap="square" lIns="91425" tIns="91425" rIns="91425" bIns="91425" anchor="t" anchorCtr="0"/>
          <a:lstStyle>
            <a:lvl1pPr marL="457200" marR="0" lvl="0" indent="-406400" algn="l" rtl="0">
              <a:lnSpc>
                <a:spcPct val="100000"/>
              </a:lnSpc>
              <a:spcBef>
                <a:spcPts val="1200"/>
              </a:spcBef>
              <a:spcAft>
                <a:spcPts val="0"/>
              </a:spcAft>
              <a:buClr>
                <a:srgbClr val="A5A5A5"/>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81000"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81000"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4pPr>
            <a:lvl5pPr marL="2286000" marR="0" lvl="4" indent="-381000"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5pPr>
            <a:lvl6pPr marL="2743200" marR="0" lvl="5" indent="-381000"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6pPr>
            <a:lvl7pPr marL="3200400" marR="0" lvl="6" indent="-381000"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7pPr>
            <a:lvl8pPr marL="3657600" marR="0" lvl="7" indent="-381000"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8pPr>
            <a:lvl9pPr marL="4114800" marR="0" lvl="8" indent="-381000" algn="l" rtl="0">
              <a:lnSpc>
                <a:spcPct val="100000"/>
              </a:lnSpc>
              <a:spcBef>
                <a:spcPts val="1200"/>
              </a:spcBef>
              <a:spcAft>
                <a:spcPts val="0"/>
              </a:spcAft>
              <a:buClr>
                <a:srgbClr val="A5A5A5"/>
              </a:buClr>
              <a:buSzPts val="2400"/>
              <a:buFont typeface="Arial"/>
              <a:buChar char="•"/>
              <a:defRPr sz="24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1143000" y="32114697"/>
            <a:ext cx="9875520" cy="457200"/>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6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ftr" idx="11"/>
          </p:nvPr>
        </p:nvSpPr>
        <p:spPr>
          <a:xfrm>
            <a:off x="11018520" y="32114697"/>
            <a:ext cx="21854160" cy="457200"/>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6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15" name="Shape 15"/>
          <p:cNvSpPr txBox="1">
            <a:spLocks noGrp="1"/>
          </p:cNvSpPr>
          <p:nvPr>
            <p:ph type="sldNum" idx="12"/>
          </p:nvPr>
        </p:nvSpPr>
        <p:spPr>
          <a:xfrm>
            <a:off x="32872681" y="32114697"/>
            <a:ext cx="9875520" cy="4572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600" b="0" i="0" u="none" strike="noStrike" cap="none">
                <a:solidFill>
                  <a:srgbClr val="888888"/>
                </a:solidFill>
                <a:latin typeface="Arial"/>
                <a:ea typeface="Arial"/>
                <a:cs typeface="Arial"/>
                <a:sym typeface="Arial"/>
              </a:defRPr>
            </a:lvl1pPr>
            <a:lvl2pPr marL="0" marR="0" lvl="1" indent="0" algn="r" rtl="0">
              <a:spcBef>
                <a:spcPts val="0"/>
              </a:spcBef>
              <a:buNone/>
              <a:defRPr sz="1600" b="0" i="0" u="none" strike="noStrike" cap="none">
                <a:solidFill>
                  <a:srgbClr val="888888"/>
                </a:solidFill>
                <a:latin typeface="Arial"/>
                <a:ea typeface="Arial"/>
                <a:cs typeface="Arial"/>
                <a:sym typeface="Arial"/>
              </a:defRPr>
            </a:lvl2pPr>
            <a:lvl3pPr marL="0" marR="0" lvl="2" indent="0" algn="r" rtl="0">
              <a:spcBef>
                <a:spcPts val="0"/>
              </a:spcBef>
              <a:buNone/>
              <a:defRPr sz="1600" b="0" i="0" u="none" strike="noStrike" cap="none">
                <a:solidFill>
                  <a:srgbClr val="888888"/>
                </a:solidFill>
                <a:latin typeface="Arial"/>
                <a:ea typeface="Arial"/>
                <a:cs typeface="Arial"/>
                <a:sym typeface="Arial"/>
              </a:defRPr>
            </a:lvl3pPr>
            <a:lvl4pPr marL="0" marR="0" lvl="3" indent="0" algn="r" rtl="0">
              <a:spcBef>
                <a:spcPts val="0"/>
              </a:spcBef>
              <a:buNone/>
              <a:defRPr sz="1600" b="0" i="0" u="none" strike="noStrike" cap="none">
                <a:solidFill>
                  <a:srgbClr val="888888"/>
                </a:solidFill>
                <a:latin typeface="Arial"/>
                <a:ea typeface="Arial"/>
                <a:cs typeface="Arial"/>
                <a:sym typeface="Arial"/>
              </a:defRPr>
            </a:lvl4pPr>
            <a:lvl5pPr marL="0" marR="0" lvl="4" indent="0" algn="r" rtl="0">
              <a:spcBef>
                <a:spcPts val="0"/>
              </a:spcBef>
              <a:buNone/>
              <a:defRPr sz="1600" b="0" i="0" u="none" strike="noStrike" cap="none">
                <a:solidFill>
                  <a:srgbClr val="888888"/>
                </a:solidFill>
                <a:latin typeface="Arial"/>
                <a:ea typeface="Arial"/>
                <a:cs typeface="Arial"/>
                <a:sym typeface="Arial"/>
              </a:defRPr>
            </a:lvl5pPr>
            <a:lvl6pPr marL="0" marR="0" lvl="5" indent="0" algn="r" rtl="0">
              <a:spcBef>
                <a:spcPts val="0"/>
              </a:spcBef>
              <a:buNone/>
              <a:defRPr sz="1600" b="0" i="0" u="none" strike="noStrike" cap="none">
                <a:solidFill>
                  <a:srgbClr val="888888"/>
                </a:solidFill>
                <a:latin typeface="Arial"/>
                <a:ea typeface="Arial"/>
                <a:cs typeface="Arial"/>
                <a:sym typeface="Arial"/>
              </a:defRPr>
            </a:lvl6pPr>
            <a:lvl7pPr marL="0" marR="0" lvl="6" indent="0" algn="r" rtl="0">
              <a:spcBef>
                <a:spcPts val="0"/>
              </a:spcBef>
              <a:buNone/>
              <a:defRPr sz="1600" b="0" i="0" u="none" strike="noStrike" cap="none">
                <a:solidFill>
                  <a:srgbClr val="888888"/>
                </a:solidFill>
                <a:latin typeface="Arial"/>
                <a:ea typeface="Arial"/>
                <a:cs typeface="Arial"/>
                <a:sym typeface="Arial"/>
              </a:defRPr>
            </a:lvl7pPr>
            <a:lvl8pPr marL="0" marR="0" lvl="7" indent="0" algn="r" rtl="0">
              <a:spcBef>
                <a:spcPts val="0"/>
              </a:spcBef>
              <a:buNone/>
              <a:defRPr sz="1600" b="0" i="0" u="none" strike="noStrike" cap="none">
                <a:solidFill>
                  <a:srgbClr val="888888"/>
                </a:solidFill>
                <a:latin typeface="Arial"/>
                <a:ea typeface="Arial"/>
                <a:cs typeface="Arial"/>
                <a:sym typeface="Arial"/>
              </a:defRPr>
            </a:lvl8pPr>
            <a:lvl9pPr marL="0" marR="0" lvl="8" indent="0" algn="r" rtl="0">
              <a:spcBef>
                <a:spcPts val="0"/>
              </a:spcBef>
              <a:buNone/>
              <a:defRPr sz="1600" b="0" i="0" u="none" strike="noStrike" cap="none">
                <a:solidFill>
                  <a:srgbClr val="888888"/>
                </a:solidFill>
                <a:latin typeface="Arial"/>
                <a:ea typeface="Arial"/>
                <a:cs typeface="Arial"/>
                <a:sym typeface="Arial"/>
              </a:defRPr>
            </a:lvl9pPr>
          </a:lstStyle>
          <a:p>
            <a:pPr marL="0" lvl="0" indent="0">
              <a:spcBef>
                <a:spcPts val="0"/>
              </a:spcBef>
              <a:spcAft>
                <a:spcPts val="0"/>
              </a:spcAft>
              <a:buNone/>
            </a:pPr>
            <a:fld id="{00000000-1234-1234-1234-123412341234}" type="slidenum">
              <a:rPr lang="en-US"/>
              <a:t>‹#›</a:t>
            </a:fld>
            <a:endParaRPr/>
          </a:p>
        </p:txBody>
      </p:sp>
      <p:sp>
        <p:nvSpPr>
          <p:cNvPr id="16" name="Shape 16"/>
          <p:cNvSpPr/>
          <p:nvPr/>
        </p:nvSpPr>
        <p:spPr>
          <a:xfrm>
            <a:off x="0" y="3886200"/>
            <a:ext cx="43891199" cy="1143000"/>
          </a:xfrm>
          <a:prstGeom prst="rect">
            <a:avLst/>
          </a:prstGeom>
          <a:solidFill>
            <a:srgbClr val="59595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7258" b="0" i="0" u="none" strike="noStrike" cap="none">
              <a:solidFill>
                <a:schemeClr val="lt1"/>
              </a:solidFill>
              <a:latin typeface="Arial"/>
              <a:ea typeface="Arial"/>
              <a:cs typeface="Arial"/>
              <a:sym typeface="Arial"/>
            </a:endParaRPr>
          </a:p>
        </p:txBody>
      </p:sp>
      <p:cxnSp>
        <p:nvCxnSpPr>
          <p:cNvPr id="17" name="Shape 17"/>
          <p:cNvCxnSpPr/>
          <p:nvPr/>
        </p:nvCxnSpPr>
        <p:spPr>
          <a:xfrm>
            <a:off x="0" y="3886200"/>
            <a:ext cx="43891199" cy="0"/>
          </a:xfrm>
          <a:prstGeom prst="straightConnector1">
            <a:avLst/>
          </a:prstGeom>
          <a:noFill/>
          <a:ln w="114300" cap="flat" cmpd="sng">
            <a:solidFill>
              <a:schemeClr val="accen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mod="1">
    <p:ext uri="{27BBF7A9-308A-43DC-89C8-2F10F3537804}">
      <p15:sldGuideLst xmlns:p15="http://schemas.microsoft.com/office/powerpoint/2012/main">
        <p15:guide id="1" orient="horz" pos="10368">
          <p15:clr>
            <a:srgbClr val="A4A3A4"/>
          </p15:clr>
        </p15:guide>
        <p15:guide id="2" pos="720">
          <p15:clr>
            <a:srgbClr val="A4A3A4"/>
          </p15:clr>
        </p15:guide>
        <p15:guide id="3" pos="26928">
          <p15:clr>
            <a:srgbClr val="A4A3A4"/>
          </p15:clr>
        </p15:guide>
        <p15:guide id="4" pos="13824">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7.png"/><Relationship Id="rId3" Type="http://schemas.openxmlformats.org/officeDocument/2006/relationships/hyperlink" Target="http://www.foodallergy.org/sites/default/files/migrated-files/file/Final-FARE-Food-Allergy-Facts-Statistics.pdf" TargetMode="External"/><Relationship Id="rId7" Type="http://schemas.openxmlformats.org/officeDocument/2006/relationships/image" Target="../media/image1.png"/><Relationship Id="rId12" Type="http://schemas.openxmlformats.org/officeDocument/2006/relationships/image" Target="../media/image6.png"/><Relationship Id="rId2" Type="http://schemas.openxmlformats.org/officeDocument/2006/relationships/notesSlide" Target="../notesSlides/notesSlide1.xml"/><Relationship Id="rId16"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hyperlink" Target="http://www.ncbi.nlm.nih.gov/pubmed/11544335" TargetMode="External"/><Relationship Id="rId11" Type="http://schemas.openxmlformats.org/officeDocument/2006/relationships/image" Target="../media/image5.png"/><Relationship Id="rId5" Type="http://schemas.openxmlformats.org/officeDocument/2006/relationships/hyperlink" Target="http://www.sciencedirect.com/science/article/pii/S0168365911005347" TargetMode="External"/><Relationship Id="rId15" Type="http://schemas.openxmlformats.org/officeDocument/2006/relationships/image" Target="../media/image9.png"/><Relationship Id="rId10" Type="http://schemas.openxmlformats.org/officeDocument/2006/relationships/image" Target="../media/image4.png"/><Relationship Id="rId4" Type="http://schemas.openxmlformats.org/officeDocument/2006/relationships/hyperlink" Target="http://www.thermofisher.com/us/en/home/life-science/protein-biology/protein-biology-learning-center/protein-biology-resource-library/pierce-protein-methods/sulfhydryl-reactive-crosslinker-chemistry.html" TargetMode="External"/><Relationship Id="rId9" Type="http://schemas.openxmlformats.org/officeDocument/2006/relationships/image" Target="../media/image3.png"/><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sp>
        <p:nvSpPr>
          <p:cNvPr id="52" name="Shape 52"/>
          <p:cNvSpPr txBox="1">
            <a:spLocks noGrp="1"/>
          </p:cNvSpPr>
          <p:nvPr>
            <p:ph type="title"/>
          </p:nvPr>
        </p:nvSpPr>
        <p:spPr>
          <a:xfrm>
            <a:off x="1158240" y="685860"/>
            <a:ext cx="30175200" cy="2971740"/>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Clr>
                <a:schemeClr val="lt1"/>
              </a:buClr>
              <a:buSzPts val="10350"/>
              <a:buFont typeface="Arial"/>
              <a:buNone/>
            </a:pPr>
            <a:r>
              <a:rPr lang="en-US" sz="10350" b="0" i="0" u="none" strike="noStrike" cap="none" dirty="0" err="1">
                <a:solidFill>
                  <a:schemeClr val="lt1"/>
                </a:solidFill>
                <a:latin typeface="Arial"/>
                <a:ea typeface="Arial"/>
                <a:cs typeface="Arial"/>
                <a:sym typeface="Arial"/>
              </a:rPr>
              <a:t>Lipophillic</a:t>
            </a:r>
            <a:r>
              <a:rPr lang="en-US" sz="10350" b="0" i="0" u="none" strike="noStrike" cap="none" dirty="0">
                <a:solidFill>
                  <a:schemeClr val="lt1"/>
                </a:solidFill>
                <a:latin typeface="Arial"/>
                <a:ea typeface="Arial"/>
                <a:cs typeface="Arial"/>
                <a:sym typeface="Arial"/>
              </a:rPr>
              <a:t> Nanoparticles as a Mechanism for Allergen Immunotherapy</a:t>
            </a:r>
            <a:endParaRPr dirty="0"/>
          </a:p>
        </p:txBody>
      </p:sp>
      <p:sp>
        <p:nvSpPr>
          <p:cNvPr id="53" name="Shape 53"/>
          <p:cNvSpPr txBox="1">
            <a:spLocks noGrp="1"/>
          </p:cNvSpPr>
          <p:nvPr>
            <p:ph type="body" idx="1"/>
          </p:nvPr>
        </p:nvSpPr>
        <p:spPr>
          <a:xfrm>
            <a:off x="1158240" y="4093905"/>
            <a:ext cx="30174411" cy="646331"/>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A5A5A5"/>
              </a:buClr>
              <a:buSzPts val="3600"/>
              <a:buFont typeface="Arial"/>
              <a:buNone/>
            </a:pPr>
            <a:r>
              <a:rPr lang="en-US" sz="3600" b="0" i="0" u="none" strike="noStrike" cap="none" dirty="0">
                <a:solidFill>
                  <a:srgbClr val="BFBFBF"/>
                </a:solidFill>
                <a:latin typeface="Arial"/>
                <a:ea typeface="Arial"/>
                <a:cs typeface="Arial"/>
                <a:sym typeface="Arial"/>
              </a:rPr>
              <a:t>Katherine E. Lawson, Alexandra K. Reade, and Tyler E. Weir | Dr. </a:t>
            </a:r>
            <a:r>
              <a:rPr lang="en-US" sz="3600" b="0" i="0" u="none" strike="noStrike" cap="none" dirty="0" err="1">
                <a:solidFill>
                  <a:srgbClr val="BFBFBF"/>
                </a:solidFill>
                <a:latin typeface="Arial"/>
                <a:ea typeface="Arial"/>
                <a:cs typeface="Arial"/>
                <a:sym typeface="Arial"/>
              </a:rPr>
              <a:t>Carr</a:t>
            </a:r>
            <a:r>
              <a:rPr lang="en-US" sz="3600" b="0" i="0" u="none" strike="noStrike" cap="none" dirty="0">
                <a:solidFill>
                  <a:srgbClr val="BFBFBF"/>
                </a:solidFill>
                <a:latin typeface="Arial"/>
                <a:ea typeface="Arial"/>
                <a:cs typeface="Arial"/>
                <a:sym typeface="Arial"/>
              </a:rPr>
              <a:t> | University of New Hampshire</a:t>
            </a:r>
            <a:endParaRPr dirty="0"/>
          </a:p>
        </p:txBody>
      </p:sp>
      <p:sp>
        <p:nvSpPr>
          <p:cNvPr id="54" name="Shape 54"/>
          <p:cNvSpPr txBox="1">
            <a:spLocks noGrp="1"/>
          </p:cNvSpPr>
          <p:nvPr>
            <p:ph type="body" idx="4"/>
          </p:nvPr>
        </p:nvSpPr>
        <p:spPr>
          <a:xfrm>
            <a:off x="1058572" y="5638792"/>
            <a:ext cx="12801600" cy="1216152"/>
          </a:xfrm>
          <a:prstGeom prst="rect">
            <a:avLst/>
          </a:prstGeom>
          <a:solidFill>
            <a:srgbClr val="1C4587"/>
          </a:solidFill>
          <a:ln>
            <a:noFill/>
          </a:ln>
        </p:spPr>
        <p:txBody>
          <a:bodyPr spcFirstLastPara="1" wrap="square" lIns="365750" tIns="45700" rIns="91425" bIns="45700" anchor="ctr" anchorCtr="0">
            <a:noAutofit/>
          </a:bodyPr>
          <a:lstStyle/>
          <a:p>
            <a:pPr marL="0" marR="0" lvl="0" indent="0" algn="ctr" rtl="0">
              <a:lnSpc>
                <a:spcPct val="100000"/>
              </a:lnSpc>
              <a:spcBef>
                <a:spcPts val="0"/>
              </a:spcBef>
              <a:spcAft>
                <a:spcPts val="0"/>
              </a:spcAft>
              <a:buClr>
                <a:srgbClr val="A5A5A5"/>
              </a:buClr>
              <a:buSzPts val="4800"/>
              <a:buFont typeface="Arial"/>
              <a:buNone/>
            </a:pPr>
            <a:r>
              <a:rPr lang="en-US" sz="4800" b="0" i="0" u="none" strike="noStrike" cap="none">
                <a:solidFill>
                  <a:schemeClr val="lt1"/>
                </a:solidFill>
                <a:latin typeface="Arial"/>
                <a:ea typeface="Arial"/>
                <a:cs typeface="Arial"/>
                <a:sym typeface="Arial"/>
              </a:rPr>
              <a:t>Background</a:t>
            </a:r>
            <a:endParaRPr/>
          </a:p>
        </p:txBody>
      </p:sp>
      <p:sp>
        <p:nvSpPr>
          <p:cNvPr id="55" name="Shape 55"/>
          <p:cNvSpPr txBox="1">
            <a:spLocks noGrp="1"/>
          </p:cNvSpPr>
          <p:nvPr>
            <p:ph type="body" idx="5"/>
          </p:nvPr>
        </p:nvSpPr>
        <p:spPr>
          <a:xfrm>
            <a:off x="1058425" y="6918900"/>
            <a:ext cx="12709500" cy="9505500"/>
          </a:xfrm>
          <a:prstGeom prst="rect">
            <a:avLst/>
          </a:prstGeom>
          <a:noFill/>
          <a:ln>
            <a:noFill/>
          </a:ln>
        </p:spPr>
        <p:txBody>
          <a:bodyPr spcFirstLastPara="1" wrap="square" lIns="91425" tIns="182875" rIns="91425" bIns="45700" anchor="t" anchorCtr="0">
            <a:noAutofit/>
          </a:bodyPr>
          <a:lstStyle/>
          <a:p>
            <a:pPr marL="0" marR="0" lvl="0" indent="0" algn="l" rtl="0">
              <a:lnSpc>
                <a:spcPct val="100000"/>
              </a:lnSpc>
              <a:spcBef>
                <a:spcPts val="0"/>
              </a:spcBef>
              <a:spcAft>
                <a:spcPts val="0"/>
              </a:spcAft>
              <a:buClr>
                <a:srgbClr val="A5A5A5"/>
              </a:buClr>
              <a:buSzPts val="3200"/>
              <a:buFont typeface="Arial"/>
              <a:buNone/>
            </a:pPr>
            <a:r>
              <a:rPr lang="en-US" sz="3200" b="0" i="1" u="none" strike="noStrike" cap="none" dirty="0">
                <a:solidFill>
                  <a:schemeClr val="bg2"/>
                </a:solidFill>
                <a:sym typeface="Arial"/>
              </a:rPr>
              <a:t>Problem:</a:t>
            </a:r>
            <a:endParaRPr i="1" dirty="0">
              <a:solidFill>
                <a:schemeClr val="bg2"/>
              </a:solidFill>
            </a:endParaRPr>
          </a:p>
          <a:p>
            <a:pPr marL="0" marR="0" lvl="0" indent="0" algn="l" rtl="0">
              <a:lnSpc>
                <a:spcPct val="100000"/>
              </a:lnSpc>
              <a:spcBef>
                <a:spcPts val="0"/>
              </a:spcBef>
              <a:spcAft>
                <a:spcPts val="0"/>
              </a:spcAft>
              <a:buNone/>
            </a:pPr>
            <a:r>
              <a:rPr lang="en-US" sz="3200" b="0" i="0" u="none" strike="noStrike" cap="none" dirty="0">
                <a:solidFill>
                  <a:schemeClr val="bg2"/>
                </a:solidFill>
                <a:latin typeface="Arial"/>
                <a:ea typeface="Arial"/>
                <a:cs typeface="Arial"/>
                <a:sym typeface="Arial"/>
              </a:rPr>
              <a:t>Allergic reactions are an immune system-mediated response to specific environmental allergen [</a:t>
            </a:r>
            <a:r>
              <a:rPr lang="en-US" dirty="0">
                <a:solidFill>
                  <a:schemeClr val="bg2"/>
                </a:solidFill>
              </a:rPr>
              <a:t>1</a:t>
            </a:r>
            <a:r>
              <a:rPr lang="en-US" sz="3200" b="0" i="0" u="none" strike="noStrike" cap="none" dirty="0">
                <a:solidFill>
                  <a:schemeClr val="bg2"/>
                </a:solidFill>
                <a:latin typeface="Arial"/>
                <a:ea typeface="Arial"/>
                <a:cs typeface="Arial"/>
                <a:sym typeface="Arial"/>
              </a:rPr>
              <a:t>]. Mediated by the Th2 helper cells, this overstimulation of the immune system has two phases: first the CD4+ Th2 cells produce </a:t>
            </a:r>
            <a:r>
              <a:rPr lang="en-US" sz="3200" b="0" i="0" u="none" strike="noStrike" cap="none" dirty="0" err="1">
                <a:solidFill>
                  <a:schemeClr val="bg2"/>
                </a:solidFill>
                <a:latin typeface="Arial"/>
                <a:ea typeface="Arial"/>
                <a:cs typeface="Arial"/>
                <a:sym typeface="Arial"/>
              </a:rPr>
              <a:t>IgE</a:t>
            </a:r>
            <a:r>
              <a:rPr lang="en-US" sz="3200" b="0" i="0" u="none" strike="noStrike" cap="none" dirty="0">
                <a:solidFill>
                  <a:schemeClr val="bg2"/>
                </a:solidFill>
                <a:latin typeface="Arial"/>
                <a:ea typeface="Arial"/>
                <a:cs typeface="Arial"/>
                <a:sym typeface="Arial"/>
              </a:rPr>
              <a:t> antib</a:t>
            </a:r>
            <a:r>
              <a:rPr lang="en-US" dirty="0">
                <a:solidFill>
                  <a:schemeClr val="bg2"/>
                </a:solidFill>
              </a:rPr>
              <a:t>odies, and then the </a:t>
            </a:r>
            <a:r>
              <a:rPr lang="en-US" dirty="0" err="1">
                <a:solidFill>
                  <a:schemeClr val="bg2"/>
                </a:solidFill>
              </a:rPr>
              <a:t>IgE</a:t>
            </a:r>
            <a:r>
              <a:rPr lang="en-US" dirty="0">
                <a:solidFill>
                  <a:schemeClr val="bg2"/>
                </a:solidFill>
              </a:rPr>
              <a:t> antibodies bind to mast cells to produce an allergic response when the allergen is recognized [1]. Over 15 million Americans suffer from allergic reactions, and there are currently only two treatments available: allergy desensitization and the therapeutic </a:t>
            </a:r>
            <a:r>
              <a:rPr lang="en-US" i="1" dirty="0">
                <a:solidFill>
                  <a:schemeClr val="bg2"/>
                </a:solidFill>
              </a:rPr>
              <a:t>Omalizumab </a:t>
            </a:r>
            <a:r>
              <a:rPr lang="en-US" dirty="0">
                <a:solidFill>
                  <a:schemeClr val="bg2"/>
                </a:solidFill>
              </a:rPr>
              <a:t>[2,1].</a:t>
            </a:r>
            <a:endParaRPr dirty="0">
              <a:solidFill>
                <a:schemeClr val="bg2"/>
              </a:solidFill>
            </a:endParaRPr>
          </a:p>
          <a:p>
            <a:pPr marL="0" marR="0" lvl="0" indent="0" algn="l" rtl="0">
              <a:lnSpc>
                <a:spcPct val="100000"/>
              </a:lnSpc>
              <a:spcBef>
                <a:spcPts val="1200"/>
              </a:spcBef>
              <a:spcAft>
                <a:spcPts val="0"/>
              </a:spcAft>
              <a:buNone/>
            </a:pPr>
            <a:endParaRPr i="1" dirty="0">
              <a:solidFill>
                <a:schemeClr val="bg2"/>
              </a:solidFill>
            </a:endParaRPr>
          </a:p>
          <a:p>
            <a:pPr marL="0" marR="0" lvl="0" indent="0" algn="l" rtl="0">
              <a:lnSpc>
                <a:spcPct val="100000"/>
              </a:lnSpc>
              <a:spcBef>
                <a:spcPts val="0"/>
              </a:spcBef>
              <a:spcAft>
                <a:spcPts val="0"/>
              </a:spcAft>
              <a:buClr>
                <a:srgbClr val="A5A5A5"/>
              </a:buClr>
              <a:buSzPts val="3200"/>
              <a:buFont typeface="Arial"/>
              <a:buNone/>
            </a:pPr>
            <a:r>
              <a:rPr lang="en-US" sz="3200" b="0" i="1" u="none" strike="noStrike" cap="none" dirty="0">
                <a:solidFill>
                  <a:schemeClr val="bg2"/>
                </a:solidFill>
                <a:sym typeface="Arial"/>
              </a:rPr>
              <a:t>Project /Solution:</a:t>
            </a:r>
            <a:endParaRPr i="1" dirty="0">
              <a:solidFill>
                <a:schemeClr val="bg2"/>
              </a:solidFill>
            </a:endParaRPr>
          </a:p>
          <a:p>
            <a:pPr marL="0" marR="0" lvl="0" indent="0" algn="l" rtl="0">
              <a:lnSpc>
                <a:spcPct val="100000"/>
              </a:lnSpc>
              <a:spcBef>
                <a:spcPts val="0"/>
              </a:spcBef>
              <a:spcAft>
                <a:spcPts val="0"/>
              </a:spcAft>
              <a:buNone/>
            </a:pPr>
            <a:r>
              <a:rPr lang="en-US" dirty="0">
                <a:solidFill>
                  <a:schemeClr val="bg2"/>
                </a:solidFill>
              </a:rPr>
              <a:t>Our group sought to develop</a:t>
            </a:r>
            <a:r>
              <a:rPr lang="en-US" sz="3200" b="0" i="0" u="none" strike="noStrike" cap="none" dirty="0">
                <a:solidFill>
                  <a:schemeClr val="bg2"/>
                </a:solidFill>
                <a:latin typeface="Arial"/>
                <a:ea typeface="Arial"/>
                <a:cs typeface="Arial"/>
                <a:sym typeface="Arial"/>
              </a:rPr>
              <a:t> non-toxic and biodegradable </a:t>
            </a:r>
            <a:r>
              <a:rPr lang="en-US" sz="3200" b="0" i="0" u="none" strike="noStrike" cap="none" dirty="0" err="1">
                <a:solidFill>
                  <a:schemeClr val="bg2"/>
                </a:solidFill>
                <a:latin typeface="Arial"/>
                <a:ea typeface="Arial"/>
                <a:cs typeface="Arial"/>
                <a:sym typeface="Arial"/>
              </a:rPr>
              <a:t>IgE</a:t>
            </a:r>
            <a:r>
              <a:rPr lang="en-US" sz="3200" b="0" i="0" u="none" strike="noStrike" cap="none" dirty="0">
                <a:solidFill>
                  <a:schemeClr val="bg2"/>
                </a:solidFill>
                <a:latin typeface="Arial"/>
                <a:ea typeface="Arial"/>
                <a:cs typeface="Arial"/>
                <a:sym typeface="Arial"/>
              </a:rPr>
              <a:t>-inhibitory antibody-conjugated lipophilic nanoparticles, wh</a:t>
            </a:r>
            <a:r>
              <a:rPr lang="en-US" dirty="0">
                <a:solidFill>
                  <a:schemeClr val="bg2"/>
                </a:solidFill>
              </a:rPr>
              <a:t>ich could then b</a:t>
            </a:r>
            <a:r>
              <a:rPr lang="en-US" sz="3200" b="0" i="0" u="none" strike="noStrike" cap="none" dirty="0">
                <a:solidFill>
                  <a:schemeClr val="bg2"/>
                </a:solidFill>
                <a:latin typeface="Arial"/>
                <a:ea typeface="Arial"/>
                <a:cs typeface="Arial"/>
                <a:sym typeface="Arial"/>
              </a:rPr>
              <a:t>e inserted into the bloodstream to act as a preventative measure against allergic reactions. These particle</a:t>
            </a:r>
            <a:r>
              <a:rPr lang="en-US" dirty="0">
                <a:solidFill>
                  <a:schemeClr val="bg2"/>
                </a:solidFill>
              </a:rPr>
              <a:t>s would then be marketed as intellectual property to larger companies in order to provide immunotherapy to patients.</a:t>
            </a:r>
            <a:endParaRPr dirty="0">
              <a:solidFill>
                <a:schemeClr val="bg2"/>
              </a:solidFill>
            </a:endParaRPr>
          </a:p>
          <a:p>
            <a:pPr marL="0" marR="0" lvl="0" indent="0" algn="l" rtl="0">
              <a:lnSpc>
                <a:spcPct val="100000"/>
              </a:lnSpc>
              <a:spcBef>
                <a:spcPts val="1200"/>
              </a:spcBef>
              <a:spcAft>
                <a:spcPts val="0"/>
              </a:spcAft>
              <a:buClr>
                <a:srgbClr val="A5A5A5"/>
              </a:buClr>
              <a:buSzPts val="3200"/>
              <a:buFont typeface="Arial"/>
              <a:buNone/>
            </a:pPr>
            <a:endParaRPr sz="3200" b="0" i="0" u="none" strike="noStrike" cap="none" dirty="0">
              <a:solidFill>
                <a:schemeClr val="dk1"/>
              </a:solidFill>
              <a:latin typeface="Arial"/>
              <a:ea typeface="Arial"/>
              <a:cs typeface="Arial"/>
              <a:sym typeface="Arial"/>
            </a:endParaRPr>
          </a:p>
        </p:txBody>
      </p:sp>
      <p:sp>
        <p:nvSpPr>
          <p:cNvPr id="56" name="Shape 56"/>
          <p:cNvSpPr txBox="1">
            <a:spLocks noGrp="1"/>
          </p:cNvSpPr>
          <p:nvPr>
            <p:ph type="body" idx="13"/>
          </p:nvPr>
        </p:nvSpPr>
        <p:spPr>
          <a:xfrm>
            <a:off x="971550" y="20071080"/>
            <a:ext cx="12801600" cy="1219200"/>
          </a:xfrm>
          <a:prstGeom prst="rect">
            <a:avLst/>
          </a:prstGeom>
          <a:solidFill>
            <a:srgbClr val="1C4587"/>
          </a:solidFill>
          <a:ln>
            <a:noFill/>
          </a:ln>
        </p:spPr>
        <p:txBody>
          <a:bodyPr spcFirstLastPara="1" wrap="square" lIns="365750" tIns="45700" rIns="91425" bIns="45700" anchor="ctr" anchorCtr="0">
            <a:noAutofit/>
          </a:bodyPr>
          <a:lstStyle/>
          <a:p>
            <a:pPr marL="0" marR="0" lvl="0" indent="0" algn="ctr" rtl="0">
              <a:lnSpc>
                <a:spcPct val="100000"/>
              </a:lnSpc>
              <a:spcBef>
                <a:spcPts val="0"/>
              </a:spcBef>
              <a:spcAft>
                <a:spcPts val="0"/>
              </a:spcAft>
              <a:buClr>
                <a:srgbClr val="A5A5A5"/>
              </a:buClr>
              <a:buSzPts val="4800"/>
              <a:buFont typeface="Arial"/>
              <a:buNone/>
            </a:pPr>
            <a:r>
              <a:rPr lang="en-US" sz="4800" b="0" i="0" u="none" strike="noStrike" cap="none">
                <a:solidFill>
                  <a:schemeClr val="lt1"/>
                </a:solidFill>
                <a:latin typeface="Arial"/>
                <a:ea typeface="Arial"/>
                <a:cs typeface="Arial"/>
                <a:sym typeface="Arial"/>
              </a:rPr>
              <a:t>Methods</a:t>
            </a:r>
            <a:endParaRPr/>
          </a:p>
        </p:txBody>
      </p:sp>
      <p:sp>
        <p:nvSpPr>
          <p:cNvPr id="57" name="Shape 57"/>
          <p:cNvSpPr txBox="1">
            <a:spLocks noGrp="1"/>
          </p:cNvSpPr>
          <p:nvPr>
            <p:ph type="body" idx="17"/>
          </p:nvPr>
        </p:nvSpPr>
        <p:spPr>
          <a:xfrm>
            <a:off x="15849600" y="5669248"/>
            <a:ext cx="12801600" cy="1219200"/>
          </a:xfrm>
          <a:prstGeom prst="rect">
            <a:avLst/>
          </a:prstGeom>
          <a:solidFill>
            <a:srgbClr val="1C4587"/>
          </a:solidFill>
          <a:ln>
            <a:noFill/>
          </a:ln>
        </p:spPr>
        <p:txBody>
          <a:bodyPr spcFirstLastPara="1" wrap="square" lIns="365750" tIns="45700" rIns="91425" bIns="45700" anchor="ctr" anchorCtr="0">
            <a:noAutofit/>
          </a:bodyPr>
          <a:lstStyle/>
          <a:p>
            <a:pPr marL="0" marR="0" lvl="0" indent="0" algn="ctr" rtl="0">
              <a:lnSpc>
                <a:spcPct val="100000"/>
              </a:lnSpc>
              <a:spcBef>
                <a:spcPts val="0"/>
              </a:spcBef>
              <a:spcAft>
                <a:spcPts val="0"/>
              </a:spcAft>
              <a:buClr>
                <a:srgbClr val="A5A5A5"/>
              </a:buClr>
              <a:buSzPts val="5400"/>
              <a:buFont typeface="Arial"/>
              <a:buNone/>
            </a:pPr>
            <a:r>
              <a:rPr lang="en-US" sz="5400" b="0" i="0" u="none" strike="noStrike" cap="none">
                <a:solidFill>
                  <a:schemeClr val="lt1"/>
                </a:solidFill>
                <a:latin typeface="Arial"/>
                <a:ea typeface="Arial"/>
                <a:cs typeface="Arial"/>
                <a:sym typeface="Arial"/>
              </a:rPr>
              <a:t>Results</a:t>
            </a:r>
            <a:endParaRPr/>
          </a:p>
        </p:txBody>
      </p:sp>
      <p:sp>
        <p:nvSpPr>
          <p:cNvPr id="58" name="Shape 58"/>
          <p:cNvSpPr txBox="1">
            <a:spLocks noGrp="1"/>
          </p:cNvSpPr>
          <p:nvPr>
            <p:ph type="body" idx="22"/>
          </p:nvPr>
        </p:nvSpPr>
        <p:spPr>
          <a:xfrm>
            <a:off x="30559600" y="13550377"/>
            <a:ext cx="12801600" cy="1216152"/>
          </a:xfrm>
          <a:prstGeom prst="rect">
            <a:avLst/>
          </a:prstGeom>
          <a:solidFill>
            <a:srgbClr val="1C4587"/>
          </a:solidFill>
          <a:ln>
            <a:noFill/>
          </a:ln>
        </p:spPr>
        <p:txBody>
          <a:bodyPr spcFirstLastPara="1" wrap="square" lIns="365750" tIns="45700" rIns="91425" bIns="45700" anchor="ctr" anchorCtr="0">
            <a:noAutofit/>
          </a:bodyPr>
          <a:lstStyle/>
          <a:p>
            <a:pPr marL="0" marR="0" lvl="0" indent="0" algn="ctr" rtl="0">
              <a:lnSpc>
                <a:spcPct val="100000"/>
              </a:lnSpc>
              <a:spcBef>
                <a:spcPts val="0"/>
              </a:spcBef>
              <a:spcAft>
                <a:spcPts val="0"/>
              </a:spcAft>
              <a:buClr>
                <a:srgbClr val="A5A5A5"/>
              </a:buClr>
              <a:buSzPts val="4800"/>
              <a:buFont typeface="Arial"/>
              <a:buNone/>
            </a:pPr>
            <a:r>
              <a:rPr lang="en-US" sz="4800" b="0" i="0" u="none" strike="noStrike" cap="none">
                <a:solidFill>
                  <a:schemeClr val="lt1"/>
                </a:solidFill>
                <a:latin typeface="Arial"/>
                <a:ea typeface="Arial"/>
                <a:cs typeface="Arial"/>
                <a:sym typeface="Arial"/>
              </a:rPr>
              <a:t>Conclusion</a:t>
            </a:r>
            <a:endParaRPr/>
          </a:p>
        </p:txBody>
      </p:sp>
      <p:sp>
        <p:nvSpPr>
          <p:cNvPr id="59" name="Shape 59"/>
          <p:cNvSpPr txBox="1">
            <a:spLocks noGrp="1"/>
          </p:cNvSpPr>
          <p:nvPr>
            <p:ph type="body" idx="23"/>
          </p:nvPr>
        </p:nvSpPr>
        <p:spPr>
          <a:xfrm>
            <a:off x="30618825" y="14913549"/>
            <a:ext cx="12330300" cy="10017600"/>
          </a:xfrm>
          <a:prstGeom prst="rect">
            <a:avLst/>
          </a:prstGeom>
          <a:noFill/>
          <a:ln>
            <a:noFill/>
          </a:ln>
        </p:spPr>
        <p:txBody>
          <a:bodyPr spcFirstLastPara="1" wrap="square" lIns="91425" tIns="182875" rIns="91425" bIns="45700" anchor="t" anchorCtr="0">
            <a:noAutofit/>
          </a:bodyPr>
          <a:lstStyle/>
          <a:p>
            <a:pPr marL="0" marR="0" lvl="0" indent="0" algn="l" rtl="0">
              <a:lnSpc>
                <a:spcPct val="80000"/>
              </a:lnSpc>
              <a:spcBef>
                <a:spcPts val="0"/>
              </a:spcBef>
              <a:spcAft>
                <a:spcPts val="0"/>
              </a:spcAft>
              <a:buClr>
                <a:srgbClr val="A5A5A5"/>
              </a:buClr>
              <a:buSzPts val="2310"/>
              <a:buFont typeface="Arial"/>
              <a:buNone/>
            </a:pPr>
            <a:r>
              <a:rPr lang="en-US" sz="2600" dirty="0">
                <a:solidFill>
                  <a:schemeClr val="bg2"/>
                </a:solidFill>
              </a:rPr>
              <a:t>Through Visual Molecular Dynamics (VMD) and Nanoscale Automated Molecular Dynamics (NAMD), the following was determined. </a:t>
            </a:r>
            <a:r>
              <a:rPr lang="en-US" sz="2600" b="0" i="0" u="none" strike="noStrike" cap="none" dirty="0">
                <a:solidFill>
                  <a:schemeClr val="bg2"/>
                </a:solidFill>
                <a:latin typeface="Arial"/>
                <a:ea typeface="Arial"/>
                <a:cs typeface="Arial"/>
                <a:sym typeface="Arial"/>
              </a:rPr>
              <a:t>The area of the </a:t>
            </a:r>
            <a:r>
              <a:rPr lang="en-US" sz="2600" b="0" i="0" u="none" strike="noStrike" cap="none" dirty="0" err="1">
                <a:solidFill>
                  <a:schemeClr val="bg2"/>
                </a:solidFill>
                <a:latin typeface="Arial"/>
                <a:ea typeface="Arial"/>
                <a:cs typeface="Arial"/>
                <a:sym typeface="Arial"/>
              </a:rPr>
              <a:t>IgE</a:t>
            </a:r>
            <a:r>
              <a:rPr lang="en-US" sz="2600" b="0" i="0" u="none" strike="noStrike" cap="none" dirty="0">
                <a:solidFill>
                  <a:schemeClr val="bg2"/>
                </a:solidFill>
                <a:latin typeface="Arial"/>
                <a:ea typeface="Arial"/>
                <a:cs typeface="Arial"/>
                <a:sym typeface="Arial"/>
              </a:rPr>
              <a:t>-allergen salt bridge is about 10 times greater than the area of the </a:t>
            </a:r>
            <a:r>
              <a:rPr lang="en-US" sz="2600" b="0" i="0" u="none" strike="noStrike" cap="none" dirty="0" err="1">
                <a:solidFill>
                  <a:schemeClr val="bg2"/>
                </a:solidFill>
                <a:latin typeface="Arial"/>
                <a:ea typeface="Arial"/>
                <a:cs typeface="Arial"/>
                <a:sym typeface="Arial"/>
              </a:rPr>
              <a:t>IgE</a:t>
            </a:r>
            <a:r>
              <a:rPr lang="en-US" sz="2600" b="0" i="0" u="none" strike="noStrike" cap="none" dirty="0">
                <a:solidFill>
                  <a:schemeClr val="bg2"/>
                </a:solidFill>
                <a:latin typeface="Arial"/>
                <a:ea typeface="Arial"/>
                <a:cs typeface="Arial"/>
                <a:sym typeface="Arial"/>
              </a:rPr>
              <a:t>-inhibitory antibody complex, and 20 times greater than the </a:t>
            </a:r>
            <a:r>
              <a:rPr lang="en-US" sz="2600" b="0" i="0" u="none" strike="noStrike" cap="none" dirty="0" err="1">
                <a:solidFill>
                  <a:schemeClr val="bg2"/>
                </a:solidFill>
                <a:latin typeface="Arial"/>
                <a:ea typeface="Arial"/>
                <a:cs typeface="Arial"/>
                <a:sym typeface="Arial"/>
              </a:rPr>
              <a:t>IgE</a:t>
            </a:r>
            <a:r>
              <a:rPr lang="en-US" sz="2600" b="0" i="0" u="none" strike="noStrike" cap="none" dirty="0">
                <a:solidFill>
                  <a:schemeClr val="bg2"/>
                </a:solidFill>
                <a:latin typeface="Arial"/>
                <a:ea typeface="Arial"/>
                <a:cs typeface="Arial"/>
                <a:sym typeface="Arial"/>
              </a:rPr>
              <a:t>-Omalizumab complex</a:t>
            </a:r>
            <a:r>
              <a:rPr lang="en-US" sz="2600" dirty="0">
                <a:solidFill>
                  <a:schemeClr val="bg2"/>
                </a:solidFill>
              </a:rPr>
              <a:t>. Because salt bridges are hypothesized to stabilize protein structures, it would be reasonable to assume a smaller salt bridge would induce a more unstable and energetically-unfavorable complex [5]. Also, mast cell binding is greatly influenced by </a:t>
            </a:r>
            <a:r>
              <a:rPr lang="en-US" sz="2600" dirty="0" err="1">
                <a:solidFill>
                  <a:schemeClr val="bg2"/>
                </a:solidFill>
              </a:rPr>
              <a:t>IgE</a:t>
            </a:r>
            <a:r>
              <a:rPr lang="en-US" sz="2600" dirty="0">
                <a:solidFill>
                  <a:schemeClr val="bg2"/>
                </a:solidFill>
              </a:rPr>
              <a:t> stability, so a more unstable </a:t>
            </a:r>
            <a:r>
              <a:rPr lang="en-US" sz="2600" dirty="0" err="1">
                <a:solidFill>
                  <a:schemeClr val="bg2"/>
                </a:solidFill>
              </a:rPr>
              <a:t>IgE</a:t>
            </a:r>
            <a:r>
              <a:rPr lang="en-US" sz="2600" dirty="0">
                <a:solidFill>
                  <a:schemeClr val="bg2"/>
                </a:solidFill>
              </a:rPr>
              <a:t> complex would be less likely to bind to the mast cells [6]. This is most likely why </a:t>
            </a:r>
            <a:r>
              <a:rPr lang="en-US" sz="2600" i="1" dirty="0">
                <a:solidFill>
                  <a:schemeClr val="bg2"/>
                </a:solidFill>
              </a:rPr>
              <a:t>Omalizumab </a:t>
            </a:r>
            <a:r>
              <a:rPr lang="en-US" sz="2600" dirty="0">
                <a:solidFill>
                  <a:schemeClr val="bg2"/>
                </a:solidFill>
              </a:rPr>
              <a:t>is such an effective therapeutic, because the area of its salt bridge is five percent the area of the </a:t>
            </a:r>
            <a:r>
              <a:rPr lang="en-US" sz="2600" dirty="0" err="1">
                <a:solidFill>
                  <a:schemeClr val="bg2"/>
                </a:solidFill>
              </a:rPr>
              <a:t>IgE</a:t>
            </a:r>
            <a:r>
              <a:rPr lang="en-US" sz="2600" dirty="0">
                <a:solidFill>
                  <a:schemeClr val="bg2"/>
                </a:solidFill>
              </a:rPr>
              <a:t>-allergen salt bridge.</a:t>
            </a:r>
            <a:endParaRPr sz="2600" dirty="0">
              <a:solidFill>
                <a:schemeClr val="bg2"/>
              </a:solidFill>
            </a:endParaRPr>
          </a:p>
          <a:p>
            <a:pPr marL="0" marR="0" lvl="0" indent="0" algn="l" rtl="0">
              <a:lnSpc>
                <a:spcPct val="80000"/>
              </a:lnSpc>
              <a:spcBef>
                <a:spcPts val="0"/>
              </a:spcBef>
              <a:spcAft>
                <a:spcPts val="0"/>
              </a:spcAft>
              <a:buClr>
                <a:srgbClr val="A5A5A5"/>
              </a:buClr>
              <a:buSzPts val="2310"/>
              <a:buFont typeface="Arial"/>
              <a:buNone/>
            </a:pPr>
            <a:r>
              <a:rPr lang="en-US" sz="2600" dirty="0">
                <a:solidFill>
                  <a:schemeClr val="bg2"/>
                </a:solidFill>
              </a:rPr>
              <a:t>Out of the five product experiments, only trials III, IV and V successfully produced nanoparticles. The group attributed this to the protocol adjustments made after trial II synthesis. Most likely due to the lipophilic nature of the nanoparticles, nanoparticle aggregation increased with time. This issue was resolved by diluting (10-fold, 20-fold, 50-fold) the nanoparticle solutions in deionized water. The discrepancy in nanoparticle concentrations can be attributed to Trial III being an older and more aggregated sample. The autofluorescence of the nanoparticles under brightfield microscopy was most hypothesized to be due to the lipophilic coating. While there is no definitive proof that the group successfully produced a lipid-coated nanoparticle, Croce et al. wrote about how autofluorescence occurred when a biomolecule acted as a fluorophore [7]. Because the lipids are the only biomolecules present in the sample, it would be reasonable to assume they were the cause of autofluorescence.</a:t>
            </a:r>
            <a:endParaRPr sz="2600" dirty="0">
              <a:solidFill>
                <a:schemeClr val="bg2"/>
              </a:solidFill>
            </a:endParaRPr>
          </a:p>
          <a:p>
            <a:pPr marL="0" marR="0" lvl="0" indent="0" algn="l" rtl="0">
              <a:lnSpc>
                <a:spcPct val="80000"/>
              </a:lnSpc>
              <a:spcBef>
                <a:spcPts val="0"/>
              </a:spcBef>
              <a:spcAft>
                <a:spcPts val="0"/>
              </a:spcAft>
              <a:buClr>
                <a:srgbClr val="A5A5A5"/>
              </a:buClr>
              <a:buSzPts val="2310"/>
              <a:buFont typeface="Arial"/>
              <a:buNone/>
            </a:pPr>
            <a:r>
              <a:rPr lang="en-US" sz="2600" dirty="0">
                <a:solidFill>
                  <a:schemeClr val="bg2"/>
                </a:solidFill>
              </a:rPr>
              <a:t>Future directions for the group include determining the number of maleimide groups present on each nanoparticle for accurate adjuvant concentration, and running an ELISA assay to determine the concentration of adjuvant necessary to successfully inhibit </a:t>
            </a:r>
            <a:r>
              <a:rPr lang="en-US" sz="2600" dirty="0" err="1">
                <a:solidFill>
                  <a:schemeClr val="bg2"/>
                </a:solidFill>
              </a:rPr>
              <a:t>IgE</a:t>
            </a:r>
            <a:r>
              <a:rPr lang="en-US" sz="2600" dirty="0">
                <a:solidFill>
                  <a:schemeClr val="bg2"/>
                </a:solidFill>
              </a:rPr>
              <a:t>. The group also plans to determine what tests would be necessary to be in compliance with Food and Drug Administration (FDA) guidelines for therapeutic nanotechnology.</a:t>
            </a:r>
            <a:endParaRPr sz="2600" b="0" i="0" u="none" strike="noStrike" cap="none" dirty="0">
              <a:solidFill>
                <a:schemeClr val="bg2"/>
              </a:solidFill>
              <a:sym typeface="Arial"/>
            </a:endParaRPr>
          </a:p>
        </p:txBody>
      </p:sp>
      <p:sp>
        <p:nvSpPr>
          <p:cNvPr id="60" name="Shape 60"/>
          <p:cNvSpPr txBox="1">
            <a:spLocks noGrp="1"/>
          </p:cNvSpPr>
          <p:nvPr>
            <p:ph type="body" idx="24"/>
          </p:nvPr>
        </p:nvSpPr>
        <p:spPr>
          <a:xfrm>
            <a:off x="30504997" y="24821980"/>
            <a:ext cx="12801600" cy="1216152"/>
          </a:xfrm>
          <a:prstGeom prst="rect">
            <a:avLst/>
          </a:prstGeom>
          <a:solidFill>
            <a:srgbClr val="1C4587"/>
          </a:solidFill>
          <a:ln>
            <a:noFill/>
          </a:ln>
        </p:spPr>
        <p:txBody>
          <a:bodyPr spcFirstLastPara="1" wrap="square" lIns="365750" tIns="45700" rIns="91425" bIns="45700" anchor="ctr" anchorCtr="0">
            <a:noAutofit/>
          </a:bodyPr>
          <a:lstStyle/>
          <a:p>
            <a:pPr marL="0" marR="0" lvl="0" indent="0" algn="ctr" rtl="0">
              <a:lnSpc>
                <a:spcPct val="100000"/>
              </a:lnSpc>
              <a:spcBef>
                <a:spcPts val="0"/>
              </a:spcBef>
              <a:spcAft>
                <a:spcPts val="0"/>
              </a:spcAft>
              <a:buClr>
                <a:srgbClr val="A5A5A5"/>
              </a:buClr>
              <a:buSzPts val="4800"/>
              <a:buFont typeface="Arial"/>
              <a:buNone/>
            </a:pPr>
            <a:r>
              <a:rPr lang="en-US" sz="4800" b="0" i="0" u="none" strike="noStrike" cap="none">
                <a:solidFill>
                  <a:schemeClr val="lt1"/>
                </a:solidFill>
                <a:latin typeface="Arial"/>
                <a:ea typeface="Arial"/>
                <a:cs typeface="Arial"/>
                <a:sym typeface="Arial"/>
              </a:rPr>
              <a:t>Sources</a:t>
            </a:r>
            <a:endParaRPr/>
          </a:p>
        </p:txBody>
      </p:sp>
      <p:sp>
        <p:nvSpPr>
          <p:cNvPr id="61" name="Shape 61"/>
          <p:cNvSpPr txBox="1">
            <a:spLocks noGrp="1"/>
          </p:cNvSpPr>
          <p:nvPr>
            <p:ph type="body" idx="25"/>
          </p:nvPr>
        </p:nvSpPr>
        <p:spPr>
          <a:xfrm>
            <a:off x="30559600" y="26077126"/>
            <a:ext cx="12330300" cy="3738000"/>
          </a:xfrm>
          <a:prstGeom prst="rect">
            <a:avLst/>
          </a:prstGeom>
          <a:noFill/>
          <a:ln>
            <a:noFill/>
          </a:ln>
        </p:spPr>
        <p:txBody>
          <a:bodyPr spcFirstLastPara="1" wrap="square" lIns="91425" tIns="182875" rIns="91425" bIns="45700" anchor="t" anchorCtr="0">
            <a:noAutofit/>
          </a:bodyPr>
          <a:lstStyle/>
          <a:p>
            <a:pPr marL="514350" marR="0" lvl="0" indent="-524510" algn="l" rtl="0">
              <a:lnSpc>
                <a:spcPct val="80000"/>
              </a:lnSpc>
              <a:spcBef>
                <a:spcPts val="0"/>
              </a:spcBef>
              <a:spcAft>
                <a:spcPts val="0"/>
              </a:spcAft>
              <a:buClr>
                <a:srgbClr val="A5A5A5"/>
              </a:buClr>
              <a:buSzPts val="1200"/>
              <a:buFont typeface="Arial"/>
              <a:buAutoNum type="arabicPeriod"/>
            </a:pPr>
            <a:r>
              <a:rPr lang="en-US" sz="1200" b="0" i="0" u="none" strike="noStrike" cap="none" dirty="0">
                <a:solidFill>
                  <a:schemeClr val="bg2"/>
                </a:solidFill>
                <a:latin typeface="Arial"/>
                <a:ea typeface="Arial"/>
                <a:cs typeface="Arial"/>
                <a:sym typeface="Arial"/>
              </a:rPr>
              <a:t>Fujita, Hiroyuki, et al. “Mechanisms of Allergen-Specific Immunotherapy.” </a:t>
            </a:r>
            <a:r>
              <a:rPr lang="en-US" sz="1200" b="0" i="1" u="none" strike="noStrike" cap="none" dirty="0">
                <a:solidFill>
                  <a:schemeClr val="bg2"/>
                </a:solidFill>
                <a:latin typeface="Arial"/>
                <a:ea typeface="Arial"/>
                <a:cs typeface="Arial"/>
                <a:sym typeface="Arial"/>
              </a:rPr>
              <a:t>Clinical and Translational Allergy</a:t>
            </a:r>
            <a:r>
              <a:rPr lang="en-US" sz="1200" b="0" i="0" u="none" strike="noStrike" cap="none" dirty="0">
                <a:solidFill>
                  <a:schemeClr val="bg2"/>
                </a:solidFill>
                <a:sym typeface="Arial"/>
              </a:rPr>
              <a:t>, BioMed Central, 5 Jan. 2012, www.ncbi.nlm.nih.gov/pmc/articles/PMC3395833/.</a:t>
            </a:r>
            <a:endParaRPr sz="1200" dirty="0">
              <a:solidFill>
                <a:schemeClr val="bg2"/>
              </a:solidFill>
            </a:endParaRPr>
          </a:p>
          <a:p>
            <a:pPr marL="514350" marR="0" lvl="0" indent="-524510" algn="l" rtl="0">
              <a:lnSpc>
                <a:spcPct val="80000"/>
              </a:lnSpc>
              <a:spcBef>
                <a:spcPts val="1200"/>
              </a:spcBef>
              <a:spcAft>
                <a:spcPts val="0"/>
              </a:spcAft>
              <a:buClr>
                <a:srgbClr val="A5A5A5"/>
              </a:buClr>
              <a:buSzPts val="1200"/>
              <a:buFont typeface="Arial"/>
              <a:buAutoNum type="arabicPeriod"/>
            </a:pPr>
            <a:r>
              <a:rPr lang="en-US" sz="1200" b="0" i="0" u="none" strike="noStrike" cap="none" dirty="0">
                <a:solidFill>
                  <a:schemeClr val="bg2"/>
                </a:solidFill>
                <a:latin typeface="Arial"/>
                <a:ea typeface="Arial"/>
                <a:cs typeface="Arial"/>
                <a:sym typeface="Arial"/>
              </a:rPr>
              <a:t>FARE. “Food Allergy Facts and Statistics for the U.S.” Food Allergy Research &amp; Education, 2017, </a:t>
            </a:r>
            <a:r>
              <a:rPr lang="en-US" sz="1200" b="0" i="0" u="sng" strike="noStrike" cap="none" dirty="0">
                <a:solidFill>
                  <a:schemeClr val="bg2"/>
                </a:solidFill>
                <a:latin typeface="Arial"/>
                <a:ea typeface="Arial"/>
                <a:cs typeface="Arial"/>
                <a:sym typeface="Arial"/>
                <a:hlinkClick r:id="rId3"/>
              </a:rPr>
              <a:t>www.foodallergy.org/sites/default/files/migrated-files/file/Final-FARE-Food-Allergy-Facts-Statistics.pdf</a:t>
            </a:r>
            <a:r>
              <a:rPr lang="en-US" sz="1200" b="0" i="0" u="none" strike="noStrike" cap="none" dirty="0">
                <a:solidFill>
                  <a:schemeClr val="bg2"/>
                </a:solidFill>
                <a:sym typeface="Arial"/>
              </a:rPr>
              <a:t>.</a:t>
            </a:r>
            <a:endParaRPr sz="1200" dirty="0">
              <a:solidFill>
                <a:schemeClr val="bg2"/>
              </a:solidFill>
            </a:endParaRPr>
          </a:p>
          <a:p>
            <a:pPr marL="514350" marR="0" lvl="0" indent="-524510" algn="l" rtl="0">
              <a:lnSpc>
                <a:spcPct val="80000"/>
              </a:lnSpc>
              <a:spcBef>
                <a:spcPts val="1200"/>
              </a:spcBef>
              <a:spcAft>
                <a:spcPts val="0"/>
              </a:spcAft>
              <a:buClr>
                <a:srgbClr val="A5A5A5"/>
              </a:buClr>
              <a:buSzPts val="1200"/>
              <a:buFont typeface="Arial"/>
              <a:buAutoNum type="arabicPeriod"/>
            </a:pPr>
            <a:r>
              <a:rPr lang="en-US" sz="1200" b="0" i="0" u="none" strike="noStrike" cap="none" dirty="0">
                <a:solidFill>
                  <a:schemeClr val="bg2"/>
                </a:solidFill>
                <a:latin typeface="Arial"/>
                <a:ea typeface="Arial"/>
                <a:cs typeface="Arial"/>
                <a:sym typeface="Arial"/>
              </a:rPr>
              <a:t>“Sulfhydryl-Reactive Crosslinker Chemistry.” </a:t>
            </a:r>
            <a:r>
              <a:rPr lang="en-US" sz="1200" b="0" i="1" u="none" strike="noStrike" cap="none" dirty="0">
                <a:solidFill>
                  <a:schemeClr val="bg2"/>
                </a:solidFill>
                <a:latin typeface="Arial"/>
                <a:ea typeface="Arial"/>
                <a:cs typeface="Arial"/>
                <a:sym typeface="Arial"/>
              </a:rPr>
              <a:t>Sulfhydryl-Reactive Crosslinker Chemistry | Thermo Fisher Scientific</a:t>
            </a:r>
            <a:r>
              <a:rPr lang="en-US" sz="1200" b="0" i="0" u="none" strike="noStrike" cap="none" dirty="0">
                <a:solidFill>
                  <a:schemeClr val="bg2"/>
                </a:solidFill>
                <a:latin typeface="Arial"/>
                <a:ea typeface="Arial"/>
                <a:cs typeface="Arial"/>
                <a:sym typeface="Arial"/>
              </a:rPr>
              <a:t>, Thermo Fischer Scientific, </a:t>
            </a:r>
            <a:r>
              <a:rPr lang="en-US" sz="1200" b="0" i="0" u="sng" strike="noStrike" cap="none" dirty="0">
                <a:solidFill>
                  <a:schemeClr val="bg2"/>
                </a:solidFill>
                <a:latin typeface="Arial"/>
                <a:ea typeface="Arial"/>
                <a:cs typeface="Arial"/>
                <a:sym typeface="Arial"/>
                <a:hlinkClick r:id="rId4"/>
              </a:rPr>
              <a:t>www.thermofisher.com/us/en/home/life-science/protein-biology/protein-biology-learning-center/protein-biology-resource-library/pierce-protein-methods/sulfhydryl-reactive-crosslinker-chemistry.html</a:t>
            </a:r>
            <a:r>
              <a:rPr lang="en-US" sz="1200" b="0" i="0" u="none" strike="noStrike" cap="none" dirty="0">
                <a:solidFill>
                  <a:schemeClr val="bg2"/>
                </a:solidFill>
                <a:sym typeface="Arial"/>
              </a:rPr>
              <a:t>.</a:t>
            </a:r>
            <a:endParaRPr sz="1200" dirty="0">
              <a:solidFill>
                <a:schemeClr val="bg2"/>
              </a:solidFill>
            </a:endParaRPr>
          </a:p>
          <a:p>
            <a:pPr marL="514350" marR="0" lvl="0" indent="-524510" algn="l" rtl="0">
              <a:lnSpc>
                <a:spcPct val="80000"/>
              </a:lnSpc>
              <a:spcBef>
                <a:spcPts val="1200"/>
              </a:spcBef>
              <a:spcAft>
                <a:spcPts val="0"/>
              </a:spcAft>
              <a:buClr>
                <a:srgbClr val="A5A5A5"/>
              </a:buClr>
              <a:buSzPts val="1200"/>
              <a:buFont typeface="Arial"/>
              <a:buAutoNum type="arabicPeriod"/>
            </a:pPr>
            <a:r>
              <a:rPr lang="en-US" sz="1200" b="0" i="0" u="none" strike="noStrike" cap="none" dirty="0" err="1">
                <a:solidFill>
                  <a:schemeClr val="bg2"/>
                </a:solidFill>
                <a:latin typeface="Arial"/>
                <a:ea typeface="Arial"/>
                <a:cs typeface="Arial"/>
                <a:sym typeface="Arial"/>
              </a:rPr>
              <a:t>Bershteyn</a:t>
            </a:r>
            <a:r>
              <a:rPr lang="en-US" sz="1200" b="0" i="0" u="none" strike="noStrike" cap="none" dirty="0">
                <a:solidFill>
                  <a:schemeClr val="bg2"/>
                </a:solidFill>
                <a:latin typeface="Arial"/>
                <a:ea typeface="Arial"/>
                <a:cs typeface="Arial"/>
                <a:sym typeface="Arial"/>
              </a:rPr>
              <a:t>, Anna, et al. “Robust IgG Responses to Nanograms of Antigen Using a Biomimetic Lipid-Coated Particle Vaccine.” </a:t>
            </a:r>
            <a:r>
              <a:rPr lang="en-US" sz="1200" b="0" i="1" u="none" strike="noStrike" cap="none" dirty="0">
                <a:solidFill>
                  <a:schemeClr val="bg2"/>
                </a:solidFill>
                <a:latin typeface="Arial"/>
                <a:ea typeface="Arial"/>
                <a:cs typeface="Arial"/>
                <a:sym typeface="Arial"/>
              </a:rPr>
              <a:t>Journal of Controlled Release</a:t>
            </a:r>
            <a:r>
              <a:rPr lang="en-US" sz="1200" b="0" i="0" u="none" strike="noStrike" cap="none" dirty="0">
                <a:solidFill>
                  <a:schemeClr val="bg2"/>
                </a:solidFill>
                <a:latin typeface="Arial"/>
                <a:ea typeface="Arial"/>
                <a:cs typeface="Arial"/>
                <a:sym typeface="Arial"/>
              </a:rPr>
              <a:t>, Elsevier, 24 July 2011, </a:t>
            </a:r>
            <a:r>
              <a:rPr lang="en-US" sz="1200" b="0" i="0" u="sng" strike="noStrike" cap="none" dirty="0">
                <a:solidFill>
                  <a:schemeClr val="bg2"/>
                </a:solidFill>
                <a:latin typeface="Arial"/>
                <a:ea typeface="Arial"/>
                <a:cs typeface="Arial"/>
                <a:sym typeface="Arial"/>
                <a:hlinkClick r:id="rId5"/>
              </a:rPr>
              <a:t>www.sciencedirect.com/science/article/pii/S0168365911005347</a:t>
            </a:r>
            <a:r>
              <a:rPr lang="en-US" sz="1200" b="0" i="0" u="none" strike="noStrike" cap="none" dirty="0">
                <a:solidFill>
                  <a:schemeClr val="bg2"/>
                </a:solidFill>
                <a:sym typeface="Arial"/>
              </a:rPr>
              <a:t>.</a:t>
            </a:r>
            <a:endParaRPr sz="1200" dirty="0">
              <a:solidFill>
                <a:schemeClr val="bg2"/>
              </a:solidFill>
            </a:endParaRPr>
          </a:p>
          <a:p>
            <a:pPr marL="514350" marR="0" lvl="0" indent="-524510" algn="l" rtl="0">
              <a:lnSpc>
                <a:spcPct val="80000"/>
              </a:lnSpc>
              <a:spcBef>
                <a:spcPts val="1200"/>
              </a:spcBef>
              <a:spcAft>
                <a:spcPts val="0"/>
              </a:spcAft>
              <a:buClr>
                <a:srgbClr val="A5A5A5"/>
              </a:buClr>
              <a:buSzPts val="1200"/>
              <a:buFont typeface="Arial"/>
              <a:buAutoNum type="arabicPeriod"/>
            </a:pPr>
            <a:r>
              <a:rPr lang="en-US" sz="1200" b="0" i="0" u="none" strike="noStrike" cap="none" dirty="0" err="1">
                <a:solidFill>
                  <a:schemeClr val="bg2"/>
                </a:solidFill>
                <a:latin typeface="Arial"/>
                <a:ea typeface="Arial"/>
                <a:cs typeface="Arial"/>
                <a:sym typeface="Arial"/>
              </a:rPr>
              <a:t>Bosshard</a:t>
            </a:r>
            <a:r>
              <a:rPr lang="en-US" sz="1200" b="0" i="0" u="none" strike="noStrike" cap="none" dirty="0">
                <a:solidFill>
                  <a:schemeClr val="bg2"/>
                </a:solidFill>
                <a:latin typeface="Arial"/>
                <a:ea typeface="Arial"/>
                <a:cs typeface="Arial"/>
                <a:sym typeface="Arial"/>
              </a:rPr>
              <a:t>, Hans Rudolf, et al. “Protein Stabilization by Salt Bridges: Concepts, Experimental Approaches and Clarification of Some Misunderstandings.” </a:t>
            </a:r>
            <a:r>
              <a:rPr lang="en-US" sz="1200" b="0" i="1" u="none" strike="noStrike" cap="none" dirty="0">
                <a:solidFill>
                  <a:schemeClr val="bg2"/>
                </a:solidFill>
                <a:latin typeface="Arial"/>
                <a:ea typeface="Arial"/>
                <a:cs typeface="Arial"/>
                <a:sym typeface="Arial"/>
              </a:rPr>
              <a:t>Journal of Molecular Recognition</a:t>
            </a:r>
            <a:r>
              <a:rPr lang="en-US" sz="1200" b="0" i="0" u="none" strike="noStrike" cap="none" dirty="0">
                <a:solidFill>
                  <a:schemeClr val="bg2"/>
                </a:solidFill>
                <a:latin typeface="Arial"/>
                <a:ea typeface="Arial"/>
                <a:cs typeface="Arial"/>
                <a:sym typeface="Arial"/>
              </a:rPr>
              <a:t>, Wiley-Blackwell, 28 Jan. 2004, onlinelibrary.wiley.com/</a:t>
            </a:r>
            <a:r>
              <a:rPr lang="en-US" sz="1200" b="0" i="0" u="none" strike="noStrike" cap="none" dirty="0" err="1">
                <a:solidFill>
                  <a:schemeClr val="bg2"/>
                </a:solidFill>
                <a:latin typeface="Arial"/>
                <a:ea typeface="Arial"/>
                <a:cs typeface="Arial"/>
                <a:sym typeface="Arial"/>
              </a:rPr>
              <a:t>doi</a:t>
            </a:r>
            <a:r>
              <a:rPr lang="en-US" sz="1200" b="0" i="0" u="none" strike="noStrike" cap="none" dirty="0">
                <a:solidFill>
                  <a:schemeClr val="bg2"/>
                </a:solidFill>
                <a:sym typeface="Arial"/>
              </a:rPr>
              <a:t>/pdf/10.1002/jmr.657.</a:t>
            </a:r>
            <a:endParaRPr sz="1200" dirty="0">
              <a:solidFill>
                <a:schemeClr val="bg2"/>
              </a:solidFill>
            </a:endParaRPr>
          </a:p>
          <a:p>
            <a:pPr marL="514350" marR="0" lvl="0" indent="-524510" algn="l" rtl="0">
              <a:lnSpc>
                <a:spcPct val="80000"/>
              </a:lnSpc>
              <a:spcBef>
                <a:spcPts val="1200"/>
              </a:spcBef>
              <a:spcAft>
                <a:spcPts val="0"/>
              </a:spcAft>
              <a:buClr>
                <a:srgbClr val="A5A5A5"/>
              </a:buClr>
              <a:buSzPts val="1200"/>
              <a:buFont typeface="Arial"/>
              <a:buAutoNum type="arabicPeriod"/>
            </a:pPr>
            <a:r>
              <a:rPr lang="en-US" sz="1200" b="0" i="0" u="none" strike="noStrike" cap="none" dirty="0">
                <a:solidFill>
                  <a:schemeClr val="bg2"/>
                </a:solidFill>
                <a:latin typeface="Arial"/>
                <a:ea typeface="Arial"/>
                <a:cs typeface="Arial"/>
                <a:sym typeface="Arial"/>
              </a:rPr>
              <a:t>Kubo, S, et al. “Drastic up-Regulation of </a:t>
            </a:r>
            <a:r>
              <a:rPr lang="en-US" sz="1200" b="0" i="0" u="none" strike="noStrike" cap="none" dirty="0" err="1">
                <a:solidFill>
                  <a:schemeClr val="bg2"/>
                </a:solidFill>
                <a:latin typeface="Arial"/>
                <a:ea typeface="Arial"/>
                <a:cs typeface="Arial"/>
                <a:sym typeface="Arial"/>
              </a:rPr>
              <a:t>Fcepsilonri</a:t>
            </a:r>
            <a:r>
              <a:rPr lang="en-US" sz="1200" b="0" i="0" u="none" strike="noStrike" cap="none" dirty="0">
                <a:solidFill>
                  <a:schemeClr val="bg2"/>
                </a:solidFill>
                <a:latin typeface="Arial"/>
                <a:ea typeface="Arial"/>
                <a:cs typeface="Arial"/>
                <a:sym typeface="Arial"/>
              </a:rPr>
              <a:t> on Mast Cells Is Induced by </a:t>
            </a:r>
            <a:r>
              <a:rPr lang="en-US" sz="1200" b="0" i="0" u="none" strike="noStrike" cap="none" dirty="0" err="1">
                <a:solidFill>
                  <a:schemeClr val="bg2"/>
                </a:solidFill>
                <a:latin typeface="Arial"/>
                <a:ea typeface="Arial"/>
                <a:cs typeface="Arial"/>
                <a:sym typeface="Arial"/>
              </a:rPr>
              <a:t>IgE</a:t>
            </a:r>
            <a:r>
              <a:rPr lang="en-US" sz="1200" b="0" i="0" u="none" strike="noStrike" cap="none" dirty="0">
                <a:solidFill>
                  <a:schemeClr val="bg2"/>
                </a:solidFill>
                <a:latin typeface="Arial"/>
                <a:ea typeface="Arial"/>
                <a:cs typeface="Arial"/>
                <a:sym typeface="Arial"/>
              </a:rPr>
              <a:t> Binding through Stabilization and Accumulation of </a:t>
            </a:r>
            <a:r>
              <a:rPr lang="en-US" sz="1200" b="0" i="0" u="none" strike="noStrike" cap="none" dirty="0" err="1">
                <a:solidFill>
                  <a:schemeClr val="bg2"/>
                </a:solidFill>
                <a:latin typeface="Arial"/>
                <a:ea typeface="Arial"/>
                <a:cs typeface="Arial"/>
                <a:sym typeface="Arial"/>
              </a:rPr>
              <a:t>Fcepsilonri</a:t>
            </a:r>
            <a:r>
              <a:rPr lang="en-US" sz="1200" b="0" i="0" u="none" strike="noStrike" cap="none" dirty="0">
                <a:solidFill>
                  <a:schemeClr val="bg2"/>
                </a:solidFill>
                <a:latin typeface="Arial"/>
                <a:ea typeface="Arial"/>
                <a:cs typeface="Arial"/>
                <a:sym typeface="Arial"/>
              </a:rPr>
              <a:t> on the Cell Surface.” </a:t>
            </a:r>
            <a:r>
              <a:rPr lang="en-US" sz="1200" b="0" i="1" u="none" strike="noStrike" cap="none" dirty="0">
                <a:solidFill>
                  <a:schemeClr val="bg2"/>
                </a:solidFill>
                <a:latin typeface="Arial"/>
                <a:ea typeface="Arial"/>
                <a:cs typeface="Arial"/>
                <a:sym typeface="Arial"/>
              </a:rPr>
              <a:t>Journal of Immunology (Baltimore, Md. : 1950).</a:t>
            </a:r>
            <a:r>
              <a:rPr lang="en-US" sz="1200" b="0" i="0" u="none" strike="noStrike" cap="none" dirty="0">
                <a:solidFill>
                  <a:schemeClr val="bg2"/>
                </a:solidFill>
                <a:latin typeface="Arial"/>
                <a:ea typeface="Arial"/>
                <a:cs typeface="Arial"/>
                <a:sym typeface="Arial"/>
              </a:rPr>
              <a:t>, U.S. National Library of Medicine, 15 Sept. 2001, </a:t>
            </a:r>
            <a:r>
              <a:rPr lang="en-US" sz="1200" b="0" i="0" u="sng" strike="noStrike" cap="none" dirty="0">
                <a:solidFill>
                  <a:schemeClr val="bg2"/>
                </a:solidFill>
                <a:latin typeface="Arial"/>
                <a:ea typeface="Arial"/>
                <a:cs typeface="Arial"/>
                <a:sym typeface="Arial"/>
                <a:hlinkClick r:id="rId6"/>
              </a:rPr>
              <a:t>www.ncbi.nlm.nih.gov/pubmed/11544335</a:t>
            </a:r>
            <a:r>
              <a:rPr lang="en-US" sz="1200" b="0" i="0" u="none" strike="noStrike" cap="none" dirty="0">
                <a:solidFill>
                  <a:schemeClr val="bg2"/>
                </a:solidFill>
                <a:sym typeface="Arial"/>
              </a:rPr>
              <a:t>.</a:t>
            </a:r>
            <a:endParaRPr sz="1200" dirty="0">
              <a:solidFill>
                <a:schemeClr val="bg2"/>
              </a:solidFill>
            </a:endParaRPr>
          </a:p>
          <a:p>
            <a:pPr marL="514350" marR="0" lvl="0" indent="-524510" algn="l" rtl="0">
              <a:lnSpc>
                <a:spcPct val="80000"/>
              </a:lnSpc>
              <a:spcBef>
                <a:spcPts val="1200"/>
              </a:spcBef>
              <a:spcAft>
                <a:spcPts val="0"/>
              </a:spcAft>
              <a:buClr>
                <a:srgbClr val="A5A5A5"/>
              </a:buClr>
              <a:buSzPts val="1200"/>
              <a:buFont typeface="Arial"/>
              <a:buAutoNum type="arabicPeriod"/>
            </a:pPr>
            <a:r>
              <a:rPr lang="en-US" sz="1200" b="0" i="0" u="none" strike="noStrike" cap="none" dirty="0">
                <a:solidFill>
                  <a:schemeClr val="bg2"/>
                </a:solidFill>
                <a:latin typeface="Arial"/>
                <a:ea typeface="Arial"/>
                <a:cs typeface="Arial"/>
                <a:sym typeface="Arial"/>
              </a:rPr>
              <a:t>Croce, A.C., and G. </a:t>
            </a:r>
            <a:r>
              <a:rPr lang="en-US" sz="1200" b="0" i="0" u="none" strike="noStrike" cap="none" dirty="0" err="1">
                <a:solidFill>
                  <a:schemeClr val="bg2"/>
                </a:solidFill>
                <a:latin typeface="Arial"/>
                <a:ea typeface="Arial"/>
                <a:cs typeface="Arial"/>
                <a:sym typeface="Arial"/>
              </a:rPr>
              <a:t>Bottiroli</a:t>
            </a:r>
            <a:r>
              <a:rPr lang="en-US" sz="1200" b="0" i="0" u="none" strike="noStrike" cap="none" dirty="0">
                <a:solidFill>
                  <a:schemeClr val="bg2"/>
                </a:solidFill>
                <a:latin typeface="Arial"/>
                <a:ea typeface="Arial"/>
                <a:cs typeface="Arial"/>
                <a:sym typeface="Arial"/>
              </a:rPr>
              <a:t>. “Autofluorescence Spectroscopy and Imaging: A Tool for Biomedical Research and Diagnosis.” </a:t>
            </a:r>
            <a:r>
              <a:rPr lang="en-US" sz="1200" b="0" i="1" u="none" strike="noStrike" cap="none" dirty="0">
                <a:solidFill>
                  <a:schemeClr val="bg2"/>
                </a:solidFill>
                <a:latin typeface="Arial"/>
                <a:ea typeface="Arial"/>
                <a:cs typeface="Arial"/>
                <a:sym typeface="Arial"/>
              </a:rPr>
              <a:t>European Journal of Histochemistry : EJH</a:t>
            </a:r>
            <a:r>
              <a:rPr lang="en-US" sz="1200" b="0" i="0" u="none" strike="noStrike" cap="none" dirty="0">
                <a:solidFill>
                  <a:schemeClr val="bg2"/>
                </a:solidFill>
                <a:latin typeface="Arial"/>
                <a:ea typeface="Arial"/>
                <a:cs typeface="Arial"/>
                <a:sym typeface="Arial"/>
              </a:rPr>
              <a:t>, </a:t>
            </a:r>
            <a:r>
              <a:rPr lang="en-US" sz="1200" b="0" i="0" u="none" strike="noStrike" cap="none" dirty="0" err="1">
                <a:solidFill>
                  <a:schemeClr val="bg2"/>
                </a:solidFill>
                <a:latin typeface="Arial"/>
                <a:ea typeface="Arial"/>
                <a:cs typeface="Arial"/>
                <a:sym typeface="Arial"/>
              </a:rPr>
              <a:t>PAGEPress</a:t>
            </a:r>
            <a:r>
              <a:rPr lang="en-US" sz="1200" b="0" i="0" u="none" strike="noStrike" cap="none" dirty="0">
                <a:solidFill>
                  <a:schemeClr val="bg2"/>
                </a:solidFill>
                <a:sym typeface="Arial"/>
              </a:rPr>
              <a:t> Publications, Pavia, Italy, 22 Oct. 2014, www.ncbi.nlm.nih.gov/pmc/articles/PMC4289852/.</a:t>
            </a:r>
            <a:endParaRPr sz="1200" dirty="0">
              <a:solidFill>
                <a:schemeClr val="bg2"/>
              </a:solidFill>
            </a:endParaRPr>
          </a:p>
          <a:p>
            <a:pPr marL="0" marR="0" lvl="0" indent="0" algn="l" rtl="0">
              <a:lnSpc>
                <a:spcPct val="80000"/>
              </a:lnSpc>
              <a:spcBef>
                <a:spcPts val="1200"/>
              </a:spcBef>
              <a:spcAft>
                <a:spcPts val="0"/>
              </a:spcAft>
              <a:buClr>
                <a:srgbClr val="A5A5A5"/>
              </a:buClr>
              <a:buSzPts val="1040"/>
              <a:buFont typeface="Arial"/>
              <a:buNone/>
            </a:pPr>
            <a:endParaRPr sz="1040" b="0" i="0" u="none" strike="noStrike" cap="none" dirty="0">
              <a:solidFill>
                <a:schemeClr val="bg2"/>
              </a:solidFill>
              <a:latin typeface="Arial"/>
              <a:ea typeface="Arial"/>
              <a:cs typeface="Arial"/>
              <a:sym typeface="Arial"/>
            </a:endParaRPr>
          </a:p>
        </p:txBody>
      </p:sp>
      <p:sp>
        <p:nvSpPr>
          <p:cNvPr id="62" name="Shape 62"/>
          <p:cNvSpPr txBox="1"/>
          <p:nvPr/>
        </p:nvSpPr>
        <p:spPr>
          <a:xfrm>
            <a:off x="30476966" y="29815126"/>
            <a:ext cx="12801600" cy="1216152"/>
          </a:xfrm>
          <a:prstGeom prst="rect">
            <a:avLst/>
          </a:prstGeom>
          <a:solidFill>
            <a:srgbClr val="1C4587"/>
          </a:solidFill>
          <a:ln>
            <a:noFill/>
          </a:ln>
        </p:spPr>
        <p:txBody>
          <a:bodyPr spcFirstLastPara="1" wrap="square" lIns="365750" tIns="45700" rIns="91425" bIns="45700" anchor="ctr" anchorCtr="0">
            <a:noAutofit/>
          </a:bodyPr>
          <a:lstStyle/>
          <a:p>
            <a:pPr marL="0" marR="0" lvl="0" indent="0" algn="ctr" rtl="0">
              <a:lnSpc>
                <a:spcPct val="100000"/>
              </a:lnSpc>
              <a:spcBef>
                <a:spcPts val="0"/>
              </a:spcBef>
              <a:spcAft>
                <a:spcPts val="0"/>
              </a:spcAft>
              <a:buClr>
                <a:srgbClr val="A5A5A5"/>
              </a:buClr>
              <a:buSzPts val="5400"/>
              <a:buFont typeface="Arial"/>
              <a:buNone/>
            </a:pPr>
            <a:r>
              <a:rPr lang="en-US" sz="5400" b="0" i="0" u="none" strike="noStrike" cap="none">
                <a:solidFill>
                  <a:schemeClr val="lt1"/>
                </a:solidFill>
                <a:latin typeface="Arial"/>
                <a:ea typeface="Arial"/>
                <a:cs typeface="Arial"/>
                <a:sym typeface="Arial"/>
              </a:rPr>
              <a:t>Acknowledgements</a:t>
            </a:r>
            <a:endParaRPr/>
          </a:p>
        </p:txBody>
      </p:sp>
      <p:sp>
        <p:nvSpPr>
          <p:cNvPr id="63" name="Shape 63"/>
          <p:cNvSpPr txBox="1"/>
          <p:nvPr/>
        </p:nvSpPr>
        <p:spPr>
          <a:xfrm>
            <a:off x="30465603" y="31031278"/>
            <a:ext cx="13115993" cy="1991802"/>
          </a:xfrm>
          <a:prstGeom prst="rect">
            <a:avLst/>
          </a:prstGeom>
          <a:noFill/>
          <a:ln>
            <a:noFill/>
          </a:ln>
        </p:spPr>
        <p:txBody>
          <a:bodyPr spcFirstLastPara="1" wrap="square" lIns="91425" tIns="182875" rIns="91425" bIns="45700" anchor="t" anchorCtr="0">
            <a:noAutofit/>
          </a:bodyPr>
          <a:lstStyle/>
          <a:p>
            <a:pPr marL="0" marR="0" lvl="0" indent="0" algn="l" rtl="0">
              <a:lnSpc>
                <a:spcPct val="100000"/>
              </a:lnSpc>
              <a:spcBef>
                <a:spcPts val="0"/>
              </a:spcBef>
              <a:spcAft>
                <a:spcPts val="0"/>
              </a:spcAft>
              <a:buClr>
                <a:srgbClr val="A5A5A5"/>
              </a:buClr>
              <a:buSzPts val="2400"/>
              <a:buFont typeface="Arial"/>
              <a:buNone/>
            </a:pPr>
            <a:r>
              <a:rPr lang="en-US" sz="2200" b="0" i="0" u="none" strike="noStrike" cap="none" dirty="0">
                <a:solidFill>
                  <a:schemeClr val="bg2"/>
                </a:solidFill>
                <a:latin typeface="Arial"/>
                <a:ea typeface="Arial"/>
                <a:cs typeface="Arial"/>
                <a:sym typeface="Arial"/>
              </a:rPr>
              <a:t>The group would like to thank Dr. Russell </a:t>
            </a:r>
            <a:r>
              <a:rPr lang="en-US" sz="2200" b="0" i="0" u="none" strike="noStrike" cap="none" dirty="0" err="1">
                <a:solidFill>
                  <a:schemeClr val="bg2"/>
                </a:solidFill>
                <a:latin typeface="Arial"/>
                <a:ea typeface="Arial"/>
                <a:cs typeface="Arial"/>
                <a:sym typeface="Arial"/>
              </a:rPr>
              <a:t>Carr</a:t>
            </a:r>
            <a:r>
              <a:rPr lang="en-US" sz="2200" b="0" i="0" u="none" strike="noStrike" cap="none" dirty="0">
                <a:solidFill>
                  <a:schemeClr val="bg2"/>
                </a:solidFill>
                <a:latin typeface="Arial"/>
                <a:ea typeface="Arial"/>
                <a:cs typeface="Arial"/>
                <a:sym typeface="Arial"/>
              </a:rPr>
              <a:t>, Dr. Kyung Jae </a:t>
            </a:r>
            <a:r>
              <a:rPr lang="en-US" sz="2200" b="0" i="0" u="none" strike="noStrike" cap="none" dirty="0" err="1">
                <a:solidFill>
                  <a:schemeClr val="bg2"/>
                </a:solidFill>
                <a:latin typeface="Arial"/>
                <a:ea typeface="Arial"/>
                <a:cs typeface="Arial"/>
                <a:sym typeface="Arial"/>
              </a:rPr>
              <a:t>Jeong</a:t>
            </a:r>
            <a:r>
              <a:rPr lang="en-US" sz="2200" b="0" i="0" u="none" strike="noStrike" cap="none" dirty="0">
                <a:solidFill>
                  <a:schemeClr val="bg2"/>
                </a:solidFill>
                <a:latin typeface="Arial"/>
                <a:ea typeface="Arial"/>
                <a:cs typeface="Arial"/>
                <a:sym typeface="Arial"/>
              </a:rPr>
              <a:t>, and Dr. Harish </a:t>
            </a:r>
            <a:r>
              <a:rPr lang="en-US" sz="2200" b="0" i="0" u="none" strike="noStrike" cap="none" dirty="0" err="1">
                <a:solidFill>
                  <a:schemeClr val="bg2"/>
                </a:solidFill>
                <a:latin typeface="Arial"/>
                <a:ea typeface="Arial"/>
                <a:cs typeface="Arial"/>
                <a:sym typeface="Arial"/>
              </a:rPr>
              <a:t>Vashisth</a:t>
            </a:r>
            <a:r>
              <a:rPr lang="en-US" sz="2200" b="0" i="0" u="none" strike="noStrike" cap="none" dirty="0">
                <a:solidFill>
                  <a:schemeClr val="bg2"/>
                </a:solidFill>
                <a:latin typeface="Arial"/>
                <a:ea typeface="Arial"/>
                <a:cs typeface="Arial"/>
                <a:sym typeface="Arial"/>
              </a:rPr>
              <a:t> of the Chemical Engineering Department; Nancy </a:t>
            </a:r>
            <a:r>
              <a:rPr lang="en-US" sz="2200" b="0" i="0" u="none" strike="noStrike" cap="none" dirty="0" err="1">
                <a:solidFill>
                  <a:schemeClr val="bg2"/>
                </a:solidFill>
                <a:latin typeface="Arial"/>
                <a:ea typeface="Arial"/>
                <a:cs typeface="Arial"/>
                <a:sym typeface="Arial"/>
              </a:rPr>
              <a:t>Cherim</a:t>
            </a:r>
            <a:r>
              <a:rPr lang="en-US" sz="2200" b="0" i="0" u="none" strike="noStrike" cap="none" dirty="0">
                <a:solidFill>
                  <a:schemeClr val="bg2"/>
                </a:solidFill>
                <a:latin typeface="Arial"/>
                <a:ea typeface="Arial"/>
                <a:cs typeface="Arial"/>
                <a:sym typeface="Arial"/>
              </a:rPr>
              <a:t> and Mark Townley of the Instrumentation Center; and Dr. Xuan Mao Chen of the Biochemistry, Molecular and Cellular Biology Department for all their help with this project</a:t>
            </a:r>
            <a:r>
              <a:rPr lang="en-US" sz="2400" b="0" i="0" u="none" strike="noStrike" cap="none" dirty="0">
                <a:solidFill>
                  <a:schemeClr val="bg2"/>
                </a:solidFill>
                <a:sym typeface="Arial"/>
              </a:rPr>
              <a:t>. </a:t>
            </a:r>
            <a:endParaRPr dirty="0">
              <a:solidFill>
                <a:schemeClr val="bg2"/>
              </a:solidFill>
            </a:endParaRPr>
          </a:p>
        </p:txBody>
      </p:sp>
      <p:sp>
        <p:nvSpPr>
          <p:cNvPr id="64" name="Shape 64"/>
          <p:cNvSpPr txBox="1">
            <a:spLocks noGrp="1"/>
          </p:cNvSpPr>
          <p:nvPr>
            <p:ph type="body" idx="14"/>
          </p:nvPr>
        </p:nvSpPr>
        <p:spPr>
          <a:xfrm>
            <a:off x="1001900" y="21423625"/>
            <a:ext cx="13552200" cy="13482600"/>
          </a:xfrm>
          <a:prstGeom prst="rect">
            <a:avLst/>
          </a:prstGeom>
          <a:noFill/>
          <a:ln>
            <a:noFill/>
          </a:ln>
        </p:spPr>
        <p:txBody>
          <a:bodyPr spcFirstLastPara="1" wrap="square" lIns="91425" tIns="182875" rIns="91425" bIns="45700" anchor="t" anchorCtr="0">
            <a:noAutofit/>
          </a:bodyPr>
          <a:lstStyle/>
          <a:p>
            <a:pPr marL="0" marR="0" lvl="0" indent="0" algn="l" rtl="0">
              <a:lnSpc>
                <a:spcPct val="100000"/>
              </a:lnSpc>
              <a:spcBef>
                <a:spcPts val="0"/>
              </a:spcBef>
              <a:spcAft>
                <a:spcPts val="0"/>
              </a:spcAft>
              <a:buClr>
                <a:srgbClr val="A5A5A5"/>
              </a:buClr>
              <a:buSzPts val="3200"/>
              <a:buFont typeface="Arial"/>
              <a:buNone/>
            </a:pPr>
            <a:r>
              <a:rPr lang="en-US" sz="3200" b="1" i="0" u="none" strike="noStrike" cap="none" dirty="0">
                <a:solidFill>
                  <a:schemeClr val="bg2"/>
                </a:solidFill>
                <a:sym typeface="Arial"/>
              </a:rPr>
              <a:t>Computational Analysis</a:t>
            </a:r>
            <a:endParaRPr dirty="0">
              <a:solidFill>
                <a:schemeClr val="bg2"/>
              </a:solidFill>
            </a:endParaRPr>
          </a:p>
          <a:p>
            <a:pPr marL="0" marR="0" lvl="0" indent="0" algn="l" rtl="0">
              <a:lnSpc>
                <a:spcPct val="100000"/>
              </a:lnSpc>
              <a:spcBef>
                <a:spcPts val="1200"/>
              </a:spcBef>
              <a:spcAft>
                <a:spcPts val="0"/>
              </a:spcAft>
              <a:buClr>
                <a:srgbClr val="A5A5A5"/>
              </a:buClr>
              <a:buSzPts val="3200"/>
              <a:buFont typeface="Arial"/>
              <a:buNone/>
            </a:pPr>
            <a:r>
              <a:rPr lang="en-US" sz="3200" b="0" i="0" u="none" strike="noStrike" cap="none" dirty="0">
                <a:solidFill>
                  <a:schemeClr val="bg2"/>
                </a:solidFill>
                <a:sym typeface="Arial"/>
              </a:rPr>
              <a:t>Generic Buried Surface Area TCL script used to calculate salt bridge areas</a:t>
            </a:r>
            <a:endParaRPr dirty="0">
              <a:solidFill>
                <a:schemeClr val="bg2"/>
              </a:solidFill>
            </a:endParaRPr>
          </a:p>
          <a:p>
            <a:pPr marL="0" marR="0" lvl="0" indent="0" algn="l" rtl="0">
              <a:lnSpc>
                <a:spcPct val="100000"/>
              </a:lnSpc>
              <a:spcBef>
                <a:spcPts val="1200"/>
              </a:spcBef>
              <a:spcAft>
                <a:spcPts val="0"/>
              </a:spcAft>
              <a:buClr>
                <a:srgbClr val="A5A5A5"/>
              </a:buClr>
              <a:buSzPts val="3200"/>
              <a:buFont typeface="Arial"/>
              <a:buNone/>
            </a:pPr>
            <a:r>
              <a:rPr lang="en-US" sz="3200" b="0" i="0" u="none" strike="noStrike" cap="none" dirty="0">
                <a:solidFill>
                  <a:schemeClr val="bg2"/>
                </a:solidFill>
                <a:sym typeface="Arial"/>
              </a:rPr>
              <a:t>Protein Databank Reference Files: </a:t>
            </a:r>
            <a:endParaRPr dirty="0">
              <a:solidFill>
                <a:schemeClr val="bg2"/>
              </a:solidFill>
            </a:endParaRPr>
          </a:p>
          <a:p>
            <a:pPr marL="1097280" marR="0" lvl="3" indent="-457200" algn="l" rtl="0">
              <a:lnSpc>
                <a:spcPct val="100000"/>
              </a:lnSpc>
              <a:spcBef>
                <a:spcPts val="1200"/>
              </a:spcBef>
              <a:spcAft>
                <a:spcPts val="0"/>
              </a:spcAft>
              <a:buClr>
                <a:srgbClr val="A5A5A5"/>
              </a:buClr>
              <a:buSzPts val="2800"/>
              <a:buFont typeface="Arial"/>
              <a:buChar char="•"/>
            </a:pPr>
            <a:r>
              <a:rPr lang="en-US" sz="2800" b="0" i="0" u="none" strike="noStrike" cap="none" dirty="0">
                <a:solidFill>
                  <a:schemeClr val="bg2"/>
                </a:solidFill>
                <a:latin typeface="Arial"/>
                <a:ea typeface="Arial"/>
                <a:cs typeface="Arial"/>
                <a:sym typeface="Arial"/>
              </a:rPr>
              <a:t>2r56 (Recombinant </a:t>
            </a:r>
            <a:r>
              <a:rPr lang="en-US" sz="2800" b="0" i="0" u="none" strike="noStrike" cap="none" dirty="0" err="1">
                <a:solidFill>
                  <a:schemeClr val="bg2"/>
                </a:solidFill>
                <a:latin typeface="Arial"/>
                <a:ea typeface="Arial"/>
                <a:cs typeface="Arial"/>
                <a:sym typeface="Arial"/>
              </a:rPr>
              <a:t>IgE</a:t>
            </a:r>
            <a:r>
              <a:rPr lang="en-US" sz="2800" b="0" i="0" u="none" strike="noStrike" cap="none" dirty="0">
                <a:solidFill>
                  <a:schemeClr val="bg2"/>
                </a:solidFill>
                <a:sym typeface="Arial"/>
              </a:rPr>
              <a:t> Fab fragment complexed with Bovine Beta-Lactoglobulin Allergen)</a:t>
            </a:r>
            <a:endParaRPr dirty="0">
              <a:solidFill>
                <a:schemeClr val="bg2"/>
              </a:solidFill>
            </a:endParaRPr>
          </a:p>
          <a:p>
            <a:pPr marL="1097280" marR="0" lvl="3" indent="-457200" algn="l" rtl="0">
              <a:lnSpc>
                <a:spcPct val="100000"/>
              </a:lnSpc>
              <a:spcBef>
                <a:spcPts val="1200"/>
              </a:spcBef>
              <a:spcAft>
                <a:spcPts val="0"/>
              </a:spcAft>
              <a:buClr>
                <a:srgbClr val="A5A5A5"/>
              </a:buClr>
              <a:buSzPts val="2800"/>
              <a:buFont typeface="Arial"/>
              <a:buChar char="•"/>
            </a:pPr>
            <a:r>
              <a:rPr lang="en-US" sz="2800" b="0" i="0" u="none" strike="noStrike" cap="none" dirty="0">
                <a:solidFill>
                  <a:schemeClr val="bg2"/>
                </a:solidFill>
                <a:latin typeface="Arial"/>
                <a:ea typeface="Arial"/>
                <a:cs typeface="Arial"/>
                <a:sym typeface="Arial"/>
              </a:rPr>
              <a:t>5anm (</a:t>
            </a:r>
            <a:r>
              <a:rPr lang="en-US" sz="2800" b="0" i="0" u="none" strike="noStrike" cap="none" dirty="0" err="1">
                <a:solidFill>
                  <a:schemeClr val="bg2"/>
                </a:solidFill>
                <a:latin typeface="Arial"/>
                <a:ea typeface="Arial"/>
                <a:cs typeface="Arial"/>
                <a:sym typeface="Arial"/>
              </a:rPr>
              <a:t>IgE</a:t>
            </a:r>
            <a:r>
              <a:rPr lang="en-US" sz="2800" b="0" i="0" u="none" strike="noStrike" cap="none" dirty="0">
                <a:solidFill>
                  <a:schemeClr val="bg2"/>
                </a:solidFill>
                <a:latin typeface="Arial"/>
                <a:ea typeface="Arial"/>
                <a:cs typeface="Arial"/>
                <a:sym typeface="Arial"/>
              </a:rPr>
              <a:t> Fab complexed with neutralizing antibody [anti-</a:t>
            </a:r>
            <a:r>
              <a:rPr lang="en-US" sz="2800" b="0" i="0" u="none" strike="noStrike" cap="none" dirty="0" err="1">
                <a:solidFill>
                  <a:schemeClr val="bg2"/>
                </a:solidFill>
                <a:latin typeface="Arial"/>
                <a:ea typeface="Arial"/>
                <a:cs typeface="Arial"/>
                <a:sym typeface="Arial"/>
              </a:rPr>
              <a:t>IgE</a:t>
            </a:r>
            <a:r>
              <a:rPr lang="en-US" sz="2800" b="0" i="0" u="none" strike="noStrike" cap="none" dirty="0">
                <a:solidFill>
                  <a:schemeClr val="bg2"/>
                </a:solidFill>
                <a:sym typeface="Arial"/>
              </a:rPr>
              <a:t>])</a:t>
            </a:r>
            <a:endParaRPr dirty="0">
              <a:solidFill>
                <a:schemeClr val="bg2"/>
              </a:solidFill>
            </a:endParaRPr>
          </a:p>
          <a:p>
            <a:pPr marL="1097280" marR="0" lvl="3" indent="-457200" algn="l" rtl="0">
              <a:lnSpc>
                <a:spcPct val="100000"/>
              </a:lnSpc>
              <a:spcBef>
                <a:spcPts val="1200"/>
              </a:spcBef>
              <a:spcAft>
                <a:spcPts val="0"/>
              </a:spcAft>
              <a:buClr>
                <a:srgbClr val="A5A5A5"/>
              </a:buClr>
              <a:buSzPts val="2800"/>
              <a:buFont typeface="Arial"/>
              <a:buChar char="•"/>
            </a:pPr>
            <a:r>
              <a:rPr lang="en-US" sz="2800" b="0" i="0" u="none" strike="noStrike" cap="none" dirty="0">
                <a:solidFill>
                  <a:schemeClr val="bg2"/>
                </a:solidFill>
                <a:latin typeface="Arial"/>
                <a:ea typeface="Arial"/>
                <a:cs typeface="Arial"/>
                <a:sym typeface="Arial"/>
              </a:rPr>
              <a:t>5hys (</a:t>
            </a:r>
            <a:r>
              <a:rPr lang="en-US" sz="2800" b="0" i="0" u="none" strike="noStrike" cap="none" dirty="0" err="1">
                <a:solidFill>
                  <a:schemeClr val="bg2"/>
                </a:solidFill>
                <a:latin typeface="Arial"/>
                <a:ea typeface="Arial"/>
                <a:cs typeface="Arial"/>
                <a:sym typeface="Arial"/>
              </a:rPr>
              <a:t>IgE</a:t>
            </a:r>
            <a:r>
              <a:rPr lang="en-US" sz="2800" b="0" i="0" u="none" strike="noStrike" cap="none" dirty="0">
                <a:solidFill>
                  <a:schemeClr val="bg2"/>
                </a:solidFill>
                <a:latin typeface="Arial"/>
                <a:ea typeface="Arial"/>
                <a:cs typeface="Arial"/>
                <a:sym typeface="Arial"/>
              </a:rPr>
              <a:t> complexed with Omalizumab)</a:t>
            </a:r>
            <a:endParaRPr sz="2800" b="1" i="0" u="none" strike="noStrike" cap="none" dirty="0">
              <a:solidFill>
                <a:schemeClr val="bg2"/>
              </a:solidFill>
              <a:latin typeface="Arial"/>
              <a:ea typeface="Arial"/>
              <a:cs typeface="Arial"/>
              <a:sym typeface="Arial"/>
            </a:endParaRPr>
          </a:p>
          <a:p>
            <a:pPr marL="0" marR="0" lvl="0" indent="0" algn="l" rtl="0">
              <a:lnSpc>
                <a:spcPct val="100000"/>
              </a:lnSpc>
              <a:spcBef>
                <a:spcPts val="1200"/>
              </a:spcBef>
              <a:spcAft>
                <a:spcPts val="0"/>
              </a:spcAft>
              <a:buClr>
                <a:srgbClr val="A5A5A5"/>
              </a:buClr>
              <a:buSzPts val="3200"/>
              <a:buFont typeface="Arial"/>
              <a:buNone/>
            </a:pPr>
            <a:r>
              <a:rPr lang="en-US" sz="3200" b="1" i="0" u="none" strike="noStrike" cap="none" dirty="0">
                <a:solidFill>
                  <a:schemeClr val="bg2"/>
                </a:solidFill>
                <a:latin typeface="Arial"/>
                <a:ea typeface="Arial"/>
                <a:cs typeface="Arial"/>
                <a:sym typeface="Arial"/>
              </a:rPr>
              <a:t>Nanoparticle Synthesis</a:t>
            </a:r>
            <a:endParaRPr sz="3200" b="1" i="0" u="none" strike="noStrike" cap="none" dirty="0">
              <a:solidFill>
                <a:schemeClr val="bg2"/>
              </a:solidFill>
              <a:latin typeface="Arial"/>
              <a:ea typeface="Arial"/>
              <a:cs typeface="Arial"/>
              <a:sym typeface="Arial"/>
            </a:endParaRPr>
          </a:p>
          <a:p>
            <a:pPr marL="0" marR="0" lvl="0" indent="0" algn="l" rtl="0">
              <a:lnSpc>
                <a:spcPct val="100000"/>
              </a:lnSpc>
              <a:spcBef>
                <a:spcPts val="1200"/>
              </a:spcBef>
              <a:spcAft>
                <a:spcPts val="0"/>
              </a:spcAft>
              <a:buClr>
                <a:srgbClr val="A5A5A5"/>
              </a:buClr>
              <a:buSzPts val="3200"/>
              <a:buFont typeface="Arial"/>
              <a:buNone/>
            </a:pPr>
            <a:r>
              <a:rPr lang="en-US" dirty="0">
                <a:solidFill>
                  <a:schemeClr val="bg2"/>
                </a:solidFill>
              </a:rPr>
              <a:t>The protocol for nanoparticle synthesis was adapted from the work of Dr. Darrell J. Irvine of MIT. To make the particles, PLGA, DOPC, DOPG, and  mal-PEG2k-PE were dissolved in dichloromethane to form an organic phase. Deionized water was then dispersed into the organic phase via sonication at 15 amps for 1 minute and 30 amps for 6 minutes. The solution was then incubated at room temperature on a stir plate for 19 hours to evaporate DCM. The adaptations of the protocol incorporated anti-</a:t>
            </a:r>
            <a:r>
              <a:rPr lang="en-US" dirty="0" err="1">
                <a:solidFill>
                  <a:schemeClr val="bg2"/>
                </a:solidFill>
              </a:rPr>
              <a:t>IgE</a:t>
            </a:r>
            <a:r>
              <a:rPr lang="en-US" dirty="0">
                <a:solidFill>
                  <a:schemeClr val="bg2"/>
                </a:solidFill>
              </a:rPr>
              <a:t> and FITC-BSA as adjuvants. The materials were all increased by a 10-fold scale to ensure the correct amounts were measured and recorded. Due to the increase in resources, the organic phase was evaporated over a longer period.</a:t>
            </a:r>
            <a:endParaRPr dirty="0">
              <a:solidFill>
                <a:schemeClr val="bg2"/>
              </a:solidFill>
            </a:endParaRPr>
          </a:p>
          <a:p>
            <a:pPr marL="0" marR="0" lvl="0" indent="0" algn="l" rtl="0">
              <a:lnSpc>
                <a:spcPct val="100000"/>
              </a:lnSpc>
              <a:spcBef>
                <a:spcPts val="1200"/>
              </a:spcBef>
              <a:spcAft>
                <a:spcPts val="0"/>
              </a:spcAft>
              <a:buNone/>
            </a:pPr>
            <a:endParaRPr dirty="0"/>
          </a:p>
          <a:p>
            <a:pPr marL="0" marR="0" lvl="0" indent="0" algn="l" rtl="0">
              <a:lnSpc>
                <a:spcPct val="100000"/>
              </a:lnSpc>
              <a:spcBef>
                <a:spcPts val="1200"/>
              </a:spcBef>
              <a:spcAft>
                <a:spcPts val="0"/>
              </a:spcAft>
              <a:buClr>
                <a:srgbClr val="A5A5A5"/>
              </a:buClr>
              <a:buSzPts val="3200"/>
              <a:buFont typeface="Arial"/>
              <a:buNone/>
            </a:pPr>
            <a:endParaRPr sz="3200" b="1" i="0" u="none" strike="noStrike" cap="none" dirty="0">
              <a:solidFill>
                <a:schemeClr val="dk1"/>
              </a:solidFill>
              <a:latin typeface="Arial"/>
              <a:ea typeface="Arial"/>
              <a:cs typeface="Arial"/>
              <a:sym typeface="Arial"/>
            </a:endParaRPr>
          </a:p>
          <a:p>
            <a:pPr marL="640080" marR="0" lvl="2" indent="0" algn="l" rtl="0">
              <a:lnSpc>
                <a:spcPct val="100000"/>
              </a:lnSpc>
              <a:spcBef>
                <a:spcPts val="1200"/>
              </a:spcBef>
              <a:spcAft>
                <a:spcPts val="0"/>
              </a:spcAft>
              <a:buClr>
                <a:srgbClr val="A5A5A5"/>
              </a:buClr>
              <a:buSzPts val="2800"/>
              <a:buFont typeface="Arial"/>
              <a:buNone/>
            </a:pPr>
            <a:endParaRPr sz="2800" b="0" i="0" u="none" strike="noStrike" cap="none" dirty="0">
              <a:solidFill>
                <a:schemeClr val="dk1"/>
              </a:solidFill>
              <a:latin typeface="Arial"/>
              <a:ea typeface="Arial"/>
              <a:cs typeface="Arial"/>
              <a:sym typeface="Arial"/>
            </a:endParaRPr>
          </a:p>
        </p:txBody>
      </p:sp>
      <p:grpSp>
        <p:nvGrpSpPr>
          <p:cNvPr id="65" name="Shape 65"/>
          <p:cNvGrpSpPr/>
          <p:nvPr/>
        </p:nvGrpSpPr>
        <p:grpSpPr>
          <a:xfrm>
            <a:off x="16442281" y="7288560"/>
            <a:ext cx="11712441" cy="4293740"/>
            <a:chOff x="0" y="-6078657"/>
            <a:chExt cx="5535180" cy="2202709"/>
          </a:xfrm>
        </p:grpSpPr>
        <p:pic>
          <p:nvPicPr>
            <p:cNvPr id="66" name="Shape 66" descr="https://lh3.googleusercontent.com/ynW5WXfOou-WRDaBbO3j1AS1sf3EA1L12RwEdZki505k9Fp1jAEvlGuk2QgsMhOP0lY5Q-HNEiUEwc0PX4o8pkpU0QeKVrbMpPGRN2oQ12E_aXKv_2IWvU50Hb0JZrJB0BMBkjg"/>
            <p:cNvPicPr preferRelativeResize="0"/>
            <p:nvPr/>
          </p:nvPicPr>
          <p:blipFill rotWithShape="1">
            <a:blip r:embed="rId7">
              <a:alphaModFix/>
            </a:blip>
            <a:srcRect/>
            <a:stretch/>
          </p:blipFill>
          <p:spPr>
            <a:xfrm>
              <a:off x="3411180" y="-5860448"/>
              <a:ext cx="2124000" cy="1984500"/>
            </a:xfrm>
            <a:prstGeom prst="ellipse">
              <a:avLst/>
            </a:prstGeom>
            <a:noFill/>
            <a:ln>
              <a:noFill/>
            </a:ln>
          </p:spPr>
        </p:pic>
        <p:pic>
          <p:nvPicPr>
            <p:cNvPr id="67" name="Shape 67" descr="https://lh5.googleusercontent.com/czuEwNWO0a4K2DiDRtCuWYWRTi8iIJNVc_zuDWx0TU66sKlrKBy0cjEmjPMLFrRTB0DGzqOZSsuUwdTnM8s8Mmj2Fo7IJVgb76qp_h6hi0Z81inC_19BujtpAwsXMY65w-ApzKc"/>
            <p:cNvPicPr preferRelativeResize="0"/>
            <p:nvPr/>
          </p:nvPicPr>
          <p:blipFill rotWithShape="1">
            <a:blip r:embed="rId8">
              <a:alphaModFix/>
            </a:blip>
            <a:srcRect l="11857" t="653" r="14229"/>
            <a:stretch/>
          </p:blipFill>
          <p:spPr>
            <a:xfrm>
              <a:off x="0" y="-6019279"/>
              <a:ext cx="1318200" cy="2143200"/>
            </a:xfrm>
            <a:prstGeom prst="ellipse">
              <a:avLst/>
            </a:prstGeom>
            <a:noFill/>
            <a:ln>
              <a:noFill/>
            </a:ln>
          </p:spPr>
        </p:pic>
        <p:pic>
          <p:nvPicPr>
            <p:cNvPr id="68" name="Shape 68" descr="https://lh5.googleusercontent.com/uE7jpAbZUdyBEHZ9GrLZ0flF-CacS4STPfZflWBYN_aoXyA2xCsDbzb-TmgoGBVeFC_w40y6uCBe8TBeapma8QoaG_7LSu1zkHOOLBvqayXE7fAhQTULiSUH4jGwm29cm1zpV0Y"/>
            <p:cNvPicPr preferRelativeResize="0"/>
            <p:nvPr/>
          </p:nvPicPr>
          <p:blipFill rotWithShape="1">
            <a:blip r:embed="rId9">
              <a:alphaModFix/>
            </a:blip>
            <a:srcRect/>
            <a:stretch/>
          </p:blipFill>
          <p:spPr>
            <a:xfrm>
              <a:off x="1624719" y="-6078657"/>
              <a:ext cx="1857375" cy="2172335"/>
            </a:xfrm>
            <a:prstGeom prst="rect">
              <a:avLst/>
            </a:prstGeom>
            <a:noFill/>
            <a:ln>
              <a:noFill/>
            </a:ln>
          </p:spPr>
        </p:pic>
      </p:grpSp>
      <p:sp>
        <p:nvSpPr>
          <p:cNvPr id="69" name="Shape 69"/>
          <p:cNvSpPr txBox="1"/>
          <p:nvPr/>
        </p:nvSpPr>
        <p:spPr>
          <a:xfrm>
            <a:off x="16554450" y="11854156"/>
            <a:ext cx="11543100" cy="1119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1" i="0" u="none" strike="noStrike" cap="none" dirty="0">
                <a:solidFill>
                  <a:schemeClr val="bg2"/>
                </a:solidFill>
                <a:latin typeface="Arial"/>
                <a:ea typeface="Arial"/>
                <a:cs typeface="Arial"/>
                <a:sym typeface="Arial"/>
              </a:rPr>
              <a:t>Figure </a:t>
            </a:r>
            <a:r>
              <a:rPr lang="en-US" sz="2400" b="1" dirty="0">
                <a:solidFill>
                  <a:schemeClr val="bg2"/>
                </a:solidFill>
              </a:rPr>
              <a:t>2</a:t>
            </a:r>
            <a:r>
              <a:rPr lang="en-US" sz="2400" b="1" i="0" u="none" strike="noStrike" cap="none" dirty="0">
                <a:solidFill>
                  <a:schemeClr val="bg2"/>
                </a:solidFill>
                <a:latin typeface="Arial"/>
                <a:ea typeface="Arial"/>
                <a:cs typeface="Arial"/>
                <a:sym typeface="Arial"/>
              </a:rPr>
              <a:t>: Visual Representation of </a:t>
            </a:r>
            <a:r>
              <a:rPr lang="en-US" sz="2400" b="1" i="0" u="none" strike="noStrike" cap="none" dirty="0" err="1">
                <a:solidFill>
                  <a:schemeClr val="bg2"/>
                </a:solidFill>
                <a:latin typeface="Arial"/>
                <a:ea typeface="Arial"/>
                <a:cs typeface="Arial"/>
                <a:sym typeface="Arial"/>
              </a:rPr>
              <a:t>IgE</a:t>
            </a:r>
            <a:r>
              <a:rPr lang="en-US" sz="2400" b="1" i="0" u="none" strike="noStrike" cap="none" dirty="0">
                <a:solidFill>
                  <a:schemeClr val="bg2"/>
                </a:solidFill>
                <a:latin typeface="Arial"/>
                <a:ea typeface="Arial"/>
                <a:cs typeface="Arial"/>
                <a:sym typeface="Arial"/>
              </a:rPr>
              <a:t>-Allergen Complex (Right), </a:t>
            </a:r>
            <a:r>
              <a:rPr lang="en-US" sz="2400" b="1" i="0" u="none" strike="noStrike" cap="none" dirty="0" err="1">
                <a:solidFill>
                  <a:schemeClr val="bg2"/>
                </a:solidFill>
                <a:latin typeface="Arial"/>
                <a:ea typeface="Arial"/>
                <a:cs typeface="Arial"/>
                <a:sym typeface="Arial"/>
              </a:rPr>
              <a:t>IgE</a:t>
            </a:r>
            <a:r>
              <a:rPr lang="en-US" sz="2400" b="1" i="0" u="none" strike="noStrike" cap="none" dirty="0">
                <a:solidFill>
                  <a:schemeClr val="bg2"/>
                </a:solidFill>
                <a:latin typeface="Arial"/>
                <a:ea typeface="Arial"/>
                <a:cs typeface="Arial"/>
                <a:sym typeface="Arial"/>
              </a:rPr>
              <a:t>-Inhibitor antibody Complex (Center) , and </a:t>
            </a:r>
            <a:r>
              <a:rPr lang="en-US" sz="2400" b="1" i="0" u="none" strike="noStrike" cap="none" dirty="0" err="1">
                <a:solidFill>
                  <a:schemeClr val="bg2"/>
                </a:solidFill>
                <a:latin typeface="Arial"/>
                <a:ea typeface="Arial"/>
                <a:cs typeface="Arial"/>
                <a:sym typeface="Arial"/>
              </a:rPr>
              <a:t>IgE</a:t>
            </a:r>
            <a:r>
              <a:rPr lang="en-US" sz="2400" b="1" i="0" u="none" strike="noStrike" cap="none" dirty="0">
                <a:solidFill>
                  <a:schemeClr val="bg2"/>
                </a:solidFill>
                <a:sym typeface="Arial"/>
              </a:rPr>
              <a:t>-Omalizumab Complex (Left)</a:t>
            </a:r>
            <a:endParaRPr sz="2400" dirty="0">
              <a:solidFill>
                <a:schemeClr val="bg2"/>
              </a:solidFill>
            </a:endParaRPr>
          </a:p>
        </p:txBody>
      </p:sp>
      <p:sp>
        <p:nvSpPr>
          <p:cNvPr id="70" name="Shape 70"/>
          <p:cNvSpPr txBox="1"/>
          <p:nvPr/>
        </p:nvSpPr>
        <p:spPr>
          <a:xfrm>
            <a:off x="16339350" y="12973150"/>
            <a:ext cx="11815500" cy="3333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00" b="1" dirty="0">
                <a:solidFill>
                  <a:schemeClr val="bg2"/>
                </a:solidFill>
                <a:sym typeface="Arial"/>
              </a:rPr>
              <a:t>Salt Bridge Amino Acid Composition:</a:t>
            </a:r>
            <a:endParaRPr dirty="0">
              <a:solidFill>
                <a:schemeClr val="bg2"/>
              </a:solidFill>
            </a:endParaRPr>
          </a:p>
          <a:p>
            <a:pPr marL="457200" marR="0" lvl="0" indent="-457200" algn="l" rtl="0">
              <a:spcBef>
                <a:spcPts val="0"/>
              </a:spcBef>
              <a:spcAft>
                <a:spcPts val="0"/>
              </a:spcAft>
              <a:buClr>
                <a:schemeClr val="dk1"/>
              </a:buClr>
              <a:buSzPts val="2800"/>
              <a:buFont typeface="Arial"/>
              <a:buChar char="•"/>
            </a:pPr>
            <a:r>
              <a:rPr lang="en-US" sz="2800" dirty="0" err="1">
                <a:solidFill>
                  <a:schemeClr val="bg2"/>
                </a:solidFill>
                <a:latin typeface="Arial"/>
                <a:ea typeface="Arial"/>
                <a:cs typeface="Arial"/>
                <a:sym typeface="Arial"/>
              </a:rPr>
              <a:t>IgE</a:t>
            </a:r>
            <a:r>
              <a:rPr lang="en-US" sz="2800" dirty="0">
                <a:solidFill>
                  <a:schemeClr val="bg2"/>
                </a:solidFill>
                <a:sym typeface="Arial"/>
              </a:rPr>
              <a:t> only contains amino acids with basic or neutral side chains</a:t>
            </a:r>
            <a:endParaRPr dirty="0">
              <a:solidFill>
                <a:schemeClr val="bg2"/>
              </a:solidFill>
            </a:endParaRPr>
          </a:p>
          <a:p>
            <a:pPr marL="457200" marR="0" lvl="0" indent="-457200" algn="l" rtl="0">
              <a:spcBef>
                <a:spcPts val="0"/>
              </a:spcBef>
              <a:spcAft>
                <a:spcPts val="0"/>
              </a:spcAft>
              <a:buClr>
                <a:schemeClr val="dk1"/>
              </a:buClr>
              <a:buSzPts val="2800"/>
              <a:buFont typeface="Arial"/>
              <a:buChar char="•"/>
            </a:pPr>
            <a:r>
              <a:rPr lang="en-US" sz="2800" dirty="0">
                <a:solidFill>
                  <a:schemeClr val="bg2"/>
                </a:solidFill>
                <a:sym typeface="Arial"/>
              </a:rPr>
              <a:t>1 protein chain from each adjuvant contributes neutral amino acids</a:t>
            </a:r>
            <a:endParaRPr dirty="0">
              <a:solidFill>
                <a:schemeClr val="bg2"/>
              </a:solidFill>
            </a:endParaRPr>
          </a:p>
          <a:p>
            <a:pPr marL="457200" marR="0" lvl="0" indent="-457200" algn="l" rtl="0">
              <a:spcBef>
                <a:spcPts val="0"/>
              </a:spcBef>
              <a:spcAft>
                <a:spcPts val="0"/>
              </a:spcAft>
              <a:buClr>
                <a:schemeClr val="dk1"/>
              </a:buClr>
              <a:buSzPts val="2800"/>
              <a:buFont typeface="Arial"/>
              <a:buChar char="•"/>
            </a:pPr>
            <a:r>
              <a:rPr lang="en-US" sz="2800" dirty="0">
                <a:solidFill>
                  <a:schemeClr val="bg2"/>
                </a:solidFill>
                <a:sym typeface="Arial"/>
              </a:rPr>
              <a:t>Other adjuvant protein chain contains amino acids with acidic side chains</a:t>
            </a:r>
            <a:endParaRPr dirty="0">
              <a:solidFill>
                <a:schemeClr val="bg2"/>
              </a:solidFill>
            </a:endParaRPr>
          </a:p>
          <a:p>
            <a:pPr marL="457200" marR="0" lvl="0" indent="-457200" algn="l" rtl="0">
              <a:spcBef>
                <a:spcPts val="0"/>
              </a:spcBef>
              <a:spcAft>
                <a:spcPts val="0"/>
              </a:spcAft>
              <a:buClr>
                <a:schemeClr val="dk1"/>
              </a:buClr>
              <a:buSzPts val="2800"/>
              <a:buFont typeface="Arial"/>
              <a:buChar char="•"/>
            </a:pPr>
            <a:r>
              <a:rPr lang="en-US" sz="2800" dirty="0">
                <a:solidFill>
                  <a:schemeClr val="bg2"/>
                </a:solidFill>
                <a:sym typeface="Arial"/>
              </a:rPr>
              <a:t>Salt bridge forms via interactions between acidic and basic side chains</a:t>
            </a:r>
            <a:endParaRPr dirty="0">
              <a:solidFill>
                <a:schemeClr val="bg2"/>
              </a:solidFill>
            </a:endParaRPr>
          </a:p>
        </p:txBody>
      </p:sp>
      <p:pic>
        <p:nvPicPr>
          <p:cNvPr id="71" name="Shape 71"/>
          <p:cNvPicPr preferRelativeResize="0"/>
          <p:nvPr/>
        </p:nvPicPr>
        <p:blipFill rotWithShape="1">
          <a:blip r:embed="rId10">
            <a:alphaModFix/>
          </a:blip>
          <a:srcRect/>
          <a:stretch/>
        </p:blipFill>
        <p:spPr>
          <a:xfrm>
            <a:off x="16346193" y="16228347"/>
            <a:ext cx="9443700" cy="5828100"/>
          </a:xfrm>
          <a:prstGeom prst="rect">
            <a:avLst/>
          </a:prstGeom>
          <a:noFill/>
          <a:ln>
            <a:noFill/>
          </a:ln>
        </p:spPr>
      </p:pic>
      <p:sp>
        <p:nvSpPr>
          <p:cNvPr id="72" name="Shape 72"/>
          <p:cNvSpPr txBox="1"/>
          <p:nvPr/>
        </p:nvSpPr>
        <p:spPr>
          <a:xfrm>
            <a:off x="23296485" y="20441218"/>
            <a:ext cx="3295800" cy="1280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00" b="1" dirty="0">
                <a:solidFill>
                  <a:schemeClr val="dk1"/>
                </a:solidFill>
                <a:latin typeface="Arial"/>
                <a:ea typeface="Arial"/>
                <a:cs typeface="Arial"/>
                <a:sym typeface="Arial"/>
              </a:rPr>
              <a:t>Figure </a:t>
            </a:r>
            <a:r>
              <a:rPr lang="en-US" sz="2200" b="1" dirty="0">
                <a:solidFill>
                  <a:schemeClr val="dk1"/>
                </a:solidFill>
              </a:rPr>
              <a:t>3</a:t>
            </a:r>
            <a:r>
              <a:rPr lang="en-US" sz="2200" b="1" dirty="0">
                <a:solidFill>
                  <a:schemeClr val="dk1"/>
                </a:solidFill>
                <a:latin typeface="Arial"/>
                <a:ea typeface="Arial"/>
                <a:cs typeface="Arial"/>
                <a:sym typeface="Arial"/>
              </a:rPr>
              <a:t>: Area of the Amino Acid Salt Bridge for each </a:t>
            </a:r>
            <a:r>
              <a:rPr lang="en-US" sz="2200" b="1" dirty="0" err="1">
                <a:solidFill>
                  <a:schemeClr val="dk1"/>
                </a:solidFill>
                <a:latin typeface="Arial"/>
                <a:ea typeface="Arial"/>
                <a:cs typeface="Arial"/>
                <a:sym typeface="Arial"/>
              </a:rPr>
              <a:t>IgE</a:t>
            </a:r>
            <a:r>
              <a:rPr lang="en-US" sz="2200" b="1" dirty="0">
                <a:solidFill>
                  <a:schemeClr val="dk1"/>
                </a:solidFill>
                <a:latin typeface="Arial"/>
                <a:ea typeface="Arial"/>
                <a:cs typeface="Arial"/>
                <a:sym typeface="Arial"/>
              </a:rPr>
              <a:t> complex</a:t>
            </a:r>
            <a:endParaRPr sz="2200" dirty="0"/>
          </a:p>
        </p:txBody>
      </p:sp>
      <p:sp>
        <p:nvSpPr>
          <p:cNvPr id="73" name="Shape 73"/>
          <p:cNvSpPr txBox="1"/>
          <p:nvPr/>
        </p:nvSpPr>
        <p:spPr>
          <a:xfrm>
            <a:off x="16226350" y="29623879"/>
            <a:ext cx="12330300" cy="2403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200" b="1" dirty="0">
                <a:solidFill>
                  <a:schemeClr val="bg2"/>
                </a:solidFill>
                <a:sym typeface="Arial"/>
              </a:rPr>
              <a:t>Figure 5: Microscopical analysis of Trial 3 and Trial 4 nanoparticle formation. </a:t>
            </a:r>
            <a:endParaRPr sz="2200" dirty="0">
              <a:solidFill>
                <a:schemeClr val="bg2"/>
              </a:solidFill>
            </a:endParaRPr>
          </a:p>
          <a:p>
            <a:pPr marL="0" marR="0" lvl="0" indent="0" algn="l" rtl="0">
              <a:spcBef>
                <a:spcPts val="0"/>
              </a:spcBef>
              <a:spcAft>
                <a:spcPts val="0"/>
              </a:spcAft>
              <a:buNone/>
            </a:pPr>
            <a:r>
              <a:rPr lang="en-US" sz="2200" b="1" dirty="0">
                <a:solidFill>
                  <a:schemeClr val="bg2"/>
                </a:solidFill>
                <a:sym typeface="Arial"/>
              </a:rPr>
              <a:t>3A. 40x Brightfield Microscopy of Trial 3 nanoparticles; 3B. 40x Transmitted Confocal Microscopy of Trial 3 nanoparticles; 3C. 40x Fluorescent Confocal Microscopy of Trial 3 nanoparticles; 4A. 40x Brightfield Microscopy of Trial 4 nanoparticles; 4B. 40x Transmitted Confocal Microscopy of Trial 4 nanoparticles; 4C. 40x Fluorescent Confocal Microscopy of Trial 4 nanoparticles</a:t>
            </a:r>
            <a:endParaRPr sz="2200" dirty="0">
              <a:solidFill>
                <a:schemeClr val="bg2"/>
              </a:solidFill>
            </a:endParaRPr>
          </a:p>
        </p:txBody>
      </p:sp>
      <mc:AlternateContent xmlns:mc="http://schemas.openxmlformats.org/markup-compatibility/2006">
        <mc:Choice xmlns:a14="http://schemas.microsoft.com/office/drawing/2010/main" Requires="a14">
          <p:sp>
            <p:nvSpPr>
              <p:cNvPr id="74" name="Shape 74"/>
              <p:cNvSpPr txBox="1"/>
              <p:nvPr/>
            </p:nvSpPr>
            <p:spPr>
              <a:xfrm>
                <a:off x="30559600" y="6062678"/>
                <a:ext cx="12877014" cy="4234532"/>
              </a:xfrm>
              <a:prstGeom prst="rect">
                <a:avLst/>
              </a:prstGeom>
              <a:noFill/>
              <a:ln>
                <a:noFill/>
              </a:ln>
            </p:spPr>
            <p:txBody>
              <a:bodyPr spcFirstLastPara="1" wrap="square" lIns="91425" tIns="45700" rIns="91425" bIns="45700" anchor="t" anchorCtr="0">
                <a:noAutofit/>
              </a:bodyPr>
              <a:lstStyle/>
              <a:p>
                <a:pPr lvl="0"/>
                <a:r>
                  <a:rPr lang="en-US" sz="2400" b="1" dirty="0">
                    <a:solidFill>
                      <a:schemeClr val="bg2"/>
                    </a:solidFill>
                  </a:rPr>
                  <a:t>Particles per </a:t>
                </a:r>
                <a:r>
                  <a:rPr lang="en-US" sz="2400" b="1" dirty="0"/>
                  <a:t>µl calculation via ImageJ analysis</a:t>
                </a:r>
              </a:p>
              <a:p>
                <a:pPr lvl="0"/>
                <a:r>
                  <a:rPr lang="en-US" sz="2400" dirty="0">
                    <a:solidFill>
                      <a:schemeClr val="bg2"/>
                    </a:solidFill>
                  </a:rPr>
                  <a:t>Assumptions:</a:t>
                </a:r>
              </a:p>
              <a:p>
                <a:pPr lvl="0"/>
                <a:r>
                  <a:rPr lang="en-US" sz="2400" dirty="0">
                    <a:solidFill>
                      <a:schemeClr val="bg2"/>
                    </a:solidFill>
                  </a:rPr>
                  <a:t>	1. Particle Diameter = 100nm</a:t>
                </a:r>
              </a:p>
              <a:p>
                <a:pPr lvl="0"/>
                <a:r>
                  <a:rPr lang="en-US" sz="2400" dirty="0">
                    <a:solidFill>
                      <a:schemeClr val="bg2"/>
                    </a:solidFill>
                  </a:rPr>
                  <a:t>	2. Use surface area of sphere for nanoparticle Surface Area Calculation (SA</a:t>
                </a:r>
                <a:r>
                  <a:rPr lang="en-US" sz="2400" baseline="-25000" dirty="0">
                    <a:solidFill>
                      <a:schemeClr val="bg2"/>
                    </a:solidFill>
                  </a:rPr>
                  <a:t>NP </a:t>
                </a:r>
                <a:r>
                  <a:rPr lang="en-US" sz="2400" dirty="0">
                    <a:solidFill>
                      <a:schemeClr val="bg2"/>
                    </a:solidFill>
                  </a:rPr>
                  <a:t>= 4</a:t>
                </a:r>
                <a:r>
                  <a:rPr lang="el-GR" sz="2400" dirty="0"/>
                  <a:t>π</a:t>
                </a:r>
                <a:r>
                  <a:rPr lang="en-US" sz="2400" dirty="0"/>
                  <a:t>r</a:t>
                </a:r>
                <a:r>
                  <a:rPr lang="en-US" sz="2400" baseline="30000" dirty="0"/>
                  <a:t>2</a:t>
                </a:r>
                <a:r>
                  <a:rPr lang="en-US" sz="2400" dirty="0"/>
                  <a:t>)</a:t>
                </a:r>
              </a:p>
              <a:p>
                <a:pPr lvl="0"/>
                <a:r>
                  <a:rPr lang="en-US" sz="2400" dirty="0">
                    <a:solidFill>
                      <a:schemeClr val="bg2"/>
                    </a:solidFill>
                  </a:rPr>
                  <a:t>Nanoparticle Surface Area: SA</a:t>
                </a:r>
                <a:r>
                  <a:rPr lang="en-US" sz="2400" baseline="-25000" dirty="0">
                    <a:solidFill>
                      <a:schemeClr val="bg2"/>
                    </a:solidFill>
                  </a:rPr>
                  <a:t>NP</a:t>
                </a:r>
                <a:r>
                  <a:rPr lang="en-US" sz="2400" dirty="0">
                    <a:solidFill>
                      <a:schemeClr val="bg2"/>
                    </a:solidFill>
                  </a:rPr>
                  <a:t> = 4</a:t>
                </a:r>
                <a:r>
                  <a:rPr lang="el-GR" sz="2400" dirty="0"/>
                  <a:t>π</a:t>
                </a:r>
                <a:r>
                  <a:rPr lang="en-US" sz="2400" dirty="0"/>
                  <a:t>(50nm)</a:t>
                </a:r>
                <a:r>
                  <a:rPr lang="en-US" sz="2400" baseline="30000" dirty="0"/>
                  <a:t>2</a:t>
                </a:r>
                <a:r>
                  <a:rPr lang="en-US" sz="2400" dirty="0"/>
                  <a:t> = 3.14 x 10</a:t>
                </a:r>
                <a:r>
                  <a:rPr lang="en-US" sz="2400" baseline="30000" dirty="0"/>
                  <a:t>4</a:t>
                </a:r>
                <a:r>
                  <a:rPr lang="en-US" sz="2400" dirty="0"/>
                  <a:t>nm</a:t>
                </a:r>
                <a:r>
                  <a:rPr lang="en-US" sz="2400" baseline="30000" dirty="0"/>
                  <a:t>2 </a:t>
                </a:r>
              </a:p>
              <a:p>
                <a:pPr lvl="0"/>
                <a:r>
                  <a:rPr lang="en-US" sz="2400" dirty="0">
                    <a:solidFill>
                      <a:schemeClr val="bg2"/>
                    </a:solidFill>
                  </a:rPr>
                  <a:t>Nm to </a:t>
                </a:r>
                <a:r>
                  <a:rPr lang="en-US" sz="2400" dirty="0"/>
                  <a:t>µm conversion: </a:t>
                </a:r>
                <a14:m>
                  <m:oMath xmlns:m="http://schemas.openxmlformats.org/officeDocument/2006/math">
                    <m:r>
                      <a:rPr lang="en-US" sz="2400" b="0" i="1" smtClean="0">
                        <a:latin typeface="Cambria Math" panose="02040503050406030204" pitchFamily="18" charset="0"/>
                      </a:rPr>
                      <m:t>3.14 </m:t>
                    </m:r>
                    <m:r>
                      <a:rPr lang="en-US" sz="2400" b="0" i="1" smtClean="0">
                        <a:latin typeface="Cambria Math" panose="02040503050406030204" pitchFamily="18" charset="0"/>
                      </a:rPr>
                      <m:t>𝑥</m:t>
                    </m:r>
                    <m:r>
                      <a:rPr lang="en-US" sz="2400" b="0" i="1" smtClean="0">
                        <a:latin typeface="Cambria Math" panose="02040503050406030204" pitchFamily="18" charset="0"/>
                      </a:rPr>
                      <m:t> </m:t>
                    </m:r>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10</m:t>
                        </m:r>
                      </m:e>
                      <m:sup>
                        <m:r>
                          <a:rPr lang="en-US" sz="2400" b="0" i="1" smtClean="0">
                            <a:latin typeface="Cambria Math" panose="02040503050406030204" pitchFamily="18" charset="0"/>
                          </a:rPr>
                          <m:t>4</m:t>
                        </m:r>
                      </m:sup>
                    </m:sSup>
                    <m:r>
                      <a:rPr lang="en-US" sz="2400" b="0" i="1" smtClean="0">
                        <a:latin typeface="Cambria Math" panose="02040503050406030204" pitchFamily="18" charset="0"/>
                      </a:rPr>
                      <m:t>𝑛</m:t>
                    </m:r>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𝑚</m:t>
                        </m:r>
                      </m:e>
                      <m:sup>
                        <m:r>
                          <a:rPr lang="en-US" sz="2400" b="0" i="1" smtClean="0">
                            <a:latin typeface="Cambria Math" panose="02040503050406030204" pitchFamily="18" charset="0"/>
                          </a:rPr>
                          <m:t>2</m:t>
                        </m:r>
                      </m:sup>
                    </m:sSup>
                    <m:r>
                      <a:rPr lang="en-US" sz="2400" b="0" i="1" smtClean="0">
                        <a:latin typeface="Cambria Math" panose="02040503050406030204" pitchFamily="18" charset="0"/>
                      </a:rPr>
                      <m:t> </m:t>
                    </m:r>
                    <m:r>
                      <a:rPr lang="en-US" sz="2400" b="0" i="1" smtClean="0">
                        <a:latin typeface="Cambria Math" panose="02040503050406030204" pitchFamily="18" charset="0"/>
                      </a:rPr>
                      <m:t>𝑥</m:t>
                    </m:r>
                    <m:r>
                      <a:rPr lang="en-US" sz="2400" b="0" i="1" smtClean="0">
                        <a:latin typeface="Cambria Math" panose="02040503050406030204" pitchFamily="18" charset="0"/>
                      </a:rPr>
                      <m:t> </m:t>
                    </m:r>
                    <m:f>
                      <m:fPr>
                        <m:ctrlPr>
                          <a:rPr lang="en-US" sz="2400" b="0" i="1" smtClean="0">
                            <a:latin typeface="Cambria Math" panose="02040503050406030204" pitchFamily="18" charset="0"/>
                          </a:rPr>
                        </m:ctrlPr>
                      </m:fPr>
                      <m:num>
                        <m:sSup>
                          <m:sSupPr>
                            <m:ctrlPr>
                              <a:rPr lang="en-US" sz="2400" b="0" i="1" smtClean="0">
                                <a:latin typeface="Cambria Math" panose="02040503050406030204" pitchFamily="18" charset="0"/>
                              </a:rPr>
                            </m:ctrlPr>
                          </m:sSupPr>
                          <m:e>
                            <m:d>
                              <m:dPr>
                                <m:ctrlPr>
                                  <a:rPr lang="en-US" sz="2400" b="0" i="1" smtClean="0">
                                    <a:latin typeface="Cambria Math" panose="02040503050406030204" pitchFamily="18" charset="0"/>
                                  </a:rPr>
                                </m:ctrlPr>
                              </m:dPr>
                              <m:e>
                                <m:r>
                                  <a:rPr lang="en-US" sz="2400" b="0" i="1" smtClean="0">
                                    <a:latin typeface="Cambria Math" panose="02040503050406030204" pitchFamily="18" charset="0"/>
                                  </a:rPr>
                                  <m:t>0.001</m:t>
                                </m:r>
                                <m:r>
                                  <a:rPr lang="en-US" sz="2400" b="0" i="1" smtClean="0">
                                    <a:latin typeface="Cambria Math" panose="02040503050406030204" pitchFamily="18" charset="0"/>
                                  </a:rPr>
                                  <m:t>𝑢𝑚</m:t>
                                </m:r>
                              </m:e>
                            </m:d>
                          </m:e>
                          <m:sup>
                            <m:r>
                              <a:rPr lang="en-US" sz="2400" b="0" i="1" smtClean="0">
                                <a:latin typeface="Cambria Math" panose="02040503050406030204" pitchFamily="18" charset="0"/>
                              </a:rPr>
                              <m:t>2</m:t>
                            </m:r>
                          </m:sup>
                        </m:sSup>
                      </m:num>
                      <m:den>
                        <m:r>
                          <a:rPr lang="en-US" sz="2400" b="0" i="1" smtClean="0">
                            <a:latin typeface="Cambria Math" panose="02040503050406030204" pitchFamily="18" charset="0"/>
                          </a:rPr>
                          <m:t>1</m:t>
                        </m:r>
                        <m:r>
                          <a:rPr lang="en-US" sz="2400" b="0" i="1" smtClean="0">
                            <a:latin typeface="Cambria Math" panose="02040503050406030204" pitchFamily="18" charset="0"/>
                          </a:rPr>
                          <m:t>𝑛</m:t>
                        </m:r>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𝑚</m:t>
                            </m:r>
                          </m:e>
                          <m:sup>
                            <m:r>
                              <a:rPr lang="en-US" sz="2400" b="0" i="1" smtClean="0">
                                <a:latin typeface="Cambria Math" panose="02040503050406030204" pitchFamily="18" charset="0"/>
                              </a:rPr>
                              <m:t>2</m:t>
                            </m:r>
                          </m:sup>
                        </m:sSup>
                      </m:den>
                    </m:f>
                  </m:oMath>
                </a14:m>
                <a:r>
                  <a:rPr lang="en-US" sz="2400" dirty="0">
                    <a:solidFill>
                      <a:schemeClr val="bg2"/>
                    </a:solidFill>
                  </a:rPr>
                  <a:t> = 0.134 </a:t>
                </a:r>
                <a:r>
                  <a:rPr lang="en-US" sz="2400" dirty="0"/>
                  <a:t>µm</a:t>
                </a:r>
                <a:r>
                  <a:rPr lang="en-US" sz="2400" baseline="30000" dirty="0"/>
                  <a:t>2</a:t>
                </a:r>
              </a:p>
              <a:p>
                <a:pPr lvl="0"/>
                <a:r>
                  <a:rPr lang="en-US" sz="2400" dirty="0">
                    <a:solidFill>
                      <a:schemeClr val="bg2"/>
                    </a:solidFill>
                  </a:rPr>
                  <a:t>To calculate the number of particles present in image per </a:t>
                </a:r>
                <a:r>
                  <a:rPr lang="en-US" sz="2400" dirty="0"/>
                  <a:t>µl:  </a:t>
                </a:r>
              </a:p>
              <a:p>
                <a:pPr lvl="0"/>
                <a14:m>
                  <m:oMath xmlns:m="http://schemas.openxmlformats.org/officeDocument/2006/math">
                    <m:f>
                      <m:fPr>
                        <m:ctrlPr>
                          <a:rPr lang="en-US" sz="2400" i="1" smtClean="0">
                            <a:latin typeface="Cambria Math" panose="02040503050406030204" pitchFamily="18" charset="0"/>
                          </a:rPr>
                        </m:ctrlPr>
                      </m:fPr>
                      <m:num>
                        <m:r>
                          <a:rPr lang="en-US" sz="2400" b="0" i="1" smtClean="0">
                            <a:latin typeface="Cambria Math" panose="02040503050406030204" pitchFamily="18" charset="0"/>
                          </a:rPr>
                          <m:t>𝐴𝑟𝑒𝑎</m:t>
                        </m:r>
                        <m:r>
                          <a:rPr lang="en-US" sz="2400" b="0" i="1" smtClean="0">
                            <a:latin typeface="Cambria Math" panose="02040503050406030204" pitchFamily="18" charset="0"/>
                          </a:rPr>
                          <m:t> </m:t>
                        </m:r>
                        <m:r>
                          <a:rPr lang="en-US" sz="2400" b="0" i="1" smtClean="0">
                            <a:latin typeface="Cambria Math" panose="02040503050406030204" pitchFamily="18" charset="0"/>
                          </a:rPr>
                          <m:t>𝑜𝑓</m:t>
                        </m:r>
                        <m:r>
                          <a:rPr lang="en-US" sz="2400" b="0" i="1" smtClean="0">
                            <a:latin typeface="Cambria Math" panose="02040503050406030204" pitchFamily="18" charset="0"/>
                          </a:rPr>
                          <m:t> </m:t>
                        </m:r>
                        <m:r>
                          <a:rPr lang="en-US" sz="2400" b="0" i="1" smtClean="0">
                            <a:latin typeface="Cambria Math" panose="02040503050406030204" pitchFamily="18" charset="0"/>
                          </a:rPr>
                          <m:t>𝑎𝑙𝑙</m:t>
                        </m:r>
                        <m:r>
                          <a:rPr lang="en-US" sz="2400" b="0" i="1" smtClean="0">
                            <a:latin typeface="Cambria Math" panose="02040503050406030204" pitchFamily="18" charset="0"/>
                          </a:rPr>
                          <m:t> </m:t>
                        </m:r>
                        <m:r>
                          <a:rPr lang="en-US" sz="2400" b="0" i="1" smtClean="0">
                            <a:latin typeface="Cambria Math" panose="02040503050406030204" pitchFamily="18" charset="0"/>
                          </a:rPr>
                          <m:t>𝑛𝑎𝑛𝑜𝑝𝑎𝑟𝑡𝑖𝑐𝑙𝑒𝑠</m:t>
                        </m:r>
                        <m:r>
                          <a:rPr lang="en-US" sz="2400" b="0" i="1" smtClean="0">
                            <a:latin typeface="Cambria Math" panose="02040503050406030204" pitchFamily="18" charset="0"/>
                          </a:rPr>
                          <m:t> (</m:t>
                        </m:r>
                        <m:r>
                          <a:rPr lang="en-US" sz="2400" b="0" i="1" smtClean="0">
                            <a:latin typeface="Cambria Math" panose="02040503050406030204" pitchFamily="18" charset="0"/>
                          </a:rPr>
                          <m:t>𝐼𝑚𝑎𝑔𝑒𝐽</m:t>
                        </m:r>
                        <m:r>
                          <a:rPr lang="en-US" sz="2400" b="0" i="1" smtClean="0">
                            <a:latin typeface="Cambria Math" panose="02040503050406030204" pitchFamily="18" charset="0"/>
                          </a:rPr>
                          <m:t>)</m:t>
                        </m:r>
                      </m:num>
                      <m:den>
                        <m:r>
                          <a:rPr lang="en-US" sz="2400" b="0" i="1" smtClean="0">
                            <a:latin typeface="Cambria Math" panose="02040503050406030204" pitchFamily="18" charset="0"/>
                          </a:rPr>
                          <m:t>𝑆𝑢𝑟𝑓𝑎𝑐𝑒</m:t>
                        </m:r>
                        <m:r>
                          <a:rPr lang="en-US" sz="2400" b="0" i="1" smtClean="0">
                            <a:latin typeface="Cambria Math" panose="02040503050406030204" pitchFamily="18" charset="0"/>
                          </a:rPr>
                          <m:t> </m:t>
                        </m:r>
                        <m:r>
                          <a:rPr lang="en-US" sz="2400" b="0" i="1" smtClean="0">
                            <a:latin typeface="Cambria Math" panose="02040503050406030204" pitchFamily="18" charset="0"/>
                          </a:rPr>
                          <m:t>𝑎𝑟𝑒𝑎</m:t>
                        </m:r>
                        <m:r>
                          <a:rPr lang="en-US" sz="2400" b="0" i="1" smtClean="0">
                            <a:latin typeface="Cambria Math" panose="02040503050406030204" pitchFamily="18" charset="0"/>
                          </a:rPr>
                          <m:t> </m:t>
                        </m:r>
                        <m:r>
                          <a:rPr lang="en-US" sz="2400" b="0" i="1" smtClean="0">
                            <a:latin typeface="Cambria Math" panose="02040503050406030204" pitchFamily="18" charset="0"/>
                          </a:rPr>
                          <m:t>𝑜𝑓</m:t>
                        </m:r>
                        <m:r>
                          <a:rPr lang="en-US" sz="2400" b="0" i="1" smtClean="0">
                            <a:latin typeface="Cambria Math" panose="02040503050406030204" pitchFamily="18" charset="0"/>
                          </a:rPr>
                          <m:t> </m:t>
                        </m:r>
                        <m:r>
                          <a:rPr lang="en-US" sz="2400" b="0" i="1" smtClean="0">
                            <a:latin typeface="Cambria Math" panose="02040503050406030204" pitchFamily="18" charset="0"/>
                          </a:rPr>
                          <m:t>𝑁𝑎𝑛𝑜𝑝𝑎𝑟𝑡𝑖𝑐𝑙𝑒𝑠</m:t>
                        </m:r>
                        <m:r>
                          <a:rPr lang="en-US" sz="2400" b="0" i="1" smtClean="0">
                            <a:latin typeface="Cambria Math" panose="02040503050406030204" pitchFamily="18" charset="0"/>
                          </a:rPr>
                          <m:t> (0.0134</m:t>
                        </m:r>
                        <m:r>
                          <a:rPr lang="en-US" sz="2400" b="0" i="1" smtClean="0">
                            <a:latin typeface="Cambria Math" panose="02040503050406030204" pitchFamily="18" charset="0"/>
                          </a:rPr>
                          <m:t>𝑢</m:t>
                        </m:r>
                        <m:sSup>
                          <m:sSupPr>
                            <m:ctrlPr>
                              <a:rPr lang="en-US" sz="2400" b="0" i="1" smtClean="0">
                                <a:latin typeface="Cambria Math" panose="02040503050406030204" pitchFamily="18" charset="0"/>
                              </a:rPr>
                            </m:ctrlPr>
                          </m:sSupPr>
                          <m:e>
                            <m:r>
                              <a:rPr lang="en-US" sz="2400" b="0" i="1" smtClean="0">
                                <a:latin typeface="Cambria Math" panose="02040503050406030204" pitchFamily="18" charset="0"/>
                              </a:rPr>
                              <m:t>𝑚</m:t>
                            </m:r>
                          </m:e>
                          <m:sup>
                            <m:r>
                              <a:rPr lang="en-US" sz="2400" b="0" i="1" smtClean="0">
                                <a:latin typeface="Cambria Math" panose="02040503050406030204" pitchFamily="18" charset="0"/>
                              </a:rPr>
                              <m:t>2</m:t>
                            </m:r>
                          </m:sup>
                        </m:sSup>
                        <m:r>
                          <a:rPr lang="en-US" sz="2400" b="0" i="1" smtClean="0">
                            <a:latin typeface="Cambria Math" panose="02040503050406030204" pitchFamily="18" charset="0"/>
                          </a:rPr>
                          <m:t>)</m:t>
                        </m:r>
                      </m:den>
                    </m:f>
                    <m:r>
                      <a:rPr lang="en-US" sz="2400" b="0" i="0" smtClean="0">
                        <a:latin typeface="Cambria Math" panose="02040503050406030204" pitchFamily="18" charset="0"/>
                      </a:rPr>
                      <m:t> </m:t>
                    </m:r>
                    <m:r>
                      <m:rPr>
                        <m:sty m:val="p"/>
                      </m:rPr>
                      <a:rPr lang="en-US" sz="2400" b="0" i="0" smtClean="0">
                        <a:latin typeface="Cambria Math" panose="02040503050406030204" pitchFamily="18" charset="0"/>
                      </a:rPr>
                      <m:t>x</m:t>
                    </m:r>
                    <m:r>
                      <a:rPr lang="en-US" sz="2400" b="0" i="0" smtClean="0">
                        <a:latin typeface="Cambria Math" panose="02040503050406030204" pitchFamily="18" charset="0"/>
                      </a:rPr>
                      <m:t> </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1</m:t>
                        </m:r>
                      </m:num>
                      <m:den>
                        <m:r>
                          <a:rPr lang="en-US" sz="2400" b="0" i="1" smtClean="0">
                            <a:latin typeface="Cambria Math" panose="02040503050406030204" pitchFamily="18" charset="0"/>
                          </a:rPr>
                          <m:t>20</m:t>
                        </m:r>
                        <m:r>
                          <a:rPr lang="en-US" sz="2400" b="0" i="1" smtClean="0">
                            <a:latin typeface="Cambria Math" panose="02040503050406030204" pitchFamily="18" charset="0"/>
                          </a:rPr>
                          <m:t>𝑢𝑙</m:t>
                        </m:r>
                      </m:den>
                    </m:f>
                  </m:oMath>
                </a14:m>
                <a:r>
                  <a:rPr lang="en-US" sz="2400" dirty="0"/>
                  <a:t> = </a:t>
                </a:r>
                <a14:m>
                  <m:oMath xmlns:m="http://schemas.openxmlformats.org/officeDocument/2006/math">
                    <m:f>
                      <m:fPr>
                        <m:ctrlPr>
                          <a:rPr lang="en-US" sz="2400" i="1" smtClean="0">
                            <a:latin typeface="Cambria Math" panose="02040503050406030204" pitchFamily="18" charset="0"/>
                          </a:rPr>
                        </m:ctrlPr>
                      </m:fPr>
                      <m:num>
                        <m:r>
                          <a:rPr lang="en-US" sz="2400" b="0" i="1" smtClean="0">
                            <a:latin typeface="Cambria Math" panose="02040503050406030204" pitchFamily="18" charset="0"/>
                          </a:rPr>
                          <m:t>𝑁𝑢𝑚𝑏𝑒𝑟</m:t>
                        </m:r>
                        <m:r>
                          <a:rPr lang="en-US" sz="2400" b="0" i="1" smtClean="0">
                            <a:latin typeface="Cambria Math" panose="02040503050406030204" pitchFamily="18" charset="0"/>
                          </a:rPr>
                          <m:t> </m:t>
                        </m:r>
                        <m:r>
                          <a:rPr lang="en-US" sz="2400" b="0" i="1" smtClean="0">
                            <a:latin typeface="Cambria Math" panose="02040503050406030204" pitchFamily="18" charset="0"/>
                          </a:rPr>
                          <m:t>𝑜𝑓</m:t>
                        </m:r>
                        <m:r>
                          <a:rPr lang="en-US" sz="2400" b="0" i="1" smtClean="0">
                            <a:latin typeface="Cambria Math" panose="02040503050406030204" pitchFamily="18" charset="0"/>
                          </a:rPr>
                          <m:t> </m:t>
                        </m:r>
                        <m:r>
                          <a:rPr lang="en-US" sz="2400" b="0" i="1" smtClean="0">
                            <a:latin typeface="Cambria Math" panose="02040503050406030204" pitchFamily="18" charset="0"/>
                          </a:rPr>
                          <m:t>𝑛𝑎𝑛𝑜𝑝𝑎𝑟𝑡𝑖𝑐𝑙𝑒𝑠</m:t>
                        </m:r>
                      </m:num>
                      <m:den>
                        <m:r>
                          <a:rPr lang="en-US" sz="2400" b="0" i="1" smtClean="0">
                            <a:latin typeface="Cambria Math" panose="02040503050406030204" pitchFamily="18" charset="0"/>
                          </a:rPr>
                          <m:t>𝑢𝑙</m:t>
                        </m:r>
                      </m:den>
                    </m:f>
                  </m:oMath>
                </a14:m>
                <a:endParaRPr lang="en-US" sz="2400" dirty="0"/>
              </a:p>
              <a:p>
                <a:pPr marL="0" marR="0" lvl="0" indent="0" algn="l" rtl="0">
                  <a:spcBef>
                    <a:spcPts val="0"/>
                  </a:spcBef>
                  <a:spcAft>
                    <a:spcPts val="0"/>
                  </a:spcAft>
                  <a:buNone/>
                </a:pPr>
                <a:endParaRPr lang="en-US" sz="2200" b="1" dirty="0">
                  <a:solidFill>
                    <a:schemeClr val="bg2"/>
                  </a:solidFill>
                </a:endParaRPr>
              </a:p>
              <a:p>
                <a:r>
                  <a:rPr lang="fr-FR" sz="2300" b="1" dirty="0">
                    <a:solidFill>
                      <a:schemeClr val="bg2"/>
                    </a:solidFill>
                    <a:latin typeface="+mj-lt"/>
                  </a:rPr>
                  <a:t>Figure 5: </a:t>
                </a:r>
                <a:r>
                  <a:rPr lang="fr-FR" sz="2300" b="1" dirty="0" err="1">
                    <a:solidFill>
                      <a:schemeClr val="bg2"/>
                    </a:solidFill>
                    <a:latin typeface="+mj-lt"/>
                  </a:rPr>
                  <a:t>Particles</a:t>
                </a:r>
                <a:r>
                  <a:rPr lang="fr-FR" sz="2300" b="1" dirty="0">
                    <a:solidFill>
                      <a:schemeClr val="bg2"/>
                    </a:solidFill>
                    <a:latin typeface="+mj-lt"/>
                  </a:rPr>
                  <a:t> per </a:t>
                </a:r>
                <a:r>
                  <a:rPr lang="fr-FR" sz="2300" b="1" dirty="0">
                    <a:solidFill>
                      <a:schemeClr val="bg2"/>
                    </a:solidFill>
                    <a:latin typeface="+mj-lt"/>
                    <a:ea typeface="Calibri"/>
                    <a:cs typeface="Calibri"/>
                    <a:sym typeface="Calibri"/>
                  </a:rPr>
                  <a:t>µL </a:t>
                </a:r>
                <a:r>
                  <a:rPr lang="fr-FR" sz="2300" b="1" dirty="0" err="1">
                    <a:solidFill>
                      <a:schemeClr val="bg2"/>
                    </a:solidFill>
                    <a:latin typeface="+mj-lt"/>
                    <a:ea typeface="Calibri"/>
                    <a:cs typeface="Calibri"/>
                    <a:sym typeface="Calibri"/>
                  </a:rPr>
                  <a:t>calculation</a:t>
                </a:r>
                <a:endParaRPr lang="fr-FR" sz="2300" b="1" dirty="0">
                  <a:solidFill>
                    <a:schemeClr val="bg2"/>
                  </a:solidFill>
                  <a:latin typeface="+mj-lt"/>
                </a:endParaRPr>
              </a:p>
              <a:p>
                <a:pPr marL="0" marR="0" lvl="0" indent="0" algn="l" rtl="0">
                  <a:spcBef>
                    <a:spcPts val="0"/>
                  </a:spcBef>
                  <a:spcAft>
                    <a:spcPts val="0"/>
                  </a:spcAft>
                  <a:buNone/>
                </a:pPr>
                <a:endParaRPr lang="en-US" sz="2200" b="1" dirty="0">
                  <a:solidFill>
                    <a:schemeClr val="bg2"/>
                  </a:solidFill>
                </a:endParaRPr>
              </a:p>
            </p:txBody>
          </p:sp>
        </mc:Choice>
        <mc:Fallback>
          <p:sp>
            <p:nvSpPr>
              <p:cNvPr id="74" name="Shape 74"/>
              <p:cNvSpPr txBox="1">
                <a:spLocks noRot="1" noChangeAspect="1" noMove="1" noResize="1" noEditPoints="1" noAdjustHandles="1" noChangeArrowheads="1" noChangeShapeType="1" noTextEdit="1"/>
              </p:cNvSpPr>
              <p:nvPr/>
            </p:nvSpPr>
            <p:spPr>
              <a:xfrm>
                <a:off x="30559600" y="6062678"/>
                <a:ext cx="12877014" cy="4234532"/>
              </a:xfrm>
              <a:prstGeom prst="rect">
                <a:avLst/>
              </a:prstGeom>
              <a:blipFill>
                <a:blip r:embed="rId11"/>
                <a:stretch>
                  <a:fillRect l="-710" t="-1009" b="-720"/>
                </a:stretch>
              </a:blipFill>
              <a:ln>
                <a:noFill/>
              </a:ln>
            </p:spPr>
            <p:txBody>
              <a:bodyPr/>
              <a:lstStyle/>
              <a:p>
                <a:r>
                  <a:rPr lang="en-US">
                    <a:noFill/>
                  </a:rPr>
                  <a:t> </a:t>
                </a:r>
              </a:p>
            </p:txBody>
          </p:sp>
        </mc:Fallback>
      </mc:AlternateContent>
      <p:grpSp>
        <p:nvGrpSpPr>
          <p:cNvPr id="75" name="Shape 75"/>
          <p:cNvGrpSpPr/>
          <p:nvPr/>
        </p:nvGrpSpPr>
        <p:grpSpPr>
          <a:xfrm>
            <a:off x="1184547" y="16180873"/>
            <a:ext cx="12770653" cy="3048212"/>
            <a:chOff x="0" y="-20094"/>
            <a:chExt cx="7268029" cy="1394552"/>
          </a:xfrm>
        </p:grpSpPr>
        <p:grpSp>
          <p:nvGrpSpPr>
            <p:cNvPr id="76" name="Shape 76"/>
            <p:cNvGrpSpPr/>
            <p:nvPr/>
          </p:nvGrpSpPr>
          <p:grpSpPr>
            <a:xfrm>
              <a:off x="0" y="-6289"/>
              <a:ext cx="1591894" cy="1380747"/>
              <a:chOff x="0" y="-44389"/>
              <a:chExt cx="1591894" cy="1380747"/>
            </a:xfrm>
          </p:grpSpPr>
          <p:sp>
            <p:nvSpPr>
              <p:cNvPr id="77" name="Shape 77"/>
              <p:cNvSpPr/>
              <p:nvPr/>
            </p:nvSpPr>
            <p:spPr>
              <a:xfrm>
                <a:off x="0" y="631508"/>
                <a:ext cx="771525" cy="704850"/>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7258">
                  <a:solidFill>
                    <a:schemeClr val="dk1"/>
                  </a:solidFill>
                  <a:latin typeface="Arial"/>
                  <a:ea typeface="Arial"/>
                  <a:cs typeface="Arial"/>
                  <a:sym typeface="Arial"/>
                </a:endParaRPr>
              </a:p>
            </p:txBody>
          </p:sp>
          <p:pic>
            <p:nvPicPr>
              <p:cNvPr id="78" name="Shape 78"/>
              <p:cNvPicPr preferRelativeResize="0"/>
              <p:nvPr/>
            </p:nvPicPr>
            <p:blipFill rotWithShape="1">
              <a:blip r:embed="rId12">
                <a:alphaModFix/>
              </a:blip>
              <a:srcRect/>
              <a:stretch/>
            </p:blipFill>
            <p:spPr>
              <a:xfrm rot="-7772832">
                <a:off x="638175" y="231458"/>
                <a:ext cx="940435" cy="477520"/>
              </a:xfrm>
              <a:prstGeom prst="rect">
                <a:avLst/>
              </a:prstGeom>
              <a:noFill/>
              <a:ln>
                <a:noFill/>
              </a:ln>
            </p:spPr>
          </p:pic>
          <p:cxnSp>
            <p:nvCxnSpPr>
              <p:cNvPr id="79" name="Shape 79"/>
              <p:cNvCxnSpPr/>
              <p:nvPr/>
            </p:nvCxnSpPr>
            <p:spPr>
              <a:xfrm rot="-5400000">
                <a:off x="666761" y="653687"/>
                <a:ext cx="561900" cy="428700"/>
              </a:xfrm>
              <a:prstGeom prst="bentConnector3">
                <a:avLst>
                  <a:gd name="adj1" fmla="val 50000"/>
                </a:avLst>
              </a:prstGeom>
              <a:noFill/>
              <a:ln w="9525" cap="flat" cmpd="sng">
                <a:solidFill>
                  <a:schemeClr val="dk1"/>
                </a:solidFill>
                <a:prstDash val="solid"/>
                <a:miter lim="800000"/>
                <a:headEnd type="none" w="sm" len="sm"/>
                <a:tailEnd type="none" w="sm" len="sm"/>
              </a:ln>
            </p:spPr>
          </p:cxnSp>
          <p:cxnSp>
            <p:nvCxnSpPr>
              <p:cNvPr id="80" name="Shape 80"/>
              <p:cNvCxnSpPr/>
              <p:nvPr/>
            </p:nvCxnSpPr>
            <p:spPr>
              <a:xfrm>
                <a:off x="1152525" y="307658"/>
                <a:ext cx="123825" cy="114300"/>
              </a:xfrm>
              <a:prstGeom prst="straightConnector1">
                <a:avLst/>
              </a:prstGeom>
              <a:noFill/>
              <a:ln w="9525" cap="flat" cmpd="sng">
                <a:solidFill>
                  <a:schemeClr val="dk1"/>
                </a:solidFill>
                <a:prstDash val="solid"/>
                <a:miter lim="800000"/>
                <a:headEnd type="none" w="sm" len="sm"/>
                <a:tailEnd type="none" w="sm" len="sm"/>
              </a:ln>
            </p:spPr>
          </p:cxnSp>
        </p:grpSp>
        <p:sp>
          <p:nvSpPr>
            <p:cNvPr id="81" name="Shape 81"/>
            <p:cNvSpPr/>
            <p:nvPr/>
          </p:nvSpPr>
          <p:spPr>
            <a:xfrm>
              <a:off x="1724025" y="638175"/>
              <a:ext cx="533400" cy="444960"/>
            </a:xfrm>
            <a:prstGeom prst="mathPlus">
              <a:avLst>
                <a:gd name="adj1" fmla="val 2352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7258">
                <a:solidFill>
                  <a:schemeClr val="dk1"/>
                </a:solidFill>
                <a:latin typeface="Arial"/>
                <a:ea typeface="Arial"/>
                <a:cs typeface="Arial"/>
                <a:sym typeface="Arial"/>
              </a:endParaRPr>
            </a:p>
          </p:txBody>
        </p:sp>
        <p:grpSp>
          <p:nvGrpSpPr>
            <p:cNvPr id="82" name="Shape 82"/>
            <p:cNvGrpSpPr/>
            <p:nvPr/>
          </p:nvGrpSpPr>
          <p:grpSpPr>
            <a:xfrm>
              <a:off x="2190750" y="200025"/>
              <a:ext cx="1200150" cy="926464"/>
              <a:chOff x="0" y="0"/>
              <a:chExt cx="1200150" cy="926464"/>
            </a:xfrm>
          </p:grpSpPr>
          <p:grpSp>
            <p:nvGrpSpPr>
              <p:cNvPr id="83" name="Shape 83"/>
              <p:cNvGrpSpPr/>
              <p:nvPr/>
            </p:nvGrpSpPr>
            <p:grpSpPr>
              <a:xfrm>
                <a:off x="628650" y="266700"/>
                <a:ext cx="571500" cy="659764"/>
                <a:chOff x="0" y="0"/>
                <a:chExt cx="571500" cy="659817"/>
              </a:xfrm>
            </p:grpSpPr>
            <p:cxnSp>
              <p:nvCxnSpPr>
                <p:cNvPr id="84" name="Shape 84"/>
                <p:cNvCxnSpPr/>
                <p:nvPr/>
              </p:nvCxnSpPr>
              <p:spPr>
                <a:xfrm>
                  <a:off x="0" y="47625"/>
                  <a:ext cx="228600" cy="247650"/>
                </a:xfrm>
                <a:prstGeom prst="straightConnector1">
                  <a:avLst/>
                </a:prstGeom>
                <a:noFill/>
                <a:ln w="9525" cap="flat" cmpd="sng">
                  <a:solidFill>
                    <a:schemeClr val="accent1"/>
                  </a:solidFill>
                  <a:prstDash val="solid"/>
                  <a:miter lim="800000"/>
                  <a:headEnd type="none" w="sm" len="sm"/>
                  <a:tailEnd type="none" w="sm" len="sm"/>
                </a:ln>
              </p:spPr>
            </p:cxnSp>
            <p:cxnSp>
              <p:nvCxnSpPr>
                <p:cNvPr id="85" name="Shape 85"/>
                <p:cNvCxnSpPr/>
                <p:nvPr/>
              </p:nvCxnSpPr>
              <p:spPr>
                <a:xfrm>
                  <a:off x="47625" y="0"/>
                  <a:ext cx="228600" cy="247650"/>
                </a:xfrm>
                <a:prstGeom prst="straightConnector1">
                  <a:avLst/>
                </a:prstGeom>
                <a:noFill/>
                <a:ln w="9525" cap="flat" cmpd="sng">
                  <a:solidFill>
                    <a:schemeClr val="accent1"/>
                  </a:solidFill>
                  <a:prstDash val="solid"/>
                  <a:miter lim="800000"/>
                  <a:headEnd type="none" w="sm" len="sm"/>
                  <a:tailEnd type="none" w="sm" len="sm"/>
                </a:ln>
              </p:spPr>
            </p:cxnSp>
            <p:cxnSp>
              <p:nvCxnSpPr>
                <p:cNvPr id="86" name="Shape 86"/>
                <p:cNvCxnSpPr/>
                <p:nvPr/>
              </p:nvCxnSpPr>
              <p:spPr>
                <a:xfrm flipH="1">
                  <a:off x="314325" y="47625"/>
                  <a:ext cx="200025" cy="200025"/>
                </a:xfrm>
                <a:prstGeom prst="straightConnector1">
                  <a:avLst/>
                </a:prstGeom>
                <a:noFill/>
                <a:ln w="9525" cap="flat" cmpd="sng">
                  <a:solidFill>
                    <a:schemeClr val="accent1"/>
                  </a:solidFill>
                  <a:prstDash val="solid"/>
                  <a:miter lim="800000"/>
                  <a:headEnd type="none" w="sm" len="sm"/>
                  <a:tailEnd type="none" w="sm" len="sm"/>
                </a:ln>
              </p:spPr>
            </p:cxnSp>
            <p:cxnSp>
              <p:nvCxnSpPr>
                <p:cNvPr id="87" name="Shape 87"/>
                <p:cNvCxnSpPr/>
                <p:nvPr/>
              </p:nvCxnSpPr>
              <p:spPr>
                <a:xfrm flipH="1">
                  <a:off x="323850" y="57150"/>
                  <a:ext cx="247650" cy="276225"/>
                </a:xfrm>
                <a:prstGeom prst="straightConnector1">
                  <a:avLst/>
                </a:prstGeom>
                <a:noFill/>
                <a:ln w="9525" cap="flat" cmpd="sng">
                  <a:solidFill>
                    <a:schemeClr val="accent1"/>
                  </a:solidFill>
                  <a:prstDash val="solid"/>
                  <a:miter lim="800000"/>
                  <a:headEnd type="none" w="sm" len="sm"/>
                  <a:tailEnd type="none" w="sm" len="sm"/>
                </a:ln>
              </p:spPr>
            </p:cxnSp>
            <p:cxnSp>
              <p:nvCxnSpPr>
                <p:cNvPr id="88" name="Shape 88"/>
                <p:cNvCxnSpPr/>
                <p:nvPr/>
              </p:nvCxnSpPr>
              <p:spPr>
                <a:xfrm flipH="1">
                  <a:off x="257175" y="352425"/>
                  <a:ext cx="9525" cy="307392"/>
                </a:xfrm>
                <a:prstGeom prst="straightConnector1">
                  <a:avLst/>
                </a:prstGeom>
                <a:noFill/>
                <a:ln w="9525" cap="flat" cmpd="sng">
                  <a:solidFill>
                    <a:schemeClr val="accent1"/>
                  </a:solidFill>
                  <a:prstDash val="solid"/>
                  <a:miter lim="800000"/>
                  <a:headEnd type="none" w="sm" len="sm"/>
                  <a:tailEnd type="none" w="sm" len="sm"/>
                </a:ln>
              </p:spPr>
            </p:cxnSp>
            <p:cxnSp>
              <p:nvCxnSpPr>
                <p:cNvPr id="89" name="Shape 89"/>
                <p:cNvCxnSpPr/>
                <p:nvPr/>
              </p:nvCxnSpPr>
              <p:spPr>
                <a:xfrm flipH="1">
                  <a:off x="314325" y="352425"/>
                  <a:ext cx="9525" cy="307392"/>
                </a:xfrm>
                <a:prstGeom prst="straightConnector1">
                  <a:avLst/>
                </a:prstGeom>
                <a:noFill/>
                <a:ln w="9525" cap="flat" cmpd="sng">
                  <a:solidFill>
                    <a:schemeClr val="accent1"/>
                  </a:solidFill>
                  <a:prstDash val="solid"/>
                  <a:miter lim="800000"/>
                  <a:headEnd type="none" w="sm" len="sm"/>
                  <a:tailEnd type="none" w="sm" len="sm"/>
                </a:ln>
              </p:spPr>
            </p:cxnSp>
          </p:grpSp>
          <p:pic>
            <p:nvPicPr>
              <p:cNvPr id="90" name="Shape 90"/>
              <p:cNvPicPr preferRelativeResize="0"/>
              <p:nvPr/>
            </p:nvPicPr>
            <p:blipFill rotWithShape="1">
              <a:blip r:embed="rId13">
                <a:alphaModFix/>
              </a:blip>
              <a:srcRect/>
              <a:stretch/>
            </p:blipFill>
            <p:spPr>
              <a:xfrm>
                <a:off x="0" y="0"/>
                <a:ext cx="542925" cy="266700"/>
              </a:xfrm>
              <a:prstGeom prst="rect">
                <a:avLst/>
              </a:prstGeom>
              <a:noFill/>
              <a:ln>
                <a:noFill/>
              </a:ln>
            </p:spPr>
          </p:pic>
        </p:grpSp>
        <p:sp>
          <p:nvSpPr>
            <p:cNvPr id="91" name="Shape 91"/>
            <p:cNvSpPr/>
            <p:nvPr/>
          </p:nvSpPr>
          <p:spPr>
            <a:xfrm>
              <a:off x="3571875" y="666750"/>
              <a:ext cx="619125" cy="330667"/>
            </a:xfrm>
            <a:prstGeom prst="rightArrow">
              <a:avLst>
                <a:gd name="adj1" fmla="val 50000"/>
                <a:gd name="adj2" fmla="val 50000"/>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7258">
                <a:solidFill>
                  <a:schemeClr val="lt1"/>
                </a:solidFill>
                <a:latin typeface="Arial"/>
                <a:ea typeface="Arial"/>
                <a:cs typeface="Arial"/>
                <a:sym typeface="Arial"/>
              </a:endParaRPr>
            </a:p>
          </p:txBody>
        </p:sp>
        <p:grpSp>
          <p:nvGrpSpPr>
            <p:cNvPr id="92" name="Shape 92"/>
            <p:cNvGrpSpPr/>
            <p:nvPr/>
          </p:nvGrpSpPr>
          <p:grpSpPr>
            <a:xfrm>
              <a:off x="4495800" y="-20094"/>
              <a:ext cx="2772229" cy="1243036"/>
              <a:chOff x="0" y="-20094"/>
              <a:chExt cx="2772229" cy="1243036"/>
            </a:xfrm>
          </p:grpSpPr>
          <p:grpSp>
            <p:nvGrpSpPr>
              <p:cNvPr id="93" name="Shape 93"/>
              <p:cNvGrpSpPr/>
              <p:nvPr/>
            </p:nvGrpSpPr>
            <p:grpSpPr>
              <a:xfrm>
                <a:off x="0" y="352365"/>
                <a:ext cx="1507221" cy="870577"/>
                <a:chOff x="0" y="-75106"/>
                <a:chExt cx="2225506" cy="1713406"/>
              </a:xfrm>
            </p:grpSpPr>
            <p:sp>
              <p:nvSpPr>
                <p:cNvPr id="94" name="Shape 94"/>
                <p:cNvSpPr/>
                <p:nvPr/>
              </p:nvSpPr>
              <p:spPr>
                <a:xfrm>
                  <a:off x="0" y="1038225"/>
                  <a:ext cx="790575" cy="600075"/>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7258">
                    <a:solidFill>
                      <a:schemeClr val="dk1"/>
                    </a:solidFill>
                    <a:latin typeface="Arial"/>
                    <a:ea typeface="Arial"/>
                    <a:cs typeface="Arial"/>
                    <a:sym typeface="Arial"/>
                  </a:endParaRPr>
                </a:p>
              </p:txBody>
            </p:sp>
            <p:cxnSp>
              <p:nvCxnSpPr>
                <p:cNvPr id="95" name="Shape 95"/>
                <p:cNvCxnSpPr/>
                <p:nvPr/>
              </p:nvCxnSpPr>
              <p:spPr>
                <a:xfrm rot="-5400000">
                  <a:off x="776250" y="1071450"/>
                  <a:ext cx="209700" cy="162000"/>
                </a:xfrm>
                <a:prstGeom prst="bentConnector3">
                  <a:avLst>
                    <a:gd name="adj1" fmla="val 50000"/>
                  </a:avLst>
                </a:prstGeom>
                <a:noFill/>
                <a:ln w="9525" cap="flat" cmpd="sng">
                  <a:solidFill>
                    <a:schemeClr val="dk1"/>
                  </a:solidFill>
                  <a:prstDash val="solid"/>
                  <a:miter lim="800000"/>
                  <a:headEnd type="none" w="sm" len="sm"/>
                  <a:tailEnd type="none" w="sm" len="sm"/>
                </a:ln>
              </p:spPr>
            </p:cxnSp>
            <p:grpSp>
              <p:nvGrpSpPr>
                <p:cNvPr id="96" name="Shape 96"/>
                <p:cNvGrpSpPr/>
                <p:nvPr/>
              </p:nvGrpSpPr>
              <p:grpSpPr>
                <a:xfrm>
                  <a:off x="716860" y="-75106"/>
                  <a:ext cx="1508646" cy="1689627"/>
                  <a:chOff x="-226115" y="-75106"/>
                  <a:chExt cx="1508646" cy="1689627"/>
                </a:xfrm>
              </p:grpSpPr>
              <p:pic>
                <p:nvPicPr>
                  <p:cNvPr id="97" name="Shape 97"/>
                  <p:cNvPicPr preferRelativeResize="0"/>
                  <p:nvPr/>
                </p:nvPicPr>
                <p:blipFill rotWithShape="1">
                  <a:blip r:embed="rId14">
                    <a:alphaModFix/>
                  </a:blip>
                  <a:srcRect/>
                  <a:stretch/>
                </p:blipFill>
                <p:spPr>
                  <a:xfrm rot="-6969483">
                    <a:off x="-161925" y="400050"/>
                    <a:ext cx="1238250" cy="914400"/>
                  </a:xfrm>
                  <a:prstGeom prst="rect">
                    <a:avLst/>
                  </a:prstGeom>
                  <a:noFill/>
                  <a:ln>
                    <a:noFill/>
                  </a:ln>
                </p:spPr>
              </p:pic>
              <p:grpSp>
                <p:nvGrpSpPr>
                  <p:cNvPr id="98" name="Shape 98"/>
                  <p:cNvGrpSpPr/>
                  <p:nvPr/>
                </p:nvGrpSpPr>
                <p:grpSpPr>
                  <a:xfrm rot="-1141028">
                    <a:off x="619126" y="0"/>
                    <a:ext cx="571500" cy="659817"/>
                    <a:chOff x="0" y="0"/>
                    <a:chExt cx="571500" cy="659817"/>
                  </a:xfrm>
                </p:grpSpPr>
                <p:cxnSp>
                  <p:nvCxnSpPr>
                    <p:cNvPr id="99" name="Shape 99"/>
                    <p:cNvCxnSpPr/>
                    <p:nvPr/>
                  </p:nvCxnSpPr>
                  <p:spPr>
                    <a:xfrm>
                      <a:off x="0" y="47625"/>
                      <a:ext cx="228600" cy="247650"/>
                    </a:xfrm>
                    <a:prstGeom prst="straightConnector1">
                      <a:avLst/>
                    </a:prstGeom>
                    <a:noFill/>
                    <a:ln w="9525" cap="flat" cmpd="sng">
                      <a:solidFill>
                        <a:schemeClr val="accent1"/>
                      </a:solidFill>
                      <a:prstDash val="solid"/>
                      <a:miter lim="800000"/>
                      <a:headEnd type="none" w="sm" len="sm"/>
                      <a:tailEnd type="none" w="sm" len="sm"/>
                    </a:ln>
                  </p:spPr>
                </p:cxnSp>
                <p:cxnSp>
                  <p:nvCxnSpPr>
                    <p:cNvPr id="100" name="Shape 100"/>
                    <p:cNvCxnSpPr/>
                    <p:nvPr/>
                  </p:nvCxnSpPr>
                  <p:spPr>
                    <a:xfrm>
                      <a:off x="47625" y="0"/>
                      <a:ext cx="228600" cy="247650"/>
                    </a:xfrm>
                    <a:prstGeom prst="straightConnector1">
                      <a:avLst/>
                    </a:prstGeom>
                    <a:noFill/>
                    <a:ln w="9525" cap="flat" cmpd="sng">
                      <a:solidFill>
                        <a:schemeClr val="accent1"/>
                      </a:solidFill>
                      <a:prstDash val="solid"/>
                      <a:miter lim="800000"/>
                      <a:headEnd type="none" w="sm" len="sm"/>
                      <a:tailEnd type="none" w="sm" len="sm"/>
                    </a:ln>
                  </p:spPr>
                </p:cxnSp>
                <p:cxnSp>
                  <p:nvCxnSpPr>
                    <p:cNvPr id="101" name="Shape 101"/>
                    <p:cNvCxnSpPr/>
                    <p:nvPr/>
                  </p:nvCxnSpPr>
                  <p:spPr>
                    <a:xfrm flipH="1">
                      <a:off x="314325" y="47625"/>
                      <a:ext cx="200025" cy="200025"/>
                    </a:xfrm>
                    <a:prstGeom prst="straightConnector1">
                      <a:avLst/>
                    </a:prstGeom>
                    <a:noFill/>
                    <a:ln w="9525" cap="flat" cmpd="sng">
                      <a:solidFill>
                        <a:schemeClr val="accent1"/>
                      </a:solidFill>
                      <a:prstDash val="solid"/>
                      <a:miter lim="800000"/>
                      <a:headEnd type="none" w="sm" len="sm"/>
                      <a:tailEnd type="none" w="sm" len="sm"/>
                    </a:ln>
                  </p:spPr>
                </p:cxnSp>
                <p:cxnSp>
                  <p:nvCxnSpPr>
                    <p:cNvPr id="102" name="Shape 102"/>
                    <p:cNvCxnSpPr/>
                    <p:nvPr/>
                  </p:nvCxnSpPr>
                  <p:spPr>
                    <a:xfrm flipH="1">
                      <a:off x="323850" y="57150"/>
                      <a:ext cx="247650" cy="276225"/>
                    </a:xfrm>
                    <a:prstGeom prst="straightConnector1">
                      <a:avLst/>
                    </a:prstGeom>
                    <a:noFill/>
                    <a:ln w="9525" cap="flat" cmpd="sng">
                      <a:solidFill>
                        <a:schemeClr val="accent1"/>
                      </a:solidFill>
                      <a:prstDash val="solid"/>
                      <a:miter lim="800000"/>
                      <a:headEnd type="none" w="sm" len="sm"/>
                      <a:tailEnd type="none" w="sm" len="sm"/>
                    </a:ln>
                  </p:spPr>
                </p:cxnSp>
                <p:cxnSp>
                  <p:nvCxnSpPr>
                    <p:cNvPr id="103" name="Shape 103"/>
                    <p:cNvCxnSpPr/>
                    <p:nvPr/>
                  </p:nvCxnSpPr>
                  <p:spPr>
                    <a:xfrm flipH="1">
                      <a:off x="257175" y="352425"/>
                      <a:ext cx="9525" cy="307392"/>
                    </a:xfrm>
                    <a:prstGeom prst="straightConnector1">
                      <a:avLst/>
                    </a:prstGeom>
                    <a:noFill/>
                    <a:ln w="9525" cap="flat" cmpd="sng">
                      <a:solidFill>
                        <a:schemeClr val="accent1"/>
                      </a:solidFill>
                      <a:prstDash val="solid"/>
                      <a:miter lim="800000"/>
                      <a:headEnd type="none" w="sm" len="sm"/>
                      <a:tailEnd type="none" w="sm" len="sm"/>
                    </a:ln>
                  </p:spPr>
                </p:cxnSp>
                <p:cxnSp>
                  <p:nvCxnSpPr>
                    <p:cNvPr id="104" name="Shape 104"/>
                    <p:cNvCxnSpPr/>
                    <p:nvPr/>
                  </p:nvCxnSpPr>
                  <p:spPr>
                    <a:xfrm flipH="1">
                      <a:off x="314325" y="352425"/>
                      <a:ext cx="9525" cy="307392"/>
                    </a:xfrm>
                    <a:prstGeom prst="straightConnector1">
                      <a:avLst/>
                    </a:prstGeom>
                    <a:noFill/>
                    <a:ln w="9525" cap="flat" cmpd="sng">
                      <a:solidFill>
                        <a:schemeClr val="accent1"/>
                      </a:solidFill>
                      <a:prstDash val="solid"/>
                      <a:miter lim="800000"/>
                      <a:headEnd type="none" w="sm" len="sm"/>
                      <a:tailEnd type="none" w="sm" len="sm"/>
                    </a:ln>
                  </p:spPr>
                </p:cxnSp>
              </p:grpSp>
              <p:cxnSp>
                <p:nvCxnSpPr>
                  <p:cNvPr id="105" name="Shape 105"/>
                  <p:cNvCxnSpPr/>
                  <p:nvPr/>
                </p:nvCxnSpPr>
                <p:spPr>
                  <a:xfrm rot="10800000" flipH="1">
                    <a:off x="704850" y="352425"/>
                    <a:ext cx="114300" cy="32875"/>
                  </a:xfrm>
                  <a:prstGeom prst="straightConnector1">
                    <a:avLst/>
                  </a:prstGeom>
                  <a:noFill/>
                  <a:ln w="9525" cap="flat" cmpd="sng">
                    <a:solidFill>
                      <a:schemeClr val="dk1"/>
                    </a:solidFill>
                    <a:prstDash val="solid"/>
                    <a:miter lim="800000"/>
                    <a:headEnd type="none" w="sm" len="sm"/>
                    <a:tailEnd type="none" w="sm" len="sm"/>
                  </a:ln>
                </p:spPr>
              </p:cxnSp>
            </p:grpSp>
          </p:grpSp>
          <p:grpSp>
            <p:nvGrpSpPr>
              <p:cNvPr id="106" name="Shape 106"/>
              <p:cNvGrpSpPr/>
              <p:nvPr/>
            </p:nvGrpSpPr>
            <p:grpSpPr>
              <a:xfrm rot="-3030287">
                <a:off x="1228726" y="180974"/>
                <a:ext cx="364670" cy="369551"/>
                <a:chOff x="0" y="0"/>
                <a:chExt cx="571500" cy="659817"/>
              </a:xfrm>
            </p:grpSpPr>
            <p:cxnSp>
              <p:nvCxnSpPr>
                <p:cNvPr id="107" name="Shape 107"/>
                <p:cNvCxnSpPr/>
                <p:nvPr/>
              </p:nvCxnSpPr>
              <p:spPr>
                <a:xfrm>
                  <a:off x="0" y="47625"/>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08" name="Shape 108"/>
                <p:cNvCxnSpPr/>
                <p:nvPr/>
              </p:nvCxnSpPr>
              <p:spPr>
                <a:xfrm>
                  <a:off x="47625" y="0"/>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09" name="Shape 109"/>
                <p:cNvCxnSpPr/>
                <p:nvPr/>
              </p:nvCxnSpPr>
              <p:spPr>
                <a:xfrm flipH="1">
                  <a:off x="314325" y="47625"/>
                  <a:ext cx="200025" cy="200025"/>
                </a:xfrm>
                <a:prstGeom prst="straightConnector1">
                  <a:avLst/>
                </a:prstGeom>
                <a:noFill/>
                <a:ln w="12700" cap="flat" cmpd="sng">
                  <a:solidFill>
                    <a:schemeClr val="dk1"/>
                  </a:solidFill>
                  <a:prstDash val="solid"/>
                  <a:miter lim="800000"/>
                  <a:headEnd type="none" w="sm" len="sm"/>
                  <a:tailEnd type="none" w="sm" len="sm"/>
                </a:ln>
              </p:spPr>
            </p:cxnSp>
            <p:cxnSp>
              <p:nvCxnSpPr>
                <p:cNvPr id="110" name="Shape 110"/>
                <p:cNvCxnSpPr/>
                <p:nvPr/>
              </p:nvCxnSpPr>
              <p:spPr>
                <a:xfrm flipH="1">
                  <a:off x="323850" y="57150"/>
                  <a:ext cx="247650" cy="276225"/>
                </a:xfrm>
                <a:prstGeom prst="straightConnector1">
                  <a:avLst/>
                </a:prstGeom>
                <a:noFill/>
                <a:ln w="12700" cap="flat" cmpd="sng">
                  <a:solidFill>
                    <a:schemeClr val="dk1"/>
                  </a:solidFill>
                  <a:prstDash val="solid"/>
                  <a:miter lim="800000"/>
                  <a:headEnd type="none" w="sm" len="sm"/>
                  <a:tailEnd type="none" w="sm" len="sm"/>
                </a:ln>
              </p:spPr>
            </p:cxnSp>
            <p:cxnSp>
              <p:nvCxnSpPr>
                <p:cNvPr id="111" name="Shape 111"/>
                <p:cNvCxnSpPr/>
                <p:nvPr/>
              </p:nvCxnSpPr>
              <p:spPr>
                <a:xfrm flipH="1">
                  <a:off x="257175" y="352425"/>
                  <a:ext cx="9525" cy="307392"/>
                </a:xfrm>
                <a:prstGeom prst="straightConnector1">
                  <a:avLst/>
                </a:prstGeom>
                <a:noFill/>
                <a:ln w="12700" cap="flat" cmpd="sng">
                  <a:solidFill>
                    <a:schemeClr val="dk1"/>
                  </a:solidFill>
                  <a:prstDash val="solid"/>
                  <a:miter lim="800000"/>
                  <a:headEnd type="none" w="sm" len="sm"/>
                  <a:tailEnd type="none" w="sm" len="sm"/>
                </a:ln>
              </p:spPr>
            </p:cxnSp>
            <p:cxnSp>
              <p:nvCxnSpPr>
                <p:cNvPr id="112" name="Shape 112"/>
                <p:cNvCxnSpPr/>
                <p:nvPr/>
              </p:nvCxnSpPr>
              <p:spPr>
                <a:xfrm flipH="1">
                  <a:off x="314325" y="352425"/>
                  <a:ext cx="9525" cy="307392"/>
                </a:xfrm>
                <a:prstGeom prst="straightConnector1">
                  <a:avLst/>
                </a:prstGeom>
                <a:noFill/>
                <a:ln w="12700" cap="flat" cmpd="sng">
                  <a:solidFill>
                    <a:schemeClr val="dk1"/>
                  </a:solidFill>
                  <a:prstDash val="solid"/>
                  <a:miter lim="800000"/>
                  <a:headEnd type="none" w="sm" len="sm"/>
                  <a:tailEnd type="none" w="sm" len="sm"/>
                </a:ln>
              </p:spPr>
            </p:cxnSp>
          </p:grpSp>
          <p:grpSp>
            <p:nvGrpSpPr>
              <p:cNvPr id="113" name="Shape 113"/>
              <p:cNvGrpSpPr/>
              <p:nvPr/>
            </p:nvGrpSpPr>
            <p:grpSpPr>
              <a:xfrm rot="-420632">
                <a:off x="1647824" y="1"/>
                <a:ext cx="346622" cy="282935"/>
                <a:chOff x="0" y="0"/>
                <a:chExt cx="571500" cy="659817"/>
              </a:xfrm>
            </p:grpSpPr>
            <p:cxnSp>
              <p:nvCxnSpPr>
                <p:cNvPr id="114" name="Shape 114"/>
                <p:cNvCxnSpPr/>
                <p:nvPr/>
              </p:nvCxnSpPr>
              <p:spPr>
                <a:xfrm>
                  <a:off x="0" y="47625"/>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15" name="Shape 115"/>
                <p:cNvCxnSpPr/>
                <p:nvPr/>
              </p:nvCxnSpPr>
              <p:spPr>
                <a:xfrm>
                  <a:off x="47625" y="0"/>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16" name="Shape 116"/>
                <p:cNvCxnSpPr/>
                <p:nvPr/>
              </p:nvCxnSpPr>
              <p:spPr>
                <a:xfrm flipH="1">
                  <a:off x="314325" y="47625"/>
                  <a:ext cx="200025" cy="200025"/>
                </a:xfrm>
                <a:prstGeom prst="straightConnector1">
                  <a:avLst/>
                </a:prstGeom>
                <a:noFill/>
                <a:ln w="12700" cap="flat" cmpd="sng">
                  <a:solidFill>
                    <a:schemeClr val="dk1"/>
                  </a:solidFill>
                  <a:prstDash val="solid"/>
                  <a:miter lim="800000"/>
                  <a:headEnd type="none" w="sm" len="sm"/>
                  <a:tailEnd type="none" w="sm" len="sm"/>
                </a:ln>
              </p:spPr>
            </p:cxnSp>
            <p:cxnSp>
              <p:nvCxnSpPr>
                <p:cNvPr id="117" name="Shape 117"/>
                <p:cNvCxnSpPr/>
                <p:nvPr/>
              </p:nvCxnSpPr>
              <p:spPr>
                <a:xfrm flipH="1">
                  <a:off x="323850" y="57150"/>
                  <a:ext cx="247650" cy="276225"/>
                </a:xfrm>
                <a:prstGeom prst="straightConnector1">
                  <a:avLst/>
                </a:prstGeom>
                <a:noFill/>
                <a:ln w="12700" cap="flat" cmpd="sng">
                  <a:solidFill>
                    <a:schemeClr val="dk1"/>
                  </a:solidFill>
                  <a:prstDash val="solid"/>
                  <a:miter lim="800000"/>
                  <a:headEnd type="none" w="sm" len="sm"/>
                  <a:tailEnd type="none" w="sm" len="sm"/>
                </a:ln>
              </p:spPr>
            </p:cxnSp>
            <p:cxnSp>
              <p:nvCxnSpPr>
                <p:cNvPr id="118" name="Shape 118"/>
                <p:cNvCxnSpPr/>
                <p:nvPr/>
              </p:nvCxnSpPr>
              <p:spPr>
                <a:xfrm flipH="1">
                  <a:off x="257175" y="352425"/>
                  <a:ext cx="9525" cy="307392"/>
                </a:xfrm>
                <a:prstGeom prst="straightConnector1">
                  <a:avLst/>
                </a:prstGeom>
                <a:noFill/>
                <a:ln w="12700" cap="flat" cmpd="sng">
                  <a:solidFill>
                    <a:schemeClr val="dk1"/>
                  </a:solidFill>
                  <a:prstDash val="solid"/>
                  <a:miter lim="800000"/>
                  <a:headEnd type="none" w="sm" len="sm"/>
                  <a:tailEnd type="none" w="sm" len="sm"/>
                </a:ln>
              </p:spPr>
            </p:cxnSp>
            <p:cxnSp>
              <p:nvCxnSpPr>
                <p:cNvPr id="119" name="Shape 119"/>
                <p:cNvCxnSpPr/>
                <p:nvPr/>
              </p:nvCxnSpPr>
              <p:spPr>
                <a:xfrm flipH="1">
                  <a:off x="314325" y="352425"/>
                  <a:ext cx="9525" cy="307392"/>
                </a:xfrm>
                <a:prstGeom prst="straightConnector1">
                  <a:avLst/>
                </a:prstGeom>
                <a:noFill/>
                <a:ln w="12700" cap="flat" cmpd="sng">
                  <a:solidFill>
                    <a:schemeClr val="dk1"/>
                  </a:solidFill>
                  <a:prstDash val="solid"/>
                  <a:miter lim="800000"/>
                  <a:headEnd type="none" w="sm" len="sm"/>
                  <a:tailEnd type="none" w="sm" len="sm"/>
                </a:ln>
              </p:spPr>
            </p:cxnSp>
          </p:grpSp>
          <p:grpSp>
            <p:nvGrpSpPr>
              <p:cNvPr id="120" name="Shape 120"/>
              <p:cNvGrpSpPr/>
              <p:nvPr/>
            </p:nvGrpSpPr>
            <p:grpSpPr>
              <a:xfrm rot="2649037">
                <a:off x="2143125" y="76199"/>
                <a:ext cx="346622" cy="282935"/>
                <a:chOff x="0" y="0"/>
                <a:chExt cx="571500" cy="659817"/>
              </a:xfrm>
            </p:grpSpPr>
            <p:cxnSp>
              <p:nvCxnSpPr>
                <p:cNvPr id="121" name="Shape 121"/>
                <p:cNvCxnSpPr/>
                <p:nvPr/>
              </p:nvCxnSpPr>
              <p:spPr>
                <a:xfrm>
                  <a:off x="0" y="47625"/>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22" name="Shape 122"/>
                <p:cNvCxnSpPr/>
                <p:nvPr/>
              </p:nvCxnSpPr>
              <p:spPr>
                <a:xfrm>
                  <a:off x="47625" y="0"/>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23" name="Shape 123"/>
                <p:cNvCxnSpPr/>
                <p:nvPr/>
              </p:nvCxnSpPr>
              <p:spPr>
                <a:xfrm flipH="1">
                  <a:off x="314325" y="47625"/>
                  <a:ext cx="200025" cy="200025"/>
                </a:xfrm>
                <a:prstGeom prst="straightConnector1">
                  <a:avLst/>
                </a:prstGeom>
                <a:noFill/>
                <a:ln w="12700" cap="flat" cmpd="sng">
                  <a:solidFill>
                    <a:schemeClr val="dk1"/>
                  </a:solidFill>
                  <a:prstDash val="solid"/>
                  <a:miter lim="800000"/>
                  <a:headEnd type="none" w="sm" len="sm"/>
                  <a:tailEnd type="none" w="sm" len="sm"/>
                </a:ln>
              </p:spPr>
            </p:cxnSp>
            <p:cxnSp>
              <p:nvCxnSpPr>
                <p:cNvPr id="124" name="Shape 124"/>
                <p:cNvCxnSpPr/>
                <p:nvPr/>
              </p:nvCxnSpPr>
              <p:spPr>
                <a:xfrm flipH="1">
                  <a:off x="323850" y="57150"/>
                  <a:ext cx="247650" cy="276225"/>
                </a:xfrm>
                <a:prstGeom prst="straightConnector1">
                  <a:avLst/>
                </a:prstGeom>
                <a:noFill/>
                <a:ln w="12700" cap="flat" cmpd="sng">
                  <a:solidFill>
                    <a:schemeClr val="dk1"/>
                  </a:solidFill>
                  <a:prstDash val="solid"/>
                  <a:miter lim="800000"/>
                  <a:headEnd type="none" w="sm" len="sm"/>
                  <a:tailEnd type="none" w="sm" len="sm"/>
                </a:ln>
              </p:spPr>
            </p:cxnSp>
            <p:cxnSp>
              <p:nvCxnSpPr>
                <p:cNvPr id="125" name="Shape 125"/>
                <p:cNvCxnSpPr/>
                <p:nvPr/>
              </p:nvCxnSpPr>
              <p:spPr>
                <a:xfrm flipH="1">
                  <a:off x="257175" y="352425"/>
                  <a:ext cx="9525" cy="307392"/>
                </a:xfrm>
                <a:prstGeom prst="straightConnector1">
                  <a:avLst/>
                </a:prstGeom>
                <a:noFill/>
                <a:ln w="12700" cap="flat" cmpd="sng">
                  <a:solidFill>
                    <a:schemeClr val="dk1"/>
                  </a:solidFill>
                  <a:prstDash val="solid"/>
                  <a:miter lim="800000"/>
                  <a:headEnd type="none" w="sm" len="sm"/>
                  <a:tailEnd type="none" w="sm" len="sm"/>
                </a:ln>
              </p:spPr>
            </p:cxnSp>
            <p:cxnSp>
              <p:nvCxnSpPr>
                <p:cNvPr id="126" name="Shape 126"/>
                <p:cNvCxnSpPr/>
                <p:nvPr/>
              </p:nvCxnSpPr>
              <p:spPr>
                <a:xfrm flipH="1">
                  <a:off x="314325" y="352425"/>
                  <a:ext cx="9525" cy="307392"/>
                </a:xfrm>
                <a:prstGeom prst="straightConnector1">
                  <a:avLst/>
                </a:prstGeom>
                <a:noFill/>
                <a:ln w="12700" cap="flat" cmpd="sng">
                  <a:solidFill>
                    <a:schemeClr val="dk1"/>
                  </a:solidFill>
                  <a:prstDash val="solid"/>
                  <a:miter lim="800000"/>
                  <a:headEnd type="none" w="sm" len="sm"/>
                  <a:tailEnd type="none" w="sm" len="sm"/>
                </a:ln>
              </p:spPr>
            </p:cxnSp>
          </p:grpSp>
          <p:grpSp>
            <p:nvGrpSpPr>
              <p:cNvPr id="127" name="Shape 127"/>
              <p:cNvGrpSpPr/>
              <p:nvPr/>
            </p:nvGrpSpPr>
            <p:grpSpPr>
              <a:xfrm rot="5400000">
                <a:off x="2457450" y="457201"/>
                <a:ext cx="346622" cy="282935"/>
                <a:chOff x="0" y="0"/>
                <a:chExt cx="571500" cy="659817"/>
              </a:xfrm>
            </p:grpSpPr>
            <p:cxnSp>
              <p:nvCxnSpPr>
                <p:cNvPr id="128" name="Shape 128"/>
                <p:cNvCxnSpPr/>
                <p:nvPr/>
              </p:nvCxnSpPr>
              <p:spPr>
                <a:xfrm>
                  <a:off x="0" y="47625"/>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29" name="Shape 129"/>
                <p:cNvCxnSpPr/>
                <p:nvPr/>
              </p:nvCxnSpPr>
              <p:spPr>
                <a:xfrm>
                  <a:off x="47625" y="0"/>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30" name="Shape 130"/>
                <p:cNvCxnSpPr/>
                <p:nvPr/>
              </p:nvCxnSpPr>
              <p:spPr>
                <a:xfrm flipH="1">
                  <a:off x="314325" y="47625"/>
                  <a:ext cx="200025" cy="200025"/>
                </a:xfrm>
                <a:prstGeom prst="straightConnector1">
                  <a:avLst/>
                </a:prstGeom>
                <a:noFill/>
                <a:ln w="12700" cap="flat" cmpd="sng">
                  <a:solidFill>
                    <a:schemeClr val="dk1"/>
                  </a:solidFill>
                  <a:prstDash val="solid"/>
                  <a:miter lim="800000"/>
                  <a:headEnd type="none" w="sm" len="sm"/>
                  <a:tailEnd type="none" w="sm" len="sm"/>
                </a:ln>
              </p:spPr>
            </p:cxnSp>
            <p:cxnSp>
              <p:nvCxnSpPr>
                <p:cNvPr id="131" name="Shape 131"/>
                <p:cNvCxnSpPr/>
                <p:nvPr/>
              </p:nvCxnSpPr>
              <p:spPr>
                <a:xfrm flipH="1">
                  <a:off x="323850" y="57150"/>
                  <a:ext cx="247650" cy="276225"/>
                </a:xfrm>
                <a:prstGeom prst="straightConnector1">
                  <a:avLst/>
                </a:prstGeom>
                <a:noFill/>
                <a:ln w="12700" cap="flat" cmpd="sng">
                  <a:solidFill>
                    <a:schemeClr val="dk1"/>
                  </a:solidFill>
                  <a:prstDash val="solid"/>
                  <a:miter lim="800000"/>
                  <a:headEnd type="none" w="sm" len="sm"/>
                  <a:tailEnd type="none" w="sm" len="sm"/>
                </a:ln>
              </p:spPr>
            </p:cxnSp>
            <p:cxnSp>
              <p:nvCxnSpPr>
                <p:cNvPr id="132" name="Shape 132"/>
                <p:cNvCxnSpPr/>
                <p:nvPr/>
              </p:nvCxnSpPr>
              <p:spPr>
                <a:xfrm flipH="1">
                  <a:off x="257175" y="352425"/>
                  <a:ext cx="9525" cy="307392"/>
                </a:xfrm>
                <a:prstGeom prst="straightConnector1">
                  <a:avLst/>
                </a:prstGeom>
                <a:noFill/>
                <a:ln w="12700" cap="flat" cmpd="sng">
                  <a:solidFill>
                    <a:schemeClr val="dk1"/>
                  </a:solidFill>
                  <a:prstDash val="solid"/>
                  <a:miter lim="800000"/>
                  <a:headEnd type="none" w="sm" len="sm"/>
                  <a:tailEnd type="none" w="sm" len="sm"/>
                </a:ln>
              </p:spPr>
            </p:cxnSp>
            <p:cxnSp>
              <p:nvCxnSpPr>
                <p:cNvPr id="133" name="Shape 133"/>
                <p:cNvCxnSpPr/>
                <p:nvPr/>
              </p:nvCxnSpPr>
              <p:spPr>
                <a:xfrm flipH="1">
                  <a:off x="314325" y="352425"/>
                  <a:ext cx="9525" cy="307392"/>
                </a:xfrm>
                <a:prstGeom prst="straightConnector1">
                  <a:avLst/>
                </a:prstGeom>
                <a:noFill/>
                <a:ln w="12700" cap="flat" cmpd="sng">
                  <a:solidFill>
                    <a:schemeClr val="dk1"/>
                  </a:solidFill>
                  <a:prstDash val="solid"/>
                  <a:miter lim="800000"/>
                  <a:headEnd type="none" w="sm" len="sm"/>
                  <a:tailEnd type="none" w="sm" len="sm"/>
                </a:ln>
              </p:spPr>
            </p:cxnSp>
          </p:grpSp>
          <p:grpSp>
            <p:nvGrpSpPr>
              <p:cNvPr id="134" name="Shape 134"/>
              <p:cNvGrpSpPr/>
              <p:nvPr/>
            </p:nvGrpSpPr>
            <p:grpSpPr>
              <a:xfrm rot="-9644805">
                <a:off x="1724026" y="866774"/>
                <a:ext cx="346622" cy="282935"/>
                <a:chOff x="0" y="0"/>
                <a:chExt cx="571500" cy="659817"/>
              </a:xfrm>
            </p:grpSpPr>
            <p:cxnSp>
              <p:nvCxnSpPr>
                <p:cNvPr id="135" name="Shape 135"/>
                <p:cNvCxnSpPr/>
                <p:nvPr/>
              </p:nvCxnSpPr>
              <p:spPr>
                <a:xfrm>
                  <a:off x="0" y="47625"/>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36" name="Shape 136"/>
                <p:cNvCxnSpPr/>
                <p:nvPr/>
              </p:nvCxnSpPr>
              <p:spPr>
                <a:xfrm>
                  <a:off x="47625" y="0"/>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37" name="Shape 137"/>
                <p:cNvCxnSpPr/>
                <p:nvPr/>
              </p:nvCxnSpPr>
              <p:spPr>
                <a:xfrm flipH="1">
                  <a:off x="314325" y="47625"/>
                  <a:ext cx="200025" cy="200025"/>
                </a:xfrm>
                <a:prstGeom prst="straightConnector1">
                  <a:avLst/>
                </a:prstGeom>
                <a:noFill/>
                <a:ln w="12700" cap="flat" cmpd="sng">
                  <a:solidFill>
                    <a:schemeClr val="dk1"/>
                  </a:solidFill>
                  <a:prstDash val="solid"/>
                  <a:miter lim="800000"/>
                  <a:headEnd type="none" w="sm" len="sm"/>
                  <a:tailEnd type="none" w="sm" len="sm"/>
                </a:ln>
              </p:spPr>
            </p:cxnSp>
            <p:cxnSp>
              <p:nvCxnSpPr>
                <p:cNvPr id="138" name="Shape 138"/>
                <p:cNvCxnSpPr/>
                <p:nvPr/>
              </p:nvCxnSpPr>
              <p:spPr>
                <a:xfrm flipH="1">
                  <a:off x="323850" y="57150"/>
                  <a:ext cx="247650" cy="276225"/>
                </a:xfrm>
                <a:prstGeom prst="straightConnector1">
                  <a:avLst/>
                </a:prstGeom>
                <a:noFill/>
                <a:ln w="12700" cap="flat" cmpd="sng">
                  <a:solidFill>
                    <a:schemeClr val="dk1"/>
                  </a:solidFill>
                  <a:prstDash val="solid"/>
                  <a:miter lim="800000"/>
                  <a:headEnd type="none" w="sm" len="sm"/>
                  <a:tailEnd type="none" w="sm" len="sm"/>
                </a:ln>
              </p:spPr>
            </p:cxnSp>
            <p:cxnSp>
              <p:nvCxnSpPr>
                <p:cNvPr id="139" name="Shape 139"/>
                <p:cNvCxnSpPr/>
                <p:nvPr/>
              </p:nvCxnSpPr>
              <p:spPr>
                <a:xfrm flipH="1">
                  <a:off x="257175" y="352425"/>
                  <a:ext cx="9525" cy="307392"/>
                </a:xfrm>
                <a:prstGeom prst="straightConnector1">
                  <a:avLst/>
                </a:prstGeom>
                <a:noFill/>
                <a:ln w="12700" cap="flat" cmpd="sng">
                  <a:solidFill>
                    <a:schemeClr val="dk1"/>
                  </a:solidFill>
                  <a:prstDash val="solid"/>
                  <a:miter lim="800000"/>
                  <a:headEnd type="none" w="sm" len="sm"/>
                  <a:tailEnd type="none" w="sm" len="sm"/>
                </a:ln>
              </p:spPr>
            </p:cxnSp>
            <p:cxnSp>
              <p:nvCxnSpPr>
                <p:cNvPr id="140" name="Shape 140"/>
                <p:cNvCxnSpPr/>
                <p:nvPr/>
              </p:nvCxnSpPr>
              <p:spPr>
                <a:xfrm flipH="1">
                  <a:off x="314325" y="352425"/>
                  <a:ext cx="9525" cy="307392"/>
                </a:xfrm>
                <a:prstGeom prst="straightConnector1">
                  <a:avLst/>
                </a:prstGeom>
                <a:noFill/>
                <a:ln w="12700" cap="flat" cmpd="sng">
                  <a:solidFill>
                    <a:schemeClr val="dk1"/>
                  </a:solidFill>
                  <a:prstDash val="solid"/>
                  <a:miter lim="800000"/>
                  <a:headEnd type="none" w="sm" len="sm"/>
                  <a:tailEnd type="none" w="sm" len="sm"/>
                </a:ln>
              </p:spPr>
            </p:cxnSp>
          </p:grpSp>
          <p:grpSp>
            <p:nvGrpSpPr>
              <p:cNvPr id="141" name="Shape 141"/>
              <p:cNvGrpSpPr/>
              <p:nvPr/>
            </p:nvGrpSpPr>
            <p:grpSpPr>
              <a:xfrm rot="8001087">
                <a:off x="2219325" y="781049"/>
                <a:ext cx="346622" cy="282935"/>
                <a:chOff x="0" y="0"/>
                <a:chExt cx="571500" cy="659817"/>
              </a:xfrm>
            </p:grpSpPr>
            <p:cxnSp>
              <p:nvCxnSpPr>
                <p:cNvPr id="142" name="Shape 142"/>
                <p:cNvCxnSpPr/>
                <p:nvPr/>
              </p:nvCxnSpPr>
              <p:spPr>
                <a:xfrm>
                  <a:off x="0" y="47625"/>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43" name="Shape 143"/>
                <p:cNvCxnSpPr/>
                <p:nvPr/>
              </p:nvCxnSpPr>
              <p:spPr>
                <a:xfrm>
                  <a:off x="47625" y="0"/>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44" name="Shape 144"/>
                <p:cNvCxnSpPr/>
                <p:nvPr/>
              </p:nvCxnSpPr>
              <p:spPr>
                <a:xfrm flipH="1">
                  <a:off x="314325" y="47625"/>
                  <a:ext cx="200025" cy="200025"/>
                </a:xfrm>
                <a:prstGeom prst="straightConnector1">
                  <a:avLst/>
                </a:prstGeom>
                <a:noFill/>
                <a:ln w="12700" cap="flat" cmpd="sng">
                  <a:solidFill>
                    <a:schemeClr val="dk1"/>
                  </a:solidFill>
                  <a:prstDash val="solid"/>
                  <a:miter lim="800000"/>
                  <a:headEnd type="none" w="sm" len="sm"/>
                  <a:tailEnd type="none" w="sm" len="sm"/>
                </a:ln>
              </p:spPr>
            </p:cxnSp>
            <p:cxnSp>
              <p:nvCxnSpPr>
                <p:cNvPr id="145" name="Shape 145"/>
                <p:cNvCxnSpPr/>
                <p:nvPr/>
              </p:nvCxnSpPr>
              <p:spPr>
                <a:xfrm flipH="1">
                  <a:off x="323850" y="57150"/>
                  <a:ext cx="247650" cy="276225"/>
                </a:xfrm>
                <a:prstGeom prst="straightConnector1">
                  <a:avLst/>
                </a:prstGeom>
                <a:noFill/>
                <a:ln w="12700" cap="flat" cmpd="sng">
                  <a:solidFill>
                    <a:schemeClr val="dk1"/>
                  </a:solidFill>
                  <a:prstDash val="solid"/>
                  <a:miter lim="800000"/>
                  <a:headEnd type="none" w="sm" len="sm"/>
                  <a:tailEnd type="none" w="sm" len="sm"/>
                </a:ln>
              </p:spPr>
            </p:cxnSp>
            <p:cxnSp>
              <p:nvCxnSpPr>
                <p:cNvPr id="146" name="Shape 146"/>
                <p:cNvCxnSpPr/>
                <p:nvPr/>
              </p:nvCxnSpPr>
              <p:spPr>
                <a:xfrm flipH="1">
                  <a:off x="257175" y="352425"/>
                  <a:ext cx="9525" cy="307392"/>
                </a:xfrm>
                <a:prstGeom prst="straightConnector1">
                  <a:avLst/>
                </a:prstGeom>
                <a:noFill/>
                <a:ln w="12700" cap="flat" cmpd="sng">
                  <a:solidFill>
                    <a:schemeClr val="dk1"/>
                  </a:solidFill>
                  <a:prstDash val="solid"/>
                  <a:miter lim="800000"/>
                  <a:headEnd type="none" w="sm" len="sm"/>
                  <a:tailEnd type="none" w="sm" len="sm"/>
                </a:ln>
              </p:spPr>
            </p:cxnSp>
            <p:cxnSp>
              <p:nvCxnSpPr>
                <p:cNvPr id="147" name="Shape 147"/>
                <p:cNvCxnSpPr/>
                <p:nvPr/>
              </p:nvCxnSpPr>
              <p:spPr>
                <a:xfrm flipH="1">
                  <a:off x="314325" y="352425"/>
                  <a:ext cx="9525" cy="307392"/>
                </a:xfrm>
                <a:prstGeom prst="straightConnector1">
                  <a:avLst/>
                </a:prstGeom>
                <a:noFill/>
                <a:ln w="12700" cap="flat" cmpd="sng">
                  <a:solidFill>
                    <a:schemeClr val="dk1"/>
                  </a:solidFill>
                  <a:prstDash val="solid"/>
                  <a:miter lim="800000"/>
                  <a:headEnd type="none" w="sm" len="sm"/>
                  <a:tailEnd type="none" w="sm" len="sm"/>
                </a:ln>
              </p:spPr>
            </p:cxnSp>
          </p:grpSp>
          <p:grpSp>
            <p:nvGrpSpPr>
              <p:cNvPr id="148" name="Shape 148"/>
              <p:cNvGrpSpPr/>
              <p:nvPr/>
            </p:nvGrpSpPr>
            <p:grpSpPr>
              <a:xfrm rot="-7716676">
                <a:off x="1314450" y="704850"/>
                <a:ext cx="346622" cy="282935"/>
                <a:chOff x="0" y="0"/>
                <a:chExt cx="571500" cy="659817"/>
              </a:xfrm>
            </p:grpSpPr>
            <p:cxnSp>
              <p:nvCxnSpPr>
                <p:cNvPr id="149" name="Shape 149"/>
                <p:cNvCxnSpPr/>
                <p:nvPr/>
              </p:nvCxnSpPr>
              <p:spPr>
                <a:xfrm>
                  <a:off x="0" y="47625"/>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50" name="Shape 150"/>
                <p:cNvCxnSpPr/>
                <p:nvPr/>
              </p:nvCxnSpPr>
              <p:spPr>
                <a:xfrm>
                  <a:off x="47625" y="0"/>
                  <a:ext cx="228600" cy="247650"/>
                </a:xfrm>
                <a:prstGeom prst="straightConnector1">
                  <a:avLst/>
                </a:prstGeom>
                <a:noFill/>
                <a:ln w="12700" cap="flat" cmpd="sng">
                  <a:solidFill>
                    <a:schemeClr val="dk1"/>
                  </a:solidFill>
                  <a:prstDash val="solid"/>
                  <a:miter lim="800000"/>
                  <a:headEnd type="none" w="sm" len="sm"/>
                  <a:tailEnd type="none" w="sm" len="sm"/>
                </a:ln>
              </p:spPr>
            </p:cxnSp>
            <p:cxnSp>
              <p:nvCxnSpPr>
                <p:cNvPr id="151" name="Shape 151"/>
                <p:cNvCxnSpPr/>
                <p:nvPr/>
              </p:nvCxnSpPr>
              <p:spPr>
                <a:xfrm flipH="1">
                  <a:off x="314325" y="47625"/>
                  <a:ext cx="200025" cy="200025"/>
                </a:xfrm>
                <a:prstGeom prst="straightConnector1">
                  <a:avLst/>
                </a:prstGeom>
                <a:noFill/>
                <a:ln w="12700" cap="flat" cmpd="sng">
                  <a:solidFill>
                    <a:schemeClr val="dk1"/>
                  </a:solidFill>
                  <a:prstDash val="solid"/>
                  <a:miter lim="800000"/>
                  <a:headEnd type="none" w="sm" len="sm"/>
                  <a:tailEnd type="none" w="sm" len="sm"/>
                </a:ln>
              </p:spPr>
            </p:cxnSp>
            <p:cxnSp>
              <p:nvCxnSpPr>
                <p:cNvPr id="152" name="Shape 152"/>
                <p:cNvCxnSpPr/>
                <p:nvPr/>
              </p:nvCxnSpPr>
              <p:spPr>
                <a:xfrm flipH="1">
                  <a:off x="323850" y="57150"/>
                  <a:ext cx="247650" cy="276225"/>
                </a:xfrm>
                <a:prstGeom prst="straightConnector1">
                  <a:avLst/>
                </a:prstGeom>
                <a:noFill/>
                <a:ln w="12700" cap="flat" cmpd="sng">
                  <a:solidFill>
                    <a:schemeClr val="dk1"/>
                  </a:solidFill>
                  <a:prstDash val="solid"/>
                  <a:miter lim="800000"/>
                  <a:headEnd type="none" w="sm" len="sm"/>
                  <a:tailEnd type="none" w="sm" len="sm"/>
                </a:ln>
              </p:spPr>
            </p:cxnSp>
            <p:cxnSp>
              <p:nvCxnSpPr>
                <p:cNvPr id="153" name="Shape 153"/>
                <p:cNvCxnSpPr/>
                <p:nvPr/>
              </p:nvCxnSpPr>
              <p:spPr>
                <a:xfrm flipH="1">
                  <a:off x="257175" y="352425"/>
                  <a:ext cx="9525" cy="307392"/>
                </a:xfrm>
                <a:prstGeom prst="straightConnector1">
                  <a:avLst/>
                </a:prstGeom>
                <a:noFill/>
                <a:ln w="12700" cap="flat" cmpd="sng">
                  <a:solidFill>
                    <a:schemeClr val="dk1"/>
                  </a:solidFill>
                  <a:prstDash val="solid"/>
                  <a:miter lim="800000"/>
                  <a:headEnd type="none" w="sm" len="sm"/>
                  <a:tailEnd type="none" w="sm" len="sm"/>
                </a:ln>
              </p:spPr>
            </p:cxnSp>
            <p:cxnSp>
              <p:nvCxnSpPr>
                <p:cNvPr id="154" name="Shape 154"/>
                <p:cNvCxnSpPr/>
                <p:nvPr/>
              </p:nvCxnSpPr>
              <p:spPr>
                <a:xfrm flipH="1">
                  <a:off x="314325" y="352425"/>
                  <a:ext cx="9525" cy="307392"/>
                </a:xfrm>
                <a:prstGeom prst="straightConnector1">
                  <a:avLst/>
                </a:prstGeom>
                <a:noFill/>
                <a:ln w="12700" cap="flat" cmpd="sng">
                  <a:solidFill>
                    <a:schemeClr val="dk1"/>
                  </a:solidFill>
                  <a:prstDash val="solid"/>
                  <a:miter lim="800000"/>
                  <a:headEnd type="none" w="sm" len="sm"/>
                  <a:tailEnd type="none" w="sm" len="sm"/>
                </a:ln>
              </p:spPr>
            </p:cxnSp>
          </p:grpSp>
          <p:sp>
            <p:nvSpPr>
              <p:cNvPr id="155" name="Shape 155"/>
              <p:cNvSpPr/>
              <p:nvPr/>
            </p:nvSpPr>
            <p:spPr>
              <a:xfrm>
                <a:off x="1514475" y="257175"/>
                <a:ext cx="933450" cy="609822"/>
              </a:xfrm>
              <a:prstGeom prst="ellipse">
                <a:avLst/>
              </a:prstGeom>
              <a:solidFill>
                <a:srgbClr val="1903B9"/>
              </a:solidFill>
              <a:ln w="12700" cap="flat" cmpd="sng">
                <a:solidFill>
                  <a:srgbClr val="0080A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7258" dirty="0">
                  <a:solidFill>
                    <a:schemeClr val="lt1"/>
                  </a:solidFill>
                  <a:latin typeface="Arial"/>
                  <a:ea typeface="Arial"/>
                  <a:cs typeface="Arial"/>
                  <a:sym typeface="Arial"/>
                </a:endParaRPr>
              </a:p>
            </p:txBody>
          </p:sp>
        </p:grpSp>
      </p:grpSp>
      <p:sp>
        <p:nvSpPr>
          <p:cNvPr id="156" name="Shape 156"/>
          <p:cNvSpPr txBox="1"/>
          <p:nvPr/>
        </p:nvSpPr>
        <p:spPr>
          <a:xfrm>
            <a:off x="1131100" y="19090874"/>
            <a:ext cx="12847200" cy="1280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1">
                <a:solidFill>
                  <a:schemeClr val="dk1"/>
                </a:solidFill>
                <a:latin typeface="Arial"/>
                <a:ea typeface="Arial"/>
                <a:cs typeface="Arial"/>
                <a:sym typeface="Arial"/>
              </a:rPr>
              <a:t>Figure 1: Model of anti-IgE binding to PEGylated nanoparticles, and then inhibiting IgE expressing B cells. Generated by PubMed Chemistry Drawing Tool. [3]</a:t>
            </a:r>
            <a:endParaRPr sz="2400"/>
          </a:p>
        </p:txBody>
      </p:sp>
      <p:pic>
        <p:nvPicPr>
          <p:cNvPr id="157" name="Shape 157"/>
          <p:cNvPicPr preferRelativeResize="0"/>
          <p:nvPr/>
        </p:nvPicPr>
        <p:blipFill rotWithShape="1">
          <a:blip r:embed="rId15">
            <a:alphaModFix/>
          </a:blip>
          <a:srcRect/>
          <a:stretch/>
        </p:blipFill>
        <p:spPr>
          <a:xfrm>
            <a:off x="40274554" y="0"/>
            <a:ext cx="3613491" cy="3794760"/>
          </a:xfrm>
          <a:prstGeom prst="rect">
            <a:avLst/>
          </a:prstGeom>
          <a:noFill/>
          <a:ln>
            <a:noFill/>
          </a:ln>
        </p:spPr>
      </p:pic>
      <p:sp>
        <p:nvSpPr>
          <p:cNvPr id="158" name="Shape 158"/>
          <p:cNvSpPr txBox="1"/>
          <p:nvPr/>
        </p:nvSpPr>
        <p:spPr>
          <a:xfrm>
            <a:off x="11506200" y="15716250"/>
            <a:ext cx="800100" cy="7080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US"/>
              <a:t>Mast</a:t>
            </a:r>
            <a:endParaRPr/>
          </a:p>
          <a:p>
            <a:pPr marL="0" lvl="0" indent="0">
              <a:spcBef>
                <a:spcPts val="0"/>
              </a:spcBef>
              <a:spcAft>
                <a:spcPts val="0"/>
              </a:spcAft>
              <a:buNone/>
            </a:pPr>
            <a:r>
              <a:rPr lang="en-US"/>
              <a:t>cell</a:t>
            </a:r>
            <a:endParaRPr/>
          </a:p>
        </p:txBody>
      </p:sp>
      <p:sp>
        <p:nvSpPr>
          <p:cNvPr id="159" name="Shape 159"/>
          <p:cNvSpPr txBox="1"/>
          <p:nvPr/>
        </p:nvSpPr>
        <p:spPr>
          <a:xfrm>
            <a:off x="1257300" y="16835675"/>
            <a:ext cx="952500" cy="7080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US"/>
              <a:t>Lipophilic</a:t>
            </a:r>
            <a:endParaRPr/>
          </a:p>
          <a:p>
            <a:pPr marL="0" lvl="0" indent="0">
              <a:spcBef>
                <a:spcPts val="0"/>
              </a:spcBef>
              <a:spcAft>
                <a:spcPts val="0"/>
              </a:spcAft>
              <a:buNone/>
            </a:pPr>
            <a:r>
              <a:rPr lang="en-US"/>
              <a:t>np</a:t>
            </a:r>
            <a:endParaRPr/>
          </a:p>
        </p:txBody>
      </p:sp>
      <p:pic>
        <p:nvPicPr>
          <p:cNvPr id="160" name="Shape 160"/>
          <p:cNvPicPr preferRelativeResize="0"/>
          <p:nvPr/>
        </p:nvPicPr>
        <p:blipFill rotWithShape="1">
          <a:blip r:embed="rId16">
            <a:alphaModFix/>
          </a:blip>
          <a:srcRect l="17282" t="25801" r="26439" b="17254"/>
          <a:stretch/>
        </p:blipFill>
        <p:spPr>
          <a:xfrm>
            <a:off x="16142012" y="22986275"/>
            <a:ext cx="12426225" cy="6438012"/>
          </a:xfrm>
          <a:prstGeom prst="rect">
            <a:avLst/>
          </a:prstGeom>
          <a:noFill/>
          <a:ln>
            <a:noFill/>
          </a:ln>
        </p:spPr>
      </p:pic>
      <p:sp>
        <p:nvSpPr>
          <p:cNvPr id="162" name="Shape 162"/>
          <p:cNvSpPr txBox="1"/>
          <p:nvPr/>
        </p:nvSpPr>
        <p:spPr>
          <a:xfrm>
            <a:off x="30465603" y="10835388"/>
            <a:ext cx="10115400" cy="1866900"/>
          </a:xfrm>
          <a:prstGeom prst="rect">
            <a:avLst/>
          </a:prstGeom>
          <a:noFill/>
          <a:ln>
            <a:noFill/>
          </a:ln>
        </p:spPr>
        <p:txBody>
          <a:bodyPr spcFirstLastPara="1" wrap="square" lIns="91425" tIns="91425" rIns="91425" bIns="91425" anchor="t" anchorCtr="0">
            <a:noAutofit/>
          </a:bodyPr>
          <a:lstStyle/>
          <a:p>
            <a:pPr marL="457200" lvl="0" indent="-393700" rtl="0">
              <a:spcBef>
                <a:spcPts val="0"/>
              </a:spcBef>
              <a:spcAft>
                <a:spcPts val="0"/>
              </a:spcAft>
              <a:buSzPts val="2600"/>
              <a:buChar char="●"/>
            </a:pPr>
            <a:r>
              <a:rPr lang="en-US" sz="2600" dirty="0"/>
              <a:t>Trial III Concentration: 8.76x10</a:t>
            </a:r>
            <a:r>
              <a:rPr lang="en-US" sz="2600" baseline="30000" dirty="0"/>
              <a:t>4 </a:t>
            </a:r>
            <a:r>
              <a:rPr lang="en-US" sz="2600" dirty="0"/>
              <a:t>nanoparticles/µL.</a:t>
            </a:r>
            <a:endParaRPr sz="2600" dirty="0"/>
          </a:p>
          <a:p>
            <a:pPr marL="457200" lvl="0" indent="-393700" rtl="0">
              <a:spcBef>
                <a:spcPts val="0"/>
              </a:spcBef>
              <a:spcAft>
                <a:spcPts val="0"/>
              </a:spcAft>
              <a:buSzPts val="2600"/>
              <a:buChar char="●"/>
            </a:pPr>
            <a:r>
              <a:rPr lang="en-US" sz="2600" dirty="0"/>
              <a:t>Trial IV Concentration: 2.86x10</a:t>
            </a:r>
            <a:r>
              <a:rPr lang="en-US" sz="2600" baseline="30000" dirty="0"/>
              <a:t>4</a:t>
            </a:r>
            <a:r>
              <a:rPr lang="en-US" sz="2600" dirty="0"/>
              <a:t> nanoparticles/µL.</a:t>
            </a:r>
            <a:endParaRPr sz="2600" dirty="0"/>
          </a:p>
          <a:p>
            <a:pPr marL="457200" lvl="0" indent="-393700" rtl="0">
              <a:spcBef>
                <a:spcPts val="0"/>
              </a:spcBef>
              <a:spcAft>
                <a:spcPts val="0"/>
              </a:spcAft>
              <a:buSzPts val="2600"/>
              <a:buChar char="●"/>
            </a:pPr>
            <a:r>
              <a:rPr lang="en-US" sz="2600" dirty="0"/>
              <a:t>There are 4 times more nanoparticles per µL in Trial III than in Trial IV.</a:t>
            </a:r>
            <a:endParaRPr sz="2600" dirty="0"/>
          </a:p>
          <a:p>
            <a:pPr marL="0" lvl="0" indent="0" rtl="0">
              <a:spcBef>
                <a:spcPts val="0"/>
              </a:spcBef>
              <a:spcAft>
                <a:spcPts val="0"/>
              </a:spcAft>
              <a:buNone/>
            </a:pPr>
            <a:endParaRPr sz="2600" dirty="0"/>
          </a:p>
        </p:txBody>
      </p:sp>
    </p:spTree>
  </p:cSld>
  <p:clrMapOvr>
    <a:masterClrMapping/>
  </p:clrMapOvr>
</p:sld>
</file>

<file path=ppt/theme/theme1.xml><?xml version="1.0" encoding="utf-8"?>
<a:theme xmlns:a="http://schemas.openxmlformats.org/drawingml/2006/main" name="Science Poster">
  <a:themeElements>
    <a:clrScheme name="Custom 6">
      <a:dk1>
        <a:srgbClr val="1F468D"/>
      </a:dk1>
      <a:lt1>
        <a:srgbClr val="FFFFFF"/>
      </a:lt1>
      <a:dk2>
        <a:srgbClr val="151818"/>
      </a:dk2>
      <a:lt2>
        <a:srgbClr val="E5E8E8"/>
      </a:lt2>
      <a:accent1>
        <a:srgbClr val="151818"/>
      </a:accent1>
      <a:accent2>
        <a:srgbClr val="45AE22"/>
      </a:accent2>
      <a:accent3>
        <a:srgbClr val="FFFF00"/>
      </a:accent3>
      <a:accent4>
        <a:srgbClr val="F2760D"/>
      </a:accent4>
      <a:accent5>
        <a:srgbClr val="BB2B35"/>
      </a:accent5>
      <a:accent6>
        <a:srgbClr val="6C3CA2"/>
      </a:accent6>
      <a:hlink>
        <a:srgbClr val="2019AB"/>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Science Poster">
      <a:dk1>
        <a:srgbClr val="000000"/>
      </a:dk1>
      <a:lt1>
        <a:srgbClr val="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1066</Words>
  <Application>Microsoft Office PowerPoint</Application>
  <PresentationFormat>Custom</PresentationFormat>
  <Paragraphs>62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Cambria Math</vt:lpstr>
      <vt:lpstr>Science Poster</vt:lpstr>
      <vt:lpstr>Lipophillic Nanoparticles as a Mechanism for Allergen Immunotherapy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Lipophillic Nanoparticles as a Mechanism for Allergen Immunotherapy</dc:title>
  <dc:creator>Alexandra</dc:creator>
  <cp:lastModifiedBy>Alexandra Reade</cp:lastModifiedBy>
  <cp:revision>8</cp:revision>
  <dcterms:modified xsi:type="dcterms:W3CDTF">2018-05-04T14:47:58Z</dcterms:modified>
</cp:coreProperties>
</file>