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Lst>
  <p:sldSz cy="32918400" cx="43891200"/>
  <p:notesSz cx="7086600" cy="9429750"/>
  <p:embeddedFontLst>
    <p:embeddedFont>
      <p:font typeface="Nunito"/>
      <p:regular r:id="rId8"/>
      <p:bold r:id="rId9"/>
      <p:italic r:id="rId10"/>
      <p:boldItalic r:id="rId11"/>
    </p:embeddedFont>
    <p:embeddedFont>
      <p:font typeface="Open Sans"/>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0368" orient="horz"/>
        <p:guide pos="13824"/>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Nunito-boldItalic.fntdata"/><Relationship Id="rId10" Type="http://schemas.openxmlformats.org/officeDocument/2006/relationships/font" Target="fonts/Nunito-italic.fntdata"/><Relationship Id="rId13" Type="http://schemas.openxmlformats.org/officeDocument/2006/relationships/font" Target="fonts/OpenSans-bold.fntdata"/><Relationship Id="rId12" Type="http://schemas.openxmlformats.org/officeDocument/2006/relationships/font" Target="fonts/OpenSans-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Nunito-bold.fntdata"/><Relationship Id="rId15" Type="http://schemas.openxmlformats.org/officeDocument/2006/relationships/font" Target="fonts/OpenSans-boldItalic.fntdata"/><Relationship Id="rId14" Type="http://schemas.openxmlformats.org/officeDocument/2006/relationships/font" Target="fonts/OpenSans-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Nuni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3070225" cy="471488"/>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4" name="Shape 4"/>
          <p:cNvSpPr txBox="1"/>
          <p:nvPr>
            <p:ph idx="10" type="dt"/>
          </p:nvPr>
        </p:nvSpPr>
        <p:spPr>
          <a:xfrm>
            <a:off x="4014788" y="0"/>
            <a:ext cx="3070225" cy="471488"/>
          </a:xfrm>
          <a:prstGeom prst="rect">
            <a:avLst/>
          </a:prstGeom>
          <a:noFill/>
          <a:ln>
            <a:noFill/>
          </a:ln>
        </p:spPr>
        <p:txBody>
          <a:bodyPr anchorCtr="0" anchor="t" bIns="91425" lIns="91425" spcFirstLastPara="1" rIns="91425" wrap="square" tIns="91425"/>
          <a:lstStyle>
            <a:lvl1pPr lvl="0" marR="0" rtl="0" algn="r">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5" name="Shape 5"/>
          <p:cNvSpPr/>
          <p:nvPr>
            <p:ph idx="3" type="sldImg"/>
          </p:nvPr>
        </p:nvSpPr>
        <p:spPr>
          <a:xfrm>
            <a:off x="1185863" y="708025"/>
            <a:ext cx="4714875" cy="3535363"/>
          </a:xfrm>
          <a:custGeom>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Shape 6"/>
          <p:cNvSpPr txBox="1"/>
          <p:nvPr>
            <p:ph idx="1" type="body"/>
          </p:nvPr>
        </p:nvSpPr>
        <p:spPr>
          <a:xfrm>
            <a:off x="708025" y="4479925"/>
            <a:ext cx="5670550" cy="4243388"/>
          </a:xfrm>
          <a:prstGeom prst="rect">
            <a:avLst/>
          </a:prstGeom>
          <a:noFill/>
          <a:ln>
            <a:noFill/>
          </a:ln>
        </p:spPr>
        <p:txBody>
          <a:bodyPr anchorCtr="0" anchor="t" bIns="91425" lIns="91425" spcFirstLastPara="1" rIns="91425" wrap="square" tIns="91425"/>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Shape 7"/>
          <p:cNvSpPr txBox="1"/>
          <p:nvPr>
            <p:ph idx="11" type="ftr"/>
          </p:nvPr>
        </p:nvSpPr>
        <p:spPr>
          <a:xfrm>
            <a:off x="0" y="8956675"/>
            <a:ext cx="3070225" cy="471488"/>
          </a:xfrm>
          <a:prstGeom prst="rect">
            <a:avLst/>
          </a:prstGeom>
          <a:noFill/>
          <a:ln>
            <a:noFill/>
          </a:ln>
        </p:spPr>
        <p:txBody>
          <a:bodyPr anchorCtr="0" anchor="b" bIns="91425" lIns="91425" spcFirstLastPara="1" rIns="91425" wrap="square" tIns="91425"/>
          <a:lstStyle>
            <a:lvl1pPr lvl="0" marR="0" rtl="0" algn="l">
              <a:spcBef>
                <a:spcPts val="0"/>
              </a:spcBef>
              <a:spcAft>
                <a:spcPts val="0"/>
              </a:spcAft>
              <a:buSzPts val="1400"/>
              <a:buNone/>
              <a:defRPr b="0" i="0" sz="1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8" name="Shape 8"/>
          <p:cNvSpPr txBox="1"/>
          <p:nvPr>
            <p:ph idx="12" type="sldNum"/>
          </p:nvPr>
        </p:nvSpPr>
        <p:spPr>
          <a:xfrm>
            <a:off x="4014788" y="8956675"/>
            <a:ext cx="3070225" cy="471488"/>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Shape 85"/>
          <p:cNvSpPr/>
          <p:nvPr>
            <p:ph idx="2" type="sldImg"/>
          </p:nvPr>
        </p:nvSpPr>
        <p:spPr>
          <a:xfrm>
            <a:off x="1185863" y="708025"/>
            <a:ext cx="4714875" cy="3535363"/>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86" name="Shape 86"/>
          <p:cNvSpPr txBox="1"/>
          <p:nvPr>
            <p:ph idx="1" type="body"/>
          </p:nvPr>
        </p:nvSpPr>
        <p:spPr>
          <a:xfrm>
            <a:off x="708025" y="4479925"/>
            <a:ext cx="5670550" cy="42433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200" u="none" cap="none" strike="noStrike">
              <a:solidFill>
                <a:schemeClr val="dk1"/>
              </a:solidFill>
              <a:latin typeface="Calibri"/>
              <a:ea typeface="Calibri"/>
              <a:cs typeface="Calibri"/>
              <a:sym typeface="Calibri"/>
            </a:endParaRPr>
          </a:p>
        </p:txBody>
      </p:sp>
      <p:sp>
        <p:nvSpPr>
          <p:cNvPr id="87" name="Shape 87"/>
          <p:cNvSpPr txBox="1"/>
          <p:nvPr>
            <p:ph idx="12" type="sldNum"/>
          </p:nvPr>
        </p:nvSpPr>
        <p:spPr>
          <a:xfrm>
            <a:off x="4014788" y="8956675"/>
            <a:ext cx="3070225" cy="471488"/>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Shape 183"/>
          <p:cNvSpPr/>
          <p:nvPr>
            <p:ph idx="2" type="sldImg"/>
          </p:nvPr>
        </p:nvSpPr>
        <p:spPr>
          <a:xfrm>
            <a:off x="1185863" y="708025"/>
            <a:ext cx="4714800" cy="3535500"/>
          </a:xfrm>
          <a:custGeom>
            <a:pathLst>
              <a:path extrusionOk="0" h="120000" w="120000">
                <a:moveTo>
                  <a:pt x="0" y="0"/>
                </a:moveTo>
                <a:lnTo>
                  <a:pt x="120000" y="0"/>
                </a:lnTo>
                <a:lnTo>
                  <a:pt x="120000" y="120000"/>
                </a:lnTo>
                <a:lnTo>
                  <a:pt x="0" y="120000"/>
                </a:lnTo>
                <a:close/>
              </a:path>
            </a:pathLst>
          </a:custGeom>
        </p:spPr>
      </p:sp>
      <p:sp>
        <p:nvSpPr>
          <p:cNvPr id="184" name="Shape 184"/>
          <p:cNvSpPr txBox="1"/>
          <p:nvPr>
            <p:ph idx="1" type="body"/>
          </p:nvPr>
        </p:nvSpPr>
        <p:spPr>
          <a:xfrm>
            <a:off x="708025" y="4479925"/>
            <a:ext cx="5670600" cy="4243500"/>
          </a:xfrm>
          <a:prstGeom prst="rect">
            <a:avLst/>
          </a:prstGeom>
        </p:spPr>
        <p:txBody>
          <a:bodyPr anchorCtr="0" anchor="t" bIns="91425" lIns="91425" spcFirstLastPara="1" rIns="91425" wrap="square" tIns="91425">
            <a:noAutofit/>
          </a:bodyPr>
          <a:lstStyle/>
          <a:p>
            <a:pPr indent="0" lvl="0" marL="0">
              <a:spcBef>
                <a:spcPts val="360"/>
              </a:spcBef>
              <a:spcAft>
                <a:spcPts val="0"/>
              </a:spcAft>
              <a:buNone/>
            </a:pPr>
            <a:r>
              <a:t/>
            </a:r>
            <a:endParaRPr/>
          </a:p>
        </p:txBody>
      </p:sp>
      <p:sp>
        <p:nvSpPr>
          <p:cNvPr id="185" name="Shape 185"/>
          <p:cNvSpPr txBox="1"/>
          <p:nvPr>
            <p:ph idx="12" type="sldNum"/>
          </p:nvPr>
        </p:nvSpPr>
        <p:spPr>
          <a:xfrm>
            <a:off x="4014788" y="8956675"/>
            <a:ext cx="3070200" cy="471600"/>
          </a:xfrm>
          <a:prstGeom prst="rect">
            <a:avLst/>
          </a:prstGeom>
        </p:spPr>
        <p:txBody>
          <a:bodyPr anchorCtr="0" anchor="b" bIns="45700" lIns="91425" spcFirstLastPara="1" rIns="91425" wrap="square" tIns="45700">
            <a:noAutofit/>
          </a:bodyPr>
          <a:lstStyle/>
          <a:p>
            <a:pPr indent="0" lvl="0" marL="0">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5" name="Shape 15"/>
        <p:cNvGrpSpPr/>
        <p:nvPr/>
      </p:nvGrpSpPr>
      <p:grpSpPr>
        <a:xfrm>
          <a:off x="0" y="0"/>
          <a:ext cx="0" cy="0"/>
          <a:chOff x="0" y="0"/>
          <a:chExt cx="0" cy="0"/>
        </a:xfrm>
      </p:grpSpPr>
      <p:sp>
        <p:nvSpPr>
          <p:cNvPr id="16" name="Shape 16"/>
          <p:cNvSpPr txBox="1"/>
          <p:nvPr>
            <p:ph type="ctrTitle"/>
          </p:nvPr>
        </p:nvSpPr>
        <p:spPr>
          <a:xfrm>
            <a:off x="3292475" y="10226675"/>
            <a:ext cx="37306249" cy="705485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17" name="Shape 17"/>
          <p:cNvSpPr txBox="1"/>
          <p:nvPr>
            <p:ph idx="1" type="subTitle"/>
          </p:nvPr>
        </p:nvSpPr>
        <p:spPr>
          <a:xfrm>
            <a:off x="6583363" y="18653125"/>
            <a:ext cx="30724474" cy="8413750"/>
          </a:xfrm>
          <a:prstGeom prst="rect">
            <a:avLst/>
          </a:prstGeom>
          <a:noFill/>
          <a:ln>
            <a:noFill/>
          </a:ln>
        </p:spPr>
        <p:txBody>
          <a:bodyPr anchorCtr="0" anchor="t" bIns="91425" lIns="91425" spcFirstLastPara="1" rIns="91425" wrap="square" tIns="91425"/>
          <a:lstStyle>
            <a:lvl1pPr lvl="0" marR="0" rtl="0" algn="ctr">
              <a:spcBef>
                <a:spcPts val="3300"/>
              </a:spcBef>
              <a:spcAft>
                <a:spcPts val="0"/>
              </a:spcAft>
              <a:buClr>
                <a:schemeClr val="dk1"/>
              </a:buClr>
              <a:buSzPts val="16500"/>
              <a:buFont typeface="Arial"/>
              <a:buNone/>
              <a:defRPr b="0" i="0" sz="16500" u="none" cap="none" strike="noStrike">
                <a:solidFill>
                  <a:schemeClr val="dk1"/>
                </a:solidFill>
                <a:latin typeface="Arial"/>
                <a:ea typeface="Arial"/>
                <a:cs typeface="Arial"/>
                <a:sym typeface="Arial"/>
              </a:defRPr>
            </a:lvl1pPr>
            <a:lvl2pPr lvl="1" marR="0" rtl="0" algn="ctr">
              <a:spcBef>
                <a:spcPts val="2880"/>
              </a:spcBef>
              <a:spcAft>
                <a:spcPts val="0"/>
              </a:spcAft>
              <a:buClr>
                <a:schemeClr val="dk1"/>
              </a:buClr>
              <a:buSzPts val="14400"/>
              <a:buFont typeface="Arial"/>
              <a:buNone/>
              <a:defRPr b="0" i="0" sz="14400" u="none" cap="none" strike="noStrike">
                <a:solidFill>
                  <a:schemeClr val="dk1"/>
                </a:solidFill>
                <a:latin typeface="Arial"/>
                <a:ea typeface="Arial"/>
                <a:cs typeface="Arial"/>
                <a:sym typeface="Arial"/>
              </a:defRPr>
            </a:lvl2pPr>
            <a:lvl3pPr lvl="2" marR="0" rtl="0" algn="ctr">
              <a:spcBef>
                <a:spcPts val="2460"/>
              </a:spcBef>
              <a:spcAft>
                <a:spcPts val="0"/>
              </a:spcAft>
              <a:buClr>
                <a:schemeClr val="dk1"/>
              </a:buClr>
              <a:buSzPts val="12300"/>
              <a:buFont typeface="Arial"/>
              <a:buNone/>
              <a:defRPr b="0" i="0" sz="12300" u="none" cap="none" strike="noStrike">
                <a:solidFill>
                  <a:schemeClr val="dk1"/>
                </a:solidFill>
                <a:latin typeface="Arial"/>
                <a:ea typeface="Arial"/>
                <a:cs typeface="Arial"/>
                <a:sym typeface="Arial"/>
              </a:defRPr>
            </a:lvl3pPr>
            <a:lvl4pPr lvl="3" marR="0" rtl="0" algn="ctr">
              <a:spcBef>
                <a:spcPts val="2060"/>
              </a:spcBef>
              <a:spcAft>
                <a:spcPts val="0"/>
              </a:spcAft>
              <a:buClr>
                <a:schemeClr val="dk1"/>
              </a:buClr>
              <a:buSzPts val="10300"/>
              <a:buFont typeface="Arial"/>
              <a:buNone/>
              <a:defRPr b="0" i="0" sz="10300" u="none" cap="none" strike="noStrike">
                <a:solidFill>
                  <a:schemeClr val="dk1"/>
                </a:solidFill>
                <a:latin typeface="Arial"/>
                <a:ea typeface="Arial"/>
                <a:cs typeface="Arial"/>
                <a:sym typeface="Arial"/>
              </a:defRPr>
            </a:lvl4pPr>
            <a:lvl5pPr lvl="4" marR="0" rtl="0" algn="ctr">
              <a:spcBef>
                <a:spcPts val="2060"/>
              </a:spcBef>
              <a:spcAft>
                <a:spcPts val="0"/>
              </a:spcAft>
              <a:buClr>
                <a:schemeClr val="dk1"/>
              </a:buClr>
              <a:buSzPts val="10300"/>
              <a:buFont typeface="Arial"/>
              <a:buNone/>
              <a:defRPr b="0" i="0" sz="10300" u="none" cap="none" strike="noStrike">
                <a:solidFill>
                  <a:schemeClr val="dk1"/>
                </a:solidFill>
                <a:latin typeface="Arial"/>
                <a:ea typeface="Arial"/>
                <a:cs typeface="Arial"/>
                <a:sym typeface="Arial"/>
              </a:defRPr>
            </a:lvl5pPr>
            <a:lvl6pPr lvl="5" marR="0" rtl="0" algn="ctr">
              <a:spcBef>
                <a:spcPts val="2060"/>
              </a:spcBef>
              <a:spcAft>
                <a:spcPts val="0"/>
              </a:spcAft>
              <a:buClr>
                <a:schemeClr val="dk1"/>
              </a:buClr>
              <a:buSzPts val="10300"/>
              <a:buFont typeface="Arial"/>
              <a:buNone/>
              <a:defRPr b="0" i="0" sz="10300" u="none" cap="none" strike="noStrike">
                <a:solidFill>
                  <a:schemeClr val="dk1"/>
                </a:solidFill>
                <a:latin typeface="Arial"/>
                <a:ea typeface="Arial"/>
                <a:cs typeface="Arial"/>
                <a:sym typeface="Arial"/>
              </a:defRPr>
            </a:lvl6pPr>
            <a:lvl7pPr lvl="6" marR="0" rtl="0" algn="ctr">
              <a:spcBef>
                <a:spcPts val="2060"/>
              </a:spcBef>
              <a:spcAft>
                <a:spcPts val="0"/>
              </a:spcAft>
              <a:buClr>
                <a:schemeClr val="dk1"/>
              </a:buClr>
              <a:buSzPts val="10300"/>
              <a:buFont typeface="Arial"/>
              <a:buNone/>
              <a:defRPr b="0" i="0" sz="10300" u="none" cap="none" strike="noStrike">
                <a:solidFill>
                  <a:schemeClr val="dk1"/>
                </a:solidFill>
                <a:latin typeface="Arial"/>
                <a:ea typeface="Arial"/>
                <a:cs typeface="Arial"/>
                <a:sym typeface="Arial"/>
              </a:defRPr>
            </a:lvl7pPr>
            <a:lvl8pPr lvl="7" marR="0" rtl="0" algn="ctr">
              <a:spcBef>
                <a:spcPts val="2060"/>
              </a:spcBef>
              <a:spcAft>
                <a:spcPts val="0"/>
              </a:spcAft>
              <a:buClr>
                <a:schemeClr val="dk1"/>
              </a:buClr>
              <a:buSzPts val="10300"/>
              <a:buFont typeface="Arial"/>
              <a:buNone/>
              <a:defRPr b="0" i="0" sz="10300" u="none" cap="none" strike="noStrike">
                <a:solidFill>
                  <a:schemeClr val="dk1"/>
                </a:solidFill>
                <a:latin typeface="Arial"/>
                <a:ea typeface="Arial"/>
                <a:cs typeface="Arial"/>
                <a:sym typeface="Arial"/>
              </a:defRPr>
            </a:lvl8pPr>
            <a:lvl9pPr lvl="8" marR="0" rtl="0" algn="ctr">
              <a:spcBef>
                <a:spcPts val="2060"/>
              </a:spcBef>
              <a:spcAft>
                <a:spcPts val="0"/>
              </a:spcAft>
              <a:buClr>
                <a:schemeClr val="dk1"/>
              </a:buClr>
              <a:buSzPts val="10300"/>
              <a:buFont typeface="Arial"/>
              <a:buNone/>
              <a:defRPr b="0" i="0" sz="10300" u="none" cap="none" strike="noStrike">
                <a:solidFill>
                  <a:schemeClr val="dk1"/>
                </a:solidFill>
                <a:latin typeface="Arial"/>
                <a:ea typeface="Arial"/>
                <a:cs typeface="Arial"/>
                <a:sym typeface="Arial"/>
              </a:defRPr>
            </a:lvl9pPr>
          </a:lstStyle>
          <a:p/>
        </p:txBody>
      </p:sp>
      <p:sp>
        <p:nvSpPr>
          <p:cNvPr id="18" name="Shape 18"/>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19" name="Shape 19"/>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20" name="Shape 20"/>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1" name="Shape 21"/>
        <p:cNvGrpSpPr/>
        <p:nvPr/>
      </p:nvGrpSpPr>
      <p:grpSpPr>
        <a:xfrm>
          <a:off x="0" y="0"/>
          <a:ext cx="0" cy="0"/>
          <a:chOff x="0" y="0"/>
          <a:chExt cx="0" cy="0"/>
        </a:xfrm>
      </p:grpSpPr>
      <p:sp>
        <p:nvSpPr>
          <p:cNvPr id="22" name="Shape 22"/>
          <p:cNvSpPr txBox="1"/>
          <p:nvPr>
            <p:ph type="title"/>
          </p:nvPr>
        </p:nvSpPr>
        <p:spPr>
          <a:xfrm>
            <a:off x="2193925" y="1319213"/>
            <a:ext cx="39503351" cy="54864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23" name="Shape 23"/>
          <p:cNvSpPr txBox="1"/>
          <p:nvPr>
            <p:ph idx="1" type="body"/>
          </p:nvPr>
        </p:nvSpPr>
        <p:spPr>
          <a:xfrm>
            <a:off x="2193925" y="7680325"/>
            <a:ext cx="39503351" cy="21724937"/>
          </a:xfrm>
          <a:prstGeom prst="rect">
            <a:avLst/>
          </a:prstGeom>
          <a:noFill/>
          <a:ln>
            <a:noFill/>
          </a:ln>
        </p:spPr>
        <p:txBody>
          <a:bodyPr anchorCtr="0" anchor="t" bIns="91425" lIns="91425" spcFirstLastPara="1" rIns="91425" wrap="square" tIns="91425"/>
          <a:lstStyle>
            <a:lvl1pPr indent="-1276350" lvl="0" marL="457200" marR="0" rtl="0" algn="l">
              <a:spcBef>
                <a:spcPts val="3300"/>
              </a:spcBef>
              <a:spcAft>
                <a:spcPts val="0"/>
              </a:spcAft>
              <a:buClr>
                <a:schemeClr val="dk1"/>
              </a:buClr>
              <a:buSzPts val="16500"/>
              <a:buFont typeface="Arial"/>
              <a:buChar char="•"/>
              <a:defRPr b="0" i="0" sz="16500" u="none" cap="none" strike="noStrike">
                <a:solidFill>
                  <a:schemeClr val="dk1"/>
                </a:solidFill>
                <a:latin typeface="Arial"/>
                <a:ea typeface="Arial"/>
                <a:cs typeface="Arial"/>
                <a:sym typeface="Arial"/>
              </a:defRPr>
            </a:lvl1pPr>
            <a:lvl2pPr indent="-1143000" lvl="1" marL="914400" marR="0" rtl="0" algn="l">
              <a:spcBef>
                <a:spcPts val="2880"/>
              </a:spcBef>
              <a:spcAft>
                <a:spcPts val="0"/>
              </a:spcAft>
              <a:buClr>
                <a:schemeClr val="dk1"/>
              </a:buClr>
              <a:buSzPts val="14400"/>
              <a:buFont typeface="Arial"/>
              <a:buChar char="–"/>
              <a:defRPr b="0" i="0" sz="14400" u="none" cap="none" strike="noStrike">
                <a:solidFill>
                  <a:schemeClr val="dk1"/>
                </a:solidFill>
                <a:latin typeface="Arial"/>
                <a:ea typeface="Arial"/>
                <a:cs typeface="Arial"/>
                <a:sym typeface="Arial"/>
              </a:defRPr>
            </a:lvl2pPr>
            <a:lvl3pPr indent="-1009650" lvl="2" marL="1371600" marR="0" rtl="0" algn="l">
              <a:spcBef>
                <a:spcPts val="2460"/>
              </a:spcBef>
              <a:spcAft>
                <a:spcPts val="0"/>
              </a:spcAft>
              <a:buClr>
                <a:schemeClr val="dk1"/>
              </a:buClr>
              <a:buSzPts val="12300"/>
              <a:buFont typeface="Arial"/>
              <a:buChar char="•"/>
              <a:defRPr b="0" i="0" sz="12300" u="none" cap="none" strike="noStrike">
                <a:solidFill>
                  <a:schemeClr val="dk1"/>
                </a:solidFill>
                <a:latin typeface="Arial"/>
                <a:ea typeface="Arial"/>
                <a:cs typeface="Arial"/>
                <a:sym typeface="Arial"/>
              </a:defRPr>
            </a:lvl3pPr>
            <a:lvl4pPr indent="-882650" lvl="3" marL="1828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4pPr>
            <a:lvl5pPr indent="-882650" lvl="4" marL="22860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5pPr>
            <a:lvl6pPr indent="-882650" lvl="5" marL="27432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6pPr>
            <a:lvl7pPr indent="-882650" lvl="6" marL="32004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7pPr>
            <a:lvl8pPr indent="-882650" lvl="7" marL="36576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8pPr>
            <a:lvl9pPr indent="-882650" lvl="8" marL="4114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9pPr>
          </a:lstStyle>
          <a:p/>
        </p:txBody>
      </p:sp>
      <p:sp>
        <p:nvSpPr>
          <p:cNvPr id="24" name="Shape 24"/>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25" name="Shape 25"/>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26" name="Shape 26"/>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7" name="Shape 27"/>
        <p:cNvGrpSpPr/>
        <p:nvPr/>
      </p:nvGrpSpPr>
      <p:grpSpPr>
        <a:xfrm>
          <a:off x="0" y="0"/>
          <a:ext cx="0" cy="0"/>
          <a:chOff x="0" y="0"/>
          <a:chExt cx="0" cy="0"/>
        </a:xfrm>
      </p:grpSpPr>
      <p:sp>
        <p:nvSpPr>
          <p:cNvPr id="28" name="Shape 28"/>
          <p:cNvSpPr txBox="1"/>
          <p:nvPr>
            <p:ph type="title"/>
          </p:nvPr>
        </p:nvSpPr>
        <p:spPr>
          <a:xfrm>
            <a:off x="3467100" y="21153438"/>
            <a:ext cx="37307839" cy="6537325"/>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1" i="0" sz="40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29" name="Shape 29"/>
          <p:cNvSpPr txBox="1"/>
          <p:nvPr>
            <p:ph idx="1" type="body"/>
          </p:nvPr>
        </p:nvSpPr>
        <p:spPr>
          <a:xfrm>
            <a:off x="3467100" y="13952538"/>
            <a:ext cx="37307839" cy="7200900"/>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1pPr>
            <a:lvl2pPr indent="-228600" lvl="1" marL="914400" marR="0" rtl="0" algn="l">
              <a:spcBef>
                <a:spcPts val="360"/>
              </a:spcBef>
              <a:spcAft>
                <a:spcPts val="0"/>
              </a:spcAft>
              <a:buClr>
                <a:schemeClr val="dk1"/>
              </a:buClr>
              <a:buSzPts val="1800"/>
              <a:buFont typeface="Arial"/>
              <a:buNone/>
              <a:defRPr b="0" i="0" sz="1800" u="none" cap="none" strike="noStrike">
                <a:solidFill>
                  <a:schemeClr val="dk1"/>
                </a:solidFill>
                <a:latin typeface="Arial"/>
                <a:ea typeface="Arial"/>
                <a:cs typeface="Arial"/>
                <a:sym typeface="Arial"/>
              </a:defRPr>
            </a:lvl2pPr>
            <a:lvl3pPr indent="-228600" lvl="2" marL="1371600" marR="0" rtl="0" algn="l">
              <a:spcBef>
                <a:spcPts val="32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3pPr>
            <a:lvl4pPr indent="-228600" lvl="3" marL="18288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228600" lvl="4" marL="22860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228600" lvl="5" marL="27432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228600" lvl="6" marL="32004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228600" lvl="7" marL="36576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228600" lvl="8" marL="41148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p:txBody>
      </p:sp>
      <p:sp>
        <p:nvSpPr>
          <p:cNvPr id="30" name="Shape 30"/>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31" name="Shape 31"/>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32" name="Shape 32"/>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33" name="Shape 33"/>
        <p:cNvGrpSpPr/>
        <p:nvPr/>
      </p:nvGrpSpPr>
      <p:grpSpPr>
        <a:xfrm>
          <a:off x="0" y="0"/>
          <a:ext cx="0" cy="0"/>
          <a:chOff x="0" y="0"/>
          <a:chExt cx="0" cy="0"/>
        </a:xfrm>
      </p:grpSpPr>
      <p:sp>
        <p:nvSpPr>
          <p:cNvPr id="34" name="Shape 34"/>
          <p:cNvSpPr txBox="1"/>
          <p:nvPr>
            <p:ph type="title"/>
          </p:nvPr>
        </p:nvSpPr>
        <p:spPr>
          <a:xfrm>
            <a:off x="2193925" y="1319213"/>
            <a:ext cx="39503351" cy="54864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35" name="Shape 35"/>
          <p:cNvSpPr txBox="1"/>
          <p:nvPr>
            <p:ph idx="1" type="body"/>
          </p:nvPr>
        </p:nvSpPr>
        <p:spPr>
          <a:xfrm>
            <a:off x="2193925" y="7680325"/>
            <a:ext cx="19675475" cy="21724937"/>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6" name="Shape 36"/>
          <p:cNvSpPr txBox="1"/>
          <p:nvPr>
            <p:ph idx="2" type="body"/>
          </p:nvPr>
        </p:nvSpPr>
        <p:spPr>
          <a:xfrm>
            <a:off x="22021800" y="7680325"/>
            <a:ext cx="19675475" cy="21724937"/>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37" name="Shape 37"/>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38" name="Shape 38"/>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39" name="Shape 39"/>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40" name="Shape 40"/>
        <p:cNvGrpSpPr/>
        <p:nvPr/>
      </p:nvGrpSpPr>
      <p:grpSpPr>
        <a:xfrm>
          <a:off x="0" y="0"/>
          <a:ext cx="0" cy="0"/>
          <a:chOff x="0" y="0"/>
          <a:chExt cx="0" cy="0"/>
        </a:xfrm>
      </p:grpSpPr>
      <p:sp>
        <p:nvSpPr>
          <p:cNvPr id="41" name="Shape 41"/>
          <p:cNvSpPr txBox="1"/>
          <p:nvPr>
            <p:ph type="title"/>
          </p:nvPr>
        </p:nvSpPr>
        <p:spPr>
          <a:xfrm>
            <a:off x="2193925" y="1317625"/>
            <a:ext cx="39503351" cy="54864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42" name="Shape 42"/>
          <p:cNvSpPr txBox="1"/>
          <p:nvPr>
            <p:ph idx="1" type="body"/>
          </p:nvPr>
        </p:nvSpPr>
        <p:spPr>
          <a:xfrm>
            <a:off x="2193925" y="7369175"/>
            <a:ext cx="19392900" cy="3070225"/>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Arial"/>
              <a:buNone/>
              <a:defRPr b="1" i="0" sz="2400" u="none" cap="none" strike="noStrike">
                <a:solidFill>
                  <a:schemeClr val="dk1"/>
                </a:solidFill>
                <a:latin typeface="Arial"/>
                <a:ea typeface="Arial"/>
                <a:cs typeface="Arial"/>
                <a:sym typeface="Arial"/>
              </a:defRPr>
            </a:lvl1pPr>
            <a:lvl2pPr indent="-228600" lvl="1" marL="914400" marR="0" rtl="0" algn="l">
              <a:spcBef>
                <a:spcPts val="400"/>
              </a:spcBef>
              <a:spcAft>
                <a:spcPts val="0"/>
              </a:spcAft>
              <a:buClr>
                <a:schemeClr val="dk1"/>
              </a:buClr>
              <a:buSzPts val="2000"/>
              <a:buFont typeface="Arial"/>
              <a:buNone/>
              <a:defRPr b="1" i="0" sz="2000" u="none" cap="none" strike="noStrike">
                <a:solidFill>
                  <a:schemeClr val="dk1"/>
                </a:solidFill>
                <a:latin typeface="Arial"/>
                <a:ea typeface="Arial"/>
                <a:cs typeface="Arial"/>
                <a:sym typeface="Arial"/>
              </a:defRPr>
            </a:lvl2pPr>
            <a:lvl3pPr indent="-228600" lvl="2" marL="1371600" marR="0" rtl="0" algn="l">
              <a:spcBef>
                <a:spcPts val="360"/>
              </a:spcBef>
              <a:spcAft>
                <a:spcPts val="0"/>
              </a:spcAft>
              <a:buClr>
                <a:schemeClr val="dk1"/>
              </a:buClr>
              <a:buSzPts val="1800"/>
              <a:buFont typeface="Arial"/>
              <a:buNone/>
              <a:defRPr b="1" i="0" sz="1800" u="none" cap="none" strike="noStrike">
                <a:solidFill>
                  <a:schemeClr val="dk1"/>
                </a:solidFill>
                <a:latin typeface="Arial"/>
                <a:ea typeface="Arial"/>
                <a:cs typeface="Arial"/>
                <a:sym typeface="Arial"/>
              </a:defRPr>
            </a:lvl3pPr>
            <a:lvl4pPr indent="-228600" lvl="3" marL="18288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4pPr>
            <a:lvl5pPr indent="-228600" lvl="4" marL="22860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5pPr>
            <a:lvl6pPr indent="-228600" lvl="5" marL="27432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6pPr>
            <a:lvl7pPr indent="-228600" lvl="6" marL="32004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7pPr>
            <a:lvl8pPr indent="-228600" lvl="7" marL="36576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8pPr>
            <a:lvl9pPr indent="-228600" lvl="8" marL="41148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9pPr>
          </a:lstStyle>
          <a:p/>
        </p:txBody>
      </p:sp>
      <p:sp>
        <p:nvSpPr>
          <p:cNvPr id="43" name="Shape 43"/>
          <p:cNvSpPr txBox="1"/>
          <p:nvPr>
            <p:ph idx="2" type="body"/>
          </p:nvPr>
        </p:nvSpPr>
        <p:spPr>
          <a:xfrm>
            <a:off x="2193925" y="10439400"/>
            <a:ext cx="19392900" cy="18965863"/>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1pPr>
            <a:lvl2pPr indent="-355600" lvl="1" marL="914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2pPr>
            <a:lvl3pPr indent="-342900" lvl="2" marL="13716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3pPr>
            <a:lvl4pPr indent="-330200" lvl="3" marL="18288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4pPr>
            <a:lvl5pPr indent="-330200" lvl="4" marL="22860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5pPr>
            <a:lvl6pPr indent="-330200" lvl="5" marL="27432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6pPr>
            <a:lvl7pPr indent="-330200" lvl="6" marL="32004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7pPr>
            <a:lvl8pPr indent="-330200" lvl="7" marL="36576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8pPr>
            <a:lvl9pPr indent="-330200" lvl="8" marL="41148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9pPr>
          </a:lstStyle>
          <a:p/>
        </p:txBody>
      </p:sp>
      <p:sp>
        <p:nvSpPr>
          <p:cNvPr id="44" name="Shape 44"/>
          <p:cNvSpPr txBox="1"/>
          <p:nvPr>
            <p:ph idx="3" type="body"/>
          </p:nvPr>
        </p:nvSpPr>
        <p:spPr>
          <a:xfrm>
            <a:off x="22296438" y="7369175"/>
            <a:ext cx="19400837" cy="3070225"/>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Arial"/>
              <a:buNone/>
              <a:defRPr b="1" i="0" sz="2400" u="none" cap="none" strike="noStrike">
                <a:solidFill>
                  <a:schemeClr val="dk1"/>
                </a:solidFill>
                <a:latin typeface="Arial"/>
                <a:ea typeface="Arial"/>
                <a:cs typeface="Arial"/>
                <a:sym typeface="Arial"/>
              </a:defRPr>
            </a:lvl1pPr>
            <a:lvl2pPr indent="-228600" lvl="1" marL="914400" marR="0" rtl="0" algn="l">
              <a:spcBef>
                <a:spcPts val="400"/>
              </a:spcBef>
              <a:spcAft>
                <a:spcPts val="0"/>
              </a:spcAft>
              <a:buClr>
                <a:schemeClr val="dk1"/>
              </a:buClr>
              <a:buSzPts val="2000"/>
              <a:buFont typeface="Arial"/>
              <a:buNone/>
              <a:defRPr b="1" i="0" sz="2000" u="none" cap="none" strike="noStrike">
                <a:solidFill>
                  <a:schemeClr val="dk1"/>
                </a:solidFill>
                <a:latin typeface="Arial"/>
                <a:ea typeface="Arial"/>
                <a:cs typeface="Arial"/>
                <a:sym typeface="Arial"/>
              </a:defRPr>
            </a:lvl2pPr>
            <a:lvl3pPr indent="-228600" lvl="2" marL="1371600" marR="0" rtl="0" algn="l">
              <a:spcBef>
                <a:spcPts val="360"/>
              </a:spcBef>
              <a:spcAft>
                <a:spcPts val="0"/>
              </a:spcAft>
              <a:buClr>
                <a:schemeClr val="dk1"/>
              </a:buClr>
              <a:buSzPts val="1800"/>
              <a:buFont typeface="Arial"/>
              <a:buNone/>
              <a:defRPr b="1" i="0" sz="1800" u="none" cap="none" strike="noStrike">
                <a:solidFill>
                  <a:schemeClr val="dk1"/>
                </a:solidFill>
                <a:latin typeface="Arial"/>
                <a:ea typeface="Arial"/>
                <a:cs typeface="Arial"/>
                <a:sym typeface="Arial"/>
              </a:defRPr>
            </a:lvl3pPr>
            <a:lvl4pPr indent="-228600" lvl="3" marL="18288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4pPr>
            <a:lvl5pPr indent="-228600" lvl="4" marL="22860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5pPr>
            <a:lvl6pPr indent="-228600" lvl="5" marL="27432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6pPr>
            <a:lvl7pPr indent="-228600" lvl="6" marL="32004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7pPr>
            <a:lvl8pPr indent="-228600" lvl="7" marL="36576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8pPr>
            <a:lvl9pPr indent="-228600" lvl="8" marL="4114800" marR="0" rtl="0" algn="l">
              <a:spcBef>
                <a:spcPts val="32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9pPr>
          </a:lstStyle>
          <a:p/>
        </p:txBody>
      </p:sp>
      <p:sp>
        <p:nvSpPr>
          <p:cNvPr id="45" name="Shape 45"/>
          <p:cNvSpPr txBox="1"/>
          <p:nvPr>
            <p:ph idx="4" type="body"/>
          </p:nvPr>
        </p:nvSpPr>
        <p:spPr>
          <a:xfrm>
            <a:off x="22296438" y="10439400"/>
            <a:ext cx="19400837" cy="18965863"/>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1pPr>
            <a:lvl2pPr indent="-355600" lvl="1" marL="914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2pPr>
            <a:lvl3pPr indent="-342900" lvl="2" marL="1371600" marR="0" rtl="0" algn="l">
              <a:spcBef>
                <a:spcPts val="36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3pPr>
            <a:lvl4pPr indent="-330200" lvl="3" marL="18288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4pPr>
            <a:lvl5pPr indent="-330200" lvl="4" marL="22860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5pPr>
            <a:lvl6pPr indent="-330200" lvl="5" marL="27432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6pPr>
            <a:lvl7pPr indent="-330200" lvl="6" marL="32004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7pPr>
            <a:lvl8pPr indent="-330200" lvl="7" marL="36576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8pPr>
            <a:lvl9pPr indent="-330200" lvl="8" marL="4114800" marR="0" rtl="0" algn="l">
              <a:spcBef>
                <a:spcPts val="320"/>
              </a:spcBef>
              <a:spcAft>
                <a:spcPts val="0"/>
              </a:spcAft>
              <a:buClr>
                <a:schemeClr val="dk1"/>
              </a:buClr>
              <a:buSzPts val="1600"/>
              <a:buFont typeface="Arial"/>
              <a:buChar char="»"/>
              <a:defRPr b="0" i="0" sz="1600" u="none" cap="none" strike="noStrike">
                <a:solidFill>
                  <a:schemeClr val="dk1"/>
                </a:solidFill>
                <a:latin typeface="Arial"/>
                <a:ea typeface="Arial"/>
                <a:cs typeface="Arial"/>
                <a:sym typeface="Arial"/>
              </a:defRPr>
            </a:lvl9pPr>
          </a:lstStyle>
          <a:p/>
        </p:txBody>
      </p:sp>
      <p:sp>
        <p:nvSpPr>
          <p:cNvPr id="46" name="Shape 46"/>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47" name="Shape 47"/>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48" name="Shape 48"/>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9" name="Shape 49"/>
        <p:cNvGrpSpPr/>
        <p:nvPr/>
      </p:nvGrpSpPr>
      <p:grpSpPr>
        <a:xfrm>
          <a:off x="0" y="0"/>
          <a:ext cx="0" cy="0"/>
          <a:chOff x="0" y="0"/>
          <a:chExt cx="0" cy="0"/>
        </a:xfrm>
      </p:grpSpPr>
      <p:sp>
        <p:nvSpPr>
          <p:cNvPr id="50" name="Shape 50"/>
          <p:cNvSpPr txBox="1"/>
          <p:nvPr>
            <p:ph type="title"/>
          </p:nvPr>
        </p:nvSpPr>
        <p:spPr>
          <a:xfrm>
            <a:off x="2193925" y="1319213"/>
            <a:ext cx="39503351" cy="54864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51" name="Shape 51"/>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52" name="Shape 52"/>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53" name="Shape 53"/>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Shape 55"/>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56" name="Shape 56"/>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57" name="Shape 57"/>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8" name="Shape 58"/>
        <p:cNvGrpSpPr/>
        <p:nvPr/>
      </p:nvGrpSpPr>
      <p:grpSpPr>
        <a:xfrm>
          <a:off x="0" y="0"/>
          <a:ext cx="0" cy="0"/>
          <a:chOff x="0" y="0"/>
          <a:chExt cx="0" cy="0"/>
        </a:xfrm>
      </p:grpSpPr>
      <p:sp>
        <p:nvSpPr>
          <p:cNvPr id="59" name="Shape 59"/>
          <p:cNvSpPr txBox="1"/>
          <p:nvPr>
            <p:ph type="title"/>
          </p:nvPr>
        </p:nvSpPr>
        <p:spPr>
          <a:xfrm>
            <a:off x="2193925" y="1311275"/>
            <a:ext cx="14439900" cy="5576888"/>
          </a:xfrm>
          <a:prstGeom prst="rect">
            <a:avLst/>
          </a:prstGeom>
          <a:noFill/>
          <a:ln>
            <a:noFill/>
          </a:ln>
        </p:spPr>
        <p:txBody>
          <a:bodyPr anchorCtr="0" anchor="b" bIns="91425" lIns="91425" spcFirstLastPara="1" rIns="91425" wrap="square" tIns="91425"/>
          <a:lstStyle>
            <a:lvl1pPr lvl="0" marR="0" rtl="0" algn="l">
              <a:spcBef>
                <a:spcPts val="0"/>
              </a:spcBef>
              <a:spcAft>
                <a:spcPts val="0"/>
              </a:spcAft>
              <a:buSzPts val="1400"/>
              <a:buNone/>
              <a:defRPr b="1" i="0" sz="20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60" name="Shape 60"/>
          <p:cNvSpPr txBox="1"/>
          <p:nvPr>
            <p:ph idx="1" type="body"/>
          </p:nvPr>
        </p:nvSpPr>
        <p:spPr>
          <a:xfrm>
            <a:off x="17160875" y="1311275"/>
            <a:ext cx="24536399" cy="28093989"/>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61" name="Shape 61"/>
          <p:cNvSpPr txBox="1"/>
          <p:nvPr>
            <p:ph idx="2" type="body"/>
          </p:nvPr>
        </p:nvSpPr>
        <p:spPr>
          <a:xfrm>
            <a:off x="2193925" y="6888163"/>
            <a:ext cx="14439900" cy="22517100"/>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228600" lvl="1" marL="914400" marR="0" rtl="0" algn="l">
              <a:spcBef>
                <a:spcPts val="24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2pPr>
            <a:lvl3pPr indent="-228600" lvl="2" marL="1371600" marR="0" rtl="0" algn="l">
              <a:spcBef>
                <a:spcPts val="200"/>
              </a:spcBef>
              <a:spcAft>
                <a:spcPts val="0"/>
              </a:spcAft>
              <a:buClr>
                <a:schemeClr val="dk1"/>
              </a:buClr>
              <a:buSzPts val="1000"/>
              <a:buFont typeface="Arial"/>
              <a:buNone/>
              <a:defRPr b="0" i="0" sz="1000" u="none" cap="none" strike="noStrike">
                <a:solidFill>
                  <a:schemeClr val="dk1"/>
                </a:solidFill>
                <a:latin typeface="Arial"/>
                <a:ea typeface="Arial"/>
                <a:cs typeface="Arial"/>
                <a:sym typeface="Arial"/>
              </a:defRPr>
            </a:lvl3pPr>
            <a:lvl4pPr indent="-228600" lvl="3" marL="18288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4pPr>
            <a:lvl5pPr indent="-228600" lvl="4" marL="22860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5pPr>
            <a:lvl6pPr indent="-228600" lvl="5" marL="27432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6pPr>
            <a:lvl7pPr indent="-228600" lvl="6" marL="32004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7pPr>
            <a:lvl8pPr indent="-228600" lvl="7" marL="36576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8pPr>
            <a:lvl9pPr indent="-228600" lvl="8" marL="41148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9pPr>
          </a:lstStyle>
          <a:p/>
        </p:txBody>
      </p:sp>
      <p:sp>
        <p:nvSpPr>
          <p:cNvPr id="62" name="Shape 62"/>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63" name="Shape 63"/>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64" name="Shape 64"/>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5" name="Shape 65"/>
        <p:cNvGrpSpPr/>
        <p:nvPr/>
      </p:nvGrpSpPr>
      <p:grpSpPr>
        <a:xfrm>
          <a:off x="0" y="0"/>
          <a:ext cx="0" cy="0"/>
          <a:chOff x="0" y="0"/>
          <a:chExt cx="0" cy="0"/>
        </a:xfrm>
      </p:grpSpPr>
      <p:sp>
        <p:nvSpPr>
          <p:cNvPr id="66" name="Shape 66"/>
          <p:cNvSpPr txBox="1"/>
          <p:nvPr>
            <p:ph type="title"/>
          </p:nvPr>
        </p:nvSpPr>
        <p:spPr>
          <a:xfrm>
            <a:off x="8602663" y="23042563"/>
            <a:ext cx="26335038" cy="2720975"/>
          </a:xfrm>
          <a:prstGeom prst="rect">
            <a:avLst/>
          </a:prstGeom>
          <a:noFill/>
          <a:ln>
            <a:noFill/>
          </a:ln>
        </p:spPr>
        <p:txBody>
          <a:bodyPr anchorCtr="0" anchor="b" bIns="91425" lIns="91425" spcFirstLastPara="1" rIns="91425" wrap="square" tIns="91425"/>
          <a:lstStyle>
            <a:lvl1pPr lvl="0" marR="0" rtl="0" algn="l">
              <a:spcBef>
                <a:spcPts val="0"/>
              </a:spcBef>
              <a:spcAft>
                <a:spcPts val="0"/>
              </a:spcAft>
              <a:buSzPts val="1400"/>
              <a:buNone/>
              <a:defRPr b="1" i="0" sz="20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67" name="Shape 67"/>
          <p:cNvSpPr/>
          <p:nvPr>
            <p:ph idx="2" type="pic"/>
          </p:nvPr>
        </p:nvSpPr>
        <p:spPr>
          <a:xfrm>
            <a:off x="8602663" y="2941638"/>
            <a:ext cx="26335038" cy="19750086"/>
          </a:xfrm>
          <a:prstGeom prst="rect">
            <a:avLst/>
          </a:prstGeom>
          <a:noFill/>
          <a:ln>
            <a:noFill/>
          </a:ln>
        </p:spPr>
        <p:txBody>
          <a:bodyPr anchorCtr="0" anchor="t" bIns="91425" lIns="91425" spcFirstLastPara="1" rIns="91425" wrap="square" tIns="91425"/>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68" name="Shape 68"/>
          <p:cNvSpPr txBox="1"/>
          <p:nvPr>
            <p:ph idx="1" type="body"/>
          </p:nvPr>
        </p:nvSpPr>
        <p:spPr>
          <a:xfrm>
            <a:off x="8602663" y="25763538"/>
            <a:ext cx="26335038" cy="3862387"/>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228600" lvl="1" marL="914400" marR="0" rtl="0" algn="l">
              <a:spcBef>
                <a:spcPts val="24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2pPr>
            <a:lvl3pPr indent="-228600" lvl="2" marL="1371600" marR="0" rtl="0" algn="l">
              <a:spcBef>
                <a:spcPts val="200"/>
              </a:spcBef>
              <a:spcAft>
                <a:spcPts val="0"/>
              </a:spcAft>
              <a:buClr>
                <a:schemeClr val="dk1"/>
              </a:buClr>
              <a:buSzPts val="1000"/>
              <a:buFont typeface="Arial"/>
              <a:buNone/>
              <a:defRPr b="0" i="0" sz="1000" u="none" cap="none" strike="noStrike">
                <a:solidFill>
                  <a:schemeClr val="dk1"/>
                </a:solidFill>
                <a:latin typeface="Arial"/>
                <a:ea typeface="Arial"/>
                <a:cs typeface="Arial"/>
                <a:sym typeface="Arial"/>
              </a:defRPr>
            </a:lvl3pPr>
            <a:lvl4pPr indent="-228600" lvl="3" marL="18288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4pPr>
            <a:lvl5pPr indent="-228600" lvl="4" marL="22860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5pPr>
            <a:lvl6pPr indent="-228600" lvl="5" marL="27432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6pPr>
            <a:lvl7pPr indent="-228600" lvl="6" marL="32004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7pPr>
            <a:lvl8pPr indent="-228600" lvl="7" marL="36576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8pPr>
            <a:lvl9pPr indent="-228600" lvl="8" marL="4114800" marR="0" rtl="0" algn="l">
              <a:spcBef>
                <a:spcPts val="180"/>
              </a:spcBef>
              <a:spcAft>
                <a:spcPts val="0"/>
              </a:spcAft>
              <a:buClr>
                <a:schemeClr val="dk1"/>
              </a:buClr>
              <a:buSzPts val="900"/>
              <a:buFont typeface="Arial"/>
              <a:buNone/>
              <a:defRPr b="0" i="0" sz="900" u="none" cap="none" strike="noStrike">
                <a:solidFill>
                  <a:schemeClr val="dk1"/>
                </a:solidFill>
                <a:latin typeface="Arial"/>
                <a:ea typeface="Arial"/>
                <a:cs typeface="Arial"/>
                <a:sym typeface="Arial"/>
              </a:defRPr>
            </a:lvl9pPr>
          </a:lstStyle>
          <a:p/>
        </p:txBody>
      </p:sp>
      <p:sp>
        <p:nvSpPr>
          <p:cNvPr id="69" name="Shape 69"/>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70" name="Shape 70"/>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71" name="Shape 71"/>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72" name="Shape 72"/>
        <p:cNvGrpSpPr/>
        <p:nvPr/>
      </p:nvGrpSpPr>
      <p:grpSpPr>
        <a:xfrm>
          <a:off x="0" y="0"/>
          <a:ext cx="0" cy="0"/>
          <a:chOff x="0" y="0"/>
          <a:chExt cx="0" cy="0"/>
        </a:xfrm>
      </p:grpSpPr>
      <p:sp>
        <p:nvSpPr>
          <p:cNvPr id="73" name="Shape 73"/>
          <p:cNvSpPr txBox="1"/>
          <p:nvPr>
            <p:ph type="title"/>
          </p:nvPr>
        </p:nvSpPr>
        <p:spPr>
          <a:xfrm>
            <a:off x="2193925" y="1319213"/>
            <a:ext cx="39503351" cy="54864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74" name="Shape 74"/>
          <p:cNvSpPr txBox="1"/>
          <p:nvPr>
            <p:ph idx="1" type="body"/>
          </p:nvPr>
        </p:nvSpPr>
        <p:spPr>
          <a:xfrm rot="5400000">
            <a:off x="11083131" y="-1208882"/>
            <a:ext cx="21724937" cy="39503351"/>
          </a:xfrm>
          <a:prstGeom prst="rect">
            <a:avLst/>
          </a:prstGeom>
          <a:noFill/>
          <a:ln>
            <a:noFill/>
          </a:ln>
        </p:spPr>
        <p:txBody>
          <a:bodyPr anchorCtr="0" anchor="t" bIns="91425" lIns="91425" spcFirstLastPara="1" rIns="91425" wrap="square" tIns="91425"/>
          <a:lstStyle>
            <a:lvl1pPr indent="-1276350" lvl="0" marL="457200" marR="0" rtl="0" algn="l">
              <a:spcBef>
                <a:spcPts val="3300"/>
              </a:spcBef>
              <a:spcAft>
                <a:spcPts val="0"/>
              </a:spcAft>
              <a:buClr>
                <a:schemeClr val="dk1"/>
              </a:buClr>
              <a:buSzPts val="16500"/>
              <a:buFont typeface="Arial"/>
              <a:buChar char="•"/>
              <a:defRPr b="0" i="0" sz="16500" u="none" cap="none" strike="noStrike">
                <a:solidFill>
                  <a:schemeClr val="dk1"/>
                </a:solidFill>
                <a:latin typeface="Arial"/>
                <a:ea typeface="Arial"/>
                <a:cs typeface="Arial"/>
                <a:sym typeface="Arial"/>
              </a:defRPr>
            </a:lvl1pPr>
            <a:lvl2pPr indent="-1143000" lvl="1" marL="914400" marR="0" rtl="0" algn="l">
              <a:spcBef>
                <a:spcPts val="2880"/>
              </a:spcBef>
              <a:spcAft>
                <a:spcPts val="0"/>
              </a:spcAft>
              <a:buClr>
                <a:schemeClr val="dk1"/>
              </a:buClr>
              <a:buSzPts val="14400"/>
              <a:buFont typeface="Arial"/>
              <a:buChar char="–"/>
              <a:defRPr b="0" i="0" sz="14400" u="none" cap="none" strike="noStrike">
                <a:solidFill>
                  <a:schemeClr val="dk1"/>
                </a:solidFill>
                <a:latin typeface="Arial"/>
                <a:ea typeface="Arial"/>
                <a:cs typeface="Arial"/>
                <a:sym typeface="Arial"/>
              </a:defRPr>
            </a:lvl2pPr>
            <a:lvl3pPr indent="-1009650" lvl="2" marL="1371600" marR="0" rtl="0" algn="l">
              <a:spcBef>
                <a:spcPts val="2460"/>
              </a:spcBef>
              <a:spcAft>
                <a:spcPts val="0"/>
              </a:spcAft>
              <a:buClr>
                <a:schemeClr val="dk1"/>
              </a:buClr>
              <a:buSzPts val="12300"/>
              <a:buFont typeface="Arial"/>
              <a:buChar char="•"/>
              <a:defRPr b="0" i="0" sz="12300" u="none" cap="none" strike="noStrike">
                <a:solidFill>
                  <a:schemeClr val="dk1"/>
                </a:solidFill>
                <a:latin typeface="Arial"/>
                <a:ea typeface="Arial"/>
                <a:cs typeface="Arial"/>
                <a:sym typeface="Arial"/>
              </a:defRPr>
            </a:lvl3pPr>
            <a:lvl4pPr indent="-882650" lvl="3" marL="1828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4pPr>
            <a:lvl5pPr indent="-882650" lvl="4" marL="22860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5pPr>
            <a:lvl6pPr indent="-882650" lvl="5" marL="27432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6pPr>
            <a:lvl7pPr indent="-882650" lvl="6" marL="32004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7pPr>
            <a:lvl8pPr indent="-882650" lvl="7" marL="36576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8pPr>
            <a:lvl9pPr indent="-882650" lvl="8" marL="4114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9pPr>
          </a:lstStyle>
          <a:p/>
        </p:txBody>
      </p:sp>
      <p:sp>
        <p:nvSpPr>
          <p:cNvPr id="75" name="Shape 75"/>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76" name="Shape 76"/>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77" name="Shape 77"/>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Shape 79"/>
          <p:cNvSpPr txBox="1"/>
          <p:nvPr>
            <p:ph type="title"/>
          </p:nvPr>
        </p:nvSpPr>
        <p:spPr>
          <a:xfrm rot="5400000">
            <a:off x="22716331" y="10424319"/>
            <a:ext cx="28086050" cy="9875837"/>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80" name="Shape 80"/>
          <p:cNvSpPr txBox="1"/>
          <p:nvPr>
            <p:ph idx="1" type="body"/>
          </p:nvPr>
        </p:nvSpPr>
        <p:spPr>
          <a:xfrm rot="5400000">
            <a:off x="2888456" y="624681"/>
            <a:ext cx="28086050" cy="29475114"/>
          </a:xfrm>
          <a:prstGeom prst="rect">
            <a:avLst/>
          </a:prstGeom>
          <a:noFill/>
          <a:ln>
            <a:noFill/>
          </a:ln>
        </p:spPr>
        <p:txBody>
          <a:bodyPr anchorCtr="0" anchor="t" bIns="91425" lIns="91425" spcFirstLastPara="1" rIns="91425" wrap="square" tIns="91425"/>
          <a:lstStyle>
            <a:lvl1pPr indent="-1276350" lvl="0" marL="457200" marR="0" rtl="0" algn="l">
              <a:spcBef>
                <a:spcPts val="3300"/>
              </a:spcBef>
              <a:spcAft>
                <a:spcPts val="0"/>
              </a:spcAft>
              <a:buClr>
                <a:schemeClr val="dk1"/>
              </a:buClr>
              <a:buSzPts val="16500"/>
              <a:buFont typeface="Arial"/>
              <a:buChar char="•"/>
              <a:defRPr b="0" i="0" sz="16500" u="none" cap="none" strike="noStrike">
                <a:solidFill>
                  <a:schemeClr val="dk1"/>
                </a:solidFill>
                <a:latin typeface="Arial"/>
                <a:ea typeface="Arial"/>
                <a:cs typeface="Arial"/>
                <a:sym typeface="Arial"/>
              </a:defRPr>
            </a:lvl1pPr>
            <a:lvl2pPr indent="-1143000" lvl="1" marL="914400" marR="0" rtl="0" algn="l">
              <a:spcBef>
                <a:spcPts val="2880"/>
              </a:spcBef>
              <a:spcAft>
                <a:spcPts val="0"/>
              </a:spcAft>
              <a:buClr>
                <a:schemeClr val="dk1"/>
              </a:buClr>
              <a:buSzPts val="14400"/>
              <a:buFont typeface="Arial"/>
              <a:buChar char="–"/>
              <a:defRPr b="0" i="0" sz="14400" u="none" cap="none" strike="noStrike">
                <a:solidFill>
                  <a:schemeClr val="dk1"/>
                </a:solidFill>
                <a:latin typeface="Arial"/>
                <a:ea typeface="Arial"/>
                <a:cs typeface="Arial"/>
                <a:sym typeface="Arial"/>
              </a:defRPr>
            </a:lvl2pPr>
            <a:lvl3pPr indent="-1009650" lvl="2" marL="1371600" marR="0" rtl="0" algn="l">
              <a:spcBef>
                <a:spcPts val="2460"/>
              </a:spcBef>
              <a:spcAft>
                <a:spcPts val="0"/>
              </a:spcAft>
              <a:buClr>
                <a:schemeClr val="dk1"/>
              </a:buClr>
              <a:buSzPts val="12300"/>
              <a:buFont typeface="Arial"/>
              <a:buChar char="•"/>
              <a:defRPr b="0" i="0" sz="12300" u="none" cap="none" strike="noStrike">
                <a:solidFill>
                  <a:schemeClr val="dk1"/>
                </a:solidFill>
                <a:latin typeface="Arial"/>
                <a:ea typeface="Arial"/>
                <a:cs typeface="Arial"/>
                <a:sym typeface="Arial"/>
              </a:defRPr>
            </a:lvl3pPr>
            <a:lvl4pPr indent="-882650" lvl="3" marL="1828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4pPr>
            <a:lvl5pPr indent="-882650" lvl="4" marL="22860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5pPr>
            <a:lvl6pPr indent="-882650" lvl="5" marL="27432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6pPr>
            <a:lvl7pPr indent="-882650" lvl="6" marL="32004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7pPr>
            <a:lvl8pPr indent="-882650" lvl="7" marL="36576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8pPr>
            <a:lvl9pPr indent="-882650" lvl="8" marL="4114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9pPr>
          </a:lstStyle>
          <a:p/>
        </p:txBody>
      </p:sp>
      <p:sp>
        <p:nvSpPr>
          <p:cNvPr id="81" name="Shape 81"/>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82" name="Shape 82"/>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83" name="Shape 83"/>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2193925" y="1319213"/>
            <a:ext cx="39503351" cy="5486400"/>
          </a:xfrm>
          <a:prstGeom prst="rect">
            <a:avLst/>
          </a:prstGeom>
          <a:noFill/>
          <a:ln>
            <a:noFill/>
          </a:ln>
        </p:spPr>
        <p:txBody>
          <a:bodyPr anchorCtr="0" anchor="ctr" bIns="91425" lIns="91425" spcFirstLastPara="1" rIns="91425" wrap="square" tIns="91425"/>
          <a:lstStyle>
            <a:lvl1pPr lvl="0"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22600" u="none" cap="none" strike="noStrike">
                <a:solidFill>
                  <a:schemeClr val="dk2"/>
                </a:solidFill>
                <a:latin typeface="Arial"/>
                <a:ea typeface="Arial"/>
                <a:cs typeface="Arial"/>
                <a:sym typeface="Arial"/>
              </a:defRPr>
            </a:lvl9pPr>
          </a:lstStyle>
          <a:p/>
        </p:txBody>
      </p:sp>
      <p:sp>
        <p:nvSpPr>
          <p:cNvPr id="11" name="Shape 11"/>
          <p:cNvSpPr txBox="1"/>
          <p:nvPr>
            <p:ph idx="1" type="body"/>
          </p:nvPr>
        </p:nvSpPr>
        <p:spPr>
          <a:xfrm>
            <a:off x="2193925" y="7680325"/>
            <a:ext cx="39503351" cy="21724937"/>
          </a:xfrm>
          <a:prstGeom prst="rect">
            <a:avLst/>
          </a:prstGeom>
          <a:noFill/>
          <a:ln>
            <a:noFill/>
          </a:ln>
        </p:spPr>
        <p:txBody>
          <a:bodyPr anchorCtr="0" anchor="t" bIns="91425" lIns="91425" spcFirstLastPara="1" rIns="91425" wrap="square" tIns="91425"/>
          <a:lstStyle>
            <a:lvl1pPr indent="-1276350" lvl="0" marL="457200" marR="0" rtl="0" algn="l">
              <a:spcBef>
                <a:spcPts val="3300"/>
              </a:spcBef>
              <a:spcAft>
                <a:spcPts val="0"/>
              </a:spcAft>
              <a:buClr>
                <a:schemeClr val="dk1"/>
              </a:buClr>
              <a:buSzPts val="16500"/>
              <a:buFont typeface="Arial"/>
              <a:buChar char="•"/>
              <a:defRPr b="0" i="0" sz="16500" u="none" cap="none" strike="noStrike">
                <a:solidFill>
                  <a:schemeClr val="dk1"/>
                </a:solidFill>
                <a:latin typeface="Arial"/>
                <a:ea typeface="Arial"/>
                <a:cs typeface="Arial"/>
                <a:sym typeface="Arial"/>
              </a:defRPr>
            </a:lvl1pPr>
            <a:lvl2pPr indent="-1143000" lvl="1" marL="914400" marR="0" rtl="0" algn="l">
              <a:spcBef>
                <a:spcPts val="2880"/>
              </a:spcBef>
              <a:spcAft>
                <a:spcPts val="0"/>
              </a:spcAft>
              <a:buClr>
                <a:schemeClr val="dk1"/>
              </a:buClr>
              <a:buSzPts val="14400"/>
              <a:buFont typeface="Arial"/>
              <a:buChar char="–"/>
              <a:defRPr b="0" i="0" sz="14400" u="none" cap="none" strike="noStrike">
                <a:solidFill>
                  <a:schemeClr val="dk1"/>
                </a:solidFill>
                <a:latin typeface="Arial"/>
                <a:ea typeface="Arial"/>
                <a:cs typeface="Arial"/>
                <a:sym typeface="Arial"/>
              </a:defRPr>
            </a:lvl2pPr>
            <a:lvl3pPr indent="-1009650" lvl="2" marL="1371600" marR="0" rtl="0" algn="l">
              <a:spcBef>
                <a:spcPts val="2460"/>
              </a:spcBef>
              <a:spcAft>
                <a:spcPts val="0"/>
              </a:spcAft>
              <a:buClr>
                <a:schemeClr val="dk1"/>
              </a:buClr>
              <a:buSzPts val="12300"/>
              <a:buFont typeface="Arial"/>
              <a:buChar char="•"/>
              <a:defRPr b="0" i="0" sz="12300" u="none" cap="none" strike="noStrike">
                <a:solidFill>
                  <a:schemeClr val="dk1"/>
                </a:solidFill>
                <a:latin typeface="Arial"/>
                <a:ea typeface="Arial"/>
                <a:cs typeface="Arial"/>
                <a:sym typeface="Arial"/>
              </a:defRPr>
            </a:lvl3pPr>
            <a:lvl4pPr indent="-882650" lvl="3" marL="1828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4pPr>
            <a:lvl5pPr indent="-882650" lvl="4" marL="22860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5pPr>
            <a:lvl6pPr indent="-882650" lvl="5" marL="27432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6pPr>
            <a:lvl7pPr indent="-882650" lvl="6" marL="32004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7pPr>
            <a:lvl8pPr indent="-882650" lvl="7" marL="36576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8pPr>
            <a:lvl9pPr indent="-882650" lvl="8" marL="4114800" marR="0" rtl="0" algn="l">
              <a:spcBef>
                <a:spcPts val="2060"/>
              </a:spcBef>
              <a:spcAft>
                <a:spcPts val="0"/>
              </a:spcAft>
              <a:buClr>
                <a:schemeClr val="dk1"/>
              </a:buClr>
              <a:buSzPts val="10300"/>
              <a:buFont typeface="Arial"/>
              <a:buChar char="»"/>
              <a:defRPr b="0" i="0" sz="10300" u="none" cap="none" strike="noStrike">
                <a:solidFill>
                  <a:schemeClr val="dk1"/>
                </a:solidFill>
                <a:latin typeface="Arial"/>
                <a:ea typeface="Arial"/>
                <a:cs typeface="Arial"/>
                <a:sym typeface="Arial"/>
              </a:defRPr>
            </a:lvl9pPr>
          </a:lstStyle>
          <a:p/>
        </p:txBody>
      </p:sp>
      <p:sp>
        <p:nvSpPr>
          <p:cNvPr id="12" name="Shape 12"/>
          <p:cNvSpPr txBox="1"/>
          <p:nvPr>
            <p:ph idx="10" type="dt"/>
          </p:nvPr>
        </p:nvSpPr>
        <p:spPr>
          <a:xfrm>
            <a:off x="2193925" y="29976763"/>
            <a:ext cx="10242550" cy="2286000"/>
          </a:xfrm>
          <a:prstGeom prst="rect">
            <a:avLst/>
          </a:prstGeom>
          <a:noFill/>
          <a:ln>
            <a:noFill/>
          </a:ln>
        </p:spPr>
        <p:txBody>
          <a:bodyPr anchorCtr="0" anchor="t" bIns="91425" lIns="91425" spcFirstLastPara="1" rIns="91425" wrap="square" tIns="91425"/>
          <a:lstStyle>
            <a:lvl1pPr lvl="0" marR="0" rtl="0" algn="l">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13" name="Shape 13"/>
          <p:cNvSpPr txBox="1"/>
          <p:nvPr>
            <p:ph idx="11" type="ftr"/>
          </p:nvPr>
        </p:nvSpPr>
        <p:spPr>
          <a:xfrm>
            <a:off x="14995525" y="29976763"/>
            <a:ext cx="13900150" cy="2286000"/>
          </a:xfrm>
          <a:prstGeom prst="rect">
            <a:avLst/>
          </a:prstGeom>
          <a:noFill/>
          <a:ln>
            <a:noFill/>
          </a:ln>
        </p:spPr>
        <p:txBody>
          <a:bodyPr anchorCtr="0" anchor="t" bIns="91425" lIns="91425" spcFirstLastPara="1" rIns="91425" wrap="square" tIns="91425"/>
          <a:lstStyle>
            <a:lvl1pPr lvl="0" marR="0" rtl="0" algn="ctr">
              <a:spcBef>
                <a:spcPts val="0"/>
              </a:spcBef>
              <a:spcAft>
                <a:spcPts val="0"/>
              </a:spcAft>
              <a:buSzPts val="1400"/>
              <a:buNone/>
              <a:defRPr b="0" i="0" sz="72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93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93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93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93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93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93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93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9300" u="none" cap="none" strike="noStrike">
                <a:solidFill>
                  <a:schemeClr val="dk1"/>
                </a:solidFill>
                <a:latin typeface="Arial"/>
                <a:ea typeface="Arial"/>
                <a:cs typeface="Arial"/>
                <a:sym typeface="Arial"/>
              </a:defRPr>
            </a:lvl9pPr>
          </a:lstStyle>
          <a:p/>
        </p:txBody>
      </p:sp>
      <p:sp>
        <p:nvSpPr>
          <p:cNvPr id="14" name="Shape 14"/>
          <p:cNvSpPr txBox="1"/>
          <p:nvPr>
            <p:ph idx="12" type="sldNum"/>
          </p:nvPr>
        </p:nvSpPr>
        <p:spPr>
          <a:xfrm>
            <a:off x="31454725" y="29976763"/>
            <a:ext cx="10242550" cy="2286000"/>
          </a:xfrm>
          <a:prstGeom prst="rect">
            <a:avLst/>
          </a:prstGeom>
          <a:noFill/>
          <a:ln>
            <a:noFill/>
          </a:ln>
        </p:spPr>
        <p:txBody>
          <a:bodyPr anchorCtr="0" anchor="t" bIns="235125" lIns="470250" spcFirstLastPara="1" rIns="470250" wrap="square" tIns="235125">
            <a:noAutofit/>
          </a:bodyPr>
          <a:lstStyle>
            <a:lvl1pPr indent="0" lvl="0" marL="0" marR="0" rtl="0" algn="r">
              <a:spcBef>
                <a:spcPts val="0"/>
              </a:spcBef>
              <a:spcAft>
                <a:spcPts val="0"/>
              </a:spcAft>
              <a:buNone/>
              <a:defRPr b="0" i="0" sz="72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72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72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72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72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72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72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72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7200" u="none" cap="none" strike="noStrike">
                <a:solidFill>
                  <a:schemeClr val="dk1"/>
                </a:solidFill>
                <a:latin typeface="Arial"/>
                <a:ea typeface="Arial"/>
                <a:cs typeface="Arial"/>
                <a:sym typeface="Arial"/>
              </a:defRPr>
            </a:lvl9pPr>
          </a:lstStyle>
          <a:p>
            <a:pPr indent="0" lvl="0" marL="0">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jpg"/><Relationship Id="rId10" Type="http://schemas.openxmlformats.org/officeDocument/2006/relationships/image" Target="../media/image6.jpg"/><Relationship Id="rId13" Type="http://schemas.openxmlformats.org/officeDocument/2006/relationships/image" Target="../media/image4.jpg"/><Relationship Id="rId12"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9" Type="http://schemas.openxmlformats.org/officeDocument/2006/relationships/image" Target="../media/image9.png"/><Relationship Id="rId14" Type="http://schemas.openxmlformats.org/officeDocument/2006/relationships/image" Target="../media/image7.jpg"/><Relationship Id="rId5" Type="http://schemas.openxmlformats.org/officeDocument/2006/relationships/image" Target="../media/image3.jpg"/><Relationship Id="rId6" Type="http://schemas.openxmlformats.org/officeDocument/2006/relationships/image" Target="../media/image5.jpg"/><Relationship Id="rId7" Type="http://schemas.openxmlformats.org/officeDocument/2006/relationships/image" Target="../media/image10.jpg"/><Relationship Id="rId8"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cssp.chemspider.com/article.aspx?id=759"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8" name="Shape 88"/>
        <p:cNvGrpSpPr/>
        <p:nvPr/>
      </p:nvGrpSpPr>
      <p:grpSpPr>
        <a:xfrm>
          <a:off x="0" y="0"/>
          <a:ext cx="0" cy="0"/>
          <a:chOff x="0" y="0"/>
          <a:chExt cx="0" cy="0"/>
        </a:xfrm>
      </p:grpSpPr>
      <p:sp>
        <p:nvSpPr>
          <p:cNvPr id="89" name="Shape 89"/>
          <p:cNvSpPr/>
          <p:nvPr/>
        </p:nvSpPr>
        <p:spPr>
          <a:xfrm>
            <a:off x="0" y="-716750"/>
            <a:ext cx="43891200" cy="32918400"/>
          </a:xfrm>
          <a:prstGeom prst="rect">
            <a:avLst/>
          </a:prstGeom>
          <a:solidFill>
            <a:srgbClr val="1155CC"/>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90" name="Shape 90"/>
          <p:cNvSpPr/>
          <p:nvPr/>
        </p:nvSpPr>
        <p:spPr>
          <a:xfrm>
            <a:off x="13388650" y="4911375"/>
            <a:ext cx="18003600" cy="267117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91" name="Shape 91"/>
          <p:cNvSpPr/>
          <p:nvPr/>
        </p:nvSpPr>
        <p:spPr>
          <a:xfrm>
            <a:off x="990600" y="762000"/>
            <a:ext cx="41910001" cy="35052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92" name="Shape 92"/>
          <p:cNvSpPr txBox="1"/>
          <p:nvPr/>
        </p:nvSpPr>
        <p:spPr>
          <a:xfrm>
            <a:off x="1359250" y="1140375"/>
            <a:ext cx="42062400" cy="1108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003593"/>
              </a:buClr>
              <a:buSzPts val="6600"/>
              <a:buFont typeface="Calibri"/>
              <a:buNone/>
            </a:pPr>
            <a:r>
              <a:rPr b="1" lang="en-US" sz="7200">
                <a:solidFill>
                  <a:srgbClr val="003593"/>
                </a:solidFill>
                <a:latin typeface="Nunito"/>
                <a:ea typeface="Nunito"/>
                <a:cs typeface="Nunito"/>
                <a:sym typeface="Nunito"/>
              </a:rPr>
              <a:t>Synthesis of 1-(ferrocenyl)ethyl-2-naphthoate from 2-bromonaphthalene and ferrocene</a:t>
            </a:r>
            <a:endParaRPr b="1" sz="7200">
              <a:latin typeface="Nunito"/>
              <a:ea typeface="Nunito"/>
              <a:cs typeface="Nunito"/>
              <a:sym typeface="Nunito"/>
            </a:endParaRPr>
          </a:p>
        </p:txBody>
      </p:sp>
      <p:sp>
        <p:nvSpPr>
          <p:cNvPr id="93" name="Shape 93"/>
          <p:cNvSpPr txBox="1"/>
          <p:nvPr/>
        </p:nvSpPr>
        <p:spPr>
          <a:xfrm>
            <a:off x="1143000" y="2743200"/>
            <a:ext cx="38023799" cy="76993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4400"/>
              <a:buFont typeface="Arial"/>
              <a:buNone/>
            </a:pPr>
            <a:r>
              <a:rPr lang="en-US" sz="4400">
                <a:solidFill>
                  <a:schemeClr val="dk1"/>
                </a:solidFill>
                <a:latin typeface="Nunito"/>
                <a:ea typeface="Nunito"/>
                <a:cs typeface="Nunito"/>
                <a:sym typeface="Nunito"/>
              </a:rPr>
              <a:t>Elizabeth  M. Buford</a:t>
            </a:r>
            <a:r>
              <a:rPr i="0" lang="en-US" sz="4400" u="none" cap="none" strike="noStrike">
                <a:solidFill>
                  <a:schemeClr val="dk1"/>
                </a:solidFill>
                <a:latin typeface="Nunito"/>
                <a:ea typeface="Nunito"/>
                <a:cs typeface="Nunito"/>
                <a:sym typeface="Nunito"/>
              </a:rPr>
              <a:t>, </a:t>
            </a:r>
            <a:r>
              <a:rPr lang="en-US" sz="4400">
                <a:solidFill>
                  <a:schemeClr val="dk1"/>
                </a:solidFill>
                <a:latin typeface="Nunito"/>
                <a:ea typeface="Nunito"/>
                <a:cs typeface="Nunito"/>
                <a:sym typeface="Nunito"/>
              </a:rPr>
              <a:t>Sierra C. Hoes,</a:t>
            </a:r>
            <a:r>
              <a:rPr i="0" lang="en-US" sz="4400" u="none" cap="none" strike="noStrike">
                <a:solidFill>
                  <a:schemeClr val="dk1"/>
                </a:solidFill>
                <a:latin typeface="Nunito"/>
                <a:ea typeface="Nunito"/>
                <a:cs typeface="Nunito"/>
                <a:sym typeface="Nunito"/>
              </a:rPr>
              <a:t> </a:t>
            </a:r>
            <a:r>
              <a:rPr lang="en-US" sz="4400">
                <a:solidFill>
                  <a:schemeClr val="dk1"/>
                </a:solidFill>
                <a:latin typeface="Nunito"/>
                <a:ea typeface="Nunito"/>
                <a:cs typeface="Nunito"/>
                <a:sym typeface="Nunito"/>
              </a:rPr>
              <a:t>Ella V. Francis</a:t>
            </a:r>
            <a:r>
              <a:rPr i="0" lang="en-US" sz="4400" u="none" cap="none" strike="noStrike">
                <a:solidFill>
                  <a:schemeClr val="dk1"/>
                </a:solidFill>
                <a:latin typeface="Nunito"/>
                <a:ea typeface="Nunito"/>
                <a:cs typeface="Nunito"/>
                <a:sym typeface="Nunito"/>
              </a:rPr>
              <a:t>, </a:t>
            </a:r>
            <a:r>
              <a:rPr lang="en-US" sz="4400">
                <a:solidFill>
                  <a:schemeClr val="dk1"/>
                </a:solidFill>
                <a:latin typeface="Nunito"/>
                <a:ea typeface="Nunito"/>
                <a:cs typeface="Nunito"/>
                <a:sym typeface="Nunito"/>
              </a:rPr>
              <a:t>Allyson M. O’Neil</a:t>
            </a:r>
            <a:r>
              <a:rPr i="0" lang="en-US" sz="4400" u="none" cap="none" strike="noStrike">
                <a:solidFill>
                  <a:schemeClr val="dk1"/>
                </a:solidFill>
                <a:latin typeface="Nunito"/>
                <a:ea typeface="Nunito"/>
                <a:cs typeface="Nunito"/>
                <a:sym typeface="Nunito"/>
              </a:rPr>
              <a:t>, Luke M. Maravelias, Tarun </a:t>
            </a:r>
            <a:r>
              <a:rPr lang="en-US" sz="4400">
                <a:solidFill>
                  <a:schemeClr val="dk1"/>
                </a:solidFill>
                <a:latin typeface="Nunito"/>
                <a:ea typeface="Nunito"/>
                <a:cs typeface="Nunito"/>
                <a:sym typeface="Nunito"/>
              </a:rPr>
              <a:t>Anand</a:t>
            </a:r>
            <a:r>
              <a:rPr i="0" lang="en-US" sz="4400" u="none" cap="none" strike="noStrike">
                <a:solidFill>
                  <a:schemeClr val="dk1"/>
                </a:solidFill>
                <a:latin typeface="Nunito"/>
                <a:ea typeface="Nunito"/>
                <a:cs typeface="Nunito"/>
                <a:sym typeface="Nunito"/>
              </a:rPr>
              <a:t> and Erik B. Berda.  Chemistry 550, Department of Chemistry, </a:t>
            </a:r>
            <a:r>
              <a:rPr i="1" lang="en-US" sz="4400" u="none" cap="none" strike="noStrike">
                <a:solidFill>
                  <a:schemeClr val="dk1"/>
                </a:solidFill>
                <a:latin typeface="Nunito"/>
                <a:ea typeface="Nunito"/>
                <a:cs typeface="Nunito"/>
                <a:sym typeface="Nunito"/>
              </a:rPr>
              <a:t>University of New Hampshire.</a:t>
            </a:r>
            <a:endParaRPr>
              <a:latin typeface="Nunito"/>
              <a:ea typeface="Nunito"/>
              <a:cs typeface="Nunito"/>
              <a:sym typeface="Nunito"/>
            </a:endParaRPr>
          </a:p>
        </p:txBody>
      </p:sp>
      <p:sp>
        <p:nvSpPr>
          <p:cNvPr id="94" name="Shape 94"/>
          <p:cNvSpPr/>
          <p:nvPr/>
        </p:nvSpPr>
        <p:spPr>
          <a:xfrm>
            <a:off x="31546800" y="4876800"/>
            <a:ext cx="11277600" cy="12801600"/>
          </a:xfrm>
          <a:prstGeom prst="rect">
            <a:avLst/>
          </a:prstGeom>
          <a:solidFill>
            <a:srgbClr val="FFFFFF"/>
          </a:solidFill>
          <a:ln>
            <a:noFill/>
          </a:ln>
        </p:spPr>
        <p:txBody>
          <a:bodyPr anchorCtr="0" anchor="b" bIns="45700" lIns="91425" spcFirstLastPara="1" rIns="91425" wrap="square" tIns="45700">
            <a:noAutofit/>
          </a:bodyPr>
          <a:lstStyle/>
          <a:p>
            <a:pPr indent="0" lvl="0" marL="0" marR="0" rtl="0" algn="ctr">
              <a:spcBef>
                <a:spcPts val="0"/>
              </a:spcBef>
              <a:spcAft>
                <a:spcPts val="0"/>
              </a:spcAft>
              <a:buClr>
                <a:schemeClr val="dk1"/>
              </a:buClr>
              <a:buSzPts val="3200"/>
              <a:buFont typeface="Arial"/>
              <a:buNone/>
            </a:pPr>
            <a:r>
              <a:t/>
            </a:r>
            <a:endParaRPr b="0" i="0" sz="3200" u="none" cap="none" strike="noStrike">
              <a:solidFill>
                <a:schemeClr val="dk1"/>
              </a:solidFill>
              <a:latin typeface="Arial"/>
              <a:ea typeface="Arial"/>
              <a:cs typeface="Arial"/>
              <a:sym typeface="Arial"/>
            </a:endParaRPr>
          </a:p>
        </p:txBody>
      </p:sp>
      <p:sp>
        <p:nvSpPr>
          <p:cNvPr id="95" name="Shape 95"/>
          <p:cNvSpPr/>
          <p:nvPr/>
        </p:nvSpPr>
        <p:spPr>
          <a:xfrm>
            <a:off x="0" y="14035088"/>
            <a:ext cx="43891199" cy="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96" name="Shape 96"/>
          <p:cNvSpPr/>
          <p:nvPr/>
        </p:nvSpPr>
        <p:spPr>
          <a:xfrm>
            <a:off x="31546800" y="17907000"/>
            <a:ext cx="11277600" cy="7239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97" name="Shape 97"/>
          <p:cNvSpPr txBox="1"/>
          <p:nvPr/>
        </p:nvSpPr>
        <p:spPr>
          <a:xfrm>
            <a:off x="13944600" y="16162338"/>
            <a:ext cx="16459200" cy="830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i="0" lang="en-US" sz="4800" u="none" cap="none" strike="noStrike">
                <a:solidFill>
                  <a:srgbClr val="003593"/>
                </a:solidFill>
                <a:latin typeface="Nunito"/>
                <a:ea typeface="Nunito"/>
                <a:cs typeface="Nunito"/>
                <a:sym typeface="Nunito"/>
              </a:rPr>
              <a:t>Results</a:t>
            </a:r>
            <a:endParaRPr>
              <a:latin typeface="Nunito"/>
              <a:ea typeface="Nunito"/>
              <a:cs typeface="Nunito"/>
              <a:sym typeface="Nunito"/>
            </a:endParaRPr>
          </a:p>
        </p:txBody>
      </p:sp>
      <p:cxnSp>
        <p:nvCxnSpPr>
          <p:cNvPr id="98" name="Shape 98"/>
          <p:cNvCxnSpPr/>
          <p:nvPr/>
        </p:nvCxnSpPr>
        <p:spPr>
          <a:xfrm>
            <a:off x="14554200" y="5791200"/>
            <a:ext cx="15468600" cy="0"/>
          </a:xfrm>
          <a:prstGeom prst="straightConnector1">
            <a:avLst/>
          </a:prstGeom>
          <a:noFill/>
          <a:ln cap="flat" cmpd="thinThick" w="57150">
            <a:solidFill>
              <a:schemeClr val="dk1"/>
            </a:solidFill>
            <a:prstDash val="solid"/>
            <a:round/>
            <a:headEnd len="med" w="med" type="none"/>
            <a:tailEnd len="med" w="med" type="none"/>
          </a:ln>
        </p:spPr>
      </p:cxnSp>
      <p:sp>
        <p:nvSpPr>
          <p:cNvPr id="99" name="Shape 99"/>
          <p:cNvSpPr txBox="1"/>
          <p:nvPr/>
        </p:nvSpPr>
        <p:spPr>
          <a:xfrm>
            <a:off x="31851600" y="4876800"/>
            <a:ext cx="10591800" cy="70802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4000"/>
              <a:buFont typeface="Arial"/>
              <a:buNone/>
            </a:pPr>
            <a:r>
              <a:t/>
            </a:r>
            <a:endParaRPr b="1" i="0" sz="4000" u="none" cap="none" strike="noStrike">
              <a:solidFill>
                <a:srgbClr val="000090"/>
              </a:solidFill>
              <a:latin typeface="Arial"/>
              <a:ea typeface="Arial"/>
              <a:cs typeface="Arial"/>
              <a:sym typeface="Arial"/>
            </a:endParaRPr>
          </a:p>
        </p:txBody>
      </p:sp>
      <p:cxnSp>
        <p:nvCxnSpPr>
          <p:cNvPr id="100" name="Shape 100"/>
          <p:cNvCxnSpPr/>
          <p:nvPr/>
        </p:nvCxnSpPr>
        <p:spPr>
          <a:xfrm>
            <a:off x="32613600" y="5791200"/>
            <a:ext cx="9296400" cy="0"/>
          </a:xfrm>
          <a:prstGeom prst="straightConnector1">
            <a:avLst/>
          </a:prstGeom>
          <a:noFill/>
          <a:ln cap="flat" cmpd="thinThick" w="57150">
            <a:solidFill>
              <a:schemeClr val="dk1"/>
            </a:solidFill>
            <a:prstDash val="solid"/>
            <a:round/>
            <a:headEnd len="med" w="med" type="none"/>
            <a:tailEnd len="med" w="med" type="none"/>
          </a:ln>
        </p:spPr>
      </p:cxnSp>
      <p:sp>
        <p:nvSpPr>
          <p:cNvPr id="101" name="Shape 101"/>
          <p:cNvSpPr txBox="1"/>
          <p:nvPr/>
        </p:nvSpPr>
        <p:spPr>
          <a:xfrm>
            <a:off x="31546800" y="17907000"/>
            <a:ext cx="11201400" cy="82391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i="0" lang="en-US" sz="4800" u="none" cap="none" strike="noStrike">
                <a:solidFill>
                  <a:srgbClr val="003593"/>
                </a:solidFill>
                <a:latin typeface="Nunito"/>
                <a:ea typeface="Nunito"/>
                <a:cs typeface="Nunito"/>
                <a:sym typeface="Nunito"/>
              </a:rPr>
              <a:t>Summary and Conclusions</a:t>
            </a:r>
            <a:endParaRPr>
              <a:latin typeface="Nunito"/>
              <a:ea typeface="Nunito"/>
              <a:cs typeface="Nunito"/>
              <a:sym typeface="Nunito"/>
            </a:endParaRPr>
          </a:p>
        </p:txBody>
      </p:sp>
      <p:sp>
        <p:nvSpPr>
          <p:cNvPr id="102" name="Shape 102"/>
          <p:cNvSpPr/>
          <p:nvPr/>
        </p:nvSpPr>
        <p:spPr>
          <a:xfrm>
            <a:off x="990600" y="4876800"/>
            <a:ext cx="12192000" cy="108966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103" name="Shape 103"/>
          <p:cNvSpPr txBox="1"/>
          <p:nvPr/>
        </p:nvSpPr>
        <p:spPr>
          <a:xfrm>
            <a:off x="990600" y="4953000"/>
            <a:ext cx="12192000" cy="82391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lang="en-US" sz="4800">
                <a:solidFill>
                  <a:srgbClr val="003593"/>
                </a:solidFill>
                <a:latin typeface="Nunito"/>
                <a:ea typeface="Nunito"/>
                <a:cs typeface="Nunito"/>
                <a:sym typeface="Nunito"/>
              </a:rPr>
              <a:t>Abstract</a:t>
            </a:r>
            <a:endParaRPr>
              <a:latin typeface="Nunito"/>
              <a:ea typeface="Nunito"/>
              <a:cs typeface="Nunito"/>
              <a:sym typeface="Nunito"/>
            </a:endParaRPr>
          </a:p>
        </p:txBody>
      </p:sp>
      <p:sp>
        <p:nvSpPr>
          <p:cNvPr id="104" name="Shape 104"/>
          <p:cNvSpPr/>
          <p:nvPr/>
        </p:nvSpPr>
        <p:spPr>
          <a:xfrm>
            <a:off x="990600" y="15925800"/>
            <a:ext cx="12192000" cy="15697200"/>
          </a:xfrm>
          <a:prstGeom prst="rect">
            <a:avLst/>
          </a:prstGeom>
          <a:solidFill>
            <a:srgbClr val="FFFFFF"/>
          </a:solidFill>
          <a:ln>
            <a:noFill/>
          </a:ln>
        </p:spPr>
        <p:txBody>
          <a:bodyPr anchorCtr="0" anchor="ctr" bIns="45700" lIns="91425" spcFirstLastPara="1" rIns="91425" wrap="square" tIns="45700">
            <a:noAutofit/>
          </a:bodyPr>
          <a:lstStyle/>
          <a:p>
            <a:pPr indent="-342900" lvl="0" marL="342900" marR="0" rtl="0" algn="l">
              <a:spcBef>
                <a:spcPts val="0"/>
              </a:spcBef>
              <a:spcAft>
                <a:spcPts val="0"/>
              </a:spcAft>
              <a:buClr>
                <a:schemeClr val="dk1"/>
              </a:buClr>
              <a:buSzPts val="9600"/>
              <a:buFont typeface="Arial"/>
              <a:buNone/>
            </a:pPr>
            <a:r>
              <a:t/>
            </a:r>
            <a:endParaRPr b="1" i="0" sz="9600" u="none" cap="none" strike="noStrike">
              <a:solidFill>
                <a:schemeClr val="dk1"/>
              </a:solidFill>
              <a:latin typeface="Arial"/>
              <a:ea typeface="Arial"/>
              <a:cs typeface="Arial"/>
              <a:sym typeface="Arial"/>
            </a:endParaRPr>
          </a:p>
        </p:txBody>
      </p:sp>
      <p:cxnSp>
        <p:nvCxnSpPr>
          <p:cNvPr id="105" name="Shape 105"/>
          <p:cNvCxnSpPr/>
          <p:nvPr/>
        </p:nvCxnSpPr>
        <p:spPr>
          <a:xfrm>
            <a:off x="1600200" y="5791200"/>
            <a:ext cx="10820400" cy="0"/>
          </a:xfrm>
          <a:prstGeom prst="straightConnector1">
            <a:avLst/>
          </a:prstGeom>
          <a:noFill/>
          <a:ln cap="flat" cmpd="thinThick" w="57150">
            <a:solidFill>
              <a:schemeClr val="dk1"/>
            </a:solidFill>
            <a:prstDash val="solid"/>
            <a:round/>
            <a:headEnd len="med" w="med" type="none"/>
            <a:tailEnd len="med" w="med" type="none"/>
          </a:ln>
        </p:spPr>
      </p:cxnSp>
      <p:sp>
        <p:nvSpPr>
          <p:cNvPr id="106" name="Shape 106"/>
          <p:cNvSpPr txBox="1"/>
          <p:nvPr/>
        </p:nvSpPr>
        <p:spPr>
          <a:xfrm>
            <a:off x="1524000" y="16016288"/>
            <a:ext cx="10820400" cy="823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i="0" lang="en-US" sz="4800" u="none" cap="none" strike="noStrike">
                <a:solidFill>
                  <a:srgbClr val="003593"/>
                </a:solidFill>
                <a:latin typeface="Nunito"/>
                <a:ea typeface="Nunito"/>
                <a:cs typeface="Nunito"/>
                <a:sym typeface="Nunito"/>
              </a:rPr>
              <a:t>Methods</a:t>
            </a:r>
            <a:endParaRPr>
              <a:latin typeface="Nunito"/>
              <a:ea typeface="Nunito"/>
              <a:cs typeface="Nunito"/>
              <a:sym typeface="Nunito"/>
            </a:endParaRPr>
          </a:p>
        </p:txBody>
      </p:sp>
      <p:cxnSp>
        <p:nvCxnSpPr>
          <p:cNvPr id="107" name="Shape 107"/>
          <p:cNvCxnSpPr/>
          <p:nvPr/>
        </p:nvCxnSpPr>
        <p:spPr>
          <a:xfrm>
            <a:off x="1752600" y="16992600"/>
            <a:ext cx="10820400" cy="0"/>
          </a:xfrm>
          <a:prstGeom prst="straightConnector1">
            <a:avLst/>
          </a:prstGeom>
          <a:noFill/>
          <a:ln cap="flat" cmpd="thinThick" w="57150">
            <a:solidFill>
              <a:schemeClr val="dk1"/>
            </a:solidFill>
            <a:prstDash val="solid"/>
            <a:round/>
            <a:headEnd len="med" w="med" type="none"/>
            <a:tailEnd len="med" w="med" type="none"/>
          </a:ln>
        </p:spPr>
      </p:cxnSp>
      <p:sp>
        <p:nvSpPr>
          <p:cNvPr id="108" name="Shape 108"/>
          <p:cNvSpPr txBox="1"/>
          <p:nvPr/>
        </p:nvSpPr>
        <p:spPr>
          <a:xfrm>
            <a:off x="838200" y="5867400"/>
            <a:ext cx="12039599" cy="1077218"/>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t/>
            </a:r>
            <a:endParaRPr/>
          </a:p>
          <a:p>
            <a:pPr indent="0" lvl="1" marL="457200" marR="0" rtl="0" algn="just">
              <a:spcBef>
                <a:spcPts val="0"/>
              </a:spcBef>
              <a:spcAft>
                <a:spcPts val="0"/>
              </a:spcAft>
              <a:buClr>
                <a:schemeClr val="dk1"/>
              </a:buClr>
              <a:buSzPts val="3200"/>
              <a:buFont typeface="Arial"/>
              <a:buNone/>
            </a:pPr>
            <a:r>
              <a:t/>
            </a:r>
            <a:endParaRPr b="0" i="0" sz="3200" u="none" cap="none" strike="noStrike">
              <a:solidFill>
                <a:schemeClr val="dk1"/>
              </a:solidFill>
              <a:latin typeface="Arial"/>
              <a:ea typeface="Arial"/>
              <a:cs typeface="Arial"/>
              <a:sym typeface="Arial"/>
            </a:endParaRPr>
          </a:p>
        </p:txBody>
      </p:sp>
      <p:sp>
        <p:nvSpPr>
          <p:cNvPr id="109" name="Shape 109"/>
          <p:cNvSpPr/>
          <p:nvPr/>
        </p:nvSpPr>
        <p:spPr>
          <a:xfrm>
            <a:off x="31546800" y="28817900"/>
            <a:ext cx="11277600" cy="2805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110" name="Shape 110"/>
          <p:cNvSpPr txBox="1"/>
          <p:nvPr/>
        </p:nvSpPr>
        <p:spPr>
          <a:xfrm>
            <a:off x="31546800" y="28810738"/>
            <a:ext cx="11125200" cy="823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i="0" lang="en-US" sz="4800" u="none" cap="none" strike="noStrike">
                <a:solidFill>
                  <a:srgbClr val="003593"/>
                </a:solidFill>
                <a:latin typeface="Nunito"/>
                <a:ea typeface="Nunito"/>
                <a:cs typeface="Nunito"/>
                <a:sym typeface="Nunito"/>
              </a:rPr>
              <a:t>References</a:t>
            </a:r>
            <a:endParaRPr>
              <a:latin typeface="Nunito"/>
              <a:ea typeface="Nunito"/>
              <a:cs typeface="Nunito"/>
              <a:sym typeface="Nunito"/>
            </a:endParaRPr>
          </a:p>
        </p:txBody>
      </p:sp>
      <p:cxnSp>
        <p:nvCxnSpPr>
          <p:cNvPr id="111" name="Shape 111"/>
          <p:cNvCxnSpPr/>
          <p:nvPr/>
        </p:nvCxnSpPr>
        <p:spPr>
          <a:xfrm>
            <a:off x="14706600" y="16992600"/>
            <a:ext cx="15468600" cy="0"/>
          </a:xfrm>
          <a:prstGeom prst="straightConnector1">
            <a:avLst/>
          </a:prstGeom>
          <a:noFill/>
          <a:ln cap="flat" cmpd="thinThick" w="57150">
            <a:solidFill>
              <a:schemeClr val="dk1"/>
            </a:solidFill>
            <a:prstDash val="solid"/>
            <a:round/>
            <a:headEnd len="med" w="med" type="none"/>
            <a:tailEnd len="med" w="med" type="none"/>
          </a:ln>
        </p:spPr>
      </p:cxnSp>
      <p:cxnSp>
        <p:nvCxnSpPr>
          <p:cNvPr id="112" name="Shape 112"/>
          <p:cNvCxnSpPr/>
          <p:nvPr/>
        </p:nvCxnSpPr>
        <p:spPr>
          <a:xfrm>
            <a:off x="32385000" y="18973800"/>
            <a:ext cx="9296400" cy="0"/>
          </a:xfrm>
          <a:prstGeom prst="straightConnector1">
            <a:avLst/>
          </a:prstGeom>
          <a:noFill/>
          <a:ln cap="flat" cmpd="thinThick" w="57150">
            <a:solidFill>
              <a:schemeClr val="dk1"/>
            </a:solidFill>
            <a:prstDash val="solid"/>
            <a:round/>
            <a:headEnd len="med" w="med" type="none"/>
            <a:tailEnd len="med" w="med" type="none"/>
          </a:ln>
        </p:spPr>
      </p:cxnSp>
      <p:sp>
        <p:nvSpPr>
          <p:cNvPr id="113" name="Shape 113"/>
          <p:cNvSpPr/>
          <p:nvPr/>
        </p:nvSpPr>
        <p:spPr>
          <a:xfrm>
            <a:off x="31546800" y="25298400"/>
            <a:ext cx="11277600" cy="3345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114" name="Shape 114"/>
          <p:cNvSpPr txBox="1"/>
          <p:nvPr/>
        </p:nvSpPr>
        <p:spPr>
          <a:xfrm>
            <a:off x="31546800" y="25298400"/>
            <a:ext cx="11201400" cy="82391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i="0" lang="en-US" sz="4800" u="none" cap="none" strike="noStrike">
                <a:solidFill>
                  <a:srgbClr val="003593"/>
                </a:solidFill>
                <a:latin typeface="Nunito"/>
                <a:ea typeface="Nunito"/>
                <a:cs typeface="Nunito"/>
                <a:sym typeface="Nunito"/>
              </a:rPr>
              <a:t>Acknowledgements</a:t>
            </a:r>
            <a:endParaRPr>
              <a:latin typeface="Nunito"/>
              <a:ea typeface="Nunito"/>
              <a:cs typeface="Nunito"/>
              <a:sym typeface="Nunito"/>
            </a:endParaRPr>
          </a:p>
        </p:txBody>
      </p:sp>
      <p:sp>
        <p:nvSpPr>
          <p:cNvPr id="115" name="Shape 115"/>
          <p:cNvSpPr txBox="1"/>
          <p:nvPr/>
        </p:nvSpPr>
        <p:spPr>
          <a:xfrm>
            <a:off x="31598275" y="26073100"/>
            <a:ext cx="7782300" cy="2600400"/>
          </a:xfrm>
          <a:prstGeom prst="rect">
            <a:avLst/>
          </a:prstGeom>
          <a:noFill/>
          <a:ln>
            <a:noFill/>
          </a:ln>
        </p:spPr>
        <p:txBody>
          <a:bodyPr anchorCtr="0" anchor="t" bIns="45700" lIns="91425" spcFirstLastPara="1" rIns="91425" wrap="square" tIns="45700">
            <a:noAutofit/>
          </a:bodyPr>
          <a:lstStyle/>
          <a:p>
            <a:pPr indent="0" lvl="0" marL="0" marR="0" rtl="0">
              <a:spcBef>
                <a:spcPts val="0"/>
              </a:spcBef>
              <a:spcAft>
                <a:spcPts val="0"/>
              </a:spcAft>
              <a:buClr>
                <a:srgbClr val="990000"/>
              </a:buClr>
              <a:buSzPts val="2000"/>
              <a:buFont typeface="Noto Sans Symbols"/>
              <a:buNone/>
            </a:pPr>
            <a:r>
              <a:t/>
            </a:r>
            <a:endParaRPr b="0" i="0" sz="2000" u="none" cap="none" strike="noStrike">
              <a:solidFill>
                <a:schemeClr val="dk1"/>
              </a:solidFill>
              <a:latin typeface="Arial"/>
              <a:ea typeface="Arial"/>
              <a:cs typeface="Arial"/>
              <a:sym typeface="Arial"/>
            </a:endParaRPr>
          </a:p>
          <a:p>
            <a:pPr indent="0" lvl="0" marL="0" marR="0" rtl="0">
              <a:spcBef>
                <a:spcPts val="0"/>
              </a:spcBef>
              <a:spcAft>
                <a:spcPts val="0"/>
              </a:spcAft>
              <a:buClr>
                <a:srgbClr val="990000"/>
              </a:buClr>
              <a:buSzPts val="2000"/>
              <a:buFont typeface="Noto Sans Symbols"/>
              <a:buNone/>
            </a:pPr>
            <a:r>
              <a:rPr lang="en-US" sz="2000">
                <a:solidFill>
                  <a:schemeClr val="dk1"/>
                </a:solidFill>
                <a:latin typeface="Open Sans"/>
                <a:ea typeface="Open Sans"/>
                <a:cs typeface="Open Sans"/>
                <a:sym typeface="Open Sans"/>
              </a:rPr>
              <a:t>The authors of this paper would like to acknowledge Marie-Josiane Ohoueu, Elizabeth Bright and Erik Berda. Special thanks to the Berda research group for providing DCC and DMAP for the esterification. Thanks also goes to the University of New Hampshire for providing a laboratory and chemicals for research. Thanks to Sarah Joiner and Sue Small for guidance through the project.  </a:t>
            </a:r>
            <a:endParaRPr sz="2000">
              <a:solidFill>
                <a:schemeClr val="dk1"/>
              </a:solidFill>
              <a:latin typeface="Open Sans"/>
              <a:ea typeface="Open Sans"/>
              <a:cs typeface="Open Sans"/>
              <a:sym typeface="Open Sans"/>
            </a:endParaRPr>
          </a:p>
        </p:txBody>
      </p:sp>
      <p:cxnSp>
        <p:nvCxnSpPr>
          <p:cNvPr id="116" name="Shape 116"/>
          <p:cNvCxnSpPr/>
          <p:nvPr/>
        </p:nvCxnSpPr>
        <p:spPr>
          <a:xfrm>
            <a:off x="32537400" y="26212800"/>
            <a:ext cx="9296400" cy="0"/>
          </a:xfrm>
          <a:prstGeom prst="straightConnector1">
            <a:avLst/>
          </a:prstGeom>
          <a:noFill/>
          <a:ln cap="flat" cmpd="thinThick" w="57150">
            <a:solidFill>
              <a:schemeClr val="dk1"/>
            </a:solidFill>
            <a:prstDash val="solid"/>
            <a:round/>
            <a:headEnd len="med" w="med" type="none"/>
            <a:tailEnd len="med" w="med" type="none"/>
          </a:ln>
        </p:spPr>
      </p:cxnSp>
      <p:cxnSp>
        <p:nvCxnSpPr>
          <p:cNvPr id="117" name="Shape 117"/>
          <p:cNvCxnSpPr/>
          <p:nvPr/>
        </p:nvCxnSpPr>
        <p:spPr>
          <a:xfrm>
            <a:off x="32537400" y="29565600"/>
            <a:ext cx="9296400" cy="0"/>
          </a:xfrm>
          <a:prstGeom prst="straightConnector1">
            <a:avLst/>
          </a:prstGeom>
          <a:noFill/>
          <a:ln cap="flat" cmpd="thinThick" w="57150">
            <a:solidFill>
              <a:schemeClr val="dk1"/>
            </a:solidFill>
            <a:prstDash val="solid"/>
            <a:round/>
            <a:headEnd len="med" w="med" type="none"/>
            <a:tailEnd len="med" w="med" type="none"/>
          </a:ln>
        </p:spPr>
      </p:cxnSp>
      <p:pic>
        <p:nvPicPr>
          <p:cNvPr id="118" name="Shape 118"/>
          <p:cNvPicPr preferRelativeResize="0"/>
          <p:nvPr/>
        </p:nvPicPr>
        <p:blipFill rotWithShape="1">
          <a:blip r:embed="rId3">
            <a:alphaModFix/>
          </a:blip>
          <a:srcRect b="0" l="0" r="0" t="0"/>
          <a:stretch/>
        </p:blipFill>
        <p:spPr>
          <a:xfrm>
            <a:off x="39776400" y="1006475"/>
            <a:ext cx="2560638" cy="3108325"/>
          </a:xfrm>
          <a:prstGeom prst="rect">
            <a:avLst/>
          </a:prstGeom>
          <a:noFill/>
          <a:ln>
            <a:noFill/>
          </a:ln>
        </p:spPr>
      </p:pic>
      <p:sp>
        <p:nvSpPr>
          <p:cNvPr id="119" name="Shape 119"/>
          <p:cNvSpPr/>
          <p:nvPr/>
        </p:nvSpPr>
        <p:spPr>
          <a:xfrm>
            <a:off x="8458200" y="25146000"/>
            <a:ext cx="609600" cy="685800"/>
          </a:xfrm>
          <a:prstGeom prst="rect">
            <a:avLst/>
          </a:prstGeom>
          <a:solidFill>
            <a:schemeClr val="lt1"/>
          </a:solidFill>
          <a:ln cap="flat" cmpd="sng" w="952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9300"/>
              <a:buFont typeface="Arial"/>
              <a:buNone/>
            </a:pPr>
            <a:r>
              <a:t/>
            </a:r>
            <a:endParaRPr b="0" i="0" sz="9300" u="none" cap="none" strike="noStrike">
              <a:solidFill>
                <a:schemeClr val="dk1"/>
              </a:solidFill>
              <a:latin typeface="Arial"/>
              <a:ea typeface="Arial"/>
              <a:cs typeface="Arial"/>
              <a:sym typeface="Arial"/>
            </a:endParaRPr>
          </a:p>
        </p:txBody>
      </p:sp>
      <p:sp>
        <p:nvSpPr>
          <p:cNvPr id="120" name="Shape 120"/>
          <p:cNvSpPr txBox="1"/>
          <p:nvPr/>
        </p:nvSpPr>
        <p:spPr>
          <a:xfrm>
            <a:off x="21336000" y="29260800"/>
            <a:ext cx="381000" cy="3698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21" name="Shape 121"/>
          <p:cNvSpPr txBox="1"/>
          <p:nvPr/>
        </p:nvSpPr>
        <p:spPr>
          <a:xfrm>
            <a:off x="26670000" y="28041600"/>
            <a:ext cx="381000" cy="3698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22" name="Shape 122"/>
          <p:cNvSpPr txBox="1"/>
          <p:nvPr/>
        </p:nvSpPr>
        <p:spPr>
          <a:xfrm>
            <a:off x="14706594" y="23774733"/>
            <a:ext cx="7620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b="1" i="0" lang="en-US" sz="2400" u="none" cap="none" strike="noStrike">
                <a:solidFill>
                  <a:schemeClr val="dk1"/>
                </a:solidFill>
                <a:latin typeface="Open Sans"/>
                <a:ea typeface="Open Sans"/>
                <a:cs typeface="Open Sans"/>
                <a:sym typeface="Open Sans"/>
              </a:rPr>
              <a:t>Figure 3: </a:t>
            </a:r>
            <a:r>
              <a:rPr lang="en-US" sz="2400">
                <a:solidFill>
                  <a:schemeClr val="dk1"/>
                </a:solidFill>
                <a:latin typeface="Open Sans"/>
                <a:ea typeface="Open Sans"/>
                <a:cs typeface="Open Sans"/>
                <a:sym typeface="Open Sans"/>
              </a:rPr>
              <a:t>IR of 1-(ferrocenyl)ethanol </a:t>
            </a:r>
            <a:endParaRPr>
              <a:latin typeface="Open Sans"/>
              <a:ea typeface="Open Sans"/>
              <a:cs typeface="Open Sans"/>
              <a:sym typeface="Open Sans"/>
            </a:endParaRPr>
          </a:p>
        </p:txBody>
      </p:sp>
      <p:sp>
        <p:nvSpPr>
          <p:cNvPr id="123" name="Shape 123"/>
          <p:cNvSpPr txBox="1"/>
          <p:nvPr/>
        </p:nvSpPr>
        <p:spPr>
          <a:xfrm>
            <a:off x="31927800" y="6248400"/>
            <a:ext cx="10591800" cy="554038"/>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Clr>
                <a:schemeClr val="dk1"/>
              </a:buClr>
              <a:buSzPts val="3000"/>
              <a:buFont typeface="Arial"/>
              <a:buNone/>
            </a:pPr>
            <a:r>
              <a:rPr b="0" i="0" lang="en-US" sz="3000" u="none" cap="none" strike="noStrike">
                <a:solidFill>
                  <a:schemeClr val="dk1"/>
                </a:solidFill>
                <a:latin typeface="Arial"/>
                <a:ea typeface="Arial"/>
                <a:cs typeface="Arial"/>
                <a:sym typeface="Arial"/>
              </a:rPr>
              <a:t>	</a:t>
            </a:r>
            <a:endParaRPr/>
          </a:p>
        </p:txBody>
      </p:sp>
      <p:sp>
        <p:nvSpPr>
          <p:cNvPr id="124" name="Shape 124"/>
          <p:cNvSpPr txBox="1"/>
          <p:nvPr/>
        </p:nvSpPr>
        <p:spPr>
          <a:xfrm>
            <a:off x="31851600" y="19354800"/>
            <a:ext cx="10515600" cy="5409900"/>
          </a:xfrm>
          <a:prstGeom prst="rect">
            <a:avLst/>
          </a:prstGeom>
          <a:noFill/>
          <a:ln>
            <a:noFill/>
          </a:ln>
        </p:spPr>
        <p:txBody>
          <a:bodyPr anchorCtr="0" anchor="t" bIns="45700" lIns="91425" spcFirstLastPara="1" rIns="91425" wrap="square" tIns="45700">
            <a:noAutofit/>
          </a:bodyPr>
          <a:lstStyle/>
          <a:p>
            <a:pPr indent="0" lvl="0" marL="0" marR="0" rtl="0">
              <a:spcBef>
                <a:spcPts val="0"/>
              </a:spcBef>
              <a:spcAft>
                <a:spcPts val="0"/>
              </a:spcAft>
              <a:buClr>
                <a:schemeClr val="dk1"/>
              </a:buClr>
              <a:buSzPts val="3200"/>
              <a:buFont typeface="Arial"/>
              <a:buNone/>
            </a:pPr>
            <a:r>
              <a:t/>
            </a:r>
            <a:endParaRPr b="0" i="0" sz="3200" u="none" cap="none" strike="noStrike">
              <a:solidFill>
                <a:schemeClr val="dk1"/>
              </a:solidFill>
              <a:latin typeface="Arial"/>
              <a:ea typeface="Arial"/>
              <a:cs typeface="Arial"/>
              <a:sym typeface="Arial"/>
            </a:endParaRPr>
          </a:p>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1-(ferrocenyl)ethanol and 2-naphthoic acid were successfully made</a:t>
            </a:r>
            <a:endParaRPr sz="3200">
              <a:solidFill>
                <a:schemeClr val="dk1"/>
              </a:solidFill>
              <a:latin typeface="Open Sans"/>
              <a:ea typeface="Open Sans"/>
              <a:cs typeface="Open Sans"/>
              <a:sym typeface="Open Sans"/>
            </a:endParaRPr>
          </a:p>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The final product 1-(ferrocenyl)ethyl-2-naphthoate wasn’t synthesized</a:t>
            </a:r>
            <a:endParaRPr sz="3200">
              <a:solidFill>
                <a:schemeClr val="dk1"/>
              </a:solidFill>
              <a:latin typeface="Open Sans"/>
              <a:ea typeface="Open Sans"/>
              <a:cs typeface="Open Sans"/>
              <a:sym typeface="Open Sans"/>
            </a:endParaRPr>
          </a:p>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If attempted again, the carboxylic acid could be converted to an acid chloride before performing a base-</a:t>
            </a:r>
            <a:r>
              <a:rPr lang="en-US" sz="3200">
                <a:solidFill>
                  <a:schemeClr val="dk1"/>
                </a:solidFill>
                <a:latin typeface="Open Sans"/>
                <a:ea typeface="Open Sans"/>
                <a:cs typeface="Open Sans"/>
                <a:sym typeface="Open Sans"/>
              </a:rPr>
              <a:t>catalyzed</a:t>
            </a:r>
            <a:r>
              <a:rPr lang="en-US" sz="3200">
                <a:solidFill>
                  <a:schemeClr val="dk1"/>
                </a:solidFill>
                <a:latin typeface="Open Sans"/>
                <a:ea typeface="Open Sans"/>
                <a:cs typeface="Open Sans"/>
                <a:sym typeface="Open Sans"/>
              </a:rPr>
              <a:t> esterification</a:t>
            </a:r>
            <a:endParaRPr sz="3200">
              <a:solidFill>
                <a:schemeClr val="dk1"/>
              </a:solidFill>
              <a:latin typeface="Open Sans"/>
              <a:ea typeface="Open Sans"/>
              <a:cs typeface="Open Sans"/>
              <a:sym typeface="Open Sans"/>
            </a:endParaRPr>
          </a:p>
        </p:txBody>
      </p:sp>
      <p:sp>
        <p:nvSpPr>
          <p:cNvPr id="125" name="Shape 125"/>
          <p:cNvSpPr/>
          <p:nvPr/>
        </p:nvSpPr>
        <p:spPr>
          <a:xfrm>
            <a:off x="31850250" y="29546525"/>
            <a:ext cx="10972800" cy="2085900"/>
          </a:xfrm>
          <a:prstGeom prst="rect">
            <a:avLst/>
          </a:prstGeom>
          <a:noFill/>
          <a:ln>
            <a:noFill/>
          </a:ln>
        </p:spPr>
        <p:txBody>
          <a:bodyPr anchorCtr="0" anchor="t" bIns="45700" lIns="91425" spcFirstLastPara="1" rIns="91425" wrap="square" tIns="45700">
            <a:noAutofit/>
          </a:bodyPr>
          <a:lstStyle/>
          <a:p>
            <a:pPr indent="0" lvl="0" marL="0" rtl="0">
              <a:spcBef>
                <a:spcPts val="0"/>
              </a:spcBef>
              <a:spcAft>
                <a:spcPts val="0"/>
              </a:spcAft>
              <a:buClr>
                <a:schemeClr val="dk1"/>
              </a:buClr>
              <a:buSzPts val="1100"/>
              <a:buFont typeface="Arial"/>
              <a:buNone/>
            </a:pPr>
            <a:r>
              <a:t/>
            </a:r>
            <a:endParaRPr sz="1700">
              <a:solidFill>
                <a:schemeClr val="dk1"/>
              </a:solidFill>
              <a:latin typeface="Open Sans"/>
              <a:ea typeface="Open Sans"/>
              <a:cs typeface="Open Sans"/>
              <a:sym typeface="Open Sans"/>
            </a:endParaRPr>
          </a:p>
          <a:p>
            <a:pPr indent="0" lvl="0" marL="0" rtl="0">
              <a:spcBef>
                <a:spcPts val="0"/>
              </a:spcBef>
              <a:spcAft>
                <a:spcPts val="0"/>
              </a:spcAft>
              <a:buClr>
                <a:schemeClr val="dk1"/>
              </a:buClr>
              <a:buSzPts val="1100"/>
              <a:buFont typeface="Arial"/>
              <a:buNone/>
            </a:pPr>
            <a:r>
              <a:rPr lang="en-US" sz="1700">
                <a:solidFill>
                  <a:schemeClr val="dk1"/>
                </a:solidFill>
                <a:latin typeface="Open Sans"/>
                <a:ea typeface="Open Sans"/>
                <a:cs typeface="Open Sans"/>
                <a:sym typeface="Open Sans"/>
              </a:rPr>
              <a:t>Berda, E. 2018. </a:t>
            </a:r>
            <a:r>
              <a:rPr i="1" lang="en-US" sz="1700">
                <a:solidFill>
                  <a:schemeClr val="dk1"/>
                </a:solidFill>
                <a:latin typeface="Open Sans"/>
                <a:ea typeface="Open Sans"/>
                <a:cs typeface="Open Sans"/>
                <a:sym typeface="Open Sans"/>
              </a:rPr>
              <a:t>Acetylation of Ferrocene.</a:t>
            </a:r>
            <a:r>
              <a:rPr lang="en-US" sz="1700">
                <a:solidFill>
                  <a:schemeClr val="dk1"/>
                </a:solidFill>
                <a:latin typeface="Open Sans"/>
                <a:ea typeface="Open Sans"/>
                <a:cs typeface="Open Sans"/>
                <a:sym typeface="Open Sans"/>
              </a:rPr>
              <a:t> </a:t>
            </a:r>
            <a:endParaRPr sz="1700">
              <a:solidFill>
                <a:schemeClr val="dk1"/>
              </a:solidFill>
              <a:latin typeface="Open Sans"/>
              <a:ea typeface="Open Sans"/>
              <a:cs typeface="Open Sans"/>
              <a:sym typeface="Open Sans"/>
            </a:endParaRPr>
          </a:p>
          <a:p>
            <a:pPr indent="0" lvl="0" marL="0">
              <a:spcBef>
                <a:spcPts val="0"/>
              </a:spcBef>
              <a:spcAft>
                <a:spcPts val="0"/>
              </a:spcAft>
              <a:buClr>
                <a:schemeClr val="dk1"/>
              </a:buClr>
              <a:buSzPts val="1100"/>
              <a:buFont typeface="Arial"/>
              <a:buNone/>
            </a:pPr>
            <a:r>
              <a:rPr lang="en-US" sz="1700">
                <a:solidFill>
                  <a:schemeClr val="dk1"/>
                </a:solidFill>
                <a:latin typeface="Open Sans"/>
                <a:ea typeface="Open Sans"/>
                <a:cs typeface="Open Sans"/>
                <a:sym typeface="Open Sans"/>
              </a:rPr>
              <a:t>Berda, E. 2018. </a:t>
            </a:r>
            <a:r>
              <a:rPr i="1" lang="en-US" sz="1700">
                <a:solidFill>
                  <a:schemeClr val="dk1"/>
                </a:solidFill>
                <a:latin typeface="Open Sans"/>
                <a:ea typeface="Open Sans"/>
                <a:cs typeface="Open Sans"/>
                <a:sym typeface="Open Sans"/>
              </a:rPr>
              <a:t>Grignard Synthesis</a:t>
            </a:r>
            <a:r>
              <a:rPr lang="en-US" sz="1700">
                <a:solidFill>
                  <a:schemeClr val="dk1"/>
                </a:solidFill>
                <a:latin typeface="Open Sans"/>
                <a:ea typeface="Open Sans"/>
                <a:cs typeface="Open Sans"/>
                <a:sym typeface="Open Sans"/>
              </a:rPr>
              <a:t>.</a:t>
            </a:r>
            <a:endParaRPr sz="1700">
              <a:solidFill>
                <a:schemeClr val="dk1"/>
              </a:solidFill>
              <a:latin typeface="Open Sans"/>
              <a:ea typeface="Open Sans"/>
              <a:cs typeface="Open Sans"/>
              <a:sym typeface="Open Sans"/>
            </a:endParaRPr>
          </a:p>
          <a:p>
            <a:pPr indent="0" lvl="0" marL="0" rtl="0">
              <a:spcBef>
                <a:spcPts val="0"/>
              </a:spcBef>
              <a:spcAft>
                <a:spcPts val="0"/>
              </a:spcAft>
              <a:buClr>
                <a:schemeClr val="dk1"/>
              </a:buClr>
              <a:buSzPts val="1100"/>
              <a:buFont typeface="Arial"/>
              <a:buNone/>
            </a:pPr>
            <a:r>
              <a:rPr lang="en-US" sz="1700">
                <a:solidFill>
                  <a:schemeClr val="dk1"/>
                </a:solidFill>
                <a:latin typeface="Open Sans"/>
                <a:ea typeface="Open Sans"/>
                <a:cs typeface="Open Sans"/>
                <a:sym typeface="Open Sans"/>
              </a:rPr>
              <a:t>Berda, E. 2018. </a:t>
            </a:r>
            <a:r>
              <a:rPr i="1" lang="en-US" sz="1700">
                <a:solidFill>
                  <a:schemeClr val="dk1"/>
                </a:solidFill>
                <a:latin typeface="Open Sans"/>
                <a:ea typeface="Open Sans"/>
                <a:cs typeface="Open Sans"/>
                <a:sym typeface="Open Sans"/>
              </a:rPr>
              <a:t>Purification of Acetylferrocene by Column Chromatography.</a:t>
            </a:r>
            <a:endParaRPr i="1" sz="1700">
              <a:solidFill>
                <a:schemeClr val="dk1"/>
              </a:solidFill>
              <a:latin typeface="Open Sans"/>
              <a:ea typeface="Open Sans"/>
              <a:cs typeface="Open Sans"/>
              <a:sym typeface="Open Sans"/>
            </a:endParaRPr>
          </a:p>
          <a:p>
            <a:pPr indent="0" lvl="0" marL="0" rtl="0">
              <a:spcBef>
                <a:spcPts val="0"/>
              </a:spcBef>
              <a:spcAft>
                <a:spcPts val="0"/>
              </a:spcAft>
              <a:buClr>
                <a:schemeClr val="dk1"/>
              </a:buClr>
              <a:buSzPts val="1100"/>
              <a:buFont typeface="Arial"/>
              <a:buNone/>
            </a:pPr>
            <a:r>
              <a:rPr lang="en-US" sz="1700">
                <a:solidFill>
                  <a:schemeClr val="dk1"/>
                </a:solidFill>
                <a:latin typeface="Open Sans"/>
                <a:ea typeface="Open Sans"/>
                <a:cs typeface="Open Sans"/>
                <a:sym typeface="Open Sans"/>
              </a:rPr>
              <a:t>Boulder, Colorado. http://cssp.chemspider.com/article.aspx?id=759 	</a:t>
            </a:r>
            <a:endParaRPr sz="1700">
              <a:solidFill>
                <a:schemeClr val="dk1"/>
              </a:solidFill>
              <a:latin typeface="Open Sans"/>
              <a:ea typeface="Open Sans"/>
              <a:cs typeface="Open Sans"/>
              <a:sym typeface="Open Sans"/>
            </a:endParaRPr>
          </a:p>
          <a:p>
            <a:pPr indent="0" lvl="0" marL="0" rtl="0">
              <a:spcBef>
                <a:spcPts val="0"/>
              </a:spcBef>
              <a:spcAft>
                <a:spcPts val="0"/>
              </a:spcAft>
              <a:buClr>
                <a:schemeClr val="dk1"/>
              </a:buClr>
              <a:buSzPts val="1100"/>
              <a:buFont typeface="Arial"/>
              <a:buNone/>
            </a:pPr>
            <a:r>
              <a:rPr lang="en-US" sz="1700">
                <a:latin typeface="Open Sans"/>
                <a:ea typeface="Open Sans"/>
                <a:cs typeface="Open Sans"/>
                <a:sym typeface="Open Sans"/>
              </a:rPr>
              <a:t>Mikhailova, T. and N. Marshall. 2014. Reduction and dehydration of acetylferrocene; vinylferrocene. </a:t>
            </a:r>
            <a:endParaRPr sz="1700">
              <a:latin typeface="Open Sans"/>
              <a:ea typeface="Open Sans"/>
              <a:cs typeface="Open Sans"/>
              <a:sym typeface="Open Sans"/>
            </a:endParaRPr>
          </a:p>
          <a:p>
            <a:pPr indent="0" lvl="0" marL="0" rtl="0">
              <a:spcBef>
                <a:spcPts val="0"/>
              </a:spcBef>
              <a:spcAft>
                <a:spcPts val="0"/>
              </a:spcAft>
              <a:buClr>
                <a:schemeClr val="dk1"/>
              </a:buClr>
              <a:buSzPts val="1100"/>
              <a:buFont typeface="Arial"/>
              <a:buNone/>
            </a:pPr>
            <a:r>
              <a:rPr lang="en-US" sz="1700">
                <a:latin typeface="Open Sans"/>
                <a:ea typeface="Open Sans"/>
                <a:cs typeface="Open Sans"/>
                <a:sym typeface="Open Sans"/>
              </a:rPr>
              <a:t>Neises, B. and W. Steglich. 1978. </a:t>
            </a:r>
            <a:r>
              <a:rPr i="1" lang="en-US" sz="1700">
                <a:latin typeface="Open Sans"/>
                <a:ea typeface="Open Sans"/>
                <a:cs typeface="Open Sans"/>
                <a:sym typeface="Open Sans"/>
              </a:rPr>
              <a:t>Angewandte Chemie International Edition in English</a:t>
            </a:r>
            <a:r>
              <a:rPr lang="en-US" sz="1700">
                <a:latin typeface="Open Sans"/>
                <a:ea typeface="Open Sans"/>
                <a:cs typeface="Open Sans"/>
                <a:sym typeface="Open Sans"/>
              </a:rPr>
              <a:t>, </a:t>
            </a:r>
            <a:r>
              <a:rPr b="1" lang="en-US" sz="1700">
                <a:latin typeface="Open Sans"/>
                <a:ea typeface="Open Sans"/>
                <a:cs typeface="Open Sans"/>
                <a:sym typeface="Open Sans"/>
              </a:rPr>
              <a:t>17 (7):</a:t>
            </a:r>
            <a:r>
              <a:rPr lang="en-US" sz="1700">
                <a:latin typeface="Open Sans"/>
                <a:ea typeface="Open Sans"/>
                <a:cs typeface="Open Sans"/>
                <a:sym typeface="Open Sans"/>
              </a:rPr>
              <a:t> 522–524.</a:t>
            </a:r>
            <a:endParaRPr sz="1700">
              <a:latin typeface="Open Sans"/>
              <a:ea typeface="Open Sans"/>
              <a:cs typeface="Open Sans"/>
              <a:sym typeface="Open Sans"/>
            </a:endParaRPr>
          </a:p>
        </p:txBody>
      </p:sp>
      <p:sp>
        <p:nvSpPr>
          <p:cNvPr id="126" name="Shape 126"/>
          <p:cNvSpPr txBox="1"/>
          <p:nvPr/>
        </p:nvSpPr>
        <p:spPr>
          <a:xfrm>
            <a:off x="23045544" y="23675470"/>
            <a:ext cx="77823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b="1" i="0" lang="en-US" sz="2400" u="none" cap="none" strike="noStrike">
                <a:solidFill>
                  <a:schemeClr val="dk1"/>
                </a:solidFill>
                <a:latin typeface="Open Sans"/>
                <a:ea typeface="Open Sans"/>
                <a:cs typeface="Open Sans"/>
                <a:sym typeface="Open Sans"/>
              </a:rPr>
              <a:t>Figure 4</a:t>
            </a:r>
            <a:r>
              <a:rPr i="0" lang="en-US" sz="2400" u="none" cap="none" strike="noStrike">
                <a:solidFill>
                  <a:schemeClr val="dk1"/>
                </a:solidFill>
                <a:latin typeface="Open Sans"/>
                <a:ea typeface="Open Sans"/>
                <a:cs typeface="Open Sans"/>
                <a:sym typeface="Open Sans"/>
              </a:rPr>
              <a:t>: </a:t>
            </a:r>
            <a:r>
              <a:rPr lang="en-US" sz="2400">
                <a:solidFill>
                  <a:schemeClr val="dk1"/>
                </a:solidFill>
                <a:latin typeface="Open Sans"/>
                <a:ea typeface="Open Sans"/>
                <a:cs typeface="Open Sans"/>
                <a:sym typeface="Open Sans"/>
              </a:rPr>
              <a:t>IR of 2-naphthoic acid</a:t>
            </a:r>
            <a:endParaRPr>
              <a:latin typeface="Open Sans"/>
              <a:ea typeface="Open Sans"/>
              <a:cs typeface="Open Sans"/>
              <a:sym typeface="Open Sans"/>
            </a:endParaRPr>
          </a:p>
        </p:txBody>
      </p:sp>
      <p:sp>
        <p:nvSpPr>
          <p:cNvPr id="127" name="Shape 127"/>
          <p:cNvSpPr txBox="1"/>
          <p:nvPr/>
        </p:nvSpPr>
        <p:spPr>
          <a:xfrm>
            <a:off x="23362000" y="24376800"/>
            <a:ext cx="7620000" cy="7239000"/>
          </a:xfrm>
          <a:prstGeom prst="rect">
            <a:avLst/>
          </a:prstGeom>
          <a:noFill/>
          <a:ln>
            <a:noFill/>
          </a:ln>
        </p:spPr>
        <p:txBody>
          <a:bodyPr anchorCtr="0" anchor="t" bIns="45700" lIns="91425" spcFirstLastPara="1" rIns="91425" wrap="square" tIns="45700">
            <a:noAutofit/>
          </a:bodyPr>
          <a:lstStyle/>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Acetylation of ferrocene was successful, evidenced by melting point</a:t>
            </a:r>
            <a:endParaRPr sz="3200">
              <a:solidFill>
                <a:schemeClr val="dk1"/>
              </a:solidFill>
              <a:latin typeface="Open Sans"/>
              <a:ea typeface="Open Sans"/>
              <a:cs typeface="Open Sans"/>
              <a:sym typeface="Open Sans"/>
            </a:endParaRPr>
          </a:p>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Reduction of acetylferrocene was also successful, evidenced by melting point and IR showing a clear OH peak</a:t>
            </a:r>
            <a:endParaRPr sz="3200">
              <a:solidFill>
                <a:schemeClr val="dk1"/>
              </a:solidFill>
              <a:latin typeface="Open Sans"/>
              <a:ea typeface="Open Sans"/>
              <a:cs typeface="Open Sans"/>
              <a:sym typeface="Open Sans"/>
            </a:endParaRPr>
          </a:p>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Carboxylation of 2-bromonaphthalene was a success, evidenced by melting point and IR showing OH and C=O peaks</a:t>
            </a:r>
            <a:endParaRPr sz="3200">
              <a:solidFill>
                <a:schemeClr val="dk1"/>
              </a:solidFill>
              <a:latin typeface="Open Sans"/>
              <a:ea typeface="Open Sans"/>
              <a:cs typeface="Open Sans"/>
              <a:sym typeface="Open Sans"/>
            </a:endParaRPr>
          </a:p>
          <a:p>
            <a:pPr indent="-431800" lvl="0" marL="457200" marR="0" rtl="0">
              <a:spcBef>
                <a:spcPts val="0"/>
              </a:spcBef>
              <a:spcAft>
                <a:spcPts val="0"/>
              </a:spcAft>
              <a:buClr>
                <a:schemeClr val="dk1"/>
              </a:buClr>
              <a:buSzPts val="3200"/>
              <a:buFont typeface="Open Sans"/>
              <a:buChar char="●"/>
            </a:pPr>
            <a:r>
              <a:rPr lang="en-US" sz="3200">
                <a:solidFill>
                  <a:schemeClr val="dk1"/>
                </a:solidFill>
                <a:latin typeface="Open Sans"/>
                <a:ea typeface="Open Sans"/>
                <a:cs typeface="Open Sans"/>
                <a:sym typeface="Open Sans"/>
              </a:rPr>
              <a:t>Steglich esterification was unsuccessful, evidenced by NMR</a:t>
            </a:r>
            <a:endParaRPr sz="3200">
              <a:solidFill>
                <a:schemeClr val="dk1"/>
              </a:solidFill>
              <a:latin typeface="Open Sans"/>
              <a:ea typeface="Open Sans"/>
              <a:cs typeface="Open Sans"/>
              <a:sym typeface="Open Sans"/>
            </a:endParaRPr>
          </a:p>
        </p:txBody>
      </p:sp>
      <p:sp>
        <p:nvSpPr>
          <p:cNvPr id="128" name="Shape 128"/>
          <p:cNvSpPr txBox="1"/>
          <p:nvPr/>
        </p:nvSpPr>
        <p:spPr>
          <a:xfrm>
            <a:off x="31546800" y="4953000"/>
            <a:ext cx="11277600" cy="83026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i="0" lang="en-US" sz="4800" u="none" cap="none" strike="noStrike">
                <a:solidFill>
                  <a:srgbClr val="003593"/>
                </a:solidFill>
                <a:latin typeface="Nunito"/>
                <a:ea typeface="Nunito"/>
                <a:cs typeface="Nunito"/>
                <a:sym typeface="Nunito"/>
              </a:rPr>
              <a:t>Discussion</a:t>
            </a:r>
            <a:endParaRPr>
              <a:latin typeface="Nunito"/>
              <a:ea typeface="Nunito"/>
              <a:cs typeface="Nunito"/>
              <a:sym typeface="Nunito"/>
            </a:endParaRPr>
          </a:p>
        </p:txBody>
      </p:sp>
      <p:sp>
        <p:nvSpPr>
          <p:cNvPr id="129" name="Shape 129"/>
          <p:cNvSpPr txBox="1"/>
          <p:nvPr/>
        </p:nvSpPr>
        <p:spPr>
          <a:xfrm>
            <a:off x="31546800" y="5539500"/>
            <a:ext cx="11125200" cy="12138900"/>
          </a:xfrm>
          <a:prstGeom prst="rect">
            <a:avLst/>
          </a:prstGeom>
          <a:noFill/>
          <a:ln>
            <a:noFill/>
          </a:ln>
        </p:spPr>
        <p:txBody>
          <a:bodyPr anchorCtr="0" anchor="t" bIns="45700" lIns="91425" spcFirstLastPara="1" rIns="91425" wrap="square" tIns="45700">
            <a:noAutofit/>
          </a:bodyPr>
          <a:lstStyle/>
          <a:p>
            <a:pPr indent="0" lvl="1" marL="0" marR="0" rtl="0" algn="just">
              <a:spcBef>
                <a:spcPts val="0"/>
              </a:spcBef>
              <a:spcAft>
                <a:spcPts val="0"/>
              </a:spcAft>
              <a:buClr>
                <a:schemeClr val="dk1"/>
              </a:buClr>
              <a:buSzPts val="3200"/>
              <a:buFont typeface="Arial"/>
              <a:buNone/>
            </a:pPr>
            <a:r>
              <a:t/>
            </a:r>
            <a:endParaRPr i="0" sz="3200" u="none" cap="none" strike="noStrike">
              <a:solidFill>
                <a:schemeClr val="dk1"/>
              </a:solidFill>
              <a:latin typeface="Open Sans"/>
              <a:ea typeface="Open Sans"/>
              <a:cs typeface="Open Sans"/>
              <a:sym typeface="Open Sans"/>
            </a:endParaRPr>
          </a:p>
          <a:p>
            <a:pPr indent="0" lvl="1" marL="457200" marR="0" rtl="0" algn="just">
              <a:spcBef>
                <a:spcPts val="0"/>
              </a:spcBef>
              <a:spcAft>
                <a:spcPts val="0"/>
              </a:spcAft>
              <a:buClr>
                <a:schemeClr val="dk1"/>
              </a:buClr>
              <a:buSzPts val="3200"/>
              <a:buFont typeface="Arial"/>
              <a:buNone/>
            </a:pPr>
            <a:r>
              <a:t/>
            </a:r>
            <a:endParaRPr sz="3200">
              <a:solidFill>
                <a:schemeClr val="dk1"/>
              </a:solidFill>
              <a:latin typeface="Open Sans"/>
              <a:ea typeface="Open Sans"/>
              <a:cs typeface="Open Sans"/>
              <a:sym typeface="Open Sans"/>
            </a:endParaRPr>
          </a:p>
          <a:p>
            <a:pPr indent="0" lvl="1" marL="457200" marR="0" rtl="0">
              <a:spcBef>
                <a:spcPts val="0"/>
              </a:spcBef>
              <a:spcAft>
                <a:spcPts val="0"/>
              </a:spcAft>
              <a:buClr>
                <a:schemeClr val="dk1"/>
              </a:buClr>
              <a:buSzPts val="3200"/>
              <a:buFont typeface="Arial"/>
              <a:buNone/>
            </a:pPr>
            <a:r>
              <a:rPr b="1" lang="en-US" sz="3100">
                <a:solidFill>
                  <a:schemeClr val="dk1"/>
                </a:solidFill>
                <a:latin typeface="Open Sans"/>
                <a:ea typeface="Open Sans"/>
                <a:cs typeface="Open Sans"/>
                <a:sym typeface="Open Sans"/>
              </a:rPr>
              <a:t>Unexpected challenges:</a:t>
            </a:r>
            <a:endParaRPr b="1" sz="31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Lack of Grignard product due to trouble controlling temperature </a:t>
            </a:r>
            <a:endParaRPr sz="30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Low yield on successful Grignard experiment</a:t>
            </a:r>
            <a:endParaRPr sz="30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Subsequent small quantities</a:t>
            </a:r>
            <a:r>
              <a:rPr i="0" lang="en-US" sz="3000" u="none" cap="none" strike="noStrike">
                <a:solidFill>
                  <a:schemeClr val="dk1"/>
                </a:solidFill>
                <a:latin typeface="Open Sans"/>
                <a:ea typeface="Open Sans"/>
                <a:cs typeface="Open Sans"/>
                <a:sym typeface="Open Sans"/>
              </a:rPr>
              <a:t> </a:t>
            </a:r>
            <a:endParaRPr i="0" sz="3000" u="none" cap="none" strike="noStrike">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Availability of chemicals</a:t>
            </a:r>
            <a:endParaRPr sz="3000">
              <a:solidFill>
                <a:schemeClr val="dk1"/>
              </a:solidFill>
              <a:latin typeface="Open Sans"/>
              <a:ea typeface="Open Sans"/>
              <a:cs typeface="Open Sans"/>
              <a:sym typeface="Open Sans"/>
            </a:endParaRPr>
          </a:p>
          <a:p>
            <a:pPr indent="457200" lvl="0" marL="0" marR="0" rtl="0">
              <a:spcBef>
                <a:spcPts val="0"/>
              </a:spcBef>
              <a:spcAft>
                <a:spcPts val="0"/>
              </a:spcAft>
              <a:buNone/>
            </a:pPr>
            <a:r>
              <a:t/>
            </a:r>
            <a:endParaRPr sz="3200">
              <a:solidFill>
                <a:schemeClr val="dk1"/>
              </a:solidFill>
              <a:latin typeface="Open Sans"/>
              <a:ea typeface="Open Sans"/>
              <a:cs typeface="Open Sans"/>
              <a:sym typeface="Open Sans"/>
            </a:endParaRPr>
          </a:p>
          <a:p>
            <a:pPr indent="0" lvl="1" marL="457200" marR="0" rtl="0">
              <a:spcBef>
                <a:spcPts val="0"/>
              </a:spcBef>
              <a:spcAft>
                <a:spcPts val="0"/>
              </a:spcAft>
              <a:buClr>
                <a:schemeClr val="dk1"/>
              </a:buClr>
              <a:buSzPts val="3200"/>
              <a:buFont typeface="Arial"/>
              <a:buNone/>
            </a:pPr>
            <a:r>
              <a:rPr b="1" lang="en-US" sz="3100">
                <a:solidFill>
                  <a:schemeClr val="dk1"/>
                </a:solidFill>
                <a:latin typeface="Open Sans"/>
                <a:ea typeface="Open Sans"/>
                <a:cs typeface="Open Sans"/>
                <a:sym typeface="Open Sans"/>
              </a:rPr>
              <a:t>Solutions:</a:t>
            </a:r>
            <a:endParaRPr b="1" sz="31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Grignard experiment was repeated</a:t>
            </a:r>
            <a:endParaRPr sz="30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Esterification procedure was selected based on small        quantities of reagents</a:t>
            </a:r>
            <a:endParaRPr sz="30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Chemicals obtained through the Berda research group</a:t>
            </a:r>
            <a:endParaRPr sz="3000">
              <a:solidFill>
                <a:schemeClr val="dk1"/>
              </a:solidFill>
              <a:latin typeface="Open Sans"/>
              <a:ea typeface="Open Sans"/>
              <a:cs typeface="Open Sans"/>
              <a:sym typeface="Open Sans"/>
            </a:endParaRPr>
          </a:p>
          <a:p>
            <a:pPr indent="457200" lvl="0" marL="0" marR="0" rtl="0">
              <a:spcBef>
                <a:spcPts val="0"/>
              </a:spcBef>
              <a:spcAft>
                <a:spcPts val="0"/>
              </a:spcAft>
              <a:buNone/>
            </a:pPr>
            <a:r>
              <a:t/>
            </a:r>
            <a:endParaRPr sz="3200">
              <a:solidFill>
                <a:schemeClr val="dk1"/>
              </a:solidFill>
              <a:latin typeface="Open Sans"/>
              <a:ea typeface="Open Sans"/>
              <a:cs typeface="Open Sans"/>
              <a:sym typeface="Open Sans"/>
            </a:endParaRPr>
          </a:p>
          <a:p>
            <a:pPr indent="0" lvl="0" marL="457200" marR="0" rtl="0">
              <a:spcBef>
                <a:spcPts val="0"/>
              </a:spcBef>
              <a:spcAft>
                <a:spcPts val="0"/>
              </a:spcAft>
              <a:buNone/>
            </a:pPr>
            <a:r>
              <a:rPr b="1" lang="en-US" sz="3100">
                <a:solidFill>
                  <a:schemeClr val="dk1"/>
                </a:solidFill>
                <a:latin typeface="Open Sans"/>
                <a:ea typeface="Open Sans"/>
                <a:cs typeface="Open Sans"/>
                <a:sym typeface="Open Sans"/>
              </a:rPr>
              <a:t>Possible explanations for unsuccessful final  experiment:</a:t>
            </a:r>
            <a:endParaRPr b="1" sz="31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Low quantities of reagents meant yield would have to be high in order to obtain good, final product</a:t>
            </a:r>
            <a:endParaRPr sz="3000">
              <a:solidFill>
                <a:schemeClr val="dk1"/>
              </a:solidFill>
              <a:latin typeface="Open Sans"/>
              <a:ea typeface="Open Sans"/>
              <a:cs typeface="Open Sans"/>
              <a:sym typeface="Open Sans"/>
            </a:endParaRPr>
          </a:p>
          <a:p>
            <a:pPr indent="-419100" lvl="0" marL="914400" marR="0" rtl="0">
              <a:spcBef>
                <a:spcPts val="0"/>
              </a:spcBef>
              <a:spcAft>
                <a:spcPts val="0"/>
              </a:spcAft>
              <a:buClr>
                <a:schemeClr val="dk1"/>
              </a:buClr>
              <a:buSzPts val="3000"/>
              <a:buFont typeface="Open Sans"/>
              <a:buChar char="●"/>
            </a:pPr>
            <a:r>
              <a:rPr lang="en-US" sz="3000">
                <a:solidFill>
                  <a:schemeClr val="dk1"/>
                </a:solidFill>
                <a:latin typeface="Open Sans"/>
                <a:ea typeface="Open Sans"/>
                <a:cs typeface="Open Sans"/>
                <a:sym typeface="Open Sans"/>
              </a:rPr>
              <a:t>Final product may have been thrown out with one of  the column fractions</a:t>
            </a:r>
            <a:endParaRPr sz="3000">
              <a:solidFill>
                <a:schemeClr val="dk1"/>
              </a:solidFill>
              <a:latin typeface="Open Sans"/>
              <a:ea typeface="Open Sans"/>
              <a:cs typeface="Open Sans"/>
              <a:sym typeface="Open Sans"/>
            </a:endParaRPr>
          </a:p>
          <a:p>
            <a:pPr indent="457200" lvl="0" marL="0" marR="0" rtl="0">
              <a:spcBef>
                <a:spcPts val="0"/>
              </a:spcBef>
              <a:spcAft>
                <a:spcPts val="0"/>
              </a:spcAft>
              <a:buNone/>
            </a:pPr>
            <a:r>
              <a:t/>
            </a:r>
            <a:endParaRPr sz="3200">
              <a:solidFill>
                <a:schemeClr val="dk1"/>
              </a:solidFill>
            </a:endParaRPr>
          </a:p>
          <a:p>
            <a:pPr indent="0" lvl="1" marL="457200" marR="0" rtl="0" algn="just">
              <a:spcBef>
                <a:spcPts val="0"/>
              </a:spcBef>
              <a:spcAft>
                <a:spcPts val="0"/>
              </a:spcAft>
              <a:buClr>
                <a:schemeClr val="dk1"/>
              </a:buClr>
              <a:buSzPts val="3200"/>
              <a:buFont typeface="Arial"/>
              <a:buNone/>
            </a:pPr>
            <a:r>
              <a:t/>
            </a:r>
            <a:endParaRPr sz="3200">
              <a:solidFill>
                <a:schemeClr val="dk1"/>
              </a:solidFill>
            </a:endParaRPr>
          </a:p>
        </p:txBody>
      </p:sp>
      <p:pic>
        <p:nvPicPr>
          <p:cNvPr descr="Image result for university of new hampshire seal" id="130" name="Shape 130"/>
          <p:cNvPicPr preferRelativeResize="0"/>
          <p:nvPr/>
        </p:nvPicPr>
        <p:blipFill rotWithShape="1">
          <a:blip r:embed="rId4">
            <a:alphaModFix/>
          </a:blip>
          <a:srcRect b="0" l="0" r="0" t="0"/>
          <a:stretch/>
        </p:blipFill>
        <p:spPr>
          <a:xfrm>
            <a:off x="39747822" y="26303266"/>
            <a:ext cx="2085975" cy="2085975"/>
          </a:xfrm>
          <a:prstGeom prst="rect">
            <a:avLst/>
          </a:prstGeom>
          <a:noFill/>
          <a:ln>
            <a:noFill/>
          </a:ln>
        </p:spPr>
      </p:pic>
      <p:sp>
        <p:nvSpPr>
          <p:cNvPr id="131" name="Shape 131"/>
          <p:cNvSpPr txBox="1"/>
          <p:nvPr/>
        </p:nvSpPr>
        <p:spPr>
          <a:xfrm>
            <a:off x="14700150" y="7952900"/>
            <a:ext cx="14818500" cy="8401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a:p>
        </p:txBody>
      </p:sp>
      <p:pic>
        <p:nvPicPr>
          <p:cNvPr id="132" name="Shape 132"/>
          <p:cNvPicPr preferRelativeResize="0"/>
          <p:nvPr/>
        </p:nvPicPr>
        <p:blipFill>
          <a:blip r:embed="rId5">
            <a:alphaModFix/>
          </a:blip>
          <a:stretch>
            <a:fillRect/>
          </a:stretch>
        </p:blipFill>
        <p:spPr>
          <a:xfrm>
            <a:off x="15006925" y="6586824"/>
            <a:ext cx="5505045" cy="2600425"/>
          </a:xfrm>
          <a:prstGeom prst="rect">
            <a:avLst/>
          </a:prstGeom>
          <a:noFill/>
          <a:ln>
            <a:noFill/>
          </a:ln>
        </p:spPr>
      </p:pic>
      <p:sp>
        <p:nvSpPr>
          <p:cNvPr id="133" name="Shape 133"/>
          <p:cNvSpPr txBox="1"/>
          <p:nvPr/>
        </p:nvSpPr>
        <p:spPr>
          <a:xfrm>
            <a:off x="3474100" y="11458600"/>
            <a:ext cx="7620000" cy="685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4800">
                <a:solidFill>
                  <a:srgbClr val="000090"/>
                </a:solidFill>
                <a:latin typeface="Nunito"/>
                <a:ea typeface="Nunito"/>
                <a:cs typeface="Nunito"/>
                <a:sym typeface="Nunito"/>
              </a:rPr>
              <a:t>Goals</a:t>
            </a:r>
            <a:endParaRPr b="1" sz="4800">
              <a:solidFill>
                <a:srgbClr val="000090"/>
              </a:solidFill>
              <a:latin typeface="Nunito"/>
              <a:ea typeface="Nunito"/>
              <a:cs typeface="Nunito"/>
              <a:sym typeface="Nunito"/>
            </a:endParaRPr>
          </a:p>
          <a:p>
            <a:pPr indent="-381000" lvl="0" marL="457200" rtl="0">
              <a:spcBef>
                <a:spcPts val="0"/>
              </a:spcBef>
              <a:spcAft>
                <a:spcPts val="0"/>
              </a:spcAft>
              <a:buSzPts val="2400"/>
              <a:buFont typeface="Open Sans"/>
              <a:buChar char="●"/>
            </a:pPr>
            <a:r>
              <a:rPr lang="en-US" sz="2400">
                <a:latin typeface="Open Sans"/>
                <a:ea typeface="Open Sans"/>
                <a:cs typeface="Open Sans"/>
                <a:sym typeface="Open Sans"/>
              </a:rPr>
              <a:t>Synthesize 1-(ferrocenyl)ethyl-2-naphthoate from starting materials 2-bromonaphthalene and ferrocene</a:t>
            </a:r>
            <a:endParaRPr sz="2400">
              <a:latin typeface="Open Sans"/>
              <a:ea typeface="Open Sans"/>
              <a:cs typeface="Open Sans"/>
              <a:sym typeface="Open Sans"/>
            </a:endParaRPr>
          </a:p>
          <a:p>
            <a:pPr indent="-381000" lvl="0" marL="457200" rtl="0">
              <a:spcBef>
                <a:spcPts val="0"/>
              </a:spcBef>
              <a:spcAft>
                <a:spcPts val="0"/>
              </a:spcAft>
              <a:buSzPts val="2400"/>
              <a:buFont typeface="Open Sans"/>
              <a:buChar char="●"/>
            </a:pPr>
            <a:r>
              <a:rPr lang="en-US" sz="2400">
                <a:latin typeface="Open Sans"/>
                <a:ea typeface="Open Sans"/>
                <a:cs typeface="Open Sans"/>
                <a:sym typeface="Open Sans"/>
              </a:rPr>
              <a:t>Determine the best esterification method based on the involved molecules</a:t>
            </a:r>
            <a:endParaRPr sz="2400">
              <a:latin typeface="Open Sans"/>
              <a:ea typeface="Open Sans"/>
              <a:cs typeface="Open Sans"/>
              <a:sym typeface="Open Sans"/>
            </a:endParaRPr>
          </a:p>
          <a:p>
            <a:pPr indent="-381000" lvl="0" marL="457200">
              <a:spcBef>
                <a:spcPts val="0"/>
              </a:spcBef>
              <a:spcAft>
                <a:spcPts val="0"/>
              </a:spcAft>
              <a:buSzPts val="2400"/>
              <a:buFont typeface="Open Sans"/>
              <a:buChar char="●"/>
            </a:pPr>
            <a:r>
              <a:rPr lang="en-US" sz="2400">
                <a:latin typeface="Open Sans"/>
                <a:ea typeface="Open Sans"/>
                <a:cs typeface="Open Sans"/>
                <a:sym typeface="Open Sans"/>
              </a:rPr>
              <a:t>Accurately interpret the characterization data of the final product to determine its identity</a:t>
            </a:r>
            <a:endParaRPr sz="2400">
              <a:latin typeface="Open Sans"/>
              <a:ea typeface="Open Sans"/>
              <a:cs typeface="Open Sans"/>
              <a:sym typeface="Open Sans"/>
            </a:endParaRPr>
          </a:p>
        </p:txBody>
      </p:sp>
      <p:sp>
        <p:nvSpPr>
          <p:cNvPr id="134" name="Shape 134"/>
          <p:cNvSpPr txBox="1"/>
          <p:nvPr/>
        </p:nvSpPr>
        <p:spPr>
          <a:xfrm>
            <a:off x="18549550" y="9385850"/>
            <a:ext cx="1337100" cy="685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a:latin typeface="Open Sans"/>
                <a:ea typeface="Open Sans"/>
                <a:cs typeface="Open Sans"/>
                <a:sym typeface="Open Sans"/>
              </a:rPr>
              <a:t>32.5% yield</a:t>
            </a:r>
            <a:endParaRPr>
              <a:latin typeface="Open Sans"/>
              <a:ea typeface="Open Sans"/>
              <a:cs typeface="Open Sans"/>
              <a:sym typeface="Open Sans"/>
            </a:endParaRPr>
          </a:p>
          <a:p>
            <a:pPr indent="0" lvl="0" marL="0">
              <a:spcBef>
                <a:spcPts val="0"/>
              </a:spcBef>
              <a:spcAft>
                <a:spcPts val="0"/>
              </a:spcAft>
              <a:buNone/>
            </a:pPr>
            <a:r>
              <a:rPr lang="en-US">
                <a:latin typeface="Open Sans"/>
                <a:ea typeface="Open Sans"/>
                <a:cs typeface="Open Sans"/>
                <a:sym typeface="Open Sans"/>
              </a:rPr>
              <a:t>MP: 80-83</a:t>
            </a:r>
            <a:r>
              <a:rPr lang="en-US">
                <a:solidFill>
                  <a:schemeClr val="dk1"/>
                </a:solidFill>
                <a:latin typeface="Open Sans"/>
                <a:ea typeface="Open Sans"/>
                <a:cs typeface="Open Sans"/>
                <a:sym typeface="Open Sans"/>
              </a:rPr>
              <a:t>℃</a:t>
            </a:r>
            <a:endParaRPr>
              <a:latin typeface="Open Sans"/>
              <a:ea typeface="Open Sans"/>
              <a:cs typeface="Open Sans"/>
              <a:sym typeface="Open Sans"/>
            </a:endParaRPr>
          </a:p>
        </p:txBody>
      </p:sp>
      <p:sp>
        <p:nvSpPr>
          <p:cNvPr id="135" name="Shape 135"/>
          <p:cNvSpPr txBox="1"/>
          <p:nvPr/>
        </p:nvSpPr>
        <p:spPr>
          <a:xfrm>
            <a:off x="27792650" y="9440250"/>
            <a:ext cx="1337100" cy="685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a:latin typeface="Open Sans"/>
                <a:ea typeface="Open Sans"/>
                <a:cs typeface="Open Sans"/>
                <a:sym typeface="Open Sans"/>
              </a:rPr>
              <a:t>119.9</a:t>
            </a:r>
            <a:r>
              <a:rPr lang="en-US">
                <a:latin typeface="Open Sans"/>
                <a:ea typeface="Open Sans"/>
                <a:cs typeface="Open Sans"/>
                <a:sym typeface="Open Sans"/>
              </a:rPr>
              <a:t>% yield</a:t>
            </a:r>
            <a:endParaRPr>
              <a:latin typeface="Open Sans"/>
              <a:ea typeface="Open Sans"/>
              <a:cs typeface="Open Sans"/>
              <a:sym typeface="Open Sans"/>
            </a:endParaRPr>
          </a:p>
          <a:p>
            <a:pPr indent="0" lvl="0" marL="0" rtl="0">
              <a:spcBef>
                <a:spcPts val="0"/>
              </a:spcBef>
              <a:spcAft>
                <a:spcPts val="0"/>
              </a:spcAft>
              <a:buNone/>
            </a:pPr>
            <a:r>
              <a:rPr lang="en-US">
                <a:latin typeface="Open Sans"/>
                <a:ea typeface="Open Sans"/>
                <a:cs typeface="Open Sans"/>
                <a:sym typeface="Open Sans"/>
              </a:rPr>
              <a:t>MP: </a:t>
            </a:r>
            <a:r>
              <a:rPr lang="en-US">
                <a:solidFill>
                  <a:schemeClr val="dk1"/>
                </a:solidFill>
                <a:latin typeface="Open Sans"/>
                <a:ea typeface="Open Sans"/>
                <a:cs typeface="Open Sans"/>
                <a:sym typeface="Open Sans"/>
              </a:rPr>
              <a:t>77-79℃</a:t>
            </a:r>
            <a:endParaRPr>
              <a:latin typeface="Open Sans"/>
              <a:ea typeface="Open Sans"/>
              <a:cs typeface="Open Sans"/>
              <a:sym typeface="Open Sans"/>
            </a:endParaRPr>
          </a:p>
        </p:txBody>
      </p:sp>
      <p:sp>
        <p:nvSpPr>
          <p:cNvPr id="136" name="Shape 136"/>
          <p:cNvSpPr txBox="1"/>
          <p:nvPr/>
        </p:nvSpPr>
        <p:spPr>
          <a:xfrm>
            <a:off x="27286550" y="16053163"/>
            <a:ext cx="1241100" cy="769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a:latin typeface="Open Sans"/>
                <a:ea typeface="Open Sans"/>
                <a:cs typeface="Open Sans"/>
                <a:sym typeface="Open Sans"/>
              </a:rPr>
              <a:t>19.9% yield</a:t>
            </a:r>
            <a:endParaRPr>
              <a:latin typeface="Open Sans"/>
              <a:ea typeface="Open Sans"/>
              <a:cs typeface="Open Sans"/>
              <a:sym typeface="Open Sans"/>
            </a:endParaRPr>
          </a:p>
        </p:txBody>
      </p:sp>
      <p:sp>
        <p:nvSpPr>
          <p:cNvPr id="137" name="Shape 137"/>
          <p:cNvSpPr txBox="1"/>
          <p:nvPr/>
        </p:nvSpPr>
        <p:spPr>
          <a:xfrm>
            <a:off x="1964850" y="17426600"/>
            <a:ext cx="9995100" cy="11605500"/>
          </a:xfrm>
          <a:prstGeom prst="rect">
            <a:avLst/>
          </a:prstGeom>
          <a:noFill/>
          <a:ln>
            <a:noFill/>
          </a:ln>
        </p:spPr>
        <p:txBody>
          <a:bodyPr anchorCtr="0" anchor="t" bIns="91425" lIns="91425" spcFirstLastPara="1" rIns="91425" wrap="square" tIns="91425">
            <a:noAutofit/>
          </a:bodyPr>
          <a:lstStyle/>
          <a:p>
            <a:pPr indent="-381000" lvl="0" marL="457200" rtl="0">
              <a:spcBef>
                <a:spcPts val="0"/>
              </a:spcBef>
              <a:spcAft>
                <a:spcPts val="0"/>
              </a:spcAft>
              <a:buSzPts val="2400"/>
              <a:buFont typeface="Open Sans"/>
              <a:buChar char="●"/>
            </a:pPr>
            <a:r>
              <a:rPr lang="en-US" sz="2400">
                <a:latin typeface="Open Sans"/>
                <a:ea typeface="Open Sans"/>
                <a:cs typeface="Open Sans"/>
                <a:sym typeface="Open Sans"/>
              </a:rPr>
              <a:t>Ferrocene was acetylated using acetic anhydride with DCM as a solvent </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TLC plates were used to monitor the reaction</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The crude product was purified using column chromatography and a gradient of solvents with increasing polarity</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A melting point of the purified product was taken to confirm the product’s identity</a:t>
            </a:r>
            <a:endParaRPr sz="2400">
              <a:latin typeface="Open Sans"/>
              <a:ea typeface="Open Sans"/>
              <a:cs typeface="Open Sans"/>
              <a:sym typeface="Open Sans"/>
            </a:endParaRPr>
          </a:p>
          <a:p>
            <a:pPr indent="-381000" lvl="0" marL="457200" rtl="0">
              <a:spcBef>
                <a:spcPts val="0"/>
              </a:spcBef>
              <a:spcAft>
                <a:spcPts val="0"/>
              </a:spcAft>
              <a:buSzPts val="2400"/>
              <a:buFont typeface="Open Sans"/>
              <a:buChar char="●"/>
            </a:pPr>
            <a:r>
              <a:rPr lang="en-US" sz="2400">
                <a:latin typeface="Open Sans"/>
                <a:ea typeface="Open Sans"/>
                <a:cs typeface="Open Sans"/>
                <a:sym typeface="Open Sans"/>
              </a:rPr>
              <a:t>The resulting acetylferrocene was reduced using sodium borohydride and methanol as a solvent</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The reaction was stirred for 24 hours at 60℃ in an oil bath</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An IR was taken to characterize the product</a:t>
            </a:r>
            <a:endParaRPr sz="2400">
              <a:latin typeface="Open Sans"/>
              <a:ea typeface="Open Sans"/>
              <a:cs typeface="Open Sans"/>
              <a:sym typeface="Open Sans"/>
            </a:endParaRPr>
          </a:p>
          <a:p>
            <a:pPr indent="-381000" lvl="0" marL="457200" rtl="0">
              <a:spcBef>
                <a:spcPts val="0"/>
              </a:spcBef>
              <a:spcAft>
                <a:spcPts val="0"/>
              </a:spcAft>
              <a:buSzPts val="2400"/>
              <a:buFont typeface="Open Sans"/>
              <a:buChar char="●"/>
            </a:pPr>
            <a:r>
              <a:rPr lang="en-US" sz="2400">
                <a:latin typeface="Open Sans"/>
                <a:ea typeface="Open Sans"/>
                <a:cs typeface="Open Sans"/>
                <a:sym typeface="Open Sans"/>
              </a:rPr>
              <a:t>A Grignard reaction was used to synthesize 2-naphthoic acid from 2-bromonaphthalene</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Carbon dioxide in the form of dry ice was used to form the carboxylic acid</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An IR was taken to characterize the product</a:t>
            </a:r>
            <a:endParaRPr sz="2400">
              <a:latin typeface="Open Sans"/>
              <a:ea typeface="Open Sans"/>
              <a:cs typeface="Open Sans"/>
              <a:sym typeface="Open Sans"/>
            </a:endParaRPr>
          </a:p>
          <a:p>
            <a:pPr indent="-381000" lvl="0" marL="457200" rtl="0">
              <a:spcBef>
                <a:spcPts val="0"/>
              </a:spcBef>
              <a:spcAft>
                <a:spcPts val="0"/>
              </a:spcAft>
              <a:buSzPts val="2400"/>
              <a:buFont typeface="Open Sans"/>
              <a:buChar char="●"/>
            </a:pPr>
            <a:r>
              <a:rPr lang="en-US" sz="2400">
                <a:latin typeface="Open Sans"/>
                <a:ea typeface="Open Sans"/>
                <a:cs typeface="Open Sans"/>
                <a:sym typeface="Open Sans"/>
              </a:rPr>
              <a:t>2-naphthoic acid and 1-(ferrocenyl)ethanol were reacted using a Steglich Esterification </a:t>
            </a:r>
            <a:endParaRPr sz="2400">
              <a:latin typeface="Open Sans"/>
              <a:ea typeface="Open Sans"/>
              <a:cs typeface="Open Sans"/>
              <a:sym typeface="Open Sans"/>
            </a:endParaRPr>
          </a:p>
          <a:p>
            <a:pPr indent="-381000" lvl="1" marL="914400" rtl="0">
              <a:spcBef>
                <a:spcPts val="0"/>
              </a:spcBef>
              <a:spcAft>
                <a:spcPts val="0"/>
              </a:spcAft>
              <a:buSzPts val="2400"/>
              <a:buFont typeface="Open Sans"/>
              <a:buChar char="○"/>
            </a:pPr>
            <a:r>
              <a:rPr lang="en-US" sz="2400">
                <a:latin typeface="Open Sans"/>
                <a:ea typeface="Open Sans"/>
                <a:cs typeface="Open Sans"/>
                <a:sym typeface="Open Sans"/>
              </a:rPr>
              <a:t>The crude product was purified through column chromatography using DCM as the solvent</a:t>
            </a:r>
            <a:endParaRPr sz="2400">
              <a:latin typeface="Open Sans"/>
              <a:ea typeface="Open Sans"/>
              <a:cs typeface="Open Sans"/>
              <a:sym typeface="Open Sans"/>
            </a:endParaRPr>
          </a:p>
          <a:p>
            <a:pPr indent="-381000" lvl="1" marL="914400">
              <a:spcBef>
                <a:spcPts val="0"/>
              </a:spcBef>
              <a:spcAft>
                <a:spcPts val="0"/>
              </a:spcAft>
              <a:buSzPts val="2400"/>
              <a:buFont typeface="Open Sans"/>
              <a:buChar char="○"/>
            </a:pPr>
            <a:r>
              <a:rPr lang="en-US" sz="2400">
                <a:latin typeface="Open Sans"/>
                <a:ea typeface="Open Sans"/>
                <a:cs typeface="Open Sans"/>
                <a:sym typeface="Open Sans"/>
              </a:rPr>
              <a:t>An </a:t>
            </a:r>
            <a:r>
              <a:rPr baseline="30000" lang="en-US" sz="2400">
                <a:solidFill>
                  <a:schemeClr val="dk1"/>
                </a:solidFill>
                <a:latin typeface="Open Sans"/>
                <a:ea typeface="Open Sans"/>
                <a:cs typeface="Open Sans"/>
                <a:sym typeface="Open Sans"/>
              </a:rPr>
              <a:t>1</a:t>
            </a:r>
            <a:r>
              <a:rPr lang="en-US" sz="2400">
                <a:latin typeface="Open Sans"/>
                <a:ea typeface="Open Sans"/>
                <a:cs typeface="Open Sans"/>
                <a:sym typeface="Open Sans"/>
              </a:rPr>
              <a:t>H</a:t>
            </a:r>
            <a:r>
              <a:rPr baseline="30000" lang="en-US" sz="2400">
                <a:latin typeface="Open Sans"/>
                <a:ea typeface="Open Sans"/>
                <a:cs typeface="Open Sans"/>
                <a:sym typeface="Open Sans"/>
              </a:rPr>
              <a:t> </a:t>
            </a:r>
            <a:r>
              <a:rPr lang="en-US" sz="2400">
                <a:latin typeface="Open Sans"/>
                <a:ea typeface="Open Sans"/>
                <a:cs typeface="Open Sans"/>
                <a:sym typeface="Open Sans"/>
              </a:rPr>
              <a:t>NMR was taken to characterize the final product</a:t>
            </a:r>
            <a:endParaRPr sz="2400">
              <a:latin typeface="Open Sans"/>
              <a:ea typeface="Open Sans"/>
              <a:cs typeface="Open Sans"/>
              <a:sym typeface="Open Sans"/>
            </a:endParaRPr>
          </a:p>
        </p:txBody>
      </p:sp>
      <p:pic>
        <p:nvPicPr>
          <p:cNvPr id="138" name="Shape 138"/>
          <p:cNvPicPr preferRelativeResize="0"/>
          <p:nvPr/>
        </p:nvPicPr>
        <p:blipFill>
          <a:blip r:embed="rId6">
            <a:alphaModFix/>
          </a:blip>
          <a:stretch>
            <a:fillRect/>
          </a:stretch>
        </p:blipFill>
        <p:spPr>
          <a:xfrm>
            <a:off x="2255125" y="25590525"/>
            <a:ext cx="3689159" cy="4918899"/>
          </a:xfrm>
          <a:prstGeom prst="rect">
            <a:avLst/>
          </a:prstGeom>
          <a:noFill/>
          <a:ln>
            <a:noFill/>
          </a:ln>
        </p:spPr>
      </p:pic>
      <p:pic>
        <p:nvPicPr>
          <p:cNvPr id="139" name="Shape 139"/>
          <p:cNvPicPr preferRelativeResize="0"/>
          <p:nvPr/>
        </p:nvPicPr>
        <p:blipFill>
          <a:blip r:embed="rId7">
            <a:alphaModFix/>
          </a:blip>
          <a:stretch>
            <a:fillRect/>
          </a:stretch>
        </p:blipFill>
        <p:spPr>
          <a:xfrm>
            <a:off x="9155072" y="25704484"/>
            <a:ext cx="2560651" cy="4641019"/>
          </a:xfrm>
          <a:prstGeom prst="rect">
            <a:avLst/>
          </a:prstGeom>
          <a:noFill/>
          <a:ln>
            <a:noFill/>
          </a:ln>
        </p:spPr>
      </p:pic>
      <p:sp>
        <p:nvSpPr>
          <p:cNvPr id="140" name="Shape 140"/>
          <p:cNvSpPr txBox="1"/>
          <p:nvPr/>
        </p:nvSpPr>
        <p:spPr>
          <a:xfrm>
            <a:off x="14340750" y="6203425"/>
            <a:ext cx="3860700" cy="3699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US">
                <a:latin typeface="Open Sans"/>
                <a:ea typeface="Open Sans"/>
                <a:cs typeface="Open Sans"/>
                <a:sym typeface="Open Sans"/>
              </a:rPr>
              <a:t>Reaction 1: </a:t>
            </a:r>
            <a:r>
              <a:rPr lang="en-US">
                <a:latin typeface="Open Sans"/>
                <a:ea typeface="Open Sans"/>
                <a:cs typeface="Open Sans"/>
                <a:sym typeface="Open Sans"/>
              </a:rPr>
              <a:t>Acetylation of ferrocene</a:t>
            </a:r>
            <a:endParaRPr>
              <a:latin typeface="Open Sans"/>
              <a:ea typeface="Open Sans"/>
              <a:cs typeface="Open Sans"/>
              <a:sym typeface="Open Sans"/>
            </a:endParaRPr>
          </a:p>
        </p:txBody>
      </p:sp>
      <p:sp>
        <p:nvSpPr>
          <p:cNvPr id="141" name="Shape 141"/>
          <p:cNvSpPr txBox="1"/>
          <p:nvPr/>
        </p:nvSpPr>
        <p:spPr>
          <a:xfrm>
            <a:off x="22439725" y="6203413"/>
            <a:ext cx="3860700" cy="3699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b="1" lang="en-US">
                <a:latin typeface="Open Sans"/>
                <a:ea typeface="Open Sans"/>
                <a:cs typeface="Open Sans"/>
                <a:sym typeface="Open Sans"/>
              </a:rPr>
              <a:t>Reaction 2: </a:t>
            </a:r>
            <a:r>
              <a:rPr lang="en-US">
                <a:latin typeface="Open Sans"/>
                <a:ea typeface="Open Sans"/>
                <a:cs typeface="Open Sans"/>
                <a:sym typeface="Open Sans"/>
              </a:rPr>
              <a:t>Reduction of acetylferrocene</a:t>
            </a:r>
            <a:endParaRPr>
              <a:latin typeface="Open Sans"/>
              <a:ea typeface="Open Sans"/>
              <a:cs typeface="Open Sans"/>
              <a:sym typeface="Open Sans"/>
            </a:endParaRPr>
          </a:p>
        </p:txBody>
      </p:sp>
      <p:sp>
        <p:nvSpPr>
          <p:cNvPr id="142" name="Shape 142"/>
          <p:cNvSpPr txBox="1"/>
          <p:nvPr/>
        </p:nvSpPr>
        <p:spPr>
          <a:xfrm>
            <a:off x="14554188" y="10128588"/>
            <a:ext cx="3860700" cy="3699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b="1" lang="en-US">
                <a:latin typeface="Open Sans"/>
                <a:ea typeface="Open Sans"/>
                <a:cs typeface="Open Sans"/>
                <a:sym typeface="Open Sans"/>
              </a:rPr>
              <a:t>Reaction 3</a:t>
            </a:r>
            <a:r>
              <a:rPr lang="en-US">
                <a:latin typeface="Open Sans"/>
                <a:ea typeface="Open Sans"/>
                <a:cs typeface="Open Sans"/>
                <a:sym typeface="Open Sans"/>
              </a:rPr>
              <a:t>: Grignard carboxylation</a:t>
            </a:r>
            <a:endParaRPr>
              <a:latin typeface="Open Sans"/>
              <a:ea typeface="Open Sans"/>
              <a:cs typeface="Open Sans"/>
              <a:sym typeface="Open Sans"/>
            </a:endParaRPr>
          </a:p>
        </p:txBody>
      </p:sp>
      <p:sp>
        <p:nvSpPr>
          <p:cNvPr id="143" name="Shape 143"/>
          <p:cNvSpPr txBox="1"/>
          <p:nvPr/>
        </p:nvSpPr>
        <p:spPr>
          <a:xfrm>
            <a:off x="14700150" y="12636125"/>
            <a:ext cx="3860700" cy="3699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rPr b="1" lang="en-US">
                <a:latin typeface="Open Sans"/>
                <a:ea typeface="Open Sans"/>
                <a:cs typeface="Open Sans"/>
                <a:sym typeface="Open Sans"/>
              </a:rPr>
              <a:t>Reaction 4</a:t>
            </a:r>
            <a:r>
              <a:rPr lang="en-US">
                <a:latin typeface="Open Sans"/>
                <a:ea typeface="Open Sans"/>
                <a:cs typeface="Open Sans"/>
                <a:sym typeface="Open Sans"/>
              </a:rPr>
              <a:t>: Esterification</a:t>
            </a:r>
            <a:endParaRPr>
              <a:latin typeface="Open Sans"/>
              <a:ea typeface="Open Sans"/>
              <a:cs typeface="Open Sans"/>
              <a:sym typeface="Open Sans"/>
            </a:endParaRPr>
          </a:p>
        </p:txBody>
      </p:sp>
      <p:sp>
        <p:nvSpPr>
          <p:cNvPr id="144" name="Shape 144"/>
          <p:cNvSpPr txBox="1"/>
          <p:nvPr/>
        </p:nvSpPr>
        <p:spPr>
          <a:xfrm>
            <a:off x="14097000" y="4960788"/>
            <a:ext cx="16459200" cy="830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3593"/>
              </a:buClr>
              <a:buSzPts val="4800"/>
              <a:buFont typeface="Arial"/>
              <a:buNone/>
            </a:pPr>
            <a:r>
              <a:rPr b="1" lang="en-US" sz="4800">
                <a:solidFill>
                  <a:srgbClr val="003593"/>
                </a:solidFill>
                <a:latin typeface="Nunito"/>
                <a:ea typeface="Nunito"/>
                <a:cs typeface="Nunito"/>
                <a:sym typeface="Nunito"/>
              </a:rPr>
              <a:t>Synthetic Plan</a:t>
            </a:r>
            <a:endParaRPr>
              <a:latin typeface="Nunito"/>
              <a:ea typeface="Nunito"/>
              <a:cs typeface="Nunito"/>
              <a:sym typeface="Nunito"/>
            </a:endParaRPr>
          </a:p>
        </p:txBody>
      </p:sp>
      <p:pic>
        <p:nvPicPr>
          <p:cNvPr id="145" name="Shape 145"/>
          <p:cNvPicPr preferRelativeResize="0"/>
          <p:nvPr/>
        </p:nvPicPr>
        <p:blipFill>
          <a:blip r:embed="rId8">
            <a:alphaModFix/>
          </a:blip>
          <a:stretch>
            <a:fillRect/>
          </a:stretch>
        </p:blipFill>
        <p:spPr>
          <a:xfrm>
            <a:off x="14077950" y="17208926"/>
            <a:ext cx="8361774" cy="6500600"/>
          </a:xfrm>
          <a:prstGeom prst="rect">
            <a:avLst/>
          </a:prstGeom>
          <a:noFill/>
          <a:ln>
            <a:noFill/>
          </a:ln>
        </p:spPr>
      </p:pic>
      <p:cxnSp>
        <p:nvCxnSpPr>
          <p:cNvPr id="146" name="Shape 146"/>
          <p:cNvCxnSpPr/>
          <p:nvPr/>
        </p:nvCxnSpPr>
        <p:spPr>
          <a:xfrm flipH="1" rot="10800000">
            <a:off x="16149451" y="18516392"/>
            <a:ext cx="243300" cy="338700"/>
          </a:xfrm>
          <a:prstGeom prst="straightConnector1">
            <a:avLst/>
          </a:prstGeom>
          <a:noFill/>
          <a:ln cap="flat" cmpd="sng" w="19050">
            <a:solidFill>
              <a:srgbClr val="FF0000"/>
            </a:solidFill>
            <a:prstDash val="solid"/>
            <a:round/>
            <a:headEnd len="med" w="med" type="none"/>
            <a:tailEnd len="med" w="med" type="triangle"/>
          </a:ln>
        </p:spPr>
      </p:cxnSp>
      <p:sp>
        <p:nvSpPr>
          <p:cNvPr id="147" name="Shape 147"/>
          <p:cNvSpPr txBox="1"/>
          <p:nvPr/>
        </p:nvSpPr>
        <p:spPr>
          <a:xfrm>
            <a:off x="15772900" y="18789003"/>
            <a:ext cx="707100" cy="338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OH bond</a:t>
            </a:r>
            <a:endParaRPr sz="1000"/>
          </a:p>
        </p:txBody>
      </p:sp>
      <p:cxnSp>
        <p:nvCxnSpPr>
          <p:cNvPr id="148" name="Shape 148"/>
          <p:cNvCxnSpPr/>
          <p:nvPr/>
        </p:nvCxnSpPr>
        <p:spPr>
          <a:xfrm rot="10800000">
            <a:off x="17080658" y="18500155"/>
            <a:ext cx="281400" cy="250200"/>
          </a:xfrm>
          <a:prstGeom prst="straightConnector1">
            <a:avLst/>
          </a:prstGeom>
          <a:noFill/>
          <a:ln cap="flat" cmpd="sng" w="19050">
            <a:solidFill>
              <a:srgbClr val="FF0000"/>
            </a:solidFill>
            <a:prstDash val="solid"/>
            <a:round/>
            <a:headEnd len="med" w="med" type="none"/>
            <a:tailEnd len="med" w="med" type="triangle"/>
          </a:ln>
        </p:spPr>
      </p:cxnSp>
      <p:sp>
        <p:nvSpPr>
          <p:cNvPr id="149" name="Shape 149"/>
          <p:cNvSpPr txBox="1"/>
          <p:nvPr/>
        </p:nvSpPr>
        <p:spPr>
          <a:xfrm>
            <a:off x="17130152" y="18686719"/>
            <a:ext cx="842700" cy="3156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C-H bond</a:t>
            </a:r>
            <a:endParaRPr sz="1000"/>
          </a:p>
        </p:txBody>
      </p:sp>
      <p:cxnSp>
        <p:nvCxnSpPr>
          <p:cNvPr id="150" name="Shape 150"/>
          <p:cNvCxnSpPr/>
          <p:nvPr/>
        </p:nvCxnSpPr>
        <p:spPr>
          <a:xfrm rot="10800000">
            <a:off x="16799448" y="19050206"/>
            <a:ext cx="0" cy="242400"/>
          </a:xfrm>
          <a:prstGeom prst="straightConnector1">
            <a:avLst/>
          </a:prstGeom>
          <a:noFill/>
          <a:ln cap="flat" cmpd="sng" w="19050">
            <a:solidFill>
              <a:srgbClr val="FF0000"/>
            </a:solidFill>
            <a:prstDash val="solid"/>
            <a:round/>
            <a:headEnd len="med" w="med" type="none"/>
            <a:tailEnd len="med" w="med" type="triangle"/>
          </a:ln>
        </p:spPr>
      </p:cxnSp>
      <p:sp>
        <p:nvSpPr>
          <p:cNvPr id="151" name="Shape 151"/>
          <p:cNvSpPr txBox="1"/>
          <p:nvPr/>
        </p:nvSpPr>
        <p:spPr>
          <a:xfrm>
            <a:off x="16567650" y="19247600"/>
            <a:ext cx="1077900" cy="3699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C=C-H bond</a:t>
            </a:r>
            <a:endParaRPr sz="1000"/>
          </a:p>
        </p:txBody>
      </p:sp>
      <p:cxnSp>
        <p:nvCxnSpPr>
          <p:cNvPr id="152" name="Shape 152"/>
          <p:cNvCxnSpPr/>
          <p:nvPr/>
        </p:nvCxnSpPr>
        <p:spPr>
          <a:xfrm flipH="1" rot="10800000">
            <a:off x="20657966" y="20126672"/>
            <a:ext cx="3900" cy="315600"/>
          </a:xfrm>
          <a:prstGeom prst="straightConnector1">
            <a:avLst/>
          </a:prstGeom>
          <a:noFill/>
          <a:ln cap="flat" cmpd="sng" w="19050">
            <a:solidFill>
              <a:srgbClr val="FF0000"/>
            </a:solidFill>
            <a:prstDash val="solid"/>
            <a:round/>
            <a:headEnd len="med" w="med" type="none"/>
            <a:tailEnd len="med" w="med" type="triangle"/>
          </a:ln>
        </p:spPr>
      </p:cxnSp>
      <p:sp>
        <p:nvSpPr>
          <p:cNvPr id="153" name="Shape 153"/>
          <p:cNvSpPr txBox="1"/>
          <p:nvPr/>
        </p:nvSpPr>
        <p:spPr>
          <a:xfrm>
            <a:off x="20223202" y="20384093"/>
            <a:ext cx="879600" cy="2502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C-O bond</a:t>
            </a:r>
            <a:endParaRPr sz="1000"/>
          </a:p>
        </p:txBody>
      </p:sp>
      <p:pic>
        <p:nvPicPr>
          <p:cNvPr id="154" name="Shape 154"/>
          <p:cNvPicPr preferRelativeResize="0"/>
          <p:nvPr/>
        </p:nvPicPr>
        <p:blipFill>
          <a:blip r:embed="rId9">
            <a:alphaModFix/>
          </a:blip>
          <a:stretch>
            <a:fillRect/>
          </a:stretch>
        </p:blipFill>
        <p:spPr>
          <a:xfrm>
            <a:off x="22593300" y="17427825"/>
            <a:ext cx="7962900" cy="5961437"/>
          </a:xfrm>
          <a:prstGeom prst="rect">
            <a:avLst/>
          </a:prstGeom>
          <a:noFill/>
          <a:ln>
            <a:noFill/>
          </a:ln>
        </p:spPr>
      </p:pic>
      <p:sp>
        <p:nvSpPr>
          <p:cNvPr id="155" name="Shape 155"/>
          <p:cNvSpPr txBox="1"/>
          <p:nvPr/>
        </p:nvSpPr>
        <p:spPr>
          <a:xfrm>
            <a:off x="27811663" y="11592213"/>
            <a:ext cx="1241100" cy="769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a:latin typeface="Open Sans"/>
                <a:ea typeface="Open Sans"/>
                <a:cs typeface="Open Sans"/>
                <a:sym typeface="Open Sans"/>
              </a:rPr>
              <a:t>3.8</a:t>
            </a:r>
            <a:r>
              <a:rPr lang="en-US">
                <a:latin typeface="Open Sans"/>
                <a:ea typeface="Open Sans"/>
                <a:cs typeface="Open Sans"/>
                <a:sym typeface="Open Sans"/>
              </a:rPr>
              <a:t>% yield</a:t>
            </a:r>
            <a:endParaRPr>
              <a:latin typeface="Open Sans"/>
              <a:ea typeface="Open Sans"/>
              <a:cs typeface="Open Sans"/>
              <a:sym typeface="Open Sans"/>
            </a:endParaRPr>
          </a:p>
          <a:p>
            <a:pPr indent="0" lvl="0" marL="0">
              <a:spcBef>
                <a:spcPts val="0"/>
              </a:spcBef>
              <a:spcAft>
                <a:spcPts val="0"/>
              </a:spcAft>
              <a:buNone/>
            </a:pPr>
            <a:r>
              <a:rPr lang="en-US">
                <a:latin typeface="Open Sans"/>
                <a:ea typeface="Open Sans"/>
                <a:cs typeface="Open Sans"/>
                <a:sym typeface="Open Sans"/>
              </a:rPr>
              <a:t>MP: </a:t>
            </a:r>
            <a:r>
              <a:rPr lang="en-US">
                <a:solidFill>
                  <a:schemeClr val="dk1"/>
                </a:solidFill>
                <a:latin typeface="Open Sans"/>
                <a:ea typeface="Open Sans"/>
                <a:cs typeface="Open Sans"/>
                <a:sym typeface="Open Sans"/>
              </a:rPr>
              <a:t>175-180℃</a:t>
            </a:r>
            <a:endParaRPr>
              <a:solidFill>
                <a:schemeClr val="dk1"/>
              </a:solidFill>
              <a:latin typeface="Open Sans"/>
              <a:ea typeface="Open Sans"/>
              <a:cs typeface="Open Sans"/>
              <a:sym typeface="Open Sans"/>
            </a:endParaRPr>
          </a:p>
          <a:p>
            <a:pPr indent="0" lvl="0" marL="0" rtl="0">
              <a:spcBef>
                <a:spcPts val="0"/>
              </a:spcBef>
              <a:spcAft>
                <a:spcPts val="0"/>
              </a:spcAft>
              <a:buNone/>
            </a:pPr>
            <a:r>
              <a:t/>
            </a:r>
            <a:endParaRPr>
              <a:latin typeface="Open Sans"/>
              <a:ea typeface="Open Sans"/>
              <a:cs typeface="Open Sans"/>
              <a:sym typeface="Open Sans"/>
            </a:endParaRPr>
          </a:p>
        </p:txBody>
      </p:sp>
      <p:cxnSp>
        <p:nvCxnSpPr>
          <p:cNvPr id="156" name="Shape 156"/>
          <p:cNvCxnSpPr/>
          <p:nvPr/>
        </p:nvCxnSpPr>
        <p:spPr>
          <a:xfrm flipH="1" rot="10800000">
            <a:off x="27487850" y="22106175"/>
            <a:ext cx="103500" cy="360900"/>
          </a:xfrm>
          <a:prstGeom prst="straightConnector1">
            <a:avLst/>
          </a:prstGeom>
          <a:noFill/>
          <a:ln cap="flat" cmpd="sng" w="19050">
            <a:solidFill>
              <a:srgbClr val="FF0000"/>
            </a:solidFill>
            <a:prstDash val="solid"/>
            <a:round/>
            <a:headEnd len="med" w="med" type="none"/>
            <a:tailEnd len="med" w="med" type="triangle"/>
          </a:ln>
        </p:spPr>
      </p:cxnSp>
      <p:sp>
        <p:nvSpPr>
          <p:cNvPr id="157" name="Shape 157"/>
          <p:cNvSpPr txBox="1"/>
          <p:nvPr/>
        </p:nvSpPr>
        <p:spPr>
          <a:xfrm>
            <a:off x="8153398" y="30521975"/>
            <a:ext cx="4596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b="1" i="0" lang="en-US" sz="2400" u="none" cap="none" strike="noStrike">
                <a:solidFill>
                  <a:schemeClr val="dk1"/>
                </a:solidFill>
                <a:latin typeface="Open Sans"/>
                <a:ea typeface="Open Sans"/>
                <a:cs typeface="Open Sans"/>
                <a:sym typeface="Open Sans"/>
              </a:rPr>
              <a:t>Figure </a:t>
            </a:r>
            <a:r>
              <a:rPr b="1" lang="en-US" sz="2400">
                <a:solidFill>
                  <a:schemeClr val="dk1"/>
                </a:solidFill>
                <a:latin typeface="Open Sans"/>
                <a:ea typeface="Open Sans"/>
                <a:cs typeface="Open Sans"/>
                <a:sym typeface="Open Sans"/>
              </a:rPr>
              <a:t>2</a:t>
            </a:r>
            <a:r>
              <a:rPr b="1" i="0" lang="en-US" sz="2400" u="none" cap="none" strike="noStrike">
                <a:solidFill>
                  <a:schemeClr val="dk1"/>
                </a:solidFill>
                <a:latin typeface="Open Sans"/>
                <a:ea typeface="Open Sans"/>
                <a:cs typeface="Open Sans"/>
                <a:sym typeface="Open Sans"/>
              </a:rPr>
              <a:t>: </a:t>
            </a:r>
            <a:r>
              <a:rPr lang="en-US" sz="2400">
                <a:solidFill>
                  <a:schemeClr val="dk1"/>
                </a:solidFill>
                <a:latin typeface="Open Sans"/>
                <a:ea typeface="Open Sans"/>
                <a:cs typeface="Open Sans"/>
                <a:sym typeface="Open Sans"/>
              </a:rPr>
              <a:t>TLC of final product</a:t>
            </a:r>
            <a:r>
              <a:rPr lang="en-US" sz="2400">
                <a:solidFill>
                  <a:schemeClr val="dk1"/>
                </a:solidFill>
                <a:latin typeface="Open Sans"/>
                <a:ea typeface="Open Sans"/>
                <a:cs typeface="Open Sans"/>
                <a:sym typeface="Open Sans"/>
              </a:rPr>
              <a:t> </a:t>
            </a:r>
            <a:endParaRPr>
              <a:latin typeface="Open Sans"/>
              <a:ea typeface="Open Sans"/>
              <a:cs typeface="Open Sans"/>
              <a:sym typeface="Open Sans"/>
            </a:endParaRPr>
          </a:p>
        </p:txBody>
      </p:sp>
      <p:sp>
        <p:nvSpPr>
          <p:cNvPr id="158" name="Shape 158"/>
          <p:cNvSpPr txBox="1"/>
          <p:nvPr/>
        </p:nvSpPr>
        <p:spPr>
          <a:xfrm>
            <a:off x="27286550" y="22421775"/>
            <a:ext cx="506100" cy="242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C=O</a:t>
            </a:r>
            <a:endParaRPr sz="1000"/>
          </a:p>
        </p:txBody>
      </p:sp>
      <p:sp>
        <p:nvSpPr>
          <p:cNvPr id="159" name="Shape 159"/>
          <p:cNvSpPr txBox="1"/>
          <p:nvPr/>
        </p:nvSpPr>
        <p:spPr>
          <a:xfrm>
            <a:off x="1828798" y="30674375"/>
            <a:ext cx="4596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b="1" i="0" lang="en-US" sz="2400" u="none" cap="none" strike="noStrike">
                <a:solidFill>
                  <a:schemeClr val="dk1"/>
                </a:solidFill>
                <a:latin typeface="Open Sans"/>
                <a:ea typeface="Open Sans"/>
                <a:cs typeface="Open Sans"/>
                <a:sym typeface="Open Sans"/>
              </a:rPr>
              <a:t>Figure </a:t>
            </a:r>
            <a:r>
              <a:rPr b="1" lang="en-US" sz="2400">
                <a:solidFill>
                  <a:schemeClr val="dk1"/>
                </a:solidFill>
                <a:latin typeface="Open Sans"/>
                <a:ea typeface="Open Sans"/>
                <a:cs typeface="Open Sans"/>
                <a:sym typeface="Open Sans"/>
              </a:rPr>
              <a:t>1</a:t>
            </a:r>
            <a:r>
              <a:rPr b="1" i="0" lang="en-US" sz="2400" u="none" cap="none" strike="noStrike">
                <a:solidFill>
                  <a:schemeClr val="dk1"/>
                </a:solidFill>
                <a:latin typeface="Open Sans"/>
                <a:ea typeface="Open Sans"/>
                <a:cs typeface="Open Sans"/>
                <a:sym typeface="Open Sans"/>
              </a:rPr>
              <a:t>: </a:t>
            </a:r>
            <a:r>
              <a:rPr lang="en-US" sz="2400">
                <a:solidFill>
                  <a:schemeClr val="dk1"/>
                </a:solidFill>
                <a:latin typeface="Open Sans"/>
                <a:ea typeface="Open Sans"/>
                <a:cs typeface="Open Sans"/>
                <a:sym typeface="Open Sans"/>
              </a:rPr>
              <a:t>Steglich esterification reaction flask</a:t>
            </a:r>
            <a:r>
              <a:rPr lang="en-US" sz="2400">
                <a:solidFill>
                  <a:schemeClr val="dk1"/>
                </a:solidFill>
                <a:latin typeface="Open Sans"/>
                <a:ea typeface="Open Sans"/>
                <a:cs typeface="Open Sans"/>
                <a:sym typeface="Open Sans"/>
              </a:rPr>
              <a:t> </a:t>
            </a:r>
            <a:endParaRPr>
              <a:latin typeface="Open Sans"/>
              <a:ea typeface="Open Sans"/>
              <a:cs typeface="Open Sans"/>
              <a:sym typeface="Open Sans"/>
            </a:endParaRPr>
          </a:p>
        </p:txBody>
      </p:sp>
      <p:sp>
        <p:nvSpPr>
          <p:cNvPr id="160" name="Shape 160"/>
          <p:cNvSpPr/>
          <p:nvPr/>
        </p:nvSpPr>
        <p:spPr>
          <a:xfrm>
            <a:off x="24080013" y="19002325"/>
            <a:ext cx="1337134" cy="407258"/>
          </a:xfrm>
          <a:custGeom>
            <a:pathLst>
              <a:path extrusionOk="0" h="20673" w="65723">
                <a:moveTo>
                  <a:pt x="0" y="0"/>
                </a:moveTo>
                <a:cubicBezTo>
                  <a:pt x="0" y="7699"/>
                  <a:pt x="12454" y="9064"/>
                  <a:pt x="18860" y="13335"/>
                </a:cubicBezTo>
                <a:cubicBezTo>
                  <a:pt x="20804" y="14631"/>
                  <a:pt x="22740" y="16132"/>
                  <a:pt x="24003" y="18098"/>
                </a:cubicBezTo>
                <a:cubicBezTo>
                  <a:pt x="24301" y="18562"/>
                  <a:pt x="25008" y="20673"/>
                  <a:pt x="25146" y="20574"/>
                </a:cubicBezTo>
                <a:cubicBezTo>
                  <a:pt x="27299" y="19036"/>
                  <a:pt x="29368" y="16335"/>
                  <a:pt x="32004" y="16574"/>
                </a:cubicBezTo>
                <a:cubicBezTo>
                  <a:pt x="40358" y="17332"/>
                  <a:pt x="48715" y="21357"/>
                  <a:pt x="56960" y="19812"/>
                </a:cubicBezTo>
                <a:cubicBezTo>
                  <a:pt x="60976" y="19060"/>
                  <a:pt x="64205" y="15034"/>
                  <a:pt x="65723" y="11240"/>
                </a:cubicBezTo>
              </a:path>
            </a:pathLst>
          </a:custGeom>
          <a:noFill/>
          <a:ln cap="flat" cmpd="sng" w="19050">
            <a:solidFill>
              <a:srgbClr val="FF0000"/>
            </a:solidFill>
            <a:prstDash val="solid"/>
            <a:round/>
            <a:headEnd len="med" w="med" type="none"/>
            <a:tailEnd len="med" w="med" type="none"/>
          </a:ln>
        </p:spPr>
      </p:sp>
      <p:sp>
        <p:nvSpPr>
          <p:cNvPr id="161" name="Shape 161"/>
          <p:cNvSpPr txBox="1"/>
          <p:nvPr/>
        </p:nvSpPr>
        <p:spPr>
          <a:xfrm>
            <a:off x="24327225" y="19412150"/>
            <a:ext cx="842700" cy="3156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O-H stretch</a:t>
            </a:r>
            <a:endParaRPr sz="1000"/>
          </a:p>
        </p:txBody>
      </p:sp>
      <p:cxnSp>
        <p:nvCxnSpPr>
          <p:cNvPr id="162" name="Shape 162"/>
          <p:cNvCxnSpPr/>
          <p:nvPr/>
        </p:nvCxnSpPr>
        <p:spPr>
          <a:xfrm rot="10800000">
            <a:off x="28879875" y="22421775"/>
            <a:ext cx="295200" cy="134700"/>
          </a:xfrm>
          <a:prstGeom prst="straightConnector1">
            <a:avLst/>
          </a:prstGeom>
          <a:noFill/>
          <a:ln cap="flat" cmpd="sng" w="19050">
            <a:solidFill>
              <a:srgbClr val="FF0000"/>
            </a:solidFill>
            <a:prstDash val="solid"/>
            <a:round/>
            <a:headEnd len="med" w="med" type="none"/>
            <a:tailEnd len="med" w="med" type="triangle"/>
          </a:ln>
        </p:spPr>
      </p:cxnSp>
      <p:sp>
        <p:nvSpPr>
          <p:cNvPr id="163" name="Shape 163"/>
          <p:cNvSpPr txBox="1"/>
          <p:nvPr/>
        </p:nvSpPr>
        <p:spPr>
          <a:xfrm>
            <a:off x="29175075" y="22467075"/>
            <a:ext cx="552600" cy="3156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C-O</a:t>
            </a:r>
            <a:endParaRPr sz="1000"/>
          </a:p>
        </p:txBody>
      </p:sp>
      <p:sp>
        <p:nvSpPr>
          <p:cNvPr id="164" name="Shape 164"/>
          <p:cNvSpPr txBox="1"/>
          <p:nvPr/>
        </p:nvSpPr>
        <p:spPr>
          <a:xfrm>
            <a:off x="1394400" y="6357600"/>
            <a:ext cx="11277600" cy="4918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2800">
                <a:latin typeface="Open Sans"/>
                <a:ea typeface="Open Sans"/>
                <a:cs typeface="Open Sans"/>
                <a:sym typeface="Open Sans"/>
              </a:rPr>
              <a:t>There is no prior published literature on the synthesis of 1-(ferrocenyl)ethyl-2-</a:t>
            </a:r>
            <a:r>
              <a:rPr lang="en-US" sz="2800">
                <a:latin typeface="Open Sans"/>
                <a:ea typeface="Open Sans"/>
                <a:cs typeface="Open Sans"/>
                <a:sym typeface="Open Sans"/>
              </a:rPr>
              <a:t>naphthoate</a:t>
            </a:r>
            <a:r>
              <a:rPr lang="en-US" sz="2800">
                <a:latin typeface="Open Sans"/>
                <a:ea typeface="Open Sans"/>
                <a:cs typeface="Open Sans"/>
                <a:sym typeface="Open Sans"/>
              </a:rPr>
              <a:t>. Reactions </a:t>
            </a:r>
            <a:r>
              <a:rPr lang="en-US" sz="2800">
                <a:latin typeface="Open Sans"/>
                <a:ea typeface="Open Sans"/>
                <a:cs typeface="Open Sans"/>
                <a:sym typeface="Open Sans"/>
              </a:rPr>
              <a:t>involving</a:t>
            </a:r>
            <a:r>
              <a:rPr lang="en-US" sz="2800">
                <a:latin typeface="Open Sans"/>
                <a:ea typeface="Open Sans"/>
                <a:cs typeface="Open Sans"/>
                <a:sym typeface="Open Sans"/>
              </a:rPr>
              <a:t> similar molecules were used as a basis for the multistep synthesis of this molecule. Some reactions including the acetylation of ferrocene and Grignard carboxylation had been completed by this group before. The key challenges presented by this project were working with the bulky </a:t>
            </a:r>
            <a:r>
              <a:rPr lang="en-US" sz="2800">
                <a:latin typeface="Open Sans"/>
                <a:ea typeface="Open Sans"/>
                <a:cs typeface="Open Sans"/>
                <a:sym typeface="Open Sans"/>
              </a:rPr>
              <a:t>naphthalene moiety</a:t>
            </a:r>
            <a:r>
              <a:rPr lang="en-US" sz="2800">
                <a:latin typeface="Open Sans"/>
                <a:ea typeface="Open Sans"/>
                <a:cs typeface="Open Sans"/>
                <a:sym typeface="Open Sans"/>
              </a:rPr>
              <a:t> in the Grignard carboxylation and deciding on the most suitable </a:t>
            </a:r>
            <a:r>
              <a:rPr lang="en-US" sz="2800">
                <a:latin typeface="Open Sans"/>
                <a:ea typeface="Open Sans"/>
                <a:cs typeface="Open Sans"/>
                <a:sym typeface="Open Sans"/>
              </a:rPr>
              <a:t>esterification</a:t>
            </a:r>
            <a:r>
              <a:rPr lang="en-US" sz="2800">
                <a:latin typeface="Open Sans"/>
                <a:ea typeface="Open Sans"/>
                <a:cs typeface="Open Sans"/>
                <a:sym typeface="Open Sans"/>
              </a:rPr>
              <a:t> procedure to obtain the final product. Although the final product was not made, it gave the group an opportunity to advance their lab skills through performing new procedures.</a:t>
            </a:r>
            <a:endParaRPr sz="2800">
              <a:latin typeface="Open Sans"/>
              <a:ea typeface="Open Sans"/>
              <a:cs typeface="Open Sans"/>
              <a:sym typeface="Open Sans"/>
            </a:endParaRPr>
          </a:p>
        </p:txBody>
      </p:sp>
      <p:sp>
        <p:nvSpPr>
          <p:cNvPr id="165" name="Shape 165"/>
          <p:cNvSpPr/>
          <p:nvPr/>
        </p:nvSpPr>
        <p:spPr>
          <a:xfrm>
            <a:off x="27870150" y="20793075"/>
            <a:ext cx="762000" cy="339150"/>
          </a:xfrm>
          <a:custGeom>
            <a:pathLst>
              <a:path extrusionOk="0" h="13566" w="30480">
                <a:moveTo>
                  <a:pt x="0" y="1524"/>
                </a:moveTo>
                <a:cubicBezTo>
                  <a:pt x="0" y="3576"/>
                  <a:pt x="645" y="6008"/>
                  <a:pt x="2286" y="7239"/>
                </a:cubicBezTo>
                <a:cubicBezTo>
                  <a:pt x="5120" y="9364"/>
                  <a:pt x="10068" y="7401"/>
                  <a:pt x="12573" y="9906"/>
                </a:cubicBezTo>
                <a:cubicBezTo>
                  <a:pt x="13498" y="10831"/>
                  <a:pt x="13553" y="14260"/>
                  <a:pt x="14478" y="13335"/>
                </a:cubicBezTo>
                <a:cubicBezTo>
                  <a:pt x="19388" y="8425"/>
                  <a:pt x="30480" y="6943"/>
                  <a:pt x="30480" y="0"/>
                </a:cubicBezTo>
              </a:path>
            </a:pathLst>
          </a:custGeom>
          <a:noFill/>
          <a:ln cap="flat" cmpd="sng" w="19050">
            <a:solidFill>
              <a:srgbClr val="FF0000"/>
            </a:solidFill>
            <a:prstDash val="solid"/>
            <a:round/>
            <a:headEnd len="med" w="med" type="none"/>
            <a:tailEnd len="med" w="med" type="none"/>
          </a:ln>
        </p:spPr>
      </p:sp>
      <p:sp>
        <p:nvSpPr>
          <p:cNvPr id="166" name="Shape 166"/>
          <p:cNvSpPr txBox="1"/>
          <p:nvPr/>
        </p:nvSpPr>
        <p:spPr>
          <a:xfrm>
            <a:off x="28017750" y="21132225"/>
            <a:ext cx="466800" cy="2502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C=C</a:t>
            </a:r>
            <a:endParaRPr sz="1000"/>
          </a:p>
        </p:txBody>
      </p:sp>
      <p:cxnSp>
        <p:nvCxnSpPr>
          <p:cNvPr id="167" name="Shape 167"/>
          <p:cNvCxnSpPr/>
          <p:nvPr/>
        </p:nvCxnSpPr>
        <p:spPr>
          <a:xfrm flipH="1" rot="10800000">
            <a:off x="23760350" y="18892400"/>
            <a:ext cx="162000" cy="400200"/>
          </a:xfrm>
          <a:prstGeom prst="straightConnector1">
            <a:avLst/>
          </a:prstGeom>
          <a:noFill/>
          <a:ln cap="flat" cmpd="sng" w="19050">
            <a:solidFill>
              <a:srgbClr val="FF0000"/>
            </a:solidFill>
            <a:prstDash val="solid"/>
            <a:round/>
            <a:headEnd len="med" w="med" type="none"/>
            <a:tailEnd len="med" w="med" type="triangle"/>
          </a:ln>
        </p:spPr>
      </p:cxnSp>
      <p:sp>
        <p:nvSpPr>
          <p:cNvPr id="168" name="Shape 168"/>
          <p:cNvSpPr txBox="1"/>
          <p:nvPr/>
        </p:nvSpPr>
        <p:spPr>
          <a:xfrm>
            <a:off x="23588300" y="19365800"/>
            <a:ext cx="506100" cy="3156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1000"/>
              <a:t>C-H</a:t>
            </a:r>
            <a:endParaRPr sz="1000"/>
          </a:p>
        </p:txBody>
      </p:sp>
      <p:sp>
        <p:nvSpPr>
          <p:cNvPr id="169" name="Shape 169"/>
          <p:cNvSpPr txBox="1"/>
          <p:nvPr/>
        </p:nvSpPr>
        <p:spPr>
          <a:xfrm>
            <a:off x="24076575" y="20374675"/>
            <a:ext cx="2876100" cy="1486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0" name="Shape 170"/>
          <p:cNvSpPr txBox="1"/>
          <p:nvPr/>
        </p:nvSpPr>
        <p:spPr>
          <a:xfrm>
            <a:off x="14711450" y="30546450"/>
            <a:ext cx="7782300" cy="5541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b="1" lang="en-US" sz="2400">
                <a:latin typeface="Open Sans"/>
                <a:ea typeface="Open Sans"/>
                <a:cs typeface="Open Sans"/>
                <a:sym typeface="Open Sans"/>
              </a:rPr>
              <a:t>Figure 5: </a:t>
            </a:r>
            <a:r>
              <a:rPr baseline="30000" lang="en-US" sz="2400">
                <a:solidFill>
                  <a:schemeClr val="dk1"/>
                </a:solidFill>
                <a:latin typeface="Open Sans"/>
                <a:ea typeface="Open Sans"/>
                <a:cs typeface="Open Sans"/>
                <a:sym typeface="Open Sans"/>
              </a:rPr>
              <a:t>1</a:t>
            </a:r>
            <a:r>
              <a:rPr lang="en-US" sz="2400">
                <a:latin typeface="Open Sans"/>
                <a:ea typeface="Open Sans"/>
                <a:cs typeface="Open Sans"/>
                <a:sym typeface="Open Sans"/>
              </a:rPr>
              <a:t>H NMR of final product</a:t>
            </a:r>
            <a:endParaRPr sz="2400">
              <a:latin typeface="Open Sans"/>
              <a:ea typeface="Open Sans"/>
              <a:cs typeface="Open Sans"/>
              <a:sym typeface="Open Sans"/>
            </a:endParaRPr>
          </a:p>
        </p:txBody>
      </p:sp>
      <p:sp>
        <p:nvSpPr>
          <p:cNvPr id="171" name="Shape 171"/>
          <p:cNvSpPr txBox="1"/>
          <p:nvPr/>
        </p:nvSpPr>
        <p:spPr>
          <a:xfrm>
            <a:off x="15790000" y="20417375"/>
            <a:ext cx="3588000" cy="1823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a:p>
        </p:txBody>
      </p:sp>
      <p:pic>
        <p:nvPicPr>
          <p:cNvPr id="172" name="Shape 172"/>
          <p:cNvPicPr preferRelativeResize="0"/>
          <p:nvPr/>
        </p:nvPicPr>
        <p:blipFill>
          <a:blip r:embed="rId10">
            <a:alphaModFix/>
          </a:blip>
          <a:stretch>
            <a:fillRect/>
          </a:stretch>
        </p:blipFill>
        <p:spPr>
          <a:xfrm>
            <a:off x="14955450" y="13246625"/>
            <a:ext cx="14818501" cy="2759824"/>
          </a:xfrm>
          <a:prstGeom prst="rect">
            <a:avLst/>
          </a:prstGeom>
          <a:noFill/>
          <a:ln>
            <a:noFill/>
          </a:ln>
        </p:spPr>
      </p:pic>
      <p:pic>
        <p:nvPicPr>
          <p:cNvPr id="173" name="Shape 173"/>
          <p:cNvPicPr preferRelativeResize="0"/>
          <p:nvPr/>
        </p:nvPicPr>
        <p:blipFill>
          <a:blip r:embed="rId11">
            <a:alphaModFix/>
          </a:blip>
          <a:stretch>
            <a:fillRect/>
          </a:stretch>
        </p:blipFill>
        <p:spPr>
          <a:xfrm>
            <a:off x="16948050" y="10528175"/>
            <a:ext cx="9995100" cy="2227176"/>
          </a:xfrm>
          <a:prstGeom prst="rect">
            <a:avLst/>
          </a:prstGeom>
          <a:noFill/>
          <a:ln>
            <a:noFill/>
          </a:ln>
        </p:spPr>
      </p:pic>
      <p:pic>
        <p:nvPicPr>
          <p:cNvPr id="174" name="Shape 174"/>
          <p:cNvPicPr preferRelativeResize="0"/>
          <p:nvPr/>
        </p:nvPicPr>
        <p:blipFill>
          <a:blip r:embed="rId12">
            <a:alphaModFix/>
          </a:blip>
          <a:stretch>
            <a:fillRect/>
          </a:stretch>
        </p:blipFill>
        <p:spPr>
          <a:xfrm>
            <a:off x="14249800" y="24328200"/>
            <a:ext cx="8623610" cy="6017302"/>
          </a:xfrm>
          <a:prstGeom prst="rect">
            <a:avLst/>
          </a:prstGeom>
          <a:noFill/>
          <a:ln>
            <a:noFill/>
          </a:ln>
        </p:spPr>
      </p:pic>
      <p:cxnSp>
        <p:nvCxnSpPr>
          <p:cNvPr id="175" name="Shape 175"/>
          <p:cNvCxnSpPr/>
          <p:nvPr/>
        </p:nvCxnSpPr>
        <p:spPr>
          <a:xfrm rot="10800000">
            <a:off x="18726075" y="28673500"/>
            <a:ext cx="9600" cy="485700"/>
          </a:xfrm>
          <a:prstGeom prst="straightConnector1">
            <a:avLst/>
          </a:prstGeom>
          <a:noFill/>
          <a:ln cap="flat" cmpd="sng" w="9525">
            <a:solidFill>
              <a:srgbClr val="FF0000"/>
            </a:solidFill>
            <a:prstDash val="solid"/>
            <a:round/>
            <a:headEnd len="med" w="med" type="none"/>
            <a:tailEnd len="med" w="med" type="triangle"/>
          </a:ln>
        </p:spPr>
      </p:cxnSp>
      <p:sp>
        <p:nvSpPr>
          <p:cNvPr id="176" name="Shape 176"/>
          <p:cNvSpPr txBox="1"/>
          <p:nvPr/>
        </p:nvSpPr>
        <p:spPr>
          <a:xfrm>
            <a:off x="18026550" y="28124150"/>
            <a:ext cx="1542900" cy="769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600"/>
              <a:t>Possible ferrocene peaks. Sample is too dilute for good sample intensity.</a:t>
            </a:r>
            <a:r>
              <a:rPr lang="en-US"/>
              <a:t> </a:t>
            </a:r>
            <a:endParaRPr/>
          </a:p>
        </p:txBody>
      </p:sp>
      <p:cxnSp>
        <p:nvCxnSpPr>
          <p:cNvPr id="177" name="Shape 177"/>
          <p:cNvCxnSpPr/>
          <p:nvPr/>
        </p:nvCxnSpPr>
        <p:spPr>
          <a:xfrm rot="10800000">
            <a:off x="19869150" y="27057200"/>
            <a:ext cx="0" cy="362100"/>
          </a:xfrm>
          <a:prstGeom prst="straightConnector1">
            <a:avLst/>
          </a:prstGeom>
          <a:noFill/>
          <a:ln cap="flat" cmpd="sng" w="9525">
            <a:solidFill>
              <a:srgbClr val="FF0000"/>
            </a:solidFill>
            <a:prstDash val="solid"/>
            <a:round/>
            <a:headEnd len="med" w="med" type="none"/>
            <a:tailEnd len="med" w="med" type="triangle"/>
          </a:ln>
        </p:spPr>
      </p:cxnSp>
      <p:sp>
        <p:nvSpPr>
          <p:cNvPr id="178" name="Shape 178"/>
          <p:cNvSpPr txBox="1"/>
          <p:nvPr/>
        </p:nvSpPr>
        <p:spPr>
          <a:xfrm>
            <a:off x="19392900" y="26381075"/>
            <a:ext cx="1077900" cy="554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US" sz="600"/>
              <a:t>Unknown solvent/impurity peak. Does not match solvents used or possible starting materials. </a:t>
            </a:r>
            <a:endParaRPr sz="600"/>
          </a:p>
        </p:txBody>
      </p:sp>
      <p:pic>
        <p:nvPicPr>
          <p:cNvPr id="179" name="Shape 179"/>
          <p:cNvPicPr preferRelativeResize="0"/>
          <p:nvPr/>
        </p:nvPicPr>
        <p:blipFill rotWithShape="1">
          <a:blip r:embed="rId11">
            <a:alphaModFix/>
          </a:blip>
          <a:srcRect b="0" l="59041" r="0" t="0"/>
          <a:stretch/>
        </p:blipFill>
        <p:spPr>
          <a:xfrm>
            <a:off x="23760500" y="20786624"/>
            <a:ext cx="2560651" cy="1393084"/>
          </a:xfrm>
          <a:prstGeom prst="rect">
            <a:avLst/>
          </a:prstGeom>
          <a:noFill/>
          <a:ln>
            <a:noFill/>
          </a:ln>
        </p:spPr>
      </p:pic>
      <p:pic>
        <p:nvPicPr>
          <p:cNvPr id="180" name="Shape 180"/>
          <p:cNvPicPr preferRelativeResize="0"/>
          <p:nvPr/>
        </p:nvPicPr>
        <p:blipFill rotWithShape="1">
          <a:blip r:embed="rId13">
            <a:alphaModFix/>
          </a:blip>
          <a:srcRect b="0" l="70244" r="0" t="0"/>
          <a:stretch/>
        </p:blipFill>
        <p:spPr>
          <a:xfrm>
            <a:off x="15877301" y="20488206"/>
            <a:ext cx="1542900" cy="2081146"/>
          </a:xfrm>
          <a:prstGeom prst="rect">
            <a:avLst/>
          </a:prstGeom>
          <a:noFill/>
          <a:ln>
            <a:noFill/>
          </a:ln>
        </p:spPr>
      </p:pic>
      <p:pic>
        <p:nvPicPr>
          <p:cNvPr id="181" name="Shape 181"/>
          <p:cNvPicPr preferRelativeResize="0"/>
          <p:nvPr/>
        </p:nvPicPr>
        <p:blipFill>
          <a:blip r:embed="rId14">
            <a:alphaModFix/>
          </a:blip>
          <a:stretch>
            <a:fillRect/>
          </a:stretch>
        </p:blipFill>
        <p:spPr>
          <a:xfrm>
            <a:off x="23132438" y="6757187"/>
            <a:ext cx="6174899" cy="2805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6" name="Shape 186"/>
        <p:cNvGrpSpPr/>
        <p:nvPr/>
      </p:nvGrpSpPr>
      <p:grpSpPr>
        <a:xfrm>
          <a:off x="0" y="0"/>
          <a:ext cx="0" cy="0"/>
          <a:chOff x="0" y="0"/>
          <a:chExt cx="0" cy="0"/>
        </a:xfrm>
      </p:grpSpPr>
      <p:sp>
        <p:nvSpPr>
          <p:cNvPr id="187" name="Shape 187"/>
          <p:cNvSpPr txBox="1"/>
          <p:nvPr>
            <p:ph type="title"/>
          </p:nvPr>
        </p:nvSpPr>
        <p:spPr>
          <a:xfrm>
            <a:off x="2193925" y="1319213"/>
            <a:ext cx="39503400" cy="54864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r>
              <a:rPr lang="en-US"/>
              <a:t>References</a:t>
            </a:r>
            <a:endParaRPr/>
          </a:p>
        </p:txBody>
      </p:sp>
      <p:sp>
        <p:nvSpPr>
          <p:cNvPr id="188" name="Shape 188"/>
          <p:cNvSpPr txBox="1"/>
          <p:nvPr>
            <p:ph idx="1" type="body"/>
          </p:nvPr>
        </p:nvSpPr>
        <p:spPr>
          <a:xfrm>
            <a:off x="2193925" y="7680325"/>
            <a:ext cx="39503400" cy="21724800"/>
          </a:xfrm>
          <a:prstGeom prst="rect">
            <a:avLst/>
          </a:prstGeom>
        </p:spPr>
        <p:txBody>
          <a:bodyPr anchorCtr="0" anchor="t" bIns="91425" lIns="91425" spcFirstLastPara="1" rIns="91425" wrap="square" tIns="91425">
            <a:noAutofit/>
          </a:bodyPr>
          <a:lstStyle/>
          <a:p>
            <a:pPr indent="0" lvl="0" marL="0">
              <a:spcBef>
                <a:spcPts val="3300"/>
              </a:spcBef>
              <a:spcAft>
                <a:spcPts val="0"/>
              </a:spcAft>
              <a:buNone/>
            </a:pPr>
            <a:r>
              <a:rPr lang="en-US" sz="9600">
                <a:latin typeface="Times New Roman"/>
                <a:ea typeface="Times New Roman"/>
                <a:cs typeface="Times New Roman"/>
                <a:sym typeface="Times New Roman"/>
              </a:rPr>
              <a:t>Mikhailova, T. and N. Marshall. 2014. Reduction and dehydration of </a:t>
            </a:r>
            <a:endParaRPr sz="9600">
              <a:latin typeface="Times New Roman"/>
              <a:ea typeface="Times New Roman"/>
              <a:cs typeface="Times New Roman"/>
              <a:sym typeface="Times New Roman"/>
            </a:endParaRPr>
          </a:p>
          <a:p>
            <a:pPr indent="457200" lvl="0" marL="0" rtl="0">
              <a:spcBef>
                <a:spcPts val="3300"/>
              </a:spcBef>
              <a:spcAft>
                <a:spcPts val="0"/>
              </a:spcAft>
              <a:buNone/>
            </a:pPr>
            <a:r>
              <a:rPr lang="en-US" sz="9600">
                <a:latin typeface="Times New Roman"/>
                <a:ea typeface="Times New Roman"/>
                <a:cs typeface="Times New Roman"/>
                <a:sym typeface="Times New Roman"/>
              </a:rPr>
              <a:t>     acetylferrocene; vinylferrocene. Boulder, Colorado. </a:t>
            </a:r>
            <a:endParaRPr sz="9600">
              <a:latin typeface="Times New Roman"/>
              <a:ea typeface="Times New Roman"/>
              <a:cs typeface="Times New Roman"/>
              <a:sym typeface="Times New Roman"/>
            </a:endParaRPr>
          </a:p>
          <a:p>
            <a:pPr indent="457200" lvl="0" marL="0" rtl="0">
              <a:spcBef>
                <a:spcPts val="3300"/>
              </a:spcBef>
              <a:spcAft>
                <a:spcPts val="0"/>
              </a:spcAft>
              <a:buNone/>
            </a:pPr>
            <a:r>
              <a:rPr lang="en-US" sz="9600">
                <a:latin typeface="Times New Roman"/>
                <a:ea typeface="Times New Roman"/>
                <a:cs typeface="Times New Roman"/>
                <a:sym typeface="Times New Roman"/>
              </a:rPr>
              <a:t>      </a:t>
            </a:r>
            <a:r>
              <a:rPr lang="en-US" sz="9600" u="sng">
                <a:solidFill>
                  <a:schemeClr val="hlink"/>
                </a:solidFill>
                <a:latin typeface="Times New Roman"/>
                <a:ea typeface="Times New Roman"/>
                <a:cs typeface="Times New Roman"/>
                <a:sym typeface="Times New Roman"/>
                <a:hlinkClick r:id="rId3"/>
              </a:rPr>
              <a:t>http://cssp.chemspider.com/article.aspx?id=759</a:t>
            </a:r>
            <a:r>
              <a:rPr lang="en-US" sz="9600">
                <a:latin typeface="Times New Roman"/>
                <a:ea typeface="Times New Roman"/>
                <a:cs typeface="Times New Roman"/>
                <a:sym typeface="Times New Roman"/>
              </a:rPr>
              <a:t> </a:t>
            </a:r>
            <a:endParaRPr sz="9600">
              <a:latin typeface="Times New Roman"/>
              <a:ea typeface="Times New Roman"/>
              <a:cs typeface="Times New Roman"/>
              <a:sym typeface="Times New Roman"/>
            </a:endParaRPr>
          </a:p>
          <a:p>
            <a:pPr indent="457200" lvl="0" marL="0" rtl="0">
              <a:spcBef>
                <a:spcPts val="3300"/>
              </a:spcBef>
              <a:spcAft>
                <a:spcPts val="0"/>
              </a:spcAft>
              <a:buNone/>
            </a:pPr>
            <a:r>
              <a:t/>
            </a:r>
            <a:endParaRPr sz="9600"/>
          </a:p>
          <a:p>
            <a:pPr indent="0" lvl="0" marL="0" rtl="0">
              <a:spcBef>
                <a:spcPts val="3300"/>
              </a:spcBef>
              <a:spcAft>
                <a:spcPts val="0"/>
              </a:spcAft>
              <a:buNone/>
            </a:pPr>
            <a:r>
              <a:rPr lang="en-US" sz="9600">
                <a:solidFill>
                  <a:srgbClr val="333333"/>
                </a:solidFill>
                <a:latin typeface="Times New Roman"/>
                <a:ea typeface="Times New Roman"/>
                <a:cs typeface="Times New Roman"/>
                <a:sym typeface="Times New Roman"/>
              </a:rPr>
              <a:t>Neises, B. and W. Steglich. 1978. </a:t>
            </a:r>
            <a:r>
              <a:rPr i="1" lang="en-US" sz="9600">
                <a:solidFill>
                  <a:srgbClr val="333333"/>
                </a:solidFill>
                <a:latin typeface="Times New Roman"/>
                <a:ea typeface="Times New Roman"/>
                <a:cs typeface="Times New Roman"/>
                <a:sym typeface="Times New Roman"/>
              </a:rPr>
              <a:t>Angewandte Chemie International Edition in           </a:t>
            </a:r>
            <a:endParaRPr i="1" sz="9600">
              <a:solidFill>
                <a:srgbClr val="333333"/>
              </a:solidFill>
              <a:latin typeface="Times New Roman"/>
              <a:ea typeface="Times New Roman"/>
              <a:cs typeface="Times New Roman"/>
              <a:sym typeface="Times New Roman"/>
            </a:endParaRPr>
          </a:p>
          <a:p>
            <a:pPr indent="0" lvl="0" marL="2286000" rtl="0">
              <a:spcBef>
                <a:spcPts val="3300"/>
              </a:spcBef>
              <a:spcAft>
                <a:spcPts val="0"/>
              </a:spcAft>
              <a:buNone/>
            </a:pPr>
            <a:r>
              <a:rPr i="1" lang="en-US" sz="9600">
                <a:solidFill>
                  <a:srgbClr val="333333"/>
                </a:solidFill>
                <a:latin typeface="Times New Roman"/>
                <a:ea typeface="Times New Roman"/>
                <a:cs typeface="Times New Roman"/>
                <a:sym typeface="Times New Roman"/>
              </a:rPr>
              <a:t>English</a:t>
            </a:r>
            <a:r>
              <a:rPr lang="en-US" sz="9600">
                <a:solidFill>
                  <a:srgbClr val="333333"/>
                </a:solidFill>
                <a:latin typeface="Times New Roman"/>
                <a:ea typeface="Times New Roman"/>
                <a:cs typeface="Times New Roman"/>
                <a:sym typeface="Times New Roman"/>
              </a:rPr>
              <a:t>, </a:t>
            </a:r>
            <a:r>
              <a:rPr b="1" lang="en-US" sz="9600">
                <a:solidFill>
                  <a:srgbClr val="333333"/>
                </a:solidFill>
                <a:latin typeface="Times New Roman"/>
                <a:ea typeface="Times New Roman"/>
                <a:cs typeface="Times New Roman"/>
                <a:sym typeface="Times New Roman"/>
              </a:rPr>
              <a:t>17 (7):</a:t>
            </a:r>
            <a:r>
              <a:rPr lang="en-US" sz="9600">
                <a:solidFill>
                  <a:srgbClr val="333333"/>
                </a:solidFill>
                <a:latin typeface="Times New Roman"/>
                <a:ea typeface="Times New Roman"/>
                <a:cs typeface="Times New Roman"/>
                <a:sym typeface="Times New Roman"/>
              </a:rPr>
              <a:t> 522–524.</a:t>
            </a:r>
            <a:endParaRPr sz="9600">
              <a:solidFill>
                <a:srgbClr val="333333"/>
              </a:solidFill>
              <a:latin typeface="Times New Roman"/>
              <a:ea typeface="Times New Roman"/>
              <a:cs typeface="Times New Roman"/>
              <a:sym typeface="Times New Roman"/>
            </a:endParaRPr>
          </a:p>
          <a:p>
            <a:pPr indent="0" lvl="0" marL="0" rtl="0">
              <a:lnSpc>
                <a:spcPct val="200000"/>
              </a:lnSpc>
              <a:spcBef>
                <a:spcPts val="0"/>
              </a:spcBef>
              <a:spcAft>
                <a:spcPts val="0"/>
              </a:spcAft>
              <a:buNone/>
            </a:pPr>
            <a:r>
              <a:rPr lang="en-US" sz="9600">
                <a:latin typeface="Times New Roman"/>
                <a:ea typeface="Times New Roman"/>
                <a:cs typeface="Times New Roman"/>
                <a:sym typeface="Times New Roman"/>
              </a:rPr>
              <a:t>Berda, E. 2018. </a:t>
            </a:r>
            <a:r>
              <a:rPr i="1" lang="en-US" sz="9600">
                <a:latin typeface="Times New Roman"/>
                <a:ea typeface="Times New Roman"/>
                <a:cs typeface="Times New Roman"/>
                <a:sym typeface="Times New Roman"/>
              </a:rPr>
              <a:t>Acetylation of Ferrocene.</a:t>
            </a:r>
            <a:r>
              <a:rPr lang="en-US" sz="9600">
                <a:latin typeface="Times New Roman"/>
                <a:ea typeface="Times New Roman"/>
                <a:cs typeface="Times New Roman"/>
                <a:sym typeface="Times New Roman"/>
              </a:rPr>
              <a:t> </a:t>
            </a:r>
            <a:endParaRPr sz="9600">
              <a:latin typeface="Times New Roman"/>
              <a:ea typeface="Times New Roman"/>
              <a:cs typeface="Times New Roman"/>
              <a:sym typeface="Times New Roman"/>
            </a:endParaRPr>
          </a:p>
          <a:p>
            <a:pPr indent="0" lvl="0" marL="0" rtl="0">
              <a:lnSpc>
                <a:spcPct val="200000"/>
              </a:lnSpc>
              <a:spcBef>
                <a:spcPts val="0"/>
              </a:spcBef>
              <a:spcAft>
                <a:spcPts val="0"/>
              </a:spcAft>
              <a:buNone/>
            </a:pPr>
            <a:r>
              <a:rPr lang="en-US" sz="9600">
                <a:latin typeface="Times New Roman"/>
                <a:ea typeface="Times New Roman"/>
                <a:cs typeface="Times New Roman"/>
                <a:sym typeface="Times New Roman"/>
              </a:rPr>
              <a:t>Berda, E. 2018. </a:t>
            </a:r>
            <a:r>
              <a:rPr i="1" lang="en-US" sz="9600">
                <a:latin typeface="Times New Roman"/>
                <a:ea typeface="Times New Roman"/>
                <a:cs typeface="Times New Roman"/>
                <a:sym typeface="Times New Roman"/>
              </a:rPr>
              <a:t>Purification of </a:t>
            </a:r>
            <a:r>
              <a:rPr i="1" lang="en-US" sz="9600">
                <a:latin typeface="Times New Roman"/>
                <a:ea typeface="Times New Roman"/>
                <a:cs typeface="Times New Roman"/>
                <a:sym typeface="Times New Roman"/>
              </a:rPr>
              <a:t>Acetylferrocene</a:t>
            </a:r>
            <a:r>
              <a:rPr i="1" lang="en-US" sz="9600">
                <a:latin typeface="Times New Roman"/>
                <a:ea typeface="Times New Roman"/>
                <a:cs typeface="Times New Roman"/>
                <a:sym typeface="Times New Roman"/>
              </a:rPr>
              <a:t> by Column Chromatography.</a:t>
            </a:r>
            <a:endParaRPr i="1" sz="9600">
              <a:latin typeface="Times New Roman"/>
              <a:ea typeface="Times New Roman"/>
              <a:cs typeface="Times New Roman"/>
              <a:sym typeface="Times New Roman"/>
            </a:endParaRPr>
          </a:p>
          <a:p>
            <a:pPr indent="0" lvl="0" marL="0" rtl="0">
              <a:lnSpc>
                <a:spcPct val="200000"/>
              </a:lnSpc>
              <a:spcBef>
                <a:spcPts val="0"/>
              </a:spcBef>
              <a:spcAft>
                <a:spcPts val="0"/>
              </a:spcAft>
              <a:buClr>
                <a:schemeClr val="dk1"/>
              </a:buClr>
              <a:buSzPts val="1100"/>
              <a:buFont typeface="Arial"/>
              <a:buNone/>
            </a:pPr>
            <a:r>
              <a:rPr lang="en-US" sz="9600">
                <a:latin typeface="Times New Roman"/>
                <a:ea typeface="Times New Roman"/>
                <a:cs typeface="Times New Roman"/>
                <a:sym typeface="Times New Roman"/>
              </a:rPr>
              <a:t>Berda, E. 2018. </a:t>
            </a:r>
            <a:r>
              <a:rPr i="1" lang="en-US" sz="9600">
                <a:latin typeface="Times New Roman"/>
                <a:ea typeface="Times New Roman"/>
                <a:cs typeface="Times New Roman"/>
                <a:sym typeface="Times New Roman"/>
              </a:rPr>
              <a:t>Grignard Synthesis</a:t>
            </a:r>
            <a:r>
              <a:rPr lang="en-US" sz="9600">
                <a:latin typeface="Times New Roman"/>
                <a:ea typeface="Times New Roman"/>
                <a:cs typeface="Times New Roman"/>
                <a:sym typeface="Times New Roman"/>
              </a:rPr>
              <a:t>.</a:t>
            </a:r>
            <a:endParaRPr sz="9600">
              <a:latin typeface="Times New Roman"/>
              <a:ea typeface="Times New Roman"/>
              <a:cs typeface="Times New Roman"/>
              <a:sym typeface="Times New Roman"/>
            </a:endParaRPr>
          </a:p>
          <a:p>
            <a:pPr indent="0" lvl="0" marL="2286000">
              <a:spcBef>
                <a:spcPts val="3300"/>
              </a:spcBef>
              <a:spcAft>
                <a:spcPts val="0"/>
              </a:spcAft>
              <a:buNone/>
            </a:pPr>
            <a:r>
              <a:t/>
            </a:r>
            <a:endParaRPr sz="9600">
              <a:solidFill>
                <a:srgbClr val="333333"/>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