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3" autoAdjust="0"/>
    <p:restoredTop sz="94643"/>
  </p:normalViewPr>
  <p:slideViewPr>
    <p:cSldViewPr snapToGrid="0">
      <p:cViewPr>
        <p:scale>
          <a:sx n="79" d="100"/>
          <a:sy n="79" d="100"/>
        </p:scale>
        <p:origin x="-104" y="-4984"/>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Users/bridismyname1/Downloads/freeforcedconv.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bridismyname1/Downloads/freeforcedconv.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bridismyname1/Downloads/freeforcedconv.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bridismyname1/Downloads/freeforcedconv.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4901622236979404E-2"/>
          <c:y val="8.7962962962962896E-2"/>
          <c:w val="0.84280922113651502"/>
          <c:h val="0.722669874599008"/>
        </c:manualLayout>
      </c:layout>
      <c:barChart>
        <c:barDir val="col"/>
        <c:grouping val="clustered"/>
        <c:varyColors val="0"/>
        <c:ser>
          <c:idx val="0"/>
          <c:order val="0"/>
          <c:tx>
            <c:v>Free convection 15 V</c:v>
          </c:tx>
          <c:spPr>
            <a:solidFill>
              <a:srgbClr val="0070C0"/>
            </a:solidFill>
            <a:ln>
              <a:noFill/>
            </a:ln>
            <a:effectLst/>
          </c:spPr>
          <c:invertIfNegative val="0"/>
          <c:val>
            <c:numRef>
              <c:f>(Sheet1!$E$3,Sheet1!$E$18,Sheet1!$E$12)</c:f>
              <c:numCache>
                <c:formatCode>General</c:formatCode>
                <c:ptCount val="3"/>
                <c:pt idx="0">
                  <c:v>220.5</c:v>
                </c:pt>
                <c:pt idx="1">
                  <c:v>184.55</c:v>
                </c:pt>
                <c:pt idx="2">
                  <c:v>76.67</c:v>
                </c:pt>
              </c:numCache>
            </c:numRef>
          </c:val>
          <c:extLst>
            <c:ext xmlns:c16="http://schemas.microsoft.com/office/drawing/2014/chart" uri="{C3380CC4-5D6E-409C-BE32-E72D297353CC}">
              <c16:uniqueId val="{00000000-897D-42C3-A8D4-6F59E7A6A272}"/>
            </c:ext>
          </c:extLst>
        </c:ser>
        <c:ser>
          <c:idx val="1"/>
          <c:order val="1"/>
          <c:tx>
            <c:v>Free Convection 30 V</c:v>
          </c:tx>
          <c:spPr>
            <a:pattFill prst="openDmnd">
              <a:fgClr>
                <a:schemeClr val="accent3"/>
              </a:fgClr>
              <a:bgClr>
                <a:schemeClr val="bg1"/>
              </a:bgClr>
            </a:pattFill>
            <a:ln>
              <a:noFill/>
            </a:ln>
            <a:effectLst/>
          </c:spPr>
          <c:invertIfNegative val="0"/>
          <c:val>
            <c:numRef>
              <c:f>(Sheet1!$E$2,Sheet1!$E$11,Sheet1!$E$17)</c:f>
              <c:numCache>
                <c:formatCode>General</c:formatCode>
                <c:ptCount val="3"/>
                <c:pt idx="0">
                  <c:v>98.4</c:v>
                </c:pt>
                <c:pt idx="1">
                  <c:v>41.06</c:v>
                </c:pt>
                <c:pt idx="2">
                  <c:v>82.54</c:v>
                </c:pt>
              </c:numCache>
            </c:numRef>
          </c:val>
          <c:extLst>
            <c:ext xmlns:c16="http://schemas.microsoft.com/office/drawing/2014/chart" uri="{C3380CC4-5D6E-409C-BE32-E72D297353CC}">
              <c16:uniqueId val="{00000002-897D-42C3-A8D4-6F59E7A6A272}"/>
            </c:ext>
          </c:extLst>
        </c:ser>
        <c:dLbls>
          <c:showLegendKey val="0"/>
          <c:showVal val="0"/>
          <c:showCatName val="0"/>
          <c:showSerName val="0"/>
          <c:showPercent val="0"/>
          <c:showBubbleSize val="0"/>
        </c:dLbls>
        <c:gapWidth val="219"/>
        <c:overlap val="-27"/>
        <c:axId val="-2133745312"/>
        <c:axId val="-2082967248"/>
      </c:barChart>
      <c:catAx>
        <c:axId val="-213374531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Diameter</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2967248"/>
        <c:crosses val="autoZero"/>
        <c:auto val="1"/>
        <c:lblAlgn val="ctr"/>
        <c:lblOffset val="100"/>
        <c:noMultiLvlLbl val="0"/>
      </c:catAx>
      <c:valAx>
        <c:axId val="-208296724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Surface</a:t>
                </a:r>
                <a:r>
                  <a:rPr lang="en-US" baseline="0"/>
                  <a:t> Temperature (C)</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337453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v>Ts vs F 3</c:v>
          </c:tx>
          <c:spPr>
            <a:ln w="25400" cap="rnd">
              <a:noFill/>
              <a:round/>
            </a:ln>
            <a:effectLst/>
          </c:spPr>
          <c:marker>
            <c:symbol val="circle"/>
            <c:size val="5"/>
            <c:spPr>
              <a:solidFill>
                <a:schemeClr val="accent1"/>
              </a:solidFill>
              <a:ln w="9525">
                <a:solidFill>
                  <a:schemeClr val="accent1"/>
                </a:solidFill>
              </a:ln>
              <a:effectLst/>
            </c:spPr>
          </c:marker>
          <c:xVal>
            <c:numRef>
              <c:f>Sheet1!$C$18:$C$21</c:f>
              <c:numCache>
                <c:formatCode>General</c:formatCode>
                <c:ptCount val="4"/>
                <c:pt idx="0">
                  <c:v>0</c:v>
                </c:pt>
                <c:pt idx="1">
                  <c:v>40500</c:v>
                </c:pt>
                <c:pt idx="2">
                  <c:v>23000</c:v>
                </c:pt>
                <c:pt idx="3">
                  <c:v>7500</c:v>
                </c:pt>
              </c:numCache>
            </c:numRef>
          </c:xVal>
          <c:yVal>
            <c:numRef>
              <c:f>Sheet1!$E$18:$E$21</c:f>
              <c:numCache>
                <c:formatCode>General</c:formatCode>
                <c:ptCount val="4"/>
                <c:pt idx="0">
                  <c:v>184.55</c:v>
                </c:pt>
                <c:pt idx="1">
                  <c:v>147.94</c:v>
                </c:pt>
                <c:pt idx="2">
                  <c:v>177.35</c:v>
                </c:pt>
                <c:pt idx="3">
                  <c:v>186.19</c:v>
                </c:pt>
              </c:numCache>
            </c:numRef>
          </c:yVal>
          <c:smooth val="0"/>
          <c:extLst>
            <c:ext xmlns:c16="http://schemas.microsoft.com/office/drawing/2014/chart" uri="{C3380CC4-5D6E-409C-BE32-E72D297353CC}">
              <c16:uniqueId val="{00000000-5EB9-4C18-8E8B-126FD7EB46F6}"/>
            </c:ext>
          </c:extLst>
        </c:ser>
        <c:ser>
          <c:idx val="1"/>
          <c:order val="1"/>
          <c:tx>
            <c:v>Ts vs F 2</c:v>
          </c:tx>
          <c:spPr>
            <a:ln w="25400" cap="rnd">
              <a:noFill/>
              <a:round/>
            </a:ln>
            <a:effectLst/>
          </c:spPr>
          <c:marker>
            <c:symbol val="triangle"/>
            <c:size val="5"/>
            <c:spPr>
              <a:solidFill>
                <a:schemeClr val="tx1"/>
              </a:solidFill>
              <a:ln w="9525">
                <a:solidFill>
                  <a:schemeClr val="tx1"/>
                </a:solidFill>
              </a:ln>
              <a:effectLst/>
            </c:spPr>
          </c:marker>
          <c:xVal>
            <c:numRef>
              <c:f>Sheet1!$C$12:$C$15</c:f>
              <c:numCache>
                <c:formatCode>General</c:formatCode>
                <c:ptCount val="4"/>
                <c:pt idx="0">
                  <c:v>0</c:v>
                </c:pt>
                <c:pt idx="1">
                  <c:v>40500</c:v>
                </c:pt>
                <c:pt idx="2">
                  <c:v>23000</c:v>
                </c:pt>
                <c:pt idx="3">
                  <c:v>7500</c:v>
                </c:pt>
              </c:numCache>
            </c:numRef>
          </c:xVal>
          <c:yVal>
            <c:numRef>
              <c:f>Sheet1!$E$12:$E$15</c:f>
              <c:numCache>
                <c:formatCode>General</c:formatCode>
                <c:ptCount val="4"/>
                <c:pt idx="0">
                  <c:v>76.67</c:v>
                </c:pt>
                <c:pt idx="1">
                  <c:v>63.4</c:v>
                </c:pt>
                <c:pt idx="2">
                  <c:v>74</c:v>
                </c:pt>
                <c:pt idx="3">
                  <c:v>75.400000000000006</c:v>
                </c:pt>
              </c:numCache>
            </c:numRef>
          </c:yVal>
          <c:smooth val="0"/>
          <c:extLst>
            <c:ext xmlns:c16="http://schemas.microsoft.com/office/drawing/2014/chart" uri="{C3380CC4-5D6E-409C-BE32-E72D297353CC}">
              <c16:uniqueId val="{00000001-5EB9-4C18-8E8B-126FD7EB46F6}"/>
            </c:ext>
          </c:extLst>
        </c:ser>
        <c:ser>
          <c:idx val="2"/>
          <c:order val="2"/>
          <c:tx>
            <c:v>Ts vs F 1</c:v>
          </c:tx>
          <c:spPr>
            <a:ln w="25400" cap="rnd">
              <a:noFill/>
              <a:round/>
            </a:ln>
            <a:effectLst/>
          </c:spPr>
          <c:marker>
            <c:symbol val="square"/>
            <c:size val="5"/>
            <c:spPr>
              <a:solidFill>
                <a:srgbClr val="0070C0"/>
              </a:solidFill>
              <a:ln w="9525">
                <a:solidFill>
                  <a:schemeClr val="accent3"/>
                </a:solidFill>
              </a:ln>
              <a:effectLst/>
            </c:spPr>
          </c:marker>
          <c:xVal>
            <c:numRef>
              <c:f>Sheet1!$C$3:$C$6</c:f>
              <c:numCache>
                <c:formatCode>General</c:formatCode>
                <c:ptCount val="4"/>
                <c:pt idx="0">
                  <c:v>0</c:v>
                </c:pt>
                <c:pt idx="1">
                  <c:v>40500</c:v>
                </c:pt>
                <c:pt idx="2">
                  <c:v>23000</c:v>
                </c:pt>
                <c:pt idx="3">
                  <c:v>7500</c:v>
                </c:pt>
              </c:numCache>
            </c:numRef>
          </c:xVal>
          <c:yVal>
            <c:numRef>
              <c:f>Sheet1!$I$3:$I$6</c:f>
              <c:numCache>
                <c:formatCode>General</c:formatCode>
                <c:ptCount val="4"/>
                <c:pt idx="0">
                  <c:v>220.5</c:v>
                </c:pt>
                <c:pt idx="1">
                  <c:v>147</c:v>
                </c:pt>
                <c:pt idx="2">
                  <c:v>176.5</c:v>
                </c:pt>
                <c:pt idx="3">
                  <c:v>213.5</c:v>
                </c:pt>
              </c:numCache>
            </c:numRef>
          </c:yVal>
          <c:smooth val="0"/>
          <c:extLst>
            <c:ext xmlns:c16="http://schemas.microsoft.com/office/drawing/2014/chart" uri="{C3380CC4-5D6E-409C-BE32-E72D297353CC}">
              <c16:uniqueId val="{00000002-5EB9-4C18-8E8B-126FD7EB46F6}"/>
            </c:ext>
          </c:extLst>
        </c:ser>
        <c:dLbls>
          <c:showLegendKey val="0"/>
          <c:showVal val="0"/>
          <c:showCatName val="0"/>
          <c:showSerName val="0"/>
          <c:showPercent val="0"/>
          <c:showBubbleSize val="0"/>
        </c:dLbls>
        <c:axId val="-2084732848"/>
        <c:axId val="-2132276160"/>
      </c:scatterChart>
      <c:valAx>
        <c:axId val="-208473284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Flow Rate (mL/min)</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32276160"/>
        <c:crosses val="autoZero"/>
        <c:crossBetween val="midCat"/>
      </c:valAx>
      <c:valAx>
        <c:axId val="-2132276160"/>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Surface Temperature (C)</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4732848"/>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v>Tamb vs F 1</c:v>
          </c:tx>
          <c:spPr>
            <a:solidFill>
              <a:srgbClr val="0070C0"/>
            </a:solidFill>
            <a:ln>
              <a:noFill/>
            </a:ln>
            <a:effectLst/>
          </c:spPr>
          <c:invertIfNegative val="0"/>
          <c:cat>
            <c:numRef>
              <c:f>Sheet1!$C$3:$C$6</c:f>
              <c:numCache>
                <c:formatCode>General</c:formatCode>
                <c:ptCount val="4"/>
                <c:pt idx="0">
                  <c:v>0</c:v>
                </c:pt>
                <c:pt idx="1">
                  <c:v>40500</c:v>
                </c:pt>
                <c:pt idx="2">
                  <c:v>23000</c:v>
                </c:pt>
                <c:pt idx="3">
                  <c:v>7500</c:v>
                </c:pt>
              </c:numCache>
            </c:numRef>
          </c:cat>
          <c:val>
            <c:numRef>
              <c:f>Sheet1!$G$3:$G$6</c:f>
              <c:numCache>
                <c:formatCode>General</c:formatCode>
                <c:ptCount val="4"/>
                <c:pt idx="0">
                  <c:v>22.8</c:v>
                </c:pt>
                <c:pt idx="1">
                  <c:v>26</c:v>
                </c:pt>
                <c:pt idx="2">
                  <c:v>27.45</c:v>
                </c:pt>
                <c:pt idx="3">
                  <c:v>24.9</c:v>
                </c:pt>
              </c:numCache>
            </c:numRef>
          </c:val>
          <c:extLst>
            <c:ext xmlns:c16="http://schemas.microsoft.com/office/drawing/2014/chart" uri="{C3380CC4-5D6E-409C-BE32-E72D297353CC}">
              <c16:uniqueId val="{00000000-1590-4BDF-A557-D099F9B207C1}"/>
            </c:ext>
          </c:extLst>
        </c:ser>
        <c:ser>
          <c:idx val="1"/>
          <c:order val="1"/>
          <c:tx>
            <c:v>Tamb vs F 2</c:v>
          </c:tx>
          <c:spPr>
            <a:pattFill prst="pct80">
              <a:fgClr>
                <a:schemeClr val="tx1"/>
              </a:fgClr>
              <a:bgClr>
                <a:schemeClr val="bg1"/>
              </a:bgClr>
            </a:pattFill>
            <a:ln w="25400">
              <a:noFill/>
            </a:ln>
            <a:effectLst/>
          </c:spPr>
          <c:invertIfNegative val="0"/>
          <c:cat>
            <c:numRef>
              <c:f>Sheet1!$C$12:$C$15</c:f>
              <c:numCache>
                <c:formatCode>General</c:formatCode>
                <c:ptCount val="4"/>
                <c:pt idx="0">
                  <c:v>0</c:v>
                </c:pt>
                <c:pt idx="1">
                  <c:v>40500</c:v>
                </c:pt>
                <c:pt idx="2">
                  <c:v>23000</c:v>
                </c:pt>
                <c:pt idx="3">
                  <c:v>7500</c:v>
                </c:pt>
              </c:numCache>
            </c:numRef>
          </c:cat>
          <c:val>
            <c:numRef>
              <c:f>Sheet1!$G$18:$G$21</c:f>
              <c:numCache>
                <c:formatCode>General</c:formatCode>
                <c:ptCount val="4"/>
                <c:pt idx="0">
                  <c:v>22.73</c:v>
                </c:pt>
                <c:pt idx="1">
                  <c:v>27.58</c:v>
                </c:pt>
                <c:pt idx="2">
                  <c:v>30.35</c:v>
                </c:pt>
                <c:pt idx="3">
                  <c:v>24.98</c:v>
                </c:pt>
              </c:numCache>
            </c:numRef>
          </c:val>
          <c:extLst>
            <c:ext xmlns:c16="http://schemas.microsoft.com/office/drawing/2014/chart" uri="{C3380CC4-5D6E-409C-BE32-E72D297353CC}">
              <c16:uniqueId val="{00000001-1590-4BDF-A557-D099F9B207C1}"/>
            </c:ext>
          </c:extLst>
        </c:ser>
        <c:ser>
          <c:idx val="2"/>
          <c:order val="2"/>
          <c:tx>
            <c:v>Tamb vs F 3</c:v>
          </c:tx>
          <c:spPr>
            <a:solidFill>
              <a:schemeClr val="accent5">
                <a:lumMod val="60000"/>
                <a:lumOff val="40000"/>
              </a:schemeClr>
            </a:solidFill>
            <a:ln w="25400">
              <a:noFill/>
            </a:ln>
            <a:effectLst/>
          </c:spPr>
          <c:invertIfNegative val="0"/>
          <c:cat>
            <c:numRef>
              <c:f>Sheet1!$C$18:$C$21</c:f>
              <c:numCache>
                <c:formatCode>General</c:formatCode>
                <c:ptCount val="4"/>
                <c:pt idx="0">
                  <c:v>0</c:v>
                </c:pt>
                <c:pt idx="1">
                  <c:v>40500</c:v>
                </c:pt>
                <c:pt idx="2">
                  <c:v>23000</c:v>
                </c:pt>
                <c:pt idx="3">
                  <c:v>7500</c:v>
                </c:pt>
              </c:numCache>
            </c:numRef>
          </c:cat>
          <c:val>
            <c:numRef>
              <c:f>Sheet1!$F$12:$F$15</c:f>
              <c:numCache>
                <c:formatCode>General</c:formatCode>
                <c:ptCount val="4"/>
                <c:pt idx="0">
                  <c:v>22.68</c:v>
                </c:pt>
                <c:pt idx="1">
                  <c:v>26.43</c:v>
                </c:pt>
                <c:pt idx="2">
                  <c:v>26.5</c:v>
                </c:pt>
                <c:pt idx="3">
                  <c:v>23.71</c:v>
                </c:pt>
              </c:numCache>
            </c:numRef>
          </c:val>
          <c:extLst>
            <c:ext xmlns:c16="http://schemas.microsoft.com/office/drawing/2014/chart" uri="{C3380CC4-5D6E-409C-BE32-E72D297353CC}">
              <c16:uniqueId val="{00000002-1590-4BDF-A557-D099F9B207C1}"/>
            </c:ext>
          </c:extLst>
        </c:ser>
        <c:dLbls>
          <c:showLegendKey val="0"/>
          <c:showVal val="0"/>
          <c:showCatName val="0"/>
          <c:showSerName val="0"/>
          <c:showPercent val="0"/>
          <c:showBubbleSize val="0"/>
        </c:dLbls>
        <c:gapWidth val="150"/>
        <c:axId val="-2080620400"/>
        <c:axId val="-2084643648"/>
      </c:barChart>
      <c:catAx>
        <c:axId val="-208062040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Flow Rate (mL/min)</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4643648"/>
        <c:crosses val="autoZero"/>
        <c:auto val="1"/>
        <c:lblAlgn val="ctr"/>
        <c:lblOffset val="100"/>
        <c:noMultiLvlLbl val="0"/>
      </c:catAx>
      <c:valAx>
        <c:axId val="-208464364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Ambient Temperature (C)</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06204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7553303795400994E-2"/>
          <c:y val="1.5292008191105899E-2"/>
          <c:w val="0.87908188084732597"/>
          <c:h val="0.83322010385543599"/>
        </c:manualLayout>
      </c:layout>
      <c:barChart>
        <c:barDir val="col"/>
        <c:grouping val="clustered"/>
        <c:varyColors val="0"/>
        <c:ser>
          <c:idx val="0"/>
          <c:order val="0"/>
          <c:tx>
            <c:v>Amp v F 1</c:v>
          </c:tx>
          <c:spPr>
            <a:solidFill>
              <a:srgbClr val="0070C0"/>
            </a:solidFill>
            <a:ln w="25400">
              <a:noFill/>
            </a:ln>
            <a:effectLst/>
          </c:spPr>
          <c:invertIfNegative val="0"/>
          <c:cat>
            <c:numRef>
              <c:f>Sheet1!$C$3:$C$6</c:f>
              <c:numCache>
                <c:formatCode>General</c:formatCode>
                <c:ptCount val="4"/>
                <c:pt idx="0">
                  <c:v>0</c:v>
                </c:pt>
                <c:pt idx="1">
                  <c:v>40500</c:v>
                </c:pt>
                <c:pt idx="2">
                  <c:v>23000</c:v>
                </c:pt>
                <c:pt idx="3">
                  <c:v>7500</c:v>
                </c:pt>
              </c:numCache>
            </c:numRef>
          </c:cat>
          <c:val>
            <c:numRef>
              <c:f>Sheet1!$D$3:$D$6</c:f>
              <c:numCache>
                <c:formatCode>General</c:formatCode>
                <c:ptCount val="4"/>
                <c:pt idx="0">
                  <c:v>845</c:v>
                </c:pt>
                <c:pt idx="1">
                  <c:v>845</c:v>
                </c:pt>
                <c:pt idx="2">
                  <c:v>840</c:v>
                </c:pt>
                <c:pt idx="3">
                  <c:v>837</c:v>
                </c:pt>
              </c:numCache>
            </c:numRef>
          </c:val>
          <c:extLst>
            <c:ext xmlns:c16="http://schemas.microsoft.com/office/drawing/2014/chart" uri="{C3380CC4-5D6E-409C-BE32-E72D297353CC}">
              <c16:uniqueId val="{00000000-519A-49C0-A72E-04B63F5717D7}"/>
            </c:ext>
          </c:extLst>
        </c:ser>
        <c:ser>
          <c:idx val="1"/>
          <c:order val="1"/>
          <c:tx>
            <c:v>A v F 2</c:v>
          </c:tx>
          <c:spPr>
            <a:pattFill prst="pct80">
              <a:fgClr>
                <a:schemeClr val="tx1"/>
              </a:fgClr>
              <a:bgClr>
                <a:schemeClr val="bg1"/>
              </a:bgClr>
            </a:pattFill>
            <a:ln w="25400">
              <a:noFill/>
            </a:ln>
            <a:effectLst/>
          </c:spPr>
          <c:invertIfNegative val="0"/>
          <c:cat>
            <c:numRef>
              <c:f>Sheet1!$C$12:$C$15</c:f>
              <c:numCache>
                <c:formatCode>General</c:formatCode>
                <c:ptCount val="4"/>
                <c:pt idx="0">
                  <c:v>0</c:v>
                </c:pt>
                <c:pt idx="1">
                  <c:v>40500</c:v>
                </c:pt>
                <c:pt idx="2">
                  <c:v>23000</c:v>
                </c:pt>
                <c:pt idx="3">
                  <c:v>7500</c:v>
                </c:pt>
              </c:numCache>
            </c:numRef>
          </c:cat>
          <c:val>
            <c:numRef>
              <c:f>Sheet1!$D$12:$D$15</c:f>
              <c:numCache>
                <c:formatCode>General</c:formatCode>
                <c:ptCount val="4"/>
                <c:pt idx="0">
                  <c:v>630</c:v>
                </c:pt>
                <c:pt idx="1">
                  <c:v>630.5</c:v>
                </c:pt>
                <c:pt idx="2">
                  <c:v>630.4</c:v>
                </c:pt>
                <c:pt idx="3">
                  <c:v>630.20000000000005</c:v>
                </c:pt>
              </c:numCache>
            </c:numRef>
          </c:val>
          <c:extLst>
            <c:ext xmlns:c16="http://schemas.microsoft.com/office/drawing/2014/chart" uri="{C3380CC4-5D6E-409C-BE32-E72D297353CC}">
              <c16:uniqueId val="{00000001-519A-49C0-A72E-04B63F5717D7}"/>
            </c:ext>
          </c:extLst>
        </c:ser>
        <c:ser>
          <c:idx val="2"/>
          <c:order val="2"/>
          <c:tx>
            <c:v>A v F3</c:v>
          </c:tx>
          <c:spPr>
            <a:solidFill>
              <a:schemeClr val="accent5">
                <a:lumMod val="60000"/>
                <a:lumOff val="40000"/>
              </a:schemeClr>
            </a:solidFill>
            <a:ln w="25400">
              <a:noFill/>
            </a:ln>
            <a:effectLst/>
          </c:spPr>
          <c:invertIfNegative val="0"/>
          <c:cat>
            <c:numRef>
              <c:f>Sheet1!$C$18:$C$21</c:f>
              <c:numCache>
                <c:formatCode>General</c:formatCode>
                <c:ptCount val="4"/>
                <c:pt idx="0">
                  <c:v>0</c:v>
                </c:pt>
                <c:pt idx="1">
                  <c:v>40500</c:v>
                </c:pt>
                <c:pt idx="2">
                  <c:v>23000</c:v>
                </c:pt>
                <c:pt idx="3">
                  <c:v>7500</c:v>
                </c:pt>
              </c:numCache>
            </c:numRef>
          </c:cat>
          <c:val>
            <c:numRef>
              <c:f>Sheet1!$D$18:$D$21</c:f>
              <c:numCache>
                <c:formatCode>General</c:formatCode>
                <c:ptCount val="4"/>
                <c:pt idx="0">
                  <c:v>848.3</c:v>
                </c:pt>
                <c:pt idx="1">
                  <c:v>850.7</c:v>
                </c:pt>
                <c:pt idx="2">
                  <c:v>849.95999999999992</c:v>
                </c:pt>
                <c:pt idx="3">
                  <c:v>849.1</c:v>
                </c:pt>
              </c:numCache>
            </c:numRef>
          </c:val>
          <c:extLst>
            <c:ext xmlns:c16="http://schemas.microsoft.com/office/drawing/2014/chart" uri="{C3380CC4-5D6E-409C-BE32-E72D297353CC}">
              <c16:uniqueId val="{00000002-519A-49C0-A72E-04B63F5717D7}"/>
            </c:ext>
          </c:extLst>
        </c:ser>
        <c:dLbls>
          <c:showLegendKey val="0"/>
          <c:showVal val="0"/>
          <c:showCatName val="0"/>
          <c:showSerName val="0"/>
          <c:showPercent val="0"/>
          <c:showBubbleSize val="0"/>
        </c:dLbls>
        <c:gapWidth val="150"/>
        <c:axId val="-2080976736"/>
        <c:axId val="-2080502816"/>
      </c:barChart>
      <c:catAx>
        <c:axId val="-208097673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Flow Rate</a:t>
                </a:r>
                <a:r>
                  <a:rPr lang="en-US" baseline="0"/>
                  <a:t> (mL/min)</a:t>
                </a:r>
                <a:endParaRPr lang="en-US"/>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0502816"/>
        <c:crosses val="autoZero"/>
        <c:auto val="1"/>
        <c:lblAlgn val="ctr"/>
        <c:lblOffset val="100"/>
        <c:noMultiLvlLbl val="0"/>
      </c:catAx>
      <c:valAx>
        <c:axId val="-2080502816"/>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AMP's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09767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5/3/18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5/3/18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5/3/18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3891200" y="2552699"/>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5/3/18</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13" Type="http://schemas.openxmlformats.org/officeDocument/2006/relationships/image" Target="../media/image6.tiff"/><Relationship Id="rId18" Type="http://schemas.openxmlformats.org/officeDocument/2006/relationships/image" Target="../media/image11.tiff"/><Relationship Id="rId3" Type="http://schemas.openxmlformats.org/officeDocument/2006/relationships/image" Target="../media/image2.tiff"/><Relationship Id="rId7" Type="http://schemas.openxmlformats.org/officeDocument/2006/relationships/chart" Target="../charts/chart2.xml"/><Relationship Id="rId12" Type="http://schemas.openxmlformats.org/officeDocument/2006/relationships/image" Target="../media/image5.tiff"/><Relationship Id="rId17" Type="http://schemas.openxmlformats.org/officeDocument/2006/relationships/image" Target="../media/image10.tiff"/><Relationship Id="rId2" Type="http://schemas.openxmlformats.org/officeDocument/2006/relationships/image" Target="../media/image1.jpeg"/><Relationship Id="rId16" Type="http://schemas.openxmlformats.org/officeDocument/2006/relationships/image" Target="../media/image9.tiff"/><Relationship Id="rId1" Type="http://schemas.openxmlformats.org/officeDocument/2006/relationships/slideLayout" Target="../slideLayouts/slideLayout1.xml"/><Relationship Id="rId6" Type="http://schemas.openxmlformats.org/officeDocument/2006/relationships/chart" Target="../charts/chart1.xml"/><Relationship Id="rId11" Type="http://schemas.openxmlformats.org/officeDocument/2006/relationships/hyperlink" Target="http://www.cradle-cfd.com/tec/column01/009.html" TargetMode="External"/><Relationship Id="rId5" Type="http://schemas.openxmlformats.org/officeDocument/2006/relationships/image" Target="../media/image4.png"/><Relationship Id="rId15" Type="http://schemas.openxmlformats.org/officeDocument/2006/relationships/image" Target="../media/image8.tiff"/><Relationship Id="rId10" Type="http://schemas.openxmlformats.org/officeDocument/2006/relationships/hyperlink" Target="https://www.comsol.com/blogs/modeling-natural-and-forced-convection-in-comsol-multiphysics/" TargetMode="External"/><Relationship Id="rId19" Type="http://schemas.openxmlformats.org/officeDocument/2006/relationships/image" Target="../media/image12.tiff"/><Relationship Id="rId4" Type="http://schemas.openxmlformats.org/officeDocument/2006/relationships/image" Target="../media/image3.tiff"/><Relationship Id="rId9" Type="http://schemas.openxmlformats.org/officeDocument/2006/relationships/chart" Target="../charts/chart4.xml"/><Relationship Id="rId14" Type="http://schemas.openxmlformats.org/officeDocument/2006/relationships/image" Target="../media/image7.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solidFill>
            <a:schemeClr val="tx1">
              <a:lumMod val="75000"/>
              <a:lumOff val="25000"/>
            </a:schemeClr>
          </a:solidFill>
          <a:ln>
            <a:solidFill>
              <a:schemeClr val="tx1">
                <a:lumMod val="75000"/>
                <a:lumOff val="25000"/>
              </a:schemeClr>
            </a:solidFill>
          </a:ln>
        </p:spPr>
        <p:txBody>
          <a:bodyPr/>
          <a:lstStyle/>
          <a:p>
            <a:r>
              <a:rPr lang="en-US" dirty="0"/>
              <a:t>Introduction</a:t>
            </a:r>
          </a:p>
        </p:txBody>
      </p:sp>
      <p:sp>
        <p:nvSpPr>
          <p:cNvPr id="11" name="Content Placeholder 10"/>
          <p:cNvSpPr>
            <a:spLocks noGrp="1"/>
          </p:cNvSpPr>
          <p:nvPr>
            <p:ph sz="quarter" idx="24"/>
          </p:nvPr>
        </p:nvSpPr>
        <p:spPr/>
        <p:txBody>
          <a:bodyPr/>
          <a:lstStyle/>
          <a:p>
            <a:pPr marL="0" indent="0">
              <a:buNone/>
            </a:pPr>
            <a:r>
              <a:rPr lang="en-US" dirty="0"/>
              <a:t>In this study, three pipes with different diameters were experimented with to see the relationship between free convection and forced convection on each pipe. Reasons for this experiment were to see which convection type had the biggest effect on surface temperature. Different flow rates of air were used to also see the effect of higher and lower flow rates on the surface temperature of each pipe. </a:t>
            </a:r>
          </a:p>
        </p:txBody>
      </p:sp>
      <p:sp>
        <p:nvSpPr>
          <p:cNvPr id="7" name="Text Placeholder 6"/>
          <p:cNvSpPr>
            <a:spLocks noGrp="1"/>
          </p:cNvSpPr>
          <p:nvPr>
            <p:ph type="body" sz="quarter" idx="17"/>
          </p:nvPr>
        </p:nvSpPr>
        <p:spPr>
          <a:xfrm>
            <a:off x="1142683" y="10424160"/>
            <a:ext cx="12801600" cy="1219200"/>
          </a:xfrm>
          <a:solidFill>
            <a:schemeClr val="tx1">
              <a:lumMod val="75000"/>
              <a:lumOff val="25000"/>
            </a:schemeClr>
          </a:solidFill>
          <a:ln>
            <a:solidFill>
              <a:schemeClr val="tx1">
                <a:lumMod val="75000"/>
                <a:lumOff val="25000"/>
              </a:schemeClr>
            </a:solidFill>
          </a:ln>
        </p:spPr>
        <p:txBody>
          <a:bodyPr/>
          <a:lstStyle/>
          <a:p>
            <a:r>
              <a:rPr lang="en-US" dirty="0"/>
              <a:t>background</a:t>
            </a:r>
          </a:p>
        </p:txBody>
      </p:sp>
      <p:sp>
        <p:nvSpPr>
          <p:cNvPr id="12" name="Content Placeholder 11"/>
          <p:cNvSpPr>
            <a:spLocks noGrp="1"/>
          </p:cNvSpPr>
          <p:nvPr>
            <p:ph sz="quarter" idx="25"/>
          </p:nvPr>
        </p:nvSpPr>
        <p:spPr>
          <a:xfrm>
            <a:off x="1142683" y="11686265"/>
            <a:ext cx="12801600" cy="9088165"/>
          </a:xfrm>
        </p:spPr>
        <p:txBody>
          <a:bodyPr/>
          <a:lstStyle/>
          <a:p>
            <a:r>
              <a:rPr lang="en-US" dirty="0"/>
              <a:t>All three pipes had different diameters  ¼”, 3/8”, ½” </a:t>
            </a:r>
          </a:p>
          <a:p>
            <a:r>
              <a:rPr lang="en-US" dirty="0"/>
              <a:t>Free convection was measured at both voltages of 15 V and 30 V</a:t>
            </a:r>
          </a:p>
          <a:p>
            <a:r>
              <a:rPr lang="en-US" dirty="0"/>
              <a:t>Forced convection was run only at 30 for 3 different air flows</a:t>
            </a:r>
          </a:p>
          <a:p>
            <a:endParaRPr lang="en-US" dirty="0"/>
          </a:p>
        </p:txBody>
      </p:sp>
      <p:sp>
        <p:nvSpPr>
          <p:cNvPr id="8" name="Text Placeholder 7"/>
          <p:cNvSpPr>
            <a:spLocks noGrp="1"/>
          </p:cNvSpPr>
          <p:nvPr>
            <p:ph type="body" sz="quarter" idx="19"/>
          </p:nvPr>
        </p:nvSpPr>
        <p:spPr>
          <a:xfrm>
            <a:off x="1142366" y="17991355"/>
            <a:ext cx="12801600" cy="1219200"/>
          </a:xfrm>
          <a:solidFill>
            <a:schemeClr val="tx1">
              <a:lumMod val="75000"/>
              <a:lumOff val="25000"/>
            </a:schemeClr>
          </a:solidFill>
          <a:ln>
            <a:solidFill>
              <a:schemeClr val="tx1">
                <a:lumMod val="75000"/>
                <a:lumOff val="25000"/>
              </a:schemeClr>
            </a:solidFill>
          </a:ln>
        </p:spPr>
        <p:txBody>
          <a:bodyPr/>
          <a:lstStyle/>
          <a:p>
            <a:r>
              <a:rPr lang="en-US" dirty="0"/>
              <a:t>objectives</a:t>
            </a:r>
          </a:p>
        </p:txBody>
      </p:sp>
      <p:sp>
        <p:nvSpPr>
          <p:cNvPr id="13" name="Content Placeholder 12"/>
          <p:cNvSpPr>
            <a:spLocks noGrp="1"/>
          </p:cNvSpPr>
          <p:nvPr>
            <p:ph sz="quarter" idx="26"/>
          </p:nvPr>
        </p:nvSpPr>
        <p:spPr>
          <a:xfrm>
            <a:off x="1142366" y="19210555"/>
            <a:ext cx="12801600" cy="4572000"/>
          </a:xfrm>
        </p:spPr>
        <p:txBody>
          <a:bodyPr/>
          <a:lstStyle/>
          <a:p>
            <a:r>
              <a:rPr lang="en-US" dirty="0"/>
              <a:t>Study free and forced convection and the effects of different variables</a:t>
            </a:r>
          </a:p>
        </p:txBody>
      </p:sp>
      <p:sp>
        <p:nvSpPr>
          <p:cNvPr id="9" name="Text Placeholder 8"/>
          <p:cNvSpPr>
            <a:spLocks noGrp="1"/>
          </p:cNvSpPr>
          <p:nvPr>
            <p:ph type="body" sz="quarter" idx="21"/>
          </p:nvPr>
        </p:nvSpPr>
        <p:spPr>
          <a:xfrm>
            <a:off x="993881" y="25565874"/>
            <a:ext cx="12801600" cy="1219200"/>
          </a:xfrm>
          <a:solidFill>
            <a:schemeClr val="tx1">
              <a:lumMod val="75000"/>
              <a:lumOff val="25000"/>
            </a:schemeClr>
          </a:solidFill>
          <a:ln>
            <a:solidFill>
              <a:schemeClr val="tx1">
                <a:lumMod val="75000"/>
                <a:lumOff val="25000"/>
              </a:schemeClr>
            </a:solidFill>
          </a:ln>
        </p:spPr>
        <p:txBody>
          <a:bodyPr/>
          <a:lstStyle/>
          <a:p>
            <a:r>
              <a:rPr lang="en-US" dirty="0"/>
              <a:t>methods</a:t>
            </a:r>
          </a:p>
        </p:txBody>
      </p:sp>
      <p:sp>
        <p:nvSpPr>
          <p:cNvPr id="14" name="Content Placeholder 13"/>
          <p:cNvSpPr>
            <a:spLocks noGrp="1"/>
          </p:cNvSpPr>
          <p:nvPr>
            <p:ph sz="quarter" idx="27"/>
          </p:nvPr>
        </p:nvSpPr>
        <p:spPr>
          <a:xfrm>
            <a:off x="993881" y="26785074"/>
            <a:ext cx="12801600" cy="4572000"/>
          </a:xfrm>
        </p:spPr>
        <p:txBody>
          <a:bodyPr/>
          <a:lstStyle/>
          <a:p>
            <a:r>
              <a:rPr lang="en-US" dirty="0"/>
              <a:t>Amperage is run through a selected pipe at a constant rate heating up the selected pipe</a:t>
            </a:r>
          </a:p>
          <a:p>
            <a:r>
              <a:rPr lang="en-US" dirty="0"/>
              <a:t>Two thermocouples are used to collect surface temperature (</a:t>
            </a:r>
            <a:r>
              <a:rPr lang="en-US" dirty="0" err="1"/>
              <a:t>Ts</a:t>
            </a:r>
            <a:r>
              <a:rPr lang="en-US" dirty="0"/>
              <a:t>) and the ambient or infinite temperature (T</a:t>
            </a:r>
            <a:r>
              <a:rPr lang="en-US" dirty="0">
                <a:latin typeface="Calibri" panose="020F0502020204030204" pitchFamily="34" charset="0"/>
                <a:cs typeface="Calibri" panose="020F0502020204030204" pitchFamily="34" charset="0"/>
              </a:rPr>
              <a:t>ꚙ)</a:t>
            </a:r>
          </a:p>
          <a:p>
            <a:endParaRPr lang="en-US" dirty="0"/>
          </a:p>
        </p:txBody>
      </p:sp>
      <p:sp>
        <p:nvSpPr>
          <p:cNvPr id="16" name="Text Placeholder 15"/>
          <p:cNvSpPr>
            <a:spLocks noGrp="1"/>
          </p:cNvSpPr>
          <p:nvPr>
            <p:ph type="body" sz="quarter" idx="29"/>
          </p:nvPr>
        </p:nvSpPr>
        <p:spPr>
          <a:xfrm>
            <a:off x="15521623" y="5852160"/>
            <a:ext cx="12801600" cy="1219200"/>
          </a:xfrm>
          <a:solidFill>
            <a:schemeClr val="tx1">
              <a:lumMod val="75000"/>
              <a:lumOff val="25000"/>
            </a:schemeClr>
          </a:solidFill>
          <a:ln>
            <a:solidFill>
              <a:schemeClr val="tx1">
                <a:lumMod val="75000"/>
                <a:lumOff val="25000"/>
              </a:schemeClr>
            </a:solidFill>
          </a:ln>
        </p:spPr>
        <p:txBody>
          <a:bodyPr/>
          <a:lstStyle/>
          <a:p>
            <a:r>
              <a:rPr lang="en-US" dirty="0"/>
              <a:t>results</a:t>
            </a:r>
          </a:p>
        </p:txBody>
      </p:sp>
      <p:sp>
        <p:nvSpPr>
          <p:cNvPr id="18" name="Text Placeholder 17"/>
          <p:cNvSpPr>
            <a:spLocks noGrp="1"/>
          </p:cNvSpPr>
          <p:nvPr>
            <p:ph type="body" sz="quarter" idx="31"/>
          </p:nvPr>
        </p:nvSpPr>
        <p:spPr>
          <a:xfrm>
            <a:off x="15544800" y="21568086"/>
            <a:ext cx="12801600" cy="1219200"/>
          </a:xfrm>
          <a:solidFill>
            <a:schemeClr val="tx1">
              <a:lumMod val="75000"/>
              <a:lumOff val="25000"/>
            </a:schemeClr>
          </a:solidFill>
          <a:ln>
            <a:solidFill>
              <a:schemeClr val="tx1">
                <a:lumMod val="75000"/>
                <a:lumOff val="25000"/>
              </a:schemeClr>
            </a:solidFill>
          </a:ln>
        </p:spPr>
        <p:txBody>
          <a:bodyPr/>
          <a:lstStyle/>
          <a:p>
            <a:r>
              <a:rPr lang="en-US" dirty="0"/>
              <a:t>Design Problem</a:t>
            </a:r>
          </a:p>
        </p:txBody>
      </p:sp>
      <p:sp>
        <p:nvSpPr>
          <p:cNvPr id="21" name="Text Placeholder 20"/>
          <p:cNvSpPr>
            <a:spLocks noGrp="1"/>
          </p:cNvSpPr>
          <p:nvPr>
            <p:ph type="body" sz="quarter" idx="34"/>
          </p:nvPr>
        </p:nvSpPr>
        <p:spPr>
          <a:xfrm>
            <a:off x="29182516" y="21496555"/>
            <a:ext cx="12801600" cy="1219200"/>
          </a:xfrm>
          <a:solidFill>
            <a:schemeClr val="tx1">
              <a:lumMod val="75000"/>
              <a:lumOff val="25000"/>
            </a:schemeClr>
          </a:solidFill>
          <a:ln>
            <a:solidFill>
              <a:schemeClr val="tx1">
                <a:lumMod val="75000"/>
                <a:lumOff val="25000"/>
              </a:schemeClr>
            </a:solidFill>
          </a:ln>
        </p:spPr>
        <p:txBody>
          <a:bodyPr/>
          <a:lstStyle/>
          <a:p>
            <a:r>
              <a:rPr lang="en-US" dirty="0"/>
              <a:t>Acknowledgements </a:t>
            </a:r>
          </a:p>
        </p:txBody>
      </p:sp>
      <p:sp>
        <p:nvSpPr>
          <p:cNvPr id="22" name="Content Placeholder 21"/>
          <p:cNvSpPr>
            <a:spLocks noGrp="1"/>
          </p:cNvSpPr>
          <p:nvPr>
            <p:ph sz="quarter" idx="35"/>
          </p:nvPr>
        </p:nvSpPr>
        <p:spPr>
          <a:xfrm>
            <a:off x="29900880" y="16925214"/>
            <a:ext cx="12801600" cy="4572000"/>
          </a:xfrm>
        </p:spPr>
        <p:txBody>
          <a:bodyPr/>
          <a:lstStyle/>
          <a:p>
            <a:r>
              <a:rPr lang="en-US" dirty="0"/>
              <a:t>Free convection had a higher surface temperature</a:t>
            </a:r>
          </a:p>
          <a:p>
            <a:r>
              <a:rPr lang="en-US" dirty="0"/>
              <a:t>As air flow increased surface temperature decreased</a:t>
            </a:r>
          </a:p>
          <a:p>
            <a:r>
              <a:rPr lang="en-US" dirty="0"/>
              <a:t>Higher voltage resulted in higher temperatures</a:t>
            </a:r>
          </a:p>
          <a:p>
            <a:r>
              <a:rPr lang="en-US" dirty="0"/>
              <a:t>Air flow cause more noise and fluctuation in measurements data</a:t>
            </a:r>
          </a:p>
          <a:p>
            <a:r>
              <a:rPr lang="en-US" dirty="0"/>
              <a:t>Air flow comes to steady state faster</a:t>
            </a:r>
          </a:p>
        </p:txBody>
      </p:sp>
      <p:pic>
        <p:nvPicPr>
          <p:cNvPr id="1026" name="Picture 2" descr="https://attachment.outlook.office.net/owa/bef2002@wildcats.unh.edu/service.svc/s/GetFileAttachment?id=AAMkADk1Mzk5ZTcxLWZiZWYtNGVkYi1iMjU4LWZjYjc3Mzc2MjRkMQBGAAAAAAAqRMGjcl%2FuRIeoMT9uweCoBwBNyhUuvR82SIo1Cdr4XY0eAAAAAAENAABNyhUuvR82SIo1Cdr4XY0eAAO5bjtVAAABEgAQABR7w9DqFH5PgSueKycFt2w%3D&amp;X-OWA-CANARY=pLghbpbp6kyrp1zJ-VR8duDD9PMLq9UY2DUGAR19f0uicxnKSGYe43jwiYvexmc6SvZEBXtL2v4.&amp;token=eyJ0eXAiOiJKV1QiLCJhbGciOiJSUzI1NiIsIng1dCI6IkJnRDU5blJpQnpmbk5BVGloOFJhZ1l5M3pyZyJ9.eyJ2ZXIiOiJFeGNoYW5nZS5DYWxsYmFjay5WMSIsImFwcGN0eHNlbmRlciI6Ik93YURvd25sb2FkQGQ2MjQxODkzLTUxMmQtNDZkYy04ZDJiLWJlNDdlMjVmNTY2NiIsImFwcGN0eCI6IntcIm1zZXhjaHByb3RcIjpcIm93YVwiLFwicHJpbWFyeXNpZFwiOlwiUy0xLTUtMjEtMjc4MDc4OTU3Ni0xMDg0ODQxNDA4LTEzOTc4NDY0ODQtNDA2NTM5NVwiLFwicHVpZFwiOlwiMTE1MzgzNjI5NjI5NjU2ODEyMlwiLFwib2lkXCI6XCI5MGM3ZTIzYS1jM2I0LTRiMmMtYmMyMS1lYzJjNTQ3MzA3MjNcIixcInNjb3BlXCI6XCJPd2FEb3dubG9hZFwifSIsImlzcyI6IjAwMDAwMDAyLTAwMDAtMGZmMS1jZTAwLTAwMDAwMDAwMDAwMEBkNjI0MTg5My01MTJkLTQ2ZGMtOGQyYi1iZTQ3ZTI1ZjU2NjYiLCJhdWQiOiIwMDAwMDAwMi0wMDAwLTBmZjEtY2UwMC0wMDAwMDAwMDAwMDAvYXR0YWNobWVudC5vdXRsb29rLm9mZmljZS5uZXRAZDYyNDE4OTMtNTEyZC00NmRjLThkMmItYmU0N2UyNWY1NjY2IiwiZXhwIjoxNTI0NzAyODE1LCJuYmYiOjE1MjQ3MDIyMTV9.FzMG78NZrAKQlu3HYPW1_uhPqINvypX6EbvPXpZ2_ZfyLDm3IvAAgNTpJvw9pR__L8C1Tsoz2q_T5l9pK0zcfowaVAW1rTuDIbgOmXm2FgDud6jRBBd4_fiElqBKkNgkrSsICV4w_UghOUoYxx-K-BnY3Lo8xEBw1lWA9q6BozuVvTN3VIBFw3nisibbliobiqzP0ChSzgYKXiNmwlZ_Qz7RxlFioP1HnGipruzFuyTL6ZNidcDG423FHx4NrwVQLn8B4E_R99t5_fa0Tlp93GO9lsbKpJreFtjFcvGkKCCP3JfkVKjrA-1vv5qn8VTGUxUtj-Z5Lb4YXZVzJNxijQ&amp;owa=outlook.office365.com&amp;isImagePreview=True"/>
          <p:cNvPicPr>
            <a:picLocks noGrp="1" noChangeAspect="1" noChangeArrowheads="1"/>
          </p:cNvPicPr>
          <p:nvPr>
            <p:ph sz="quarter" idx="23"/>
          </p:nvPr>
        </p:nvPicPr>
        <p:blipFill>
          <a:blip r:embed="rId2" cstate="print">
            <a:extLst>
              <a:ext uri="{28A0092B-C50C-407E-A947-70E740481C1C}">
                <a14:useLocalDpi xmlns:a14="http://schemas.microsoft.com/office/drawing/2010/main" val="0"/>
              </a:ext>
            </a:extLst>
          </a:blip>
          <a:srcRect/>
          <a:stretch>
            <a:fillRect/>
          </a:stretch>
        </p:blipFill>
        <p:spPr bwMode="auto">
          <a:xfrm>
            <a:off x="6025374" y="28568393"/>
            <a:ext cx="6694714" cy="406158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22823987" y="13126039"/>
            <a:ext cx="5752458" cy="1938992"/>
          </a:xfrm>
          <a:prstGeom prst="rect">
            <a:avLst/>
          </a:prstGeom>
          <a:noFill/>
        </p:spPr>
        <p:txBody>
          <a:bodyPr wrap="square" rtlCol="0">
            <a:spAutoFit/>
          </a:bodyPr>
          <a:lstStyle/>
          <a:p>
            <a:r>
              <a:rPr lang="en-US" sz="2400" dirty="0"/>
              <a:t>Figure 5: This is a representation of how two different voltages effected each of the three different diameters surface temperature. The solid bars are the 30 V while the crossed are the 15 V.</a:t>
            </a:r>
          </a:p>
        </p:txBody>
      </p:sp>
      <p:sp>
        <p:nvSpPr>
          <p:cNvPr id="37" name="TextBox 36"/>
          <p:cNvSpPr txBox="1"/>
          <p:nvPr/>
        </p:nvSpPr>
        <p:spPr>
          <a:xfrm>
            <a:off x="15403678" y="13453300"/>
            <a:ext cx="6041571" cy="1569660"/>
          </a:xfrm>
          <a:prstGeom prst="rect">
            <a:avLst/>
          </a:prstGeom>
          <a:noFill/>
        </p:spPr>
        <p:txBody>
          <a:bodyPr wrap="square" rtlCol="0">
            <a:spAutoFit/>
          </a:bodyPr>
          <a:lstStyle/>
          <a:p>
            <a:r>
              <a:rPr lang="en-US" sz="2400" dirty="0"/>
              <a:t>Figure 4: This shows the relationship with airflow and surface temperature in all three pipes. Squares= smallest pipe, circle= medium pipe, triangles=largest pipe.</a:t>
            </a:r>
          </a:p>
        </p:txBody>
      </p:sp>
      <p:sp>
        <p:nvSpPr>
          <p:cNvPr id="38" name="TextBox 37"/>
          <p:cNvSpPr txBox="1"/>
          <p:nvPr/>
        </p:nvSpPr>
        <p:spPr>
          <a:xfrm>
            <a:off x="1142366" y="29999021"/>
            <a:ext cx="5436038" cy="1200329"/>
          </a:xfrm>
          <a:prstGeom prst="rect">
            <a:avLst/>
          </a:prstGeom>
          <a:noFill/>
        </p:spPr>
        <p:txBody>
          <a:bodyPr wrap="square" rtlCol="0">
            <a:spAutoFit/>
          </a:bodyPr>
          <a:lstStyle/>
          <a:p>
            <a:r>
              <a:rPr lang="en-US" sz="2400" dirty="0"/>
              <a:t>Figure 3: Apparatus used to measure surface temperature, ambient temperature, voltage, amps.</a:t>
            </a:r>
          </a:p>
        </p:txBody>
      </p:sp>
      <p:sp>
        <p:nvSpPr>
          <p:cNvPr id="39" name="TextBox 38"/>
          <p:cNvSpPr txBox="1"/>
          <p:nvPr/>
        </p:nvSpPr>
        <p:spPr>
          <a:xfrm>
            <a:off x="22289550" y="19563587"/>
            <a:ext cx="5221603" cy="1569660"/>
          </a:xfrm>
          <a:prstGeom prst="rect">
            <a:avLst/>
          </a:prstGeom>
          <a:noFill/>
        </p:spPr>
        <p:txBody>
          <a:bodyPr wrap="square" rtlCol="0">
            <a:spAutoFit/>
          </a:bodyPr>
          <a:lstStyle/>
          <a:p>
            <a:r>
              <a:rPr lang="en-US" sz="2400" dirty="0"/>
              <a:t>Figure 7:This shows the relationship between the AMP’s and the flow rate. Each pipe is color coded and in order from smallest to largest diameter.</a:t>
            </a:r>
          </a:p>
        </p:txBody>
      </p:sp>
      <p:sp>
        <p:nvSpPr>
          <p:cNvPr id="3" name="Title 2"/>
          <p:cNvSpPr>
            <a:spLocks noGrp="1"/>
          </p:cNvSpPr>
          <p:nvPr>
            <p:ph type="title"/>
          </p:nvPr>
        </p:nvSpPr>
        <p:spPr>
          <a:xfrm>
            <a:off x="6400800" y="1907525"/>
            <a:ext cx="31089600" cy="2514540"/>
          </a:xfrm>
        </p:spPr>
        <p:txBody>
          <a:bodyPr>
            <a:normAutofit fontScale="90000"/>
          </a:bodyPr>
          <a:lstStyle/>
          <a:p>
            <a:pPr algn="ctr"/>
            <a:r>
              <a:rPr lang="en-US" sz="12200" dirty="0"/>
              <a:t>Convection in Horizontal Pipes</a:t>
            </a:r>
            <a:br>
              <a:rPr lang="en-US" sz="12200" dirty="0"/>
            </a:br>
            <a:r>
              <a:rPr lang="en-US" dirty="0"/>
              <a:t>By Brid </a:t>
            </a:r>
            <a:r>
              <a:rPr lang="en-US" dirty="0" err="1"/>
              <a:t>Fillion</a:t>
            </a:r>
            <a:r>
              <a:rPr lang="en-US" dirty="0"/>
              <a:t>, Aaron Spencer, Marshall Pletcher</a:t>
            </a:r>
            <a:br>
              <a:rPr lang="en-US" dirty="0"/>
            </a:br>
            <a:endParaRPr lang="en-US" dirty="0"/>
          </a:p>
        </p:txBody>
      </p:sp>
      <p:sp>
        <p:nvSpPr>
          <p:cNvPr id="27" name="Text Placeholder 7"/>
          <p:cNvSpPr>
            <a:spLocks noGrp="1"/>
          </p:cNvSpPr>
          <p:nvPr>
            <p:ph type="body" sz="quarter" idx="19"/>
          </p:nvPr>
        </p:nvSpPr>
        <p:spPr>
          <a:xfrm>
            <a:off x="29837464" y="15620747"/>
            <a:ext cx="12801600" cy="1219200"/>
          </a:xfrm>
          <a:solidFill>
            <a:schemeClr val="tx1">
              <a:lumMod val="75000"/>
              <a:lumOff val="25000"/>
            </a:schemeClr>
          </a:solidFill>
          <a:ln>
            <a:solidFill>
              <a:schemeClr val="tx1">
                <a:lumMod val="75000"/>
                <a:lumOff val="25000"/>
              </a:schemeClr>
            </a:solidFill>
          </a:ln>
        </p:spPr>
        <p:txBody>
          <a:bodyPr/>
          <a:lstStyle/>
          <a:p>
            <a:r>
              <a:rPr lang="en-US" dirty="0"/>
              <a:t>CONCLUSIONS</a:t>
            </a:r>
          </a:p>
        </p:txBody>
      </p:sp>
      <p:pic>
        <p:nvPicPr>
          <p:cNvPr id="6" name="Picture 5"/>
          <p:cNvPicPr>
            <a:picLocks noChangeAspect="1"/>
          </p:cNvPicPr>
          <p:nvPr/>
        </p:nvPicPr>
        <p:blipFill>
          <a:blip r:embed="rId3"/>
          <a:stretch>
            <a:fillRect/>
          </a:stretch>
        </p:blipFill>
        <p:spPr>
          <a:xfrm>
            <a:off x="3496164" y="19870300"/>
            <a:ext cx="7505225" cy="4462197"/>
          </a:xfrm>
          <a:prstGeom prst="rect">
            <a:avLst/>
          </a:prstGeom>
        </p:spPr>
      </p:pic>
      <p:pic>
        <p:nvPicPr>
          <p:cNvPr id="10" name="Picture 9"/>
          <p:cNvPicPr>
            <a:picLocks noChangeAspect="1"/>
          </p:cNvPicPr>
          <p:nvPr/>
        </p:nvPicPr>
        <p:blipFill rotWithShape="1">
          <a:blip r:embed="rId4"/>
          <a:srcRect l="3" t="62477" r="56796" b="-73416"/>
          <a:stretch/>
        </p:blipFill>
        <p:spPr>
          <a:xfrm>
            <a:off x="4542339" y="13447066"/>
            <a:ext cx="4536710" cy="11929867"/>
          </a:xfrm>
          <a:prstGeom prst="rect">
            <a:avLst/>
          </a:prstGeom>
        </p:spPr>
      </p:pic>
      <p:sp>
        <p:nvSpPr>
          <p:cNvPr id="17" name="Content Placeholder 16"/>
          <p:cNvSpPr>
            <a:spLocks noGrp="1"/>
          </p:cNvSpPr>
          <p:nvPr>
            <p:ph sz="quarter" idx="33"/>
          </p:nvPr>
        </p:nvSpPr>
        <p:spPr>
          <a:xfrm>
            <a:off x="29182516" y="22787286"/>
            <a:ext cx="12801600" cy="4191490"/>
          </a:xfrm>
        </p:spPr>
        <p:txBody>
          <a:bodyPr/>
          <a:lstStyle/>
          <a:p>
            <a:r>
              <a:rPr lang="en-US" dirty="0"/>
              <a:t>The group would like to thank Dr. Adam St. Jean of the Chemical Engineering Department at the University of New Hampshire for the support and lessons in this lab experiment. The group would also like to thank another lab in the Wednesday section for allowing us to use their medium sized pipe data as the apparatus had a system failure on the day of data collection.</a:t>
            </a:r>
          </a:p>
        </p:txBody>
      </p:sp>
      <p:sp>
        <p:nvSpPr>
          <p:cNvPr id="19" name="Content Placeholder 18"/>
          <p:cNvSpPr>
            <a:spLocks noGrp="1"/>
          </p:cNvSpPr>
          <p:nvPr>
            <p:ph sz="quarter" idx="32"/>
          </p:nvPr>
        </p:nvSpPr>
        <p:spPr>
          <a:xfrm>
            <a:off x="29837464" y="6027595"/>
            <a:ext cx="12801600" cy="9220411"/>
          </a:xfrm>
        </p:spPr>
        <p:txBody>
          <a:bodyPr>
            <a:normAutofit/>
          </a:bodyPr>
          <a:lstStyle/>
          <a:p>
            <a:pPr marL="0" indent="0">
              <a:buNone/>
            </a:pPr>
            <a:r>
              <a:rPr lang="en-US" u="sng" dirty="0"/>
              <a:t>Forced Convection</a:t>
            </a:r>
          </a:p>
          <a:p>
            <a:endParaRPr lang="en-US" dirty="0"/>
          </a:p>
          <a:p>
            <a:endParaRPr lang="en-US" dirty="0"/>
          </a:p>
          <a:p>
            <a:pPr marL="0" indent="0">
              <a:buNone/>
            </a:pPr>
            <a:r>
              <a:rPr lang="en-US" dirty="0"/>
              <a:t>      Excel Linear Regression tool</a:t>
            </a:r>
          </a:p>
          <a:p>
            <a:pPr marL="0" indent="0">
              <a:buNone/>
            </a:pPr>
            <a:r>
              <a:rPr lang="en-US" dirty="0"/>
              <a:t>      was used to calculate the</a:t>
            </a:r>
          </a:p>
          <a:p>
            <a:pPr marL="0" indent="0">
              <a:buNone/>
            </a:pPr>
            <a:r>
              <a:rPr lang="en-US" dirty="0"/>
              <a:t>      values for C and m</a:t>
            </a:r>
          </a:p>
          <a:p>
            <a:endParaRPr lang="en-US" dirty="0"/>
          </a:p>
          <a:p>
            <a:pPr marL="0" indent="0">
              <a:buNone/>
            </a:pPr>
            <a:r>
              <a:rPr lang="en-US" dirty="0"/>
              <a:t>     Same assumptions were </a:t>
            </a:r>
          </a:p>
          <a:p>
            <a:pPr marL="0" indent="0">
              <a:buNone/>
            </a:pPr>
            <a:r>
              <a:rPr lang="en-US" dirty="0"/>
              <a:t>     applied regarding Film temp </a:t>
            </a:r>
          </a:p>
          <a:p>
            <a:pPr marL="0" indent="0">
              <a:buNone/>
            </a:pPr>
            <a:r>
              <a:rPr lang="en-US" dirty="0"/>
              <a:t>     and cross sectional area</a:t>
            </a:r>
          </a:p>
          <a:p>
            <a:r>
              <a:rPr lang="en-US" dirty="0"/>
              <a:t>Reynolds number now required to account for the moving fluid according to equation</a:t>
            </a:r>
          </a:p>
          <a:p>
            <a:pPr marL="0" indent="0">
              <a:buNone/>
            </a:pPr>
            <a:r>
              <a:rPr lang="en-US" dirty="0"/>
              <a:t>		</a:t>
            </a:r>
          </a:p>
          <a:p>
            <a:r>
              <a:rPr lang="en-US" dirty="0"/>
              <a:t>Solving for diameter reveals a much lower value of 0.012 meters clearly demonstrating the increased effectiveness of a forced convective flow</a:t>
            </a:r>
          </a:p>
          <a:p>
            <a:endParaRPr lang="en-US" dirty="0"/>
          </a:p>
        </p:txBody>
      </p:sp>
      <mc:AlternateContent xmlns:mc="http://schemas.openxmlformats.org/markup-compatibility/2006">
        <mc:Choice xmlns:a14="http://schemas.microsoft.com/office/drawing/2010/main" Requires="a14">
          <p:sp>
            <p:nvSpPr>
              <p:cNvPr id="20" name="Content Placeholder 19"/>
              <p:cNvSpPr>
                <a:spLocks noGrp="1"/>
              </p:cNvSpPr>
              <p:nvPr>
                <p:ph sz="quarter" idx="30"/>
              </p:nvPr>
            </p:nvSpPr>
            <p:spPr>
              <a:xfrm>
                <a:off x="15544800" y="22787286"/>
                <a:ext cx="12801600" cy="8841810"/>
              </a:xfrm>
            </p:spPr>
            <p:txBody>
              <a:bodyPr>
                <a:normAutofit fontScale="77500" lnSpcReduction="20000"/>
              </a:bodyPr>
              <a:lstStyle/>
              <a:p>
                <a:r>
                  <a:rPr lang="en-US" i="1" u="sng" dirty="0"/>
                  <a:t>Determine heating element dimensions to maintain an endothermic reactions at a temperature of 30℃ for free and forced convection</a:t>
                </a:r>
              </a:p>
              <a:p>
                <a:pPr marL="0" indent="0">
                  <a:buNone/>
                </a:pPr>
                <a:r>
                  <a:rPr lang="en-US" u="sng" dirty="0"/>
                  <a:t>Natural Convection</a:t>
                </a:r>
              </a:p>
              <a:p>
                <a:pPr marL="0" indent="0">
                  <a:buNone/>
                </a:pPr>
                <a:endParaRPr lang="en-US" dirty="0"/>
              </a:p>
              <a:p>
                <a:pPr marL="0" indent="0">
                  <a:buNone/>
                </a:pPr>
                <a:endParaRPr lang="en-US" dirty="0"/>
              </a:p>
              <a:p>
                <a:pPr marL="0" indent="0">
                  <a:buNone/>
                </a:pPr>
                <a:r>
                  <a:rPr lang="en-US" dirty="0"/>
                  <a:t>Coefficients required for natural convection </a:t>
                </a:r>
              </a:p>
              <a:p>
                <a:pPr marL="0" indent="0">
                  <a:buNone/>
                </a:pPr>
                <a:r>
                  <a:rPr lang="en-US" dirty="0"/>
                  <a:t>were linearized and taken</a:t>
                </a:r>
              </a:p>
              <a:p>
                <a:pPr marL="0" indent="0">
                  <a:buNone/>
                </a:pPr>
                <a:r>
                  <a:rPr lang="en-US" dirty="0"/>
                  <a:t>From the linear regression tool in excel</a:t>
                </a:r>
              </a:p>
              <a:p>
                <a:pPr marL="0" indent="0">
                  <a:buNone/>
                </a:pPr>
                <a:endParaRPr lang="en-US" dirty="0"/>
              </a:p>
              <a:p>
                <a:pPr marL="0" indent="0">
                  <a:buNone/>
                </a:pPr>
                <a:endParaRPr lang="en-US" dirty="0"/>
              </a:p>
              <a:p>
                <a:pPr marL="0" indent="0">
                  <a:buNone/>
                </a:pPr>
                <a:r>
                  <a:rPr lang="en-US" dirty="0"/>
                  <a:t>Film temperature was calculated according to the formula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𝑓</m:t>
                        </m:r>
                      </m:sub>
                    </m:sSub>
                    <m:r>
                      <a:rPr lang="en-US" i="1">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𝑤</m:t>
                            </m:r>
                          </m:sub>
                        </m:sSub>
                      </m:num>
                      <m:den>
                        <m:r>
                          <a:rPr lang="en-US" i="1">
                            <a:latin typeface="Cambria Math" panose="02040503050406030204" pitchFamily="18" charset="0"/>
                          </a:rPr>
                          <m:t>2</m:t>
                        </m:r>
                      </m:den>
                    </m:f>
                  </m:oMath>
                </a14:m>
                <a:endParaRPr lang="en-US" dirty="0"/>
              </a:p>
              <a:p>
                <a:r>
                  <a:rPr lang="en-US" dirty="0"/>
                  <a:t>The parameters of the Film temperature were interpolated and used in </a:t>
                </a:r>
              </a:p>
              <a:p>
                <a:pPr marL="0" indent="0">
                  <a:buNone/>
                </a:pPr>
                <a:r>
                  <a:rPr lang="en-US" dirty="0"/>
                  <a:t>          conjunction with our experimental data to determine</a:t>
                </a:r>
              </a:p>
              <a:p>
                <a:pPr marL="0" indent="0">
                  <a:buNone/>
                </a:pPr>
                <a:r>
                  <a:rPr lang="en-US" dirty="0"/>
                  <a:t>          coefficients to be used in the equation for free convection</a:t>
                </a:r>
              </a:p>
              <a:p>
                <a:pPr marL="0" indent="0">
                  <a:buNone/>
                </a:pPr>
                <a:endParaRPr lang="en-US" dirty="0"/>
              </a:p>
              <a:p>
                <a:pPr marL="0" indent="0">
                  <a:buNone/>
                </a:pPr>
                <a:r>
                  <a:rPr lang="en-US" dirty="0"/>
                  <a:t>     </a:t>
                </a:r>
              </a:p>
              <a:p>
                <a:r>
                  <a:rPr lang="en-US" dirty="0"/>
                  <a:t>The Length was assumed to be equal to the 6 inches determined in the laboratory to allow for the final dimension of diameter to be solved for from the derived cross sectional area</a:t>
                </a:r>
              </a:p>
              <a:p>
                <a:r>
                  <a:rPr lang="en-US" dirty="0"/>
                  <a:t>The value  allows for a direct solution by formula A=</a:t>
                </a:r>
                <a14:m>
                  <m:oMath xmlns:m="http://schemas.openxmlformats.org/officeDocument/2006/math">
                    <m:r>
                      <a:rPr lang="en-US" i="1" smtClean="0">
                        <a:latin typeface="Cambria Math" panose="02040503050406030204" pitchFamily="18" charset="0"/>
                        <a:ea typeface="Cambria Math" panose="02040503050406030204" pitchFamily="18" charset="0"/>
                      </a:rPr>
                      <m:t>𝜋</m:t>
                    </m:r>
                    <m:r>
                      <a:rPr lang="en-US" b="0" i="1" smtClean="0">
                        <a:latin typeface="Cambria Math" panose="02040503050406030204" pitchFamily="18" charset="0"/>
                        <a:ea typeface="Cambria Math" panose="02040503050406030204" pitchFamily="18" charset="0"/>
                      </a:rPr>
                      <m:t>𝐷𝑙</m:t>
                    </m:r>
                  </m:oMath>
                </a14:m>
                <a:r>
                  <a:rPr lang="en-US" dirty="0"/>
                  <a:t> by solving for D with all other known values from the heat transfer equation q=</a:t>
                </a:r>
                <a:r>
                  <a:rPr lang="en-US" dirty="0" err="1"/>
                  <a:t>hA</a:t>
                </a:r>
                <a:r>
                  <a:rPr lang="en-US" dirty="0"/>
                  <a:t>𝚫T </a:t>
                </a:r>
              </a:p>
              <a:p>
                <a:r>
                  <a:rPr lang="en-US" dirty="0"/>
                  <a:t>The diameter necessary when assumed the heating element at 80℃ was 0.059meters</a:t>
                </a:r>
              </a:p>
            </p:txBody>
          </p:sp>
        </mc:Choice>
        <mc:Fallback>
          <p:sp>
            <p:nvSpPr>
              <p:cNvPr id="20" name="Content Placeholder 19"/>
              <p:cNvSpPr>
                <a:spLocks noGrp="1" noRot="1" noChangeAspect="1" noMove="1" noResize="1" noEditPoints="1" noAdjustHandles="1" noChangeArrowheads="1" noChangeShapeType="1" noTextEdit="1"/>
              </p:cNvSpPr>
              <p:nvPr>
                <p:ph sz="quarter" idx="30"/>
              </p:nvPr>
            </p:nvSpPr>
            <p:spPr>
              <a:xfrm>
                <a:off x="15544800" y="22787286"/>
                <a:ext cx="12801600" cy="8841810"/>
              </a:xfrm>
              <a:blipFill>
                <a:blip r:embed="rId5"/>
                <a:stretch>
                  <a:fillRect/>
                </a:stretch>
              </a:blipFill>
            </p:spPr>
            <p:txBody>
              <a:bodyPr/>
              <a:lstStyle/>
              <a:p>
                <a:r>
                  <a:rPr lang="en-US">
                    <a:noFill/>
                  </a:rPr>
                  <a:t> </a:t>
                </a:r>
              </a:p>
            </p:txBody>
          </p:sp>
        </mc:Fallback>
      </mc:AlternateContent>
      <p:graphicFrame>
        <p:nvGraphicFramePr>
          <p:cNvPr id="34" name="Chart 33"/>
          <p:cNvGraphicFramePr>
            <a:graphicFrameLocks/>
          </p:cNvGraphicFramePr>
          <p:nvPr>
            <p:extLst>
              <p:ext uri="{D42A27DB-BD31-4B8C-83A1-F6EECF244321}">
                <p14:modId xmlns:p14="http://schemas.microsoft.com/office/powerpoint/2010/main" val="1096537404"/>
              </p:ext>
            </p:extLst>
          </p:nvPr>
        </p:nvGraphicFramePr>
        <p:xfrm>
          <a:off x="21724916" y="8036990"/>
          <a:ext cx="7457600" cy="553742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Chart 34"/>
          <p:cNvGraphicFramePr>
            <a:graphicFrameLocks/>
          </p:cNvGraphicFramePr>
          <p:nvPr>
            <p:extLst>
              <p:ext uri="{D42A27DB-BD31-4B8C-83A1-F6EECF244321}">
                <p14:modId xmlns:p14="http://schemas.microsoft.com/office/powerpoint/2010/main" val="700933617"/>
              </p:ext>
            </p:extLst>
          </p:nvPr>
        </p:nvGraphicFramePr>
        <p:xfrm>
          <a:off x="14990142" y="8056766"/>
          <a:ext cx="6038390" cy="525224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6" name="Chart 35"/>
          <p:cNvGraphicFramePr>
            <a:graphicFrameLocks/>
          </p:cNvGraphicFramePr>
          <p:nvPr>
            <p:extLst>
              <p:ext uri="{D42A27DB-BD31-4B8C-83A1-F6EECF244321}">
                <p14:modId xmlns:p14="http://schemas.microsoft.com/office/powerpoint/2010/main" val="1007218925"/>
              </p:ext>
            </p:extLst>
          </p:nvPr>
        </p:nvGraphicFramePr>
        <p:xfrm>
          <a:off x="14626875" y="15248007"/>
          <a:ext cx="7098041" cy="444294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3" name="Chart 42"/>
          <p:cNvGraphicFramePr>
            <a:graphicFrameLocks/>
          </p:cNvGraphicFramePr>
          <p:nvPr>
            <p:extLst>
              <p:ext uri="{D42A27DB-BD31-4B8C-83A1-F6EECF244321}">
                <p14:modId xmlns:p14="http://schemas.microsoft.com/office/powerpoint/2010/main" val="303879382"/>
              </p:ext>
            </p:extLst>
          </p:nvPr>
        </p:nvGraphicFramePr>
        <p:xfrm>
          <a:off x="21724916" y="15266214"/>
          <a:ext cx="6851529" cy="4561533"/>
        </p:xfrm>
        <a:graphic>
          <a:graphicData uri="http://schemas.openxmlformats.org/drawingml/2006/chart">
            <c:chart xmlns:c="http://schemas.openxmlformats.org/drawingml/2006/chart" xmlns:r="http://schemas.openxmlformats.org/officeDocument/2006/relationships" r:id="rId9"/>
          </a:graphicData>
        </a:graphic>
      </p:graphicFrame>
      <p:sp>
        <p:nvSpPr>
          <p:cNvPr id="44" name="TextBox 43"/>
          <p:cNvSpPr txBox="1"/>
          <p:nvPr/>
        </p:nvSpPr>
        <p:spPr>
          <a:xfrm>
            <a:off x="15906980" y="19511001"/>
            <a:ext cx="5221603" cy="1938992"/>
          </a:xfrm>
          <a:prstGeom prst="rect">
            <a:avLst/>
          </a:prstGeom>
          <a:noFill/>
        </p:spPr>
        <p:txBody>
          <a:bodyPr wrap="square" rtlCol="0">
            <a:spAutoFit/>
          </a:bodyPr>
          <a:lstStyle/>
          <a:p>
            <a:r>
              <a:rPr lang="en-US" sz="2400" dirty="0"/>
              <a:t>Figure 6: This shows the relationship between air flow and ambient temperature in all three pipes. Each pipe is color coded and in order from smallest to largest diameter.</a:t>
            </a:r>
          </a:p>
        </p:txBody>
      </p:sp>
      <p:sp>
        <p:nvSpPr>
          <p:cNvPr id="45" name="TextBox 44"/>
          <p:cNvSpPr txBox="1"/>
          <p:nvPr/>
        </p:nvSpPr>
        <p:spPr>
          <a:xfrm>
            <a:off x="8080837" y="15786931"/>
            <a:ext cx="5221603" cy="830997"/>
          </a:xfrm>
          <a:prstGeom prst="rect">
            <a:avLst/>
          </a:prstGeom>
          <a:noFill/>
        </p:spPr>
        <p:txBody>
          <a:bodyPr wrap="square" rtlCol="0">
            <a:spAutoFit/>
          </a:bodyPr>
          <a:lstStyle/>
          <a:p>
            <a:r>
              <a:rPr lang="en-US" sz="2400" dirty="0"/>
              <a:t>Figure 1: Diagram showing convection around a long horizontal pipe.</a:t>
            </a:r>
          </a:p>
        </p:txBody>
      </p:sp>
      <p:sp>
        <p:nvSpPr>
          <p:cNvPr id="46" name="TextBox 45"/>
          <p:cNvSpPr txBox="1"/>
          <p:nvPr/>
        </p:nvSpPr>
        <p:spPr>
          <a:xfrm>
            <a:off x="4542339" y="24596687"/>
            <a:ext cx="5221603" cy="830997"/>
          </a:xfrm>
          <a:prstGeom prst="rect">
            <a:avLst/>
          </a:prstGeom>
          <a:noFill/>
        </p:spPr>
        <p:txBody>
          <a:bodyPr wrap="square" rtlCol="0">
            <a:spAutoFit/>
          </a:bodyPr>
          <a:lstStyle/>
          <a:p>
            <a:r>
              <a:rPr lang="en-US" sz="2400" dirty="0"/>
              <a:t>Figure 2: Diagram showing the different between free and forced convection.</a:t>
            </a:r>
          </a:p>
        </p:txBody>
      </p:sp>
      <p:sp>
        <p:nvSpPr>
          <p:cNvPr id="47" name="Text Placeholder 20"/>
          <p:cNvSpPr>
            <a:spLocks noGrp="1"/>
          </p:cNvSpPr>
          <p:nvPr>
            <p:ph type="body" sz="quarter" idx="34"/>
          </p:nvPr>
        </p:nvSpPr>
        <p:spPr>
          <a:xfrm>
            <a:off x="29182516" y="27851874"/>
            <a:ext cx="12801600" cy="1219200"/>
          </a:xfrm>
          <a:solidFill>
            <a:schemeClr val="tx1">
              <a:lumMod val="75000"/>
              <a:lumOff val="25000"/>
            </a:schemeClr>
          </a:solidFill>
          <a:ln>
            <a:solidFill>
              <a:schemeClr val="tx1">
                <a:lumMod val="75000"/>
                <a:lumOff val="25000"/>
              </a:schemeClr>
            </a:solidFill>
          </a:ln>
        </p:spPr>
        <p:txBody>
          <a:bodyPr/>
          <a:lstStyle/>
          <a:p>
            <a:r>
              <a:rPr lang="en-US" dirty="0"/>
              <a:t>Acknowledgements</a:t>
            </a:r>
          </a:p>
        </p:txBody>
      </p:sp>
      <p:sp>
        <p:nvSpPr>
          <p:cNvPr id="51" name="Content Placeholder 21"/>
          <p:cNvSpPr>
            <a:spLocks noGrp="1"/>
          </p:cNvSpPr>
          <p:nvPr>
            <p:ph sz="quarter" idx="35"/>
          </p:nvPr>
        </p:nvSpPr>
        <p:spPr>
          <a:xfrm>
            <a:off x="29182516" y="29133298"/>
            <a:ext cx="12801600" cy="2495798"/>
          </a:xfrm>
        </p:spPr>
        <p:txBody>
          <a:bodyPr>
            <a:normAutofit/>
          </a:bodyPr>
          <a:lstStyle/>
          <a:p>
            <a:r>
              <a:rPr lang="en-US" dirty="0"/>
              <a:t>Figure 1: </a:t>
            </a:r>
            <a:r>
              <a:rPr lang="en-US" dirty="0">
                <a:hlinkClick r:id="rId10"/>
              </a:rPr>
              <a:t>https://www.comsol.com/blogs/modeling-natural-and-forced-convection-in-comsol-multiphysics/</a:t>
            </a:r>
            <a:endParaRPr lang="en-US" dirty="0"/>
          </a:p>
          <a:p>
            <a:r>
              <a:rPr lang="en-US" dirty="0"/>
              <a:t>Figure 2: </a:t>
            </a:r>
            <a:r>
              <a:rPr lang="en-US" dirty="0">
                <a:hlinkClick r:id="rId11"/>
              </a:rPr>
              <a:t>http://www.cradle-cfd.com/tec/column01/009.html</a:t>
            </a:r>
            <a:endParaRPr lang="en-US" dirty="0"/>
          </a:p>
          <a:p>
            <a:endParaRPr lang="en-US" dirty="0"/>
          </a:p>
        </p:txBody>
      </p:sp>
      <p:pic>
        <p:nvPicPr>
          <p:cNvPr id="24" name="Picture 23"/>
          <p:cNvPicPr>
            <a:picLocks noChangeAspect="1"/>
          </p:cNvPicPr>
          <p:nvPr/>
        </p:nvPicPr>
        <p:blipFill>
          <a:blip r:embed="rId12"/>
          <a:stretch>
            <a:fillRect/>
          </a:stretch>
        </p:blipFill>
        <p:spPr>
          <a:xfrm>
            <a:off x="123342" y="532982"/>
            <a:ext cx="10568296" cy="3139719"/>
          </a:xfrm>
          <a:prstGeom prst="rect">
            <a:avLst/>
          </a:prstGeom>
        </p:spPr>
      </p:pic>
      <p:pic>
        <p:nvPicPr>
          <p:cNvPr id="2" name="Picture 1">
            <a:extLst>
              <a:ext uri="{FF2B5EF4-FFF2-40B4-BE49-F238E27FC236}">
                <a16:creationId xmlns:a16="http://schemas.microsoft.com/office/drawing/2014/main" id="{AFBAD839-E4AC-A040-B8EB-E2721AABFB15}"/>
              </a:ext>
            </a:extLst>
          </p:cNvPr>
          <p:cNvPicPr>
            <a:picLocks noChangeAspect="1"/>
          </p:cNvPicPr>
          <p:nvPr/>
        </p:nvPicPr>
        <p:blipFill>
          <a:blip r:embed="rId13"/>
          <a:stretch>
            <a:fillRect/>
          </a:stretch>
        </p:blipFill>
        <p:spPr>
          <a:xfrm>
            <a:off x="34781066" y="6377338"/>
            <a:ext cx="7203049" cy="4992212"/>
          </a:xfrm>
          <a:prstGeom prst="rect">
            <a:avLst/>
          </a:prstGeom>
        </p:spPr>
      </p:pic>
      <p:pic>
        <p:nvPicPr>
          <p:cNvPr id="25" name="Picture 24">
            <a:extLst>
              <a:ext uri="{FF2B5EF4-FFF2-40B4-BE49-F238E27FC236}">
                <a16:creationId xmlns:a16="http://schemas.microsoft.com/office/drawing/2014/main" id="{284E2E46-F210-A24C-8A73-855CCA2F3A22}"/>
              </a:ext>
            </a:extLst>
          </p:cNvPr>
          <p:cNvPicPr>
            <a:picLocks noChangeAspect="1"/>
          </p:cNvPicPr>
          <p:nvPr/>
        </p:nvPicPr>
        <p:blipFill>
          <a:blip r:embed="rId14"/>
          <a:stretch>
            <a:fillRect/>
          </a:stretch>
        </p:blipFill>
        <p:spPr>
          <a:xfrm>
            <a:off x="32205949" y="6639204"/>
            <a:ext cx="2575117" cy="888597"/>
          </a:xfrm>
          <a:prstGeom prst="rect">
            <a:avLst/>
          </a:prstGeom>
        </p:spPr>
      </p:pic>
      <p:pic>
        <p:nvPicPr>
          <p:cNvPr id="26" name="Picture 25">
            <a:extLst>
              <a:ext uri="{FF2B5EF4-FFF2-40B4-BE49-F238E27FC236}">
                <a16:creationId xmlns:a16="http://schemas.microsoft.com/office/drawing/2014/main" id="{7745AA47-93F7-4A4D-B354-2D6EA3B74271}"/>
              </a:ext>
            </a:extLst>
          </p:cNvPr>
          <p:cNvPicPr>
            <a:picLocks noChangeAspect="1"/>
          </p:cNvPicPr>
          <p:nvPr/>
        </p:nvPicPr>
        <p:blipFill>
          <a:blip r:embed="rId15"/>
          <a:stretch>
            <a:fillRect/>
          </a:stretch>
        </p:blipFill>
        <p:spPr>
          <a:xfrm>
            <a:off x="22078950" y="23654287"/>
            <a:ext cx="6058703" cy="3265764"/>
          </a:xfrm>
          <a:prstGeom prst="rect">
            <a:avLst/>
          </a:prstGeom>
        </p:spPr>
      </p:pic>
      <p:pic>
        <p:nvPicPr>
          <p:cNvPr id="29" name="Picture 28">
            <a:extLst>
              <a:ext uri="{FF2B5EF4-FFF2-40B4-BE49-F238E27FC236}">
                <a16:creationId xmlns:a16="http://schemas.microsoft.com/office/drawing/2014/main" id="{5A78AA54-7F10-CD4D-860A-5F03CCBE4071}"/>
              </a:ext>
            </a:extLst>
          </p:cNvPr>
          <p:cNvPicPr>
            <a:picLocks noChangeAspect="1"/>
          </p:cNvPicPr>
          <p:nvPr/>
        </p:nvPicPr>
        <p:blipFill>
          <a:blip r:embed="rId16"/>
          <a:stretch>
            <a:fillRect/>
          </a:stretch>
        </p:blipFill>
        <p:spPr>
          <a:xfrm>
            <a:off x="19309211" y="23810331"/>
            <a:ext cx="2329671" cy="786356"/>
          </a:xfrm>
          <a:prstGeom prst="rect">
            <a:avLst/>
          </a:prstGeom>
        </p:spPr>
      </p:pic>
      <p:pic>
        <p:nvPicPr>
          <p:cNvPr id="33" name="Picture 32">
            <a:extLst>
              <a:ext uri="{FF2B5EF4-FFF2-40B4-BE49-F238E27FC236}">
                <a16:creationId xmlns:a16="http://schemas.microsoft.com/office/drawing/2014/main" id="{E29D9691-A54B-7247-958D-75190F9F4FB5}"/>
              </a:ext>
            </a:extLst>
          </p:cNvPr>
          <p:cNvPicPr>
            <a:picLocks noChangeAspect="1"/>
          </p:cNvPicPr>
          <p:nvPr/>
        </p:nvPicPr>
        <p:blipFill>
          <a:blip r:embed="rId17"/>
          <a:stretch>
            <a:fillRect/>
          </a:stretch>
        </p:blipFill>
        <p:spPr>
          <a:xfrm>
            <a:off x="34893645" y="12004064"/>
            <a:ext cx="2330245" cy="870091"/>
          </a:xfrm>
          <a:prstGeom prst="rect">
            <a:avLst/>
          </a:prstGeom>
        </p:spPr>
      </p:pic>
      <p:pic>
        <p:nvPicPr>
          <p:cNvPr id="42" name="Picture 41">
            <a:extLst>
              <a:ext uri="{FF2B5EF4-FFF2-40B4-BE49-F238E27FC236}">
                <a16:creationId xmlns:a16="http://schemas.microsoft.com/office/drawing/2014/main" id="{61F4ED9F-DBD3-7B45-A9B0-32BD777FD92F}"/>
              </a:ext>
            </a:extLst>
          </p:cNvPr>
          <p:cNvPicPr>
            <a:picLocks noChangeAspect="1"/>
          </p:cNvPicPr>
          <p:nvPr/>
        </p:nvPicPr>
        <p:blipFill>
          <a:blip r:embed="rId18"/>
          <a:stretch>
            <a:fillRect/>
          </a:stretch>
        </p:blipFill>
        <p:spPr>
          <a:xfrm>
            <a:off x="32687486" y="12099142"/>
            <a:ext cx="1688422" cy="771434"/>
          </a:xfrm>
          <a:prstGeom prst="rect">
            <a:avLst/>
          </a:prstGeom>
        </p:spPr>
      </p:pic>
      <p:pic>
        <p:nvPicPr>
          <p:cNvPr id="48" name="Picture 47">
            <a:extLst>
              <a:ext uri="{FF2B5EF4-FFF2-40B4-BE49-F238E27FC236}">
                <a16:creationId xmlns:a16="http://schemas.microsoft.com/office/drawing/2014/main" id="{CD43520A-64DF-BB41-886C-797226F4BB62}"/>
              </a:ext>
            </a:extLst>
          </p:cNvPr>
          <p:cNvPicPr>
            <a:picLocks noChangeAspect="1"/>
          </p:cNvPicPr>
          <p:nvPr/>
        </p:nvPicPr>
        <p:blipFill>
          <a:blip r:embed="rId19"/>
          <a:stretch>
            <a:fillRect/>
          </a:stretch>
        </p:blipFill>
        <p:spPr>
          <a:xfrm>
            <a:off x="16390087" y="28707848"/>
            <a:ext cx="2795752" cy="734570"/>
          </a:xfrm>
          <a:prstGeom prst="rect">
            <a:avLst/>
          </a:prstGeom>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Headlines</Template>
  <TotalTime>0</TotalTime>
  <Words>718</Words>
  <Application>Microsoft Macintosh PowerPoint</Application>
  <PresentationFormat>Custom</PresentationFormat>
  <Paragraphs>71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Cambria Math</vt:lpstr>
      <vt:lpstr>Medical Poster</vt:lpstr>
      <vt:lpstr>Convection in Horizontal Pipes By Brid Fillion, Aaron Spencer, Marshall Pletcher </vt:lpstr>
    </vt:vector>
  </TitlesOfParts>
  <Manager/>
  <Company/>
  <LinksUpToDate>false</LinksUpToDate>
  <SharedDoc>false</SharedDoc>
  <HyperlinksChanged>false</HyperlinksChanged>
  <AppVersion>16.0010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2018-04-25T13:04:38Z</dcterms:created>
  <dcterms:modified xsi:type="dcterms:W3CDTF">2018-05-03T19:44:14Z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