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handoutMasterIdLst>
    <p:handoutMasterId r:id="rId4"/>
  </p:handoutMasterIdLst>
  <p:sldIdLst>
    <p:sldId id="256" r:id="rId2"/>
  </p:sldIdLst>
  <p:sldSz cx="43891200" cy="32918400"/>
  <p:notesSz cx="7086600" cy="9429750"/>
  <p:defaultTextStyle>
    <a:defPPr>
      <a:defRPr lang="en-US"/>
    </a:defPPr>
    <a:lvl1pPr algn="l" rtl="0" eaLnBrk="0" fontAlgn="base" hangingPunct="0">
      <a:spcBef>
        <a:spcPct val="0"/>
      </a:spcBef>
      <a:spcAft>
        <a:spcPct val="0"/>
      </a:spcAft>
      <a:defRPr sz="9300" kern="1200">
        <a:solidFill>
          <a:schemeClr val="tx1"/>
        </a:solidFill>
        <a:latin typeface="Arial" panose="020B0604020202020204" pitchFamily="34" charset="0"/>
        <a:ea typeface="ヒラギノ角ゴ Pro W3" charset="-128"/>
        <a:cs typeface="+mn-cs"/>
      </a:defRPr>
    </a:lvl1pPr>
    <a:lvl2pPr marL="457200" algn="l" rtl="0" eaLnBrk="0" fontAlgn="base" hangingPunct="0">
      <a:spcBef>
        <a:spcPct val="0"/>
      </a:spcBef>
      <a:spcAft>
        <a:spcPct val="0"/>
      </a:spcAft>
      <a:defRPr sz="9300" kern="1200">
        <a:solidFill>
          <a:schemeClr val="tx1"/>
        </a:solidFill>
        <a:latin typeface="Arial" panose="020B0604020202020204" pitchFamily="34" charset="0"/>
        <a:ea typeface="ヒラギノ角ゴ Pro W3" charset="-128"/>
        <a:cs typeface="+mn-cs"/>
      </a:defRPr>
    </a:lvl2pPr>
    <a:lvl3pPr marL="914400" algn="l" rtl="0" eaLnBrk="0" fontAlgn="base" hangingPunct="0">
      <a:spcBef>
        <a:spcPct val="0"/>
      </a:spcBef>
      <a:spcAft>
        <a:spcPct val="0"/>
      </a:spcAft>
      <a:defRPr sz="9300" kern="1200">
        <a:solidFill>
          <a:schemeClr val="tx1"/>
        </a:solidFill>
        <a:latin typeface="Arial" panose="020B0604020202020204" pitchFamily="34" charset="0"/>
        <a:ea typeface="ヒラギノ角ゴ Pro W3" charset="-128"/>
        <a:cs typeface="+mn-cs"/>
      </a:defRPr>
    </a:lvl3pPr>
    <a:lvl4pPr marL="1371600" algn="l" rtl="0" eaLnBrk="0" fontAlgn="base" hangingPunct="0">
      <a:spcBef>
        <a:spcPct val="0"/>
      </a:spcBef>
      <a:spcAft>
        <a:spcPct val="0"/>
      </a:spcAft>
      <a:defRPr sz="9300" kern="1200">
        <a:solidFill>
          <a:schemeClr val="tx1"/>
        </a:solidFill>
        <a:latin typeface="Arial" panose="020B0604020202020204" pitchFamily="34" charset="0"/>
        <a:ea typeface="ヒラギノ角ゴ Pro W3" charset="-128"/>
        <a:cs typeface="+mn-cs"/>
      </a:defRPr>
    </a:lvl4pPr>
    <a:lvl5pPr marL="1828800" algn="l" rtl="0" eaLnBrk="0" fontAlgn="base" hangingPunct="0">
      <a:spcBef>
        <a:spcPct val="0"/>
      </a:spcBef>
      <a:spcAft>
        <a:spcPct val="0"/>
      </a:spcAft>
      <a:defRPr sz="9300" kern="1200">
        <a:solidFill>
          <a:schemeClr val="tx1"/>
        </a:solidFill>
        <a:latin typeface="Arial" panose="020B0604020202020204" pitchFamily="34" charset="0"/>
        <a:ea typeface="ヒラギノ角ゴ Pro W3" charset="-128"/>
        <a:cs typeface="+mn-cs"/>
      </a:defRPr>
    </a:lvl5pPr>
    <a:lvl6pPr marL="2286000" algn="l" defTabSz="914400" rtl="0" eaLnBrk="1" latinLnBrk="0" hangingPunct="1">
      <a:defRPr sz="9300" kern="1200">
        <a:solidFill>
          <a:schemeClr val="tx1"/>
        </a:solidFill>
        <a:latin typeface="Arial" panose="020B0604020202020204" pitchFamily="34" charset="0"/>
        <a:ea typeface="ヒラギノ角ゴ Pro W3" charset="-128"/>
        <a:cs typeface="+mn-cs"/>
      </a:defRPr>
    </a:lvl6pPr>
    <a:lvl7pPr marL="2743200" algn="l" defTabSz="914400" rtl="0" eaLnBrk="1" latinLnBrk="0" hangingPunct="1">
      <a:defRPr sz="9300" kern="1200">
        <a:solidFill>
          <a:schemeClr val="tx1"/>
        </a:solidFill>
        <a:latin typeface="Arial" panose="020B0604020202020204" pitchFamily="34" charset="0"/>
        <a:ea typeface="ヒラギノ角ゴ Pro W3" charset="-128"/>
        <a:cs typeface="+mn-cs"/>
      </a:defRPr>
    </a:lvl7pPr>
    <a:lvl8pPr marL="3200400" algn="l" defTabSz="914400" rtl="0" eaLnBrk="1" latinLnBrk="0" hangingPunct="1">
      <a:defRPr sz="9300" kern="1200">
        <a:solidFill>
          <a:schemeClr val="tx1"/>
        </a:solidFill>
        <a:latin typeface="Arial" panose="020B0604020202020204" pitchFamily="34" charset="0"/>
        <a:ea typeface="ヒラギノ角ゴ Pro W3" charset="-128"/>
        <a:cs typeface="+mn-cs"/>
      </a:defRPr>
    </a:lvl8pPr>
    <a:lvl9pPr marL="3657600" algn="l" defTabSz="914400" rtl="0" eaLnBrk="1" latinLnBrk="0" hangingPunct="1">
      <a:defRPr sz="9300" kern="1200">
        <a:solidFill>
          <a:schemeClr val="tx1"/>
        </a:solidFill>
        <a:latin typeface="Arial" panose="020B0604020202020204" pitchFamily="34" charset="0"/>
        <a:ea typeface="ヒラギノ角ゴ Pro W3" charset="-128"/>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horpe, Alexander J" initials="TAJ" lastIdx="1" clrIdx="0">
    <p:extLst>
      <p:ext uri="{19B8F6BF-5375-455C-9EA6-DF929625EA0E}">
        <p15:presenceInfo xmlns:p15="http://schemas.microsoft.com/office/powerpoint/2012/main" userId="Thorpe, Alexander J" providerId="None"/>
      </p:ext>
    </p:extLst>
  </p:cmAuthor>
  <p:cmAuthor id="2" name="Heath, Nicholas D" initials="HND" lastIdx="2" clrIdx="1">
    <p:extLst>
      <p:ext uri="{19B8F6BF-5375-455C-9EA6-DF929625EA0E}">
        <p15:presenceInfo xmlns:p15="http://schemas.microsoft.com/office/powerpoint/2012/main" userId="Heath, Nicholas D" providerId="None"/>
      </p:ext>
    </p:extLst>
  </p:cmAuthor>
  <p:cmAuthor id="3" name="Jennifer Halloran" initials="JH" lastIdx="2" clrIdx="2">
    <p:extLst>
      <p:ext uri="{19B8F6BF-5375-455C-9EA6-DF929625EA0E}">
        <p15:presenceInfo xmlns:p15="http://schemas.microsoft.com/office/powerpoint/2012/main" userId="cf13c8a1-e67a-4020-ae6e-989a771bd91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593"/>
    <a:srgbClr val="CCE7EC"/>
    <a:srgbClr val="FBFD9D"/>
    <a:srgbClr val="A8F793"/>
    <a:srgbClr val="C9FFC9"/>
    <a:srgbClr val="DCEFF0"/>
    <a:srgbClr val="FED5D2"/>
    <a:srgbClr val="FDAE99"/>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011"/>
    <p:restoredTop sz="94643"/>
  </p:normalViewPr>
  <p:slideViewPr>
    <p:cSldViewPr snapToGrid="0">
      <p:cViewPr varScale="1">
        <p:scale>
          <a:sx n="18" d="100"/>
          <a:sy n="18" d="100"/>
        </p:scale>
        <p:origin x="688" y="392"/>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6EF0D20-305B-4128-8FEC-0D44738EF60B}"/>
              </a:ext>
            </a:extLst>
          </p:cNvPr>
          <p:cNvSpPr>
            <a:spLocks noGrp="1"/>
          </p:cNvSpPr>
          <p:nvPr>
            <p:ph type="hdr" sz="quarter"/>
          </p:nvPr>
        </p:nvSpPr>
        <p:spPr>
          <a:xfrm>
            <a:off x="0" y="0"/>
            <a:ext cx="3070225" cy="473075"/>
          </a:xfrm>
          <a:prstGeom prst="rect">
            <a:avLst/>
          </a:prstGeom>
        </p:spPr>
        <p:txBody>
          <a:bodyPr vert="horz" lIns="91440" tIns="45720" rIns="91440" bIns="45720" rtlCol="0"/>
          <a:lstStyle>
            <a:lvl1pPr algn="l" eaLnBrk="1" hangingPunct="1">
              <a:defRPr sz="1200" smtClean="0">
                <a:latin typeface="Arial" charset="0"/>
              </a:defRPr>
            </a:lvl1pPr>
          </a:lstStyle>
          <a:p>
            <a:pPr>
              <a:defRPr/>
            </a:pPr>
            <a:endParaRPr lang="en-US"/>
          </a:p>
        </p:txBody>
      </p:sp>
      <p:sp>
        <p:nvSpPr>
          <p:cNvPr id="3" name="Date Placeholder 2">
            <a:extLst>
              <a:ext uri="{FF2B5EF4-FFF2-40B4-BE49-F238E27FC236}">
                <a16:creationId xmlns:a16="http://schemas.microsoft.com/office/drawing/2014/main" id="{8CF327AE-D589-4C19-B745-F4ECBF435122}"/>
              </a:ext>
            </a:extLst>
          </p:cNvPr>
          <p:cNvSpPr>
            <a:spLocks noGrp="1"/>
          </p:cNvSpPr>
          <p:nvPr>
            <p:ph type="dt" sz="quarter" idx="1"/>
          </p:nvPr>
        </p:nvSpPr>
        <p:spPr>
          <a:xfrm>
            <a:off x="4014788" y="0"/>
            <a:ext cx="3070225" cy="473075"/>
          </a:xfrm>
          <a:prstGeom prst="rect">
            <a:avLst/>
          </a:prstGeom>
        </p:spPr>
        <p:txBody>
          <a:bodyPr vert="horz" lIns="91440" tIns="45720" rIns="91440" bIns="45720" rtlCol="0"/>
          <a:lstStyle>
            <a:lvl1pPr algn="r" eaLnBrk="1" hangingPunct="1">
              <a:defRPr sz="1200" smtClean="0">
                <a:latin typeface="Arial" charset="0"/>
              </a:defRPr>
            </a:lvl1pPr>
          </a:lstStyle>
          <a:p>
            <a:pPr>
              <a:defRPr/>
            </a:pPr>
            <a:fld id="{E82E8AC9-F5D7-3D44-B224-E46A75DF8C7C}" type="datetimeFigureOut">
              <a:rPr lang="en-US"/>
              <a:pPr>
                <a:defRPr/>
              </a:pPr>
              <a:t>5/4/18</a:t>
            </a:fld>
            <a:endParaRPr lang="en-US"/>
          </a:p>
        </p:txBody>
      </p:sp>
      <p:sp>
        <p:nvSpPr>
          <p:cNvPr id="4" name="Footer Placeholder 3">
            <a:extLst>
              <a:ext uri="{FF2B5EF4-FFF2-40B4-BE49-F238E27FC236}">
                <a16:creationId xmlns:a16="http://schemas.microsoft.com/office/drawing/2014/main" id="{7F14B34A-E0D3-4A84-B933-7E32CB930E1D}"/>
              </a:ext>
            </a:extLst>
          </p:cNvPr>
          <p:cNvSpPr>
            <a:spLocks noGrp="1"/>
          </p:cNvSpPr>
          <p:nvPr>
            <p:ph type="ftr" sz="quarter" idx="2"/>
          </p:nvPr>
        </p:nvSpPr>
        <p:spPr>
          <a:xfrm>
            <a:off x="0" y="8956675"/>
            <a:ext cx="3070225" cy="473075"/>
          </a:xfrm>
          <a:prstGeom prst="rect">
            <a:avLst/>
          </a:prstGeom>
        </p:spPr>
        <p:txBody>
          <a:bodyPr vert="horz" lIns="91440" tIns="45720" rIns="91440" bIns="45720" rtlCol="0" anchor="b"/>
          <a:lstStyle>
            <a:lvl1pPr algn="l" eaLnBrk="1" hangingPunct="1">
              <a:defRPr sz="1200" smtClean="0">
                <a:latin typeface="Arial" charset="0"/>
              </a:defRPr>
            </a:lvl1pPr>
          </a:lstStyle>
          <a:p>
            <a:pPr>
              <a:defRPr/>
            </a:pPr>
            <a:endParaRPr lang="en-US"/>
          </a:p>
        </p:txBody>
      </p:sp>
      <p:sp>
        <p:nvSpPr>
          <p:cNvPr id="5" name="Slide Number Placeholder 4">
            <a:extLst>
              <a:ext uri="{FF2B5EF4-FFF2-40B4-BE49-F238E27FC236}">
                <a16:creationId xmlns:a16="http://schemas.microsoft.com/office/drawing/2014/main" id="{38575C04-423A-4AE4-9A10-B7DD0C0FFCF2}"/>
              </a:ext>
            </a:extLst>
          </p:cNvPr>
          <p:cNvSpPr>
            <a:spLocks noGrp="1"/>
          </p:cNvSpPr>
          <p:nvPr>
            <p:ph type="sldNum" sz="quarter" idx="3"/>
          </p:nvPr>
        </p:nvSpPr>
        <p:spPr>
          <a:xfrm>
            <a:off x="4014788" y="8956675"/>
            <a:ext cx="3070225" cy="473075"/>
          </a:xfrm>
          <a:prstGeom prst="rect">
            <a:avLst/>
          </a:prstGeom>
        </p:spPr>
        <p:txBody>
          <a:bodyPr vert="horz" lIns="91440" tIns="45720" rIns="91440" bIns="45720" rtlCol="0" anchor="b"/>
          <a:lstStyle>
            <a:lvl1pPr algn="r" eaLnBrk="1" hangingPunct="1">
              <a:defRPr sz="1200" smtClean="0">
                <a:latin typeface="Arial" charset="0"/>
              </a:defRPr>
            </a:lvl1pPr>
          </a:lstStyle>
          <a:p>
            <a:pPr>
              <a:defRPr/>
            </a:pPr>
            <a:fld id="{6D67CEE5-F673-45F7-827C-618F3EE59EC0}"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26162FF-4EBB-4486-B20B-FF5AB9B1730F}"/>
              </a:ext>
            </a:extLst>
          </p:cNvPr>
          <p:cNvSpPr>
            <a:spLocks noGrp="1"/>
          </p:cNvSpPr>
          <p:nvPr>
            <p:ph type="hdr" sz="quarter"/>
          </p:nvPr>
        </p:nvSpPr>
        <p:spPr>
          <a:xfrm>
            <a:off x="0" y="0"/>
            <a:ext cx="3070225" cy="471488"/>
          </a:xfrm>
          <a:prstGeom prst="rect">
            <a:avLst/>
          </a:prstGeom>
        </p:spPr>
        <p:txBody>
          <a:bodyPr vert="horz" lIns="91440" tIns="45720" rIns="91440" bIns="45720" rtlCol="0"/>
          <a:lstStyle>
            <a:lvl1pPr algn="l" eaLnBrk="1" hangingPunct="1">
              <a:defRPr sz="1200">
                <a:latin typeface="Arial" pitchFamily="-65" charset="0"/>
                <a:ea typeface="+mn-ea"/>
                <a:cs typeface="+mn-cs"/>
              </a:defRPr>
            </a:lvl1pPr>
          </a:lstStyle>
          <a:p>
            <a:pPr>
              <a:defRPr/>
            </a:pPr>
            <a:endParaRPr lang="en-US"/>
          </a:p>
        </p:txBody>
      </p:sp>
      <p:sp>
        <p:nvSpPr>
          <p:cNvPr id="3" name="Date Placeholder 2">
            <a:extLst>
              <a:ext uri="{FF2B5EF4-FFF2-40B4-BE49-F238E27FC236}">
                <a16:creationId xmlns:a16="http://schemas.microsoft.com/office/drawing/2014/main" id="{DD2CC4C1-8ABF-4554-AA31-5BE27D587D17}"/>
              </a:ext>
            </a:extLst>
          </p:cNvPr>
          <p:cNvSpPr>
            <a:spLocks noGrp="1"/>
          </p:cNvSpPr>
          <p:nvPr>
            <p:ph type="dt" idx="1"/>
          </p:nvPr>
        </p:nvSpPr>
        <p:spPr>
          <a:xfrm>
            <a:off x="4014788" y="0"/>
            <a:ext cx="3070225" cy="4714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smtClean="0">
                <a:latin typeface="Arial" charset="0"/>
              </a:defRPr>
            </a:lvl1pPr>
          </a:lstStyle>
          <a:p>
            <a:pPr>
              <a:defRPr/>
            </a:pPr>
            <a:fld id="{1A915496-2BBB-4131-8666-1C28C74EEC0A}" type="datetime1">
              <a:rPr lang="en-US" altLang="x-none"/>
              <a:pPr>
                <a:defRPr/>
              </a:pPr>
              <a:t>5/4/18</a:t>
            </a:fld>
            <a:endParaRPr lang="en-US" altLang="x-none"/>
          </a:p>
        </p:txBody>
      </p:sp>
      <p:sp>
        <p:nvSpPr>
          <p:cNvPr id="4" name="Slide Image Placeholder 3">
            <a:extLst>
              <a:ext uri="{FF2B5EF4-FFF2-40B4-BE49-F238E27FC236}">
                <a16:creationId xmlns:a16="http://schemas.microsoft.com/office/drawing/2014/main" id="{392EF279-0A39-430E-AD39-9CBCE4285034}"/>
              </a:ext>
            </a:extLst>
          </p:cNvPr>
          <p:cNvSpPr>
            <a:spLocks noGrp="1" noRot="1" noChangeAspect="1"/>
          </p:cNvSpPr>
          <p:nvPr>
            <p:ph type="sldImg" idx="2"/>
          </p:nvPr>
        </p:nvSpPr>
        <p:spPr>
          <a:xfrm>
            <a:off x="1185863" y="708025"/>
            <a:ext cx="4714875" cy="3535363"/>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F938AB33-64E5-4D6C-A626-31DA1605601F}"/>
              </a:ext>
            </a:extLst>
          </p:cNvPr>
          <p:cNvSpPr>
            <a:spLocks noGrp="1"/>
          </p:cNvSpPr>
          <p:nvPr>
            <p:ph type="body" sz="quarter" idx="3"/>
          </p:nvPr>
        </p:nvSpPr>
        <p:spPr>
          <a:xfrm>
            <a:off x="708025" y="4479925"/>
            <a:ext cx="5670550" cy="424338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0595A616-385E-4255-96A2-97A4C3F13521}"/>
              </a:ext>
            </a:extLst>
          </p:cNvPr>
          <p:cNvSpPr>
            <a:spLocks noGrp="1"/>
          </p:cNvSpPr>
          <p:nvPr>
            <p:ph type="ftr" sz="quarter" idx="4"/>
          </p:nvPr>
        </p:nvSpPr>
        <p:spPr>
          <a:xfrm>
            <a:off x="0" y="8956675"/>
            <a:ext cx="3070225" cy="471488"/>
          </a:xfrm>
          <a:prstGeom prst="rect">
            <a:avLst/>
          </a:prstGeom>
        </p:spPr>
        <p:txBody>
          <a:bodyPr vert="horz" lIns="91440" tIns="45720" rIns="91440" bIns="45720" rtlCol="0" anchor="b"/>
          <a:lstStyle>
            <a:lvl1pPr algn="l" eaLnBrk="1" hangingPunct="1">
              <a:defRPr sz="1200">
                <a:latin typeface="Arial" pitchFamily="-65" charset="0"/>
                <a:ea typeface="+mn-ea"/>
                <a:cs typeface="+mn-cs"/>
              </a:defRPr>
            </a:lvl1pPr>
          </a:lstStyle>
          <a:p>
            <a:pPr>
              <a:defRPr/>
            </a:pPr>
            <a:endParaRPr lang="en-US"/>
          </a:p>
        </p:txBody>
      </p:sp>
      <p:sp>
        <p:nvSpPr>
          <p:cNvPr id="7" name="Slide Number Placeholder 6">
            <a:extLst>
              <a:ext uri="{FF2B5EF4-FFF2-40B4-BE49-F238E27FC236}">
                <a16:creationId xmlns:a16="http://schemas.microsoft.com/office/drawing/2014/main" id="{0216481B-593F-433B-B9F8-4F12229F615A}"/>
              </a:ext>
            </a:extLst>
          </p:cNvPr>
          <p:cNvSpPr>
            <a:spLocks noGrp="1"/>
          </p:cNvSpPr>
          <p:nvPr>
            <p:ph type="sldNum" sz="quarter" idx="5"/>
          </p:nvPr>
        </p:nvSpPr>
        <p:spPr>
          <a:xfrm>
            <a:off x="4014788" y="8956675"/>
            <a:ext cx="3070225" cy="4714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Arial" charset="0"/>
              </a:defRPr>
            </a:lvl1pPr>
          </a:lstStyle>
          <a:p>
            <a:pPr>
              <a:defRPr/>
            </a:pPr>
            <a:fld id="{7C12D4AD-64B4-40A8-AD8E-9E7D25D7E73F}" type="slidenum">
              <a:rPr lang="en-US" altLang="x-none"/>
              <a:pPr>
                <a:defRPr/>
              </a:pPr>
              <a:t>‹#›</a:t>
            </a:fld>
            <a:endParaRPr lang="en-US" altLang="x-none"/>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1pPr>
    <a:lvl2pPr marL="4572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2pPr>
    <a:lvl3pPr marL="9144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3pPr>
    <a:lvl4pPr marL="13716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4pPr>
    <a:lvl5pPr marL="18288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2922E715-F74D-46F7-A0BF-7B1D2C3956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2" name="Notes Placeholder 2">
            <a:extLst>
              <a:ext uri="{FF2B5EF4-FFF2-40B4-BE49-F238E27FC236}">
                <a16:creationId xmlns:a16="http://schemas.microsoft.com/office/drawing/2014/main" id="{5F4286F7-7F5A-40F0-BC01-AA1A7C39207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t>After analysis of the H1NMR for the final product, it does not appear to represent the expected product. The major components were identified in the compound, but the variants were hard to distinguish. Both a ferrocenyl group and a p-benzene ring were identified, but the configuration of their exact functional groups and structure are undefined. The concentration was not high enough to get a useful carbon NMR and an IR spectrum was not taken due to time. </a:t>
            </a:r>
          </a:p>
          <a:p>
            <a:pPr eaLnBrk="1" hangingPunct="1">
              <a:spcBef>
                <a:spcPct val="0"/>
              </a:spcBef>
            </a:pPr>
            <a:endParaRPr lang="en-US" altLang="en-US">
              <a:ea typeface="ヒラギノ角ゴ Pro W3" charset="-128"/>
              <a:cs typeface="Calibri"/>
            </a:endParaRPr>
          </a:p>
        </p:txBody>
      </p:sp>
      <p:sp>
        <p:nvSpPr>
          <p:cNvPr id="15363" name="Slide Number Placeholder 3">
            <a:extLst>
              <a:ext uri="{FF2B5EF4-FFF2-40B4-BE49-F238E27FC236}">
                <a16:creationId xmlns:a16="http://schemas.microsoft.com/office/drawing/2014/main" id="{2A89AB6E-67EF-4813-A6B0-236669E5053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ヒラギノ角ゴ Pro W3" charset="-128"/>
              </a:defRPr>
            </a:lvl1pPr>
            <a:lvl2pPr marL="742950" indent="-285750">
              <a:spcBef>
                <a:spcPct val="30000"/>
              </a:spcBef>
              <a:defRPr sz="1200">
                <a:solidFill>
                  <a:schemeClr val="tx1"/>
                </a:solidFill>
                <a:latin typeface="Calibri" panose="020F0502020204030204" pitchFamily="34" charset="0"/>
                <a:ea typeface="ヒラギノ角ゴ Pro W3" charset="-128"/>
              </a:defRPr>
            </a:lvl2pPr>
            <a:lvl3pPr marL="1143000" indent="-228600">
              <a:spcBef>
                <a:spcPct val="30000"/>
              </a:spcBef>
              <a:defRPr sz="1200">
                <a:solidFill>
                  <a:schemeClr val="tx1"/>
                </a:solidFill>
                <a:latin typeface="Calibri" panose="020F0502020204030204" pitchFamily="34" charset="0"/>
                <a:ea typeface="ヒラギノ角ゴ Pro W3" charset="-128"/>
              </a:defRPr>
            </a:lvl3pPr>
            <a:lvl4pPr marL="1600200" indent="-228600">
              <a:spcBef>
                <a:spcPct val="30000"/>
              </a:spcBef>
              <a:defRPr sz="1200">
                <a:solidFill>
                  <a:schemeClr val="tx1"/>
                </a:solidFill>
                <a:latin typeface="Calibri" panose="020F0502020204030204" pitchFamily="34" charset="0"/>
                <a:ea typeface="ヒラギノ角ゴ Pro W3" charset="-128"/>
              </a:defRPr>
            </a:lvl4pPr>
            <a:lvl5pPr marL="2057400" indent="-228600">
              <a:spcBef>
                <a:spcPct val="30000"/>
              </a:spcBef>
              <a:defRPr sz="1200">
                <a:solidFill>
                  <a:schemeClr val="tx1"/>
                </a:solidFill>
                <a:latin typeface="Calibri" panose="020F0502020204030204" pitchFamily="34" charset="0"/>
                <a:ea typeface="ヒラギノ角ゴ Pro W3"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charset="-128"/>
              </a:defRPr>
            </a:lvl9pPr>
          </a:lstStyle>
          <a:p>
            <a:pPr>
              <a:spcBef>
                <a:spcPct val="0"/>
              </a:spcBef>
            </a:pPr>
            <a:fld id="{0A9807D3-D5C3-462A-99BC-02EFCE85CD9C}" type="slidenum">
              <a:rPr lang="en-US" altLang="en-US">
                <a:latin typeface="Arial" panose="020B0604020202020204" pitchFamily="34" charset="0"/>
              </a:rPr>
              <a:pPr>
                <a:spcBef>
                  <a:spcPct val="0"/>
                </a:spcBef>
              </a:pPr>
              <a:t>1</a:t>
            </a:fld>
            <a:endParaRPr lang="en-US"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a:t>Click to edit Master title style</a:t>
            </a:r>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id="{A4163874-B2FA-4BDD-8469-CAA0568D3DFC}"/>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109C7057-4C40-4506-9D1A-51275AA1162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1A39DDD9-84B5-455B-8847-04E89D85896B}"/>
              </a:ext>
            </a:extLst>
          </p:cNvPr>
          <p:cNvSpPr>
            <a:spLocks noGrp="1" noChangeArrowheads="1"/>
          </p:cNvSpPr>
          <p:nvPr>
            <p:ph type="sldNum" sz="quarter" idx="12"/>
          </p:nvPr>
        </p:nvSpPr>
        <p:spPr>
          <a:ln/>
        </p:spPr>
        <p:txBody>
          <a:bodyPr/>
          <a:lstStyle>
            <a:lvl1pPr>
              <a:defRPr/>
            </a:lvl1pPr>
          </a:lstStyle>
          <a:p>
            <a:pPr>
              <a:defRPr/>
            </a:pPr>
            <a:fld id="{788BD199-499C-4A28-8BC3-7354BB64957E}" type="slidenum">
              <a:rPr lang="en-US" altLang="x-none"/>
              <a:pPr>
                <a:defRPr/>
              </a:pPr>
              <a:t>‹#›</a:t>
            </a:fld>
            <a:endParaRPr lang="en-US" altLang="x-none"/>
          </a:p>
        </p:txBody>
      </p:sp>
    </p:spTree>
    <p:extLst>
      <p:ext uri="{BB962C8B-B14F-4D97-AF65-F5344CB8AC3E}">
        <p14:creationId xmlns:p14="http://schemas.microsoft.com/office/powerpoint/2010/main" val="41200094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DB7B69F6-7680-4B5E-B4E1-3270BA6527A7}"/>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63C37D4A-6B19-4DBA-ACF0-2169FD2AB9E1}"/>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FC88B960-7AEC-4CCA-A885-711AA1B40D64}"/>
              </a:ext>
            </a:extLst>
          </p:cNvPr>
          <p:cNvSpPr>
            <a:spLocks noGrp="1" noChangeArrowheads="1"/>
          </p:cNvSpPr>
          <p:nvPr>
            <p:ph type="sldNum" sz="quarter" idx="12"/>
          </p:nvPr>
        </p:nvSpPr>
        <p:spPr>
          <a:ln/>
        </p:spPr>
        <p:txBody>
          <a:bodyPr/>
          <a:lstStyle>
            <a:lvl1pPr>
              <a:defRPr/>
            </a:lvl1pPr>
          </a:lstStyle>
          <a:p>
            <a:pPr>
              <a:defRPr/>
            </a:pPr>
            <a:fld id="{E996E3B3-16C3-4E43-BEA5-EDFB42546EE0}" type="slidenum">
              <a:rPr lang="en-US" altLang="x-none"/>
              <a:pPr>
                <a:defRPr/>
              </a:pPr>
              <a:t>‹#›</a:t>
            </a:fld>
            <a:endParaRPr lang="en-US" altLang="x-none"/>
          </a:p>
        </p:txBody>
      </p:sp>
    </p:spTree>
    <p:extLst>
      <p:ext uri="{BB962C8B-B14F-4D97-AF65-F5344CB8AC3E}">
        <p14:creationId xmlns:p14="http://schemas.microsoft.com/office/powerpoint/2010/main" val="13654264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91EB7D61-67D8-4FED-89EF-97F6EE6E504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97139835-11F3-499A-9E22-FCF6166C6DF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A947D657-40F4-49B1-A25B-57B6FABD9DDE}"/>
              </a:ext>
            </a:extLst>
          </p:cNvPr>
          <p:cNvSpPr>
            <a:spLocks noGrp="1" noChangeArrowheads="1"/>
          </p:cNvSpPr>
          <p:nvPr>
            <p:ph type="sldNum" sz="quarter" idx="12"/>
          </p:nvPr>
        </p:nvSpPr>
        <p:spPr>
          <a:ln/>
        </p:spPr>
        <p:txBody>
          <a:bodyPr/>
          <a:lstStyle>
            <a:lvl1pPr>
              <a:defRPr/>
            </a:lvl1pPr>
          </a:lstStyle>
          <a:p>
            <a:pPr>
              <a:defRPr/>
            </a:pPr>
            <a:fld id="{3BDC6237-8479-4237-8DD4-8ABD8D911137}" type="slidenum">
              <a:rPr lang="en-US" altLang="x-none"/>
              <a:pPr>
                <a:defRPr/>
              </a:pPr>
              <a:t>‹#›</a:t>
            </a:fld>
            <a:endParaRPr lang="en-US" altLang="x-none"/>
          </a:p>
        </p:txBody>
      </p:sp>
    </p:spTree>
    <p:extLst>
      <p:ext uri="{BB962C8B-B14F-4D97-AF65-F5344CB8AC3E}">
        <p14:creationId xmlns:p14="http://schemas.microsoft.com/office/powerpoint/2010/main" val="30355688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3925" y="7680325"/>
            <a:ext cx="19675475" cy="217249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0" y="7680325"/>
            <a:ext cx="19675475" cy="217249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FE9C0730-FBDA-47AA-B7BF-FAB4F94D6864}"/>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530776D6-C394-403B-B283-4C2F43F39E3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C61B90EB-4E9B-4B6C-B8B0-9F2D6FF9F279}"/>
              </a:ext>
            </a:extLst>
          </p:cNvPr>
          <p:cNvSpPr>
            <a:spLocks noGrp="1" noChangeArrowheads="1"/>
          </p:cNvSpPr>
          <p:nvPr>
            <p:ph type="sldNum" sz="quarter" idx="12"/>
          </p:nvPr>
        </p:nvSpPr>
        <p:spPr>
          <a:ln/>
        </p:spPr>
        <p:txBody>
          <a:bodyPr/>
          <a:lstStyle>
            <a:lvl1pPr>
              <a:defRPr/>
            </a:lvl1pPr>
          </a:lstStyle>
          <a:p>
            <a:pPr>
              <a:defRPr/>
            </a:pPr>
            <a:fld id="{0C3A499D-CAF6-4A1F-893B-7654B0496748}" type="slidenum">
              <a:rPr lang="en-US" altLang="x-none"/>
              <a:pPr>
                <a:defRPr/>
              </a:pPr>
              <a:t>‹#›</a:t>
            </a:fld>
            <a:endParaRPr lang="en-US" altLang="x-none"/>
          </a:p>
        </p:txBody>
      </p:sp>
    </p:spTree>
    <p:extLst>
      <p:ext uri="{BB962C8B-B14F-4D97-AF65-F5344CB8AC3E}">
        <p14:creationId xmlns:p14="http://schemas.microsoft.com/office/powerpoint/2010/main" val="18726268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191A7892-0BFC-4B7E-A360-37E0571353AE}"/>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id="{341BD399-B910-4038-B889-3CA20C3C4B01}"/>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1448B9F2-27B6-4F18-8963-03796833794C}"/>
              </a:ext>
            </a:extLst>
          </p:cNvPr>
          <p:cNvSpPr>
            <a:spLocks noGrp="1" noChangeArrowheads="1"/>
          </p:cNvSpPr>
          <p:nvPr>
            <p:ph type="sldNum" sz="quarter" idx="12"/>
          </p:nvPr>
        </p:nvSpPr>
        <p:spPr>
          <a:ln/>
        </p:spPr>
        <p:txBody>
          <a:bodyPr/>
          <a:lstStyle>
            <a:lvl1pPr>
              <a:defRPr/>
            </a:lvl1pPr>
          </a:lstStyle>
          <a:p>
            <a:pPr>
              <a:defRPr/>
            </a:pPr>
            <a:fld id="{F7E632B9-B7BD-465E-B217-6EAAD0F52953}" type="slidenum">
              <a:rPr lang="en-US" altLang="x-none"/>
              <a:pPr>
                <a:defRPr/>
              </a:pPr>
              <a:t>‹#›</a:t>
            </a:fld>
            <a:endParaRPr lang="en-US" altLang="x-none"/>
          </a:p>
        </p:txBody>
      </p:sp>
    </p:spTree>
    <p:extLst>
      <p:ext uri="{BB962C8B-B14F-4D97-AF65-F5344CB8AC3E}">
        <p14:creationId xmlns:p14="http://schemas.microsoft.com/office/powerpoint/2010/main" val="963613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82B1CF78-972B-46A7-968E-A5E92DA5F4BA}"/>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id="{B635B7EC-6E84-4065-AE38-805D89C9FB2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61F698FE-13C0-4408-B0F2-46C6868CFBDC}"/>
              </a:ext>
            </a:extLst>
          </p:cNvPr>
          <p:cNvSpPr>
            <a:spLocks noGrp="1" noChangeArrowheads="1"/>
          </p:cNvSpPr>
          <p:nvPr>
            <p:ph type="sldNum" sz="quarter" idx="12"/>
          </p:nvPr>
        </p:nvSpPr>
        <p:spPr>
          <a:ln/>
        </p:spPr>
        <p:txBody>
          <a:bodyPr/>
          <a:lstStyle>
            <a:lvl1pPr>
              <a:defRPr/>
            </a:lvl1pPr>
          </a:lstStyle>
          <a:p>
            <a:pPr>
              <a:defRPr/>
            </a:pPr>
            <a:fld id="{F5E058CD-A647-4FA4-9CF3-3A447E75836F}" type="slidenum">
              <a:rPr lang="en-US" altLang="x-none"/>
              <a:pPr>
                <a:defRPr/>
              </a:pPr>
              <a:t>‹#›</a:t>
            </a:fld>
            <a:endParaRPr lang="en-US" altLang="x-none"/>
          </a:p>
        </p:txBody>
      </p:sp>
    </p:spTree>
    <p:extLst>
      <p:ext uri="{BB962C8B-B14F-4D97-AF65-F5344CB8AC3E}">
        <p14:creationId xmlns:p14="http://schemas.microsoft.com/office/powerpoint/2010/main" val="547424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7D5F786-FDD1-4AC8-8BE4-325A91AE7DF4}"/>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id="{9FB9BEAA-2029-47D7-AFD5-BA456325107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4766ADC0-C9E8-4A4C-BF88-3DC67B15EB03}"/>
              </a:ext>
            </a:extLst>
          </p:cNvPr>
          <p:cNvSpPr>
            <a:spLocks noGrp="1" noChangeArrowheads="1"/>
          </p:cNvSpPr>
          <p:nvPr>
            <p:ph type="sldNum" sz="quarter" idx="12"/>
          </p:nvPr>
        </p:nvSpPr>
        <p:spPr>
          <a:ln/>
        </p:spPr>
        <p:txBody>
          <a:bodyPr/>
          <a:lstStyle>
            <a:lvl1pPr>
              <a:defRPr/>
            </a:lvl1pPr>
          </a:lstStyle>
          <a:p>
            <a:pPr>
              <a:defRPr/>
            </a:pPr>
            <a:fld id="{9331B3F2-B56F-4B8E-A12A-2595A7DE47AC}" type="slidenum">
              <a:rPr lang="en-US" altLang="x-none"/>
              <a:pPr>
                <a:defRPr/>
              </a:pPr>
              <a:t>‹#›</a:t>
            </a:fld>
            <a:endParaRPr lang="en-US" altLang="x-none"/>
          </a:p>
        </p:txBody>
      </p:sp>
    </p:spTree>
    <p:extLst>
      <p:ext uri="{BB962C8B-B14F-4D97-AF65-F5344CB8AC3E}">
        <p14:creationId xmlns:p14="http://schemas.microsoft.com/office/powerpoint/2010/main" val="1379954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B86F7A3E-6FC3-4AE5-9177-137A813816F2}"/>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3F78DED4-BD80-4080-9611-E1D8CA3A1CA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EF0F049A-97FF-4C91-8EC1-8D4A221BF141}"/>
              </a:ext>
            </a:extLst>
          </p:cNvPr>
          <p:cNvSpPr>
            <a:spLocks noGrp="1" noChangeArrowheads="1"/>
          </p:cNvSpPr>
          <p:nvPr>
            <p:ph type="sldNum" sz="quarter" idx="12"/>
          </p:nvPr>
        </p:nvSpPr>
        <p:spPr>
          <a:ln/>
        </p:spPr>
        <p:txBody>
          <a:bodyPr/>
          <a:lstStyle>
            <a:lvl1pPr>
              <a:defRPr/>
            </a:lvl1pPr>
          </a:lstStyle>
          <a:p>
            <a:pPr>
              <a:defRPr/>
            </a:pPr>
            <a:fld id="{E2FA444A-8EB3-4728-A164-0B3C4B739591}" type="slidenum">
              <a:rPr lang="en-US" altLang="x-none"/>
              <a:pPr>
                <a:defRPr/>
              </a:pPr>
              <a:t>‹#›</a:t>
            </a:fld>
            <a:endParaRPr lang="en-US" altLang="x-none"/>
          </a:p>
        </p:txBody>
      </p:sp>
    </p:spTree>
    <p:extLst>
      <p:ext uri="{BB962C8B-B14F-4D97-AF65-F5344CB8AC3E}">
        <p14:creationId xmlns:p14="http://schemas.microsoft.com/office/powerpoint/2010/main" val="3667402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950D543B-CE3D-4952-9165-6E5C0761AE73}"/>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8B94188F-E32D-4AF7-A79B-9B039A1A5A4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DCB86AFC-D3B2-43EB-9DAB-28DE955A0BEB}"/>
              </a:ext>
            </a:extLst>
          </p:cNvPr>
          <p:cNvSpPr>
            <a:spLocks noGrp="1" noChangeArrowheads="1"/>
          </p:cNvSpPr>
          <p:nvPr>
            <p:ph type="sldNum" sz="quarter" idx="12"/>
          </p:nvPr>
        </p:nvSpPr>
        <p:spPr>
          <a:ln/>
        </p:spPr>
        <p:txBody>
          <a:bodyPr/>
          <a:lstStyle>
            <a:lvl1pPr>
              <a:defRPr/>
            </a:lvl1pPr>
          </a:lstStyle>
          <a:p>
            <a:pPr>
              <a:defRPr/>
            </a:pPr>
            <a:fld id="{B76220BD-E8EB-4912-9E88-F7A170DB20EC}" type="slidenum">
              <a:rPr lang="en-US" altLang="x-none"/>
              <a:pPr>
                <a:defRPr/>
              </a:pPr>
              <a:t>‹#›</a:t>
            </a:fld>
            <a:endParaRPr lang="en-US" altLang="x-none"/>
          </a:p>
        </p:txBody>
      </p:sp>
    </p:spTree>
    <p:extLst>
      <p:ext uri="{BB962C8B-B14F-4D97-AF65-F5344CB8AC3E}">
        <p14:creationId xmlns:p14="http://schemas.microsoft.com/office/powerpoint/2010/main" val="21905060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64FFA7E2-5D96-4501-8D70-4E079DC1B2B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2A75EAC9-71A9-41ED-9365-16F5E3CD885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801288B5-7D58-4B0B-BFC5-263E333FA366}"/>
              </a:ext>
            </a:extLst>
          </p:cNvPr>
          <p:cNvSpPr>
            <a:spLocks noGrp="1" noChangeArrowheads="1"/>
          </p:cNvSpPr>
          <p:nvPr>
            <p:ph type="sldNum" sz="quarter" idx="12"/>
          </p:nvPr>
        </p:nvSpPr>
        <p:spPr>
          <a:ln/>
        </p:spPr>
        <p:txBody>
          <a:bodyPr/>
          <a:lstStyle>
            <a:lvl1pPr>
              <a:defRPr/>
            </a:lvl1pPr>
          </a:lstStyle>
          <a:p>
            <a:pPr>
              <a:defRPr/>
            </a:pPr>
            <a:fld id="{316AC1FE-AE9A-4980-8032-926F0FAB275F}" type="slidenum">
              <a:rPr lang="en-US" altLang="x-none"/>
              <a:pPr>
                <a:defRPr/>
              </a:pPr>
              <a:t>‹#›</a:t>
            </a:fld>
            <a:endParaRPr lang="en-US" altLang="x-none"/>
          </a:p>
        </p:txBody>
      </p:sp>
    </p:spTree>
    <p:extLst>
      <p:ext uri="{BB962C8B-B14F-4D97-AF65-F5344CB8AC3E}">
        <p14:creationId xmlns:p14="http://schemas.microsoft.com/office/powerpoint/2010/main" val="1864900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38" y="1319213"/>
            <a:ext cx="9875837" cy="280860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3925" y="1319213"/>
            <a:ext cx="29475113" cy="280860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C10482DF-1E00-46D8-BC19-822521D3778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8D767080-F4DA-41E0-AE17-940F7F8F155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ED0DC8B1-A7F1-4BB8-8F6C-4C686D831E25}"/>
              </a:ext>
            </a:extLst>
          </p:cNvPr>
          <p:cNvSpPr>
            <a:spLocks noGrp="1" noChangeArrowheads="1"/>
          </p:cNvSpPr>
          <p:nvPr>
            <p:ph type="sldNum" sz="quarter" idx="12"/>
          </p:nvPr>
        </p:nvSpPr>
        <p:spPr>
          <a:ln/>
        </p:spPr>
        <p:txBody>
          <a:bodyPr/>
          <a:lstStyle>
            <a:lvl1pPr>
              <a:defRPr/>
            </a:lvl1pPr>
          </a:lstStyle>
          <a:p>
            <a:pPr>
              <a:defRPr/>
            </a:pPr>
            <a:fld id="{A0F463BB-0581-43EB-B8BB-5073C35C6A73}" type="slidenum">
              <a:rPr lang="en-US" altLang="x-none"/>
              <a:pPr>
                <a:defRPr/>
              </a:pPr>
              <a:t>‹#›</a:t>
            </a:fld>
            <a:endParaRPr lang="en-US" altLang="x-none"/>
          </a:p>
        </p:txBody>
      </p:sp>
    </p:spTree>
    <p:extLst>
      <p:ext uri="{BB962C8B-B14F-4D97-AF65-F5344CB8AC3E}">
        <p14:creationId xmlns:p14="http://schemas.microsoft.com/office/powerpoint/2010/main" val="439075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3036DD29-F257-4632-9E59-054EA135A988}"/>
              </a:ext>
            </a:extLst>
          </p:cNvPr>
          <p:cNvSpPr>
            <a:spLocks noGrp="1" noChangeArrowheads="1"/>
          </p:cNvSpPr>
          <p:nvPr>
            <p:ph type="title"/>
          </p:nvPr>
        </p:nvSpPr>
        <p:spPr bwMode="auto">
          <a:xfrm>
            <a:off x="2193925" y="1319213"/>
            <a:ext cx="3950335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70258" tIns="235129" rIns="470258" bIns="235129"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E37F0198-86A3-4E46-B8A1-C005251246F3}"/>
              </a:ext>
            </a:extLst>
          </p:cNvPr>
          <p:cNvSpPr>
            <a:spLocks noGrp="1" noChangeArrowheads="1"/>
          </p:cNvSpPr>
          <p:nvPr>
            <p:ph type="body" idx="1"/>
          </p:nvPr>
        </p:nvSpPr>
        <p:spPr bwMode="auto">
          <a:xfrm>
            <a:off x="2193925" y="7680325"/>
            <a:ext cx="39503350" cy="2172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70258" tIns="235129" rIns="470258" bIns="235129"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DF8C4A61-D3C2-49B5-9FAA-7C6D3A62328D}"/>
              </a:ext>
            </a:extLst>
          </p:cNvPr>
          <p:cNvSpPr>
            <a:spLocks noGrp="1" noChangeArrowheads="1"/>
          </p:cNvSpPr>
          <p:nvPr>
            <p:ph type="dt" sz="half" idx="2"/>
          </p:nvPr>
        </p:nvSpPr>
        <p:spPr bwMode="auto">
          <a:xfrm>
            <a:off x="2193925" y="29976763"/>
            <a:ext cx="10242550" cy="2286000"/>
          </a:xfrm>
          <a:prstGeom prst="rect">
            <a:avLst/>
          </a:prstGeom>
          <a:noFill/>
          <a:ln w="9525">
            <a:noFill/>
            <a:miter lim="800000"/>
            <a:headEnd/>
            <a:tailEnd/>
          </a:ln>
          <a:effectLst/>
        </p:spPr>
        <p:txBody>
          <a:bodyPr vert="horz" wrap="square" lIns="470258" tIns="235129" rIns="470258" bIns="235129" numCol="1" anchor="t" anchorCtr="0" compatLnSpc="1">
            <a:prstTxWarp prst="textNoShape">
              <a:avLst/>
            </a:prstTxWarp>
          </a:bodyPr>
          <a:lstStyle>
            <a:lvl1pPr eaLnBrk="1" hangingPunct="1">
              <a:defRPr sz="7200">
                <a:latin typeface="Arial" pitchFamily="-65" charset="0"/>
                <a:ea typeface="+mn-ea"/>
                <a:cs typeface="+mn-cs"/>
              </a:defRPr>
            </a:lvl1pPr>
          </a:lstStyle>
          <a:p>
            <a:pPr>
              <a:defRPr/>
            </a:pPr>
            <a:endParaRPr lang="en-US"/>
          </a:p>
        </p:txBody>
      </p:sp>
      <p:sp>
        <p:nvSpPr>
          <p:cNvPr id="1029" name="Rectangle 5">
            <a:extLst>
              <a:ext uri="{FF2B5EF4-FFF2-40B4-BE49-F238E27FC236}">
                <a16:creationId xmlns:a16="http://schemas.microsoft.com/office/drawing/2014/main" id="{DB3056E3-6436-44B9-B2B1-D112861BA4B6}"/>
              </a:ext>
            </a:extLst>
          </p:cNvPr>
          <p:cNvSpPr>
            <a:spLocks noGrp="1" noChangeArrowheads="1"/>
          </p:cNvSpPr>
          <p:nvPr>
            <p:ph type="ftr" sz="quarter" idx="3"/>
          </p:nvPr>
        </p:nvSpPr>
        <p:spPr bwMode="auto">
          <a:xfrm>
            <a:off x="14995525" y="29976763"/>
            <a:ext cx="13900150" cy="2286000"/>
          </a:xfrm>
          <a:prstGeom prst="rect">
            <a:avLst/>
          </a:prstGeom>
          <a:noFill/>
          <a:ln w="9525">
            <a:noFill/>
            <a:miter lim="800000"/>
            <a:headEnd/>
            <a:tailEnd/>
          </a:ln>
          <a:effectLst/>
        </p:spPr>
        <p:txBody>
          <a:bodyPr vert="horz" wrap="square" lIns="470258" tIns="235129" rIns="470258" bIns="235129" numCol="1" anchor="t" anchorCtr="0" compatLnSpc="1">
            <a:prstTxWarp prst="textNoShape">
              <a:avLst/>
            </a:prstTxWarp>
          </a:bodyPr>
          <a:lstStyle>
            <a:lvl1pPr algn="ctr" eaLnBrk="1" hangingPunct="1">
              <a:defRPr sz="7200">
                <a:latin typeface="Arial" pitchFamily="-65" charset="0"/>
                <a:ea typeface="+mn-ea"/>
                <a:cs typeface="+mn-cs"/>
              </a:defRPr>
            </a:lvl1pPr>
          </a:lstStyle>
          <a:p>
            <a:pPr>
              <a:defRPr/>
            </a:pPr>
            <a:endParaRPr lang="en-US"/>
          </a:p>
        </p:txBody>
      </p:sp>
      <p:sp>
        <p:nvSpPr>
          <p:cNvPr id="1030" name="Rectangle 6">
            <a:extLst>
              <a:ext uri="{FF2B5EF4-FFF2-40B4-BE49-F238E27FC236}">
                <a16:creationId xmlns:a16="http://schemas.microsoft.com/office/drawing/2014/main" id="{839C7C80-83BD-40AD-9451-601DAFDC068B}"/>
              </a:ext>
            </a:extLst>
          </p:cNvPr>
          <p:cNvSpPr>
            <a:spLocks noGrp="1" noChangeArrowheads="1"/>
          </p:cNvSpPr>
          <p:nvPr>
            <p:ph type="sldNum" sz="quarter" idx="4"/>
          </p:nvPr>
        </p:nvSpPr>
        <p:spPr bwMode="auto">
          <a:xfrm>
            <a:off x="31454725" y="29976763"/>
            <a:ext cx="10242550" cy="2286000"/>
          </a:xfrm>
          <a:prstGeom prst="rect">
            <a:avLst/>
          </a:prstGeom>
          <a:noFill/>
          <a:ln w="9525">
            <a:noFill/>
            <a:miter lim="800000"/>
            <a:headEnd/>
            <a:tailEnd/>
          </a:ln>
          <a:effectLst/>
        </p:spPr>
        <p:txBody>
          <a:bodyPr vert="horz" wrap="square" lIns="470258" tIns="235129" rIns="470258" bIns="235129" numCol="1" anchor="t" anchorCtr="0" compatLnSpc="1">
            <a:prstTxWarp prst="textNoShape">
              <a:avLst/>
            </a:prstTxWarp>
          </a:bodyPr>
          <a:lstStyle>
            <a:lvl1pPr algn="r" eaLnBrk="1" hangingPunct="1">
              <a:defRPr sz="7200" smtClean="0">
                <a:latin typeface="Arial" charset="0"/>
              </a:defRPr>
            </a:lvl1pPr>
          </a:lstStyle>
          <a:p>
            <a:pPr>
              <a:defRPr/>
            </a:pPr>
            <a:fld id="{CF80006F-92F4-40C3-A1E1-6560A07D864C}" type="slidenum">
              <a:rPr lang="en-US" altLang="x-none"/>
              <a:pPr>
                <a:defRPr/>
              </a:pPr>
              <a:t>‹#›</a:t>
            </a:fld>
            <a:endParaRPr lang="en-US" altLang="x-non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702175" rtl="0" eaLnBrk="0" fontAlgn="base" hangingPunct="0">
        <a:spcBef>
          <a:spcPct val="0"/>
        </a:spcBef>
        <a:spcAft>
          <a:spcPct val="0"/>
        </a:spcAft>
        <a:defRPr sz="22600">
          <a:solidFill>
            <a:schemeClr val="tx2"/>
          </a:solidFill>
          <a:latin typeface="+mj-lt"/>
          <a:ea typeface="ヒラギノ角ゴ Pro W3" pitchFamily="-65" charset="-128"/>
          <a:cs typeface="ヒラギノ角ゴ Pro W3" pitchFamily="-65" charset="-128"/>
        </a:defRPr>
      </a:lvl1pPr>
      <a:lvl2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2pPr>
      <a:lvl3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3pPr>
      <a:lvl4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4pPr>
      <a:lvl5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5pPr>
      <a:lvl6pPr marL="457200" algn="ctr" defTabSz="4702175" rtl="0" fontAlgn="base">
        <a:spcBef>
          <a:spcPct val="0"/>
        </a:spcBef>
        <a:spcAft>
          <a:spcPct val="0"/>
        </a:spcAft>
        <a:defRPr sz="22600">
          <a:solidFill>
            <a:schemeClr val="tx2"/>
          </a:solidFill>
          <a:latin typeface="Arial" pitchFamily="-108" charset="0"/>
        </a:defRPr>
      </a:lvl6pPr>
      <a:lvl7pPr marL="914400" algn="ctr" defTabSz="4702175" rtl="0" fontAlgn="base">
        <a:spcBef>
          <a:spcPct val="0"/>
        </a:spcBef>
        <a:spcAft>
          <a:spcPct val="0"/>
        </a:spcAft>
        <a:defRPr sz="22600">
          <a:solidFill>
            <a:schemeClr val="tx2"/>
          </a:solidFill>
          <a:latin typeface="Arial" pitchFamily="-108" charset="0"/>
        </a:defRPr>
      </a:lvl7pPr>
      <a:lvl8pPr marL="1371600" algn="ctr" defTabSz="4702175" rtl="0" fontAlgn="base">
        <a:spcBef>
          <a:spcPct val="0"/>
        </a:spcBef>
        <a:spcAft>
          <a:spcPct val="0"/>
        </a:spcAft>
        <a:defRPr sz="22600">
          <a:solidFill>
            <a:schemeClr val="tx2"/>
          </a:solidFill>
          <a:latin typeface="Arial" pitchFamily="-108" charset="0"/>
        </a:defRPr>
      </a:lvl8pPr>
      <a:lvl9pPr marL="1828800" algn="ctr" defTabSz="4702175" rtl="0" fontAlgn="base">
        <a:spcBef>
          <a:spcPct val="0"/>
        </a:spcBef>
        <a:spcAft>
          <a:spcPct val="0"/>
        </a:spcAft>
        <a:defRPr sz="22600">
          <a:solidFill>
            <a:schemeClr val="tx2"/>
          </a:solidFill>
          <a:latin typeface="Arial" pitchFamily="-108" charset="0"/>
        </a:defRPr>
      </a:lvl9pPr>
    </p:titleStyle>
    <p:bodyStyle>
      <a:lvl1pPr marL="1763713" indent="-1763713" algn="l" defTabSz="4702175" rtl="0" eaLnBrk="0" fontAlgn="base" hangingPunct="0">
        <a:spcBef>
          <a:spcPct val="20000"/>
        </a:spcBef>
        <a:spcAft>
          <a:spcPct val="0"/>
        </a:spcAft>
        <a:buChar char="•"/>
        <a:defRPr sz="16500">
          <a:solidFill>
            <a:schemeClr val="tx1"/>
          </a:solidFill>
          <a:latin typeface="+mn-lt"/>
          <a:ea typeface="ヒラギノ角ゴ Pro W3" pitchFamily="-65" charset="-128"/>
          <a:cs typeface="ヒラギノ角ゴ Pro W3" pitchFamily="-65" charset="-128"/>
        </a:defRPr>
      </a:lvl1pPr>
      <a:lvl2pPr marL="3821113" indent="-1470025" algn="l" defTabSz="4702175" rtl="0" eaLnBrk="0" fontAlgn="base" hangingPunct="0">
        <a:spcBef>
          <a:spcPct val="20000"/>
        </a:spcBef>
        <a:spcAft>
          <a:spcPct val="0"/>
        </a:spcAft>
        <a:buChar char="–"/>
        <a:defRPr sz="14400">
          <a:solidFill>
            <a:schemeClr val="tx1"/>
          </a:solidFill>
          <a:latin typeface="+mn-lt"/>
          <a:ea typeface="ヒラギノ角ゴ Pro W3" pitchFamily="-108" charset="-128"/>
          <a:cs typeface="ヒラギノ角ゴ Pro W3" charset="0"/>
        </a:defRPr>
      </a:lvl2pPr>
      <a:lvl3pPr marL="5878513" indent="-1176338" algn="l" defTabSz="4702175" rtl="0" eaLnBrk="0" fontAlgn="base" hangingPunct="0">
        <a:spcBef>
          <a:spcPct val="20000"/>
        </a:spcBef>
        <a:spcAft>
          <a:spcPct val="0"/>
        </a:spcAft>
        <a:buChar char="•"/>
        <a:defRPr sz="12300">
          <a:solidFill>
            <a:schemeClr val="tx1"/>
          </a:solidFill>
          <a:latin typeface="+mn-lt"/>
          <a:ea typeface="ヒラギノ角ゴ Pro W3" pitchFamily="-108" charset="-128"/>
          <a:cs typeface="ヒラギノ角ゴ Pro W3" charset="0"/>
        </a:defRPr>
      </a:lvl3pPr>
      <a:lvl4pPr marL="8229600" indent="-1176338" algn="l" defTabSz="4702175" rtl="0" eaLnBrk="0" fontAlgn="base" hangingPunct="0">
        <a:spcBef>
          <a:spcPct val="20000"/>
        </a:spcBef>
        <a:spcAft>
          <a:spcPct val="0"/>
        </a:spcAft>
        <a:buChar char="–"/>
        <a:defRPr sz="10300">
          <a:solidFill>
            <a:schemeClr val="tx1"/>
          </a:solidFill>
          <a:latin typeface="+mn-lt"/>
          <a:ea typeface="ヒラギノ角ゴ Pro W3" pitchFamily="-108" charset="-128"/>
          <a:cs typeface="ヒラギノ角ゴ Pro W3" charset="0"/>
        </a:defRPr>
      </a:lvl4pPr>
      <a:lvl5pPr marL="10580688" indent="-1174750" algn="l" defTabSz="4702175" rtl="0" eaLnBrk="0" fontAlgn="base" hangingPunct="0">
        <a:spcBef>
          <a:spcPct val="20000"/>
        </a:spcBef>
        <a:spcAft>
          <a:spcPct val="0"/>
        </a:spcAft>
        <a:buChar char="»"/>
        <a:defRPr sz="10300">
          <a:solidFill>
            <a:schemeClr val="tx1"/>
          </a:solidFill>
          <a:latin typeface="+mn-lt"/>
          <a:ea typeface="ヒラギノ角ゴ Pro W3" pitchFamily="-108" charset="-128"/>
          <a:cs typeface="ヒラギノ角ゴ Pro W3" charset="0"/>
        </a:defRPr>
      </a:lvl5pPr>
      <a:lvl6pPr marL="110378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6pPr>
      <a:lvl7pPr marL="114950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7pPr>
      <a:lvl8pPr marL="119522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8pPr>
      <a:lvl9pPr marL="124094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jpe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jpeg"/><Relationship Id="rId2" Type="http://schemas.openxmlformats.org/officeDocument/2006/relationships/notesSlide" Target="../notesSlides/notesSlide1.xml"/><Relationship Id="rId16" Type="http://schemas.openxmlformats.org/officeDocument/2006/relationships/image" Target="../media/image14.jpeg"/><Relationship Id="rId20" Type="http://schemas.openxmlformats.org/officeDocument/2006/relationships/image" Target="../media/image18.jpeg"/><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png"/><Relationship Id="rId5" Type="http://schemas.openxmlformats.org/officeDocument/2006/relationships/image" Target="../media/image3.jpeg"/><Relationship Id="rId15" Type="http://schemas.openxmlformats.org/officeDocument/2006/relationships/image" Target="../media/image13.png"/><Relationship Id="rId10" Type="http://schemas.openxmlformats.org/officeDocument/2006/relationships/image" Target="../media/image8.png"/><Relationship Id="rId19" Type="http://schemas.openxmlformats.org/officeDocument/2006/relationships/image" Target="../media/image17.jpe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21">
            <a:extLst>
              <a:ext uri="{FF2B5EF4-FFF2-40B4-BE49-F238E27FC236}">
                <a16:creationId xmlns:a16="http://schemas.microsoft.com/office/drawing/2014/main" id="{38727441-08FB-47CF-9EA5-BFCDBB65BB1B}"/>
              </a:ext>
            </a:extLst>
          </p:cNvPr>
          <p:cNvSpPr>
            <a:spLocks noChangeArrowheads="1"/>
          </p:cNvSpPr>
          <p:nvPr/>
        </p:nvSpPr>
        <p:spPr bwMode="auto">
          <a:xfrm>
            <a:off x="5688" y="0"/>
            <a:ext cx="44111383" cy="32918400"/>
          </a:xfrm>
          <a:prstGeom prst="rect">
            <a:avLst/>
          </a:prstGeom>
          <a:solidFill>
            <a:srgbClr val="003593"/>
          </a:solidFill>
          <a:ln>
            <a:noFill/>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14344" name="Rectangle 36">
            <a:extLst>
              <a:ext uri="{FF2B5EF4-FFF2-40B4-BE49-F238E27FC236}">
                <a16:creationId xmlns:a16="http://schemas.microsoft.com/office/drawing/2014/main" id="{2406642F-C50D-46EC-AE2E-D5FC7507E153}"/>
              </a:ext>
            </a:extLst>
          </p:cNvPr>
          <p:cNvSpPr>
            <a:spLocks noChangeArrowheads="1"/>
          </p:cNvSpPr>
          <p:nvPr/>
        </p:nvSpPr>
        <p:spPr bwMode="auto">
          <a:xfrm>
            <a:off x="29401740" y="23026595"/>
            <a:ext cx="14032259" cy="2957605"/>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4400"/>
          </a:p>
          <a:p>
            <a:pPr algn="ctr" eaLnBrk="1" hangingPunct="1">
              <a:spcBef>
                <a:spcPct val="0"/>
              </a:spcBef>
              <a:buFontTx/>
              <a:buNone/>
            </a:pPr>
            <a:endParaRPr lang="en-US" altLang="en-US" sz="4400"/>
          </a:p>
          <a:p>
            <a:pPr algn="ctr" eaLnBrk="1" hangingPunct="1">
              <a:spcBef>
                <a:spcPct val="0"/>
              </a:spcBef>
              <a:buFontTx/>
              <a:buNone/>
            </a:pPr>
            <a:endParaRPr lang="en-US" altLang="en-US" sz="4400"/>
          </a:p>
          <a:p>
            <a:pPr algn="ctr" eaLnBrk="1" hangingPunct="1">
              <a:spcBef>
                <a:spcPct val="0"/>
              </a:spcBef>
              <a:buFontTx/>
              <a:buNone/>
            </a:pPr>
            <a:endParaRPr lang="en-US" altLang="en-US" sz="9300"/>
          </a:p>
        </p:txBody>
      </p:sp>
      <p:sp>
        <p:nvSpPr>
          <p:cNvPr id="6" name="TextBox 5">
            <a:extLst>
              <a:ext uri="{FF2B5EF4-FFF2-40B4-BE49-F238E27FC236}">
                <a16:creationId xmlns:a16="http://schemas.microsoft.com/office/drawing/2014/main" id="{81FD43D1-340A-4CFC-871F-EC6EA841710B}"/>
              </a:ext>
            </a:extLst>
          </p:cNvPr>
          <p:cNvSpPr txBox="1"/>
          <p:nvPr/>
        </p:nvSpPr>
        <p:spPr>
          <a:xfrm>
            <a:off x="29629565" y="23840926"/>
            <a:ext cx="13550314" cy="3462486"/>
          </a:xfrm>
          <a:prstGeom prst="rect">
            <a:avLst/>
          </a:prstGeom>
          <a:noFill/>
        </p:spPr>
        <p:txBody>
          <a:bodyPr wrap="square" rtlCol="0">
            <a:spAutoFit/>
          </a:bodyPr>
          <a:lstStyle/>
          <a:p>
            <a:pPr lvl="0" eaLnBrk="1" hangingPunct="1"/>
            <a:r>
              <a:rPr lang="en-US" altLang="en-US" sz="4200">
                <a:solidFill>
                  <a:srgbClr val="000000"/>
                </a:solidFill>
                <a:latin typeface="Times New Roman" panose="02020603050405020304" pitchFamily="18" charset="0"/>
                <a:cs typeface="Times New Roman" panose="02020603050405020304" pitchFamily="18" charset="0"/>
              </a:rPr>
              <a:t>Some pitfalls were time constraints, an unsuccessful Grignard reaction to form </a:t>
            </a:r>
            <a:r>
              <a:rPr lang="en-US" altLang="en-US" sz="4200" i="1">
                <a:solidFill>
                  <a:srgbClr val="000000"/>
                </a:solidFill>
                <a:latin typeface="Times New Roman" panose="02020603050405020304" pitchFamily="18" charset="0"/>
                <a:cs typeface="Times New Roman" panose="02020603050405020304" pitchFamily="18" charset="0"/>
              </a:rPr>
              <a:t>p-</a:t>
            </a:r>
            <a:r>
              <a:rPr lang="en-US" altLang="en-US" sz="4200">
                <a:solidFill>
                  <a:srgbClr val="000000"/>
                </a:solidFill>
                <a:latin typeface="Times New Roman" panose="02020603050405020304" pitchFamily="18" charset="0"/>
                <a:cs typeface="Times New Roman" panose="02020603050405020304" pitchFamily="18" charset="0"/>
              </a:rPr>
              <a:t>nitrobenzoic acid, and two unsuccessful reductions of acetylferrocene. </a:t>
            </a:r>
          </a:p>
          <a:p>
            <a:endParaRPr lang="en-US"/>
          </a:p>
        </p:txBody>
      </p:sp>
      <p:sp>
        <p:nvSpPr>
          <p:cNvPr id="14339" name="Rectangle 7">
            <a:extLst>
              <a:ext uri="{FF2B5EF4-FFF2-40B4-BE49-F238E27FC236}">
                <a16:creationId xmlns:a16="http://schemas.microsoft.com/office/drawing/2014/main" id="{E643AE7F-F427-4E4F-9D01-E9F5E65F7BBB}"/>
              </a:ext>
            </a:extLst>
          </p:cNvPr>
          <p:cNvSpPr>
            <a:spLocks noChangeArrowheads="1"/>
          </p:cNvSpPr>
          <p:nvPr/>
        </p:nvSpPr>
        <p:spPr bwMode="auto">
          <a:xfrm>
            <a:off x="608916" y="687903"/>
            <a:ext cx="42817472" cy="3138667"/>
          </a:xfrm>
          <a:prstGeom prst="rect">
            <a:avLst/>
          </a:prstGeom>
          <a:solidFill>
            <a:schemeClr val="bg1"/>
          </a:solidFill>
          <a:ln w="9525">
            <a:noFill/>
            <a:miter lim="800000"/>
            <a:headEnd/>
            <a:tailEnd/>
          </a:ln>
        </p:spPr>
        <p:txBody>
          <a:bodyPr wrap="none" anchor="ct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9300"/>
          </a:p>
        </p:txBody>
      </p:sp>
      <p:sp>
        <p:nvSpPr>
          <p:cNvPr id="14340" name="Text Box 4">
            <a:extLst>
              <a:ext uri="{FF2B5EF4-FFF2-40B4-BE49-F238E27FC236}">
                <a16:creationId xmlns:a16="http://schemas.microsoft.com/office/drawing/2014/main" id="{4126EA67-26AF-4637-B971-5131CD256CE0}"/>
              </a:ext>
            </a:extLst>
          </p:cNvPr>
          <p:cNvSpPr txBox="1">
            <a:spLocks noChangeArrowheads="1"/>
          </p:cNvSpPr>
          <p:nvPr/>
        </p:nvSpPr>
        <p:spPr bwMode="auto">
          <a:xfrm>
            <a:off x="1212273" y="861666"/>
            <a:ext cx="4206240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spcBef>
                <a:spcPct val="0"/>
              </a:spcBef>
              <a:buNone/>
            </a:pPr>
            <a:r>
              <a:rPr lang="en-US" altLang="en-US" sz="6600" b="1" dirty="0" err="1">
                <a:solidFill>
                  <a:srgbClr val="003593"/>
                </a:solidFill>
                <a:latin typeface="Times New Roman" panose="02020603050405020304" pitchFamily="18" charset="0"/>
                <a:cs typeface="Times New Roman" panose="02020603050405020304" pitchFamily="18" charset="0"/>
              </a:rPr>
              <a:t>Chemquats</a:t>
            </a:r>
            <a:r>
              <a:rPr lang="en-US" altLang="en-US" sz="6600" b="1" dirty="0">
                <a:solidFill>
                  <a:srgbClr val="003593"/>
                </a:solidFill>
                <a:latin typeface="Times New Roman" panose="02020603050405020304" pitchFamily="18" charset="0"/>
                <a:cs typeface="Times New Roman" panose="02020603050405020304" pitchFamily="18" charset="0"/>
              </a:rPr>
              <a:t>: Synthesis of an Exotic Ester</a:t>
            </a:r>
            <a:r>
              <a:rPr lang="en-US" altLang="en-US" sz="6600" b="1" dirty="0">
                <a:solidFill>
                  <a:srgbClr val="003593"/>
                </a:solidFill>
                <a:latin typeface="+mj-lt"/>
                <a:cs typeface="Arial"/>
              </a:rPr>
              <a:t> </a:t>
            </a:r>
            <a:endParaRPr lang="en-US" altLang="en-US" sz="6600" b="1" dirty="0">
              <a:solidFill>
                <a:srgbClr val="003593"/>
              </a:solidFill>
              <a:latin typeface="+mj-lt"/>
            </a:endParaRPr>
          </a:p>
        </p:txBody>
      </p:sp>
      <p:sp>
        <p:nvSpPr>
          <p:cNvPr id="14341" name="Text Box 5">
            <a:extLst>
              <a:ext uri="{FF2B5EF4-FFF2-40B4-BE49-F238E27FC236}">
                <a16:creationId xmlns:a16="http://schemas.microsoft.com/office/drawing/2014/main" id="{5E70F8E9-A71D-4E3E-993D-A92714CB915F}"/>
              </a:ext>
            </a:extLst>
          </p:cNvPr>
          <p:cNvSpPr txBox="1">
            <a:spLocks noChangeArrowheads="1"/>
          </p:cNvSpPr>
          <p:nvPr/>
        </p:nvSpPr>
        <p:spPr bwMode="auto">
          <a:xfrm>
            <a:off x="1247442" y="2143384"/>
            <a:ext cx="36905740"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r>
              <a:rPr lang="en-US" altLang="en-US" sz="4400">
                <a:latin typeface="Times New Roman" panose="02020603050405020304" pitchFamily="18" charset="0"/>
                <a:cs typeface="Times New Roman" panose="02020603050405020304" pitchFamily="18" charset="0"/>
              </a:rPr>
              <a:t>Nicholas D. Heath, Brittany J. </a:t>
            </a:r>
            <a:r>
              <a:rPr lang="en-US" altLang="en-US" sz="4400" err="1">
                <a:latin typeface="Times New Roman" panose="02020603050405020304" pitchFamily="18" charset="0"/>
                <a:cs typeface="Times New Roman" panose="02020603050405020304" pitchFamily="18" charset="0"/>
              </a:rPr>
              <a:t>Coulstring</a:t>
            </a:r>
            <a:r>
              <a:rPr lang="en-US" altLang="en-US" sz="4400">
                <a:latin typeface="Times New Roman" panose="02020603050405020304" pitchFamily="18" charset="0"/>
                <a:cs typeface="Times New Roman" panose="02020603050405020304" pitchFamily="18" charset="0"/>
              </a:rPr>
              <a:t>, Alexander J. Thorpe, Nicholas M. </a:t>
            </a:r>
            <a:r>
              <a:rPr lang="en-US" altLang="en-US" sz="4400" err="1">
                <a:latin typeface="Times New Roman" panose="02020603050405020304" pitchFamily="18" charset="0"/>
                <a:cs typeface="Times New Roman" panose="02020603050405020304" pitchFamily="18" charset="0"/>
              </a:rPr>
              <a:t>Wakeman</a:t>
            </a:r>
            <a:r>
              <a:rPr lang="en-US" altLang="en-US" sz="4400">
                <a:latin typeface="Times New Roman" panose="02020603050405020304" pitchFamily="18" charset="0"/>
                <a:cs typeface="Times New Roman" panose="02020603050405020304" pitchFamily="18" charset="0"/>
              </a:rPr>
              <a:t>, Hannah E. Erskine, Jennifer E. Halloran, Graeme T. Lambert, M.J. </a:t>
            </a:r>
            <a:r>
              <a:rPr lang="en-US" altLang="en-US" sz="4400" err="1">
                <a:latin typeface="Times New Roman" panose="02020603050405020304" pitchFamily="18" charset="0"/>
                <a:cs typeface="Times New Roman" panose="02020603050405020304" pitchFamily="18" charset="0"/>
              </a:rPr>
              <a:t>Ohoueu</a:t>
            </a:r>
            <a:r>
              <a:rPr lang="en-US" altLang="en-US" sz="4400">
                <a:latin typeface="Times New Roman" panose="02020603050405020304" pitchFamily="18" charset="0"/>
                <a:cs typeface="Times New Roman" panose="02020603050405020304" pitchFamily="18" charset="0"/>
              </a:rPr>
              <a:t>, Liz Bright, and Erik B. </a:t>
            </a:r>
            <a:r>
              <a:rPr lang="en-US" altLang="en-US" sz="4400" err="1">
                <a:latin typeface="Times New Roman" panose="02020603050405020304" pitchFamily="18" charset="0"/>
                <a:cs typeface="Times New Roman" panose="02020603050405020304" pitchFamily="18" charset="0"/>
              </a:rPr>
              <a:t>Berda</a:t>
            </a:r>
            <a:r>
              <a:rPr lang="en-US" altLang="en-US" sz="4400">
                <a:latin typeface="Times New Roman" panose="02020603050405020304" pitchFamily="18" charset="0"/>
                <a:cs typeface="Times New Roman" panose="02020603050405020304" pitchFamily="18" charset="0"/>
              </a:rPr>
              <a:t>.  Chemistry 550, Department of Chemistry, University of New Hampshire.</a:t>
            </a:r>
          </a:p>
          <a:p>
            <a:pPr eaLnBrk="1" hangingPunct="1">
              <a:spcBef>
                <a:spcPct val="0"/>
              </a:spcBef>
              <a:buFontTx/>
              <a:buNone/>
            </a:pPr>
            <a:endParaRPr lang="en-US" altLang="en-US" sz="4400" i="1"/>
          </a:p>
        </p:txBody>
      </p:sp>
      <p:sp>
        <p:nvSpPr>
          <p:cNvPr id="14343" name="Rectangle 19">
            <a:extLst>
              <a:ext uri="{FF2B5EF4-FFF2-40B4-BE49-F238E27FC236}">
                <a16:creationId xmlns:a16="http://schemas.microsoft.com/office/drawing/2014/main" id="{9F011AC3-EFDC-45FF-AED7-2A78AB266977}"/>
              </a:ext>
            </a:extLst>
          </p:cNvPr>
          <p:cNvSpPr>
            <a:spLocks noChangeArrowheads="1"/>
          </p:cNvSpPr>
          <p:nvPr/>
        </p:nvSpPr>
        <p:spPr bwMode="auto">
          <a:xfrm>
            <a:off x="0" y="14035088"/>
            <a:ext cx="438912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9300"/>
          </a:p>
        </p:txBody>
      </p:sp>
      <p:sp>
        <p:nvSpPr>
          <p:cNvPr id="14347" name="Text Box 2024">
            <a:extLst>
              <a:ext uri="{FF2B5EF4-FFF2-40B4-BE49-F238E27FC236}">
                <a16:creationId xmlns:a16="http://schemas.microsoft.com/office/drawing/2014/main" id="{662831E2-101A-4A91-AD13-B973D283BDEF}"/>
              </a:ext>
            </a:extLst>
          </p:cNvPr>
          <p:cNvSpPr txBox="1">
            <a:spLocks noChangeArrowheads="1"/>
          </p:cNvSpPr>
          <p:nvPr/>
        </p:nvSpPr>
        <p:spPr bwMode="auto">
          <a:xfrm>
            <a:off x="31851600" y="4876800"/>
            <a:ext cx="10591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endParaRPr lang="en-US" altLang="en-US" sz="4000" b="1">
              <a:solidFill>
                <a:srgbClr val="000090"/>
              </a:solidFill>
            </a:endParaRPr>
          </a:p>
        </p:txBody>
      </p:sp>
      <p:sp>
        <p:nvSpPr>
          <p:cNvPr id="14352" name="Rectangle 2043">
            <a:extLst>
              <a:ext uri="{FF2B5EF4-FFF2-40B4-BE49-F238E27FC236}">
                <a16:creationId xmlns:a16="http://schemas.microsoft.com/office/drawing/2014/main" id="{13B6FA8D-16B2-4049-8DAB-712EE377EE39}"/>
              </a:ext>
            </a:extLst>
          </p:cNvPr>
          <p:cNvSpPr>
            <a:spLocks noChangeArrowheads="1"/>
          </p:cNvSpPr>
          <p:nvPr/>
        </p:nvSpPr>
        <p:spPr bwMode="auto">
          <a:xfrm>
            <a:off x="14999739" y="4150618"/>
            <a:ext cx="14023046" cy="9311244"/>
          </a:xfrm>
          <a:prstGeom prst="rect">
            <a:avLst/>
          </a:prstGeom>
          <a:solidFill>
            <a:srgbClr val="FFFFFF"/>
          </a:solidFill>
          <a:ln w="9525">
            <a:noFill/>
            <a:miter lim="800000"/>
            <a:headEnd/>
            <a:tailEnd/>
          </a:ln>
        </p:spPr>
        <p:txBody>
          <a:bodyPr wrap="none" anchor="ctr"/>
          <a:lstStyle>
            <a:lvl1pPr marL="342900" indent="-342900" defTabSz="457200">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57200">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57200">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57200">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57200">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buNone/>
            </a:pPr>
            <a:endParaRPr lang="en-US" altLang="en-US" sz="4200">
              <a:latin typeface="Times New Roman" panose="02020603050405020304" pitchFamily="18" charset="0"/>
              <a:cs typeface="Times New Roman" panose="02020603050405020304" pitchFamily="18" charset="0"/>
            </a:endParaRPr>
          </a:p>
        </p:txBody>
      </p:sp>
      <p:sp>
        <p:nvSpPr>
          <p:cNvPr id="14354" name="Text Box 1951">
            <a:extLst>
              <a:ext uri="{FF2B5EF4-FFF2-40B4-BE49-F238E27FC236}">
                <a16:creationId xmlns:a16="http://schemas.microsoft.com/office/drawing/2014/main" id="{93F8FA5E-34C1-4023-8628-19B4E0144472}"/>
              </a:ext>
            </a:extLst>
          </p:cNvPr>
          <p:cNvSpPr txBox="1">
            <a:spLocks noChangeArrowheads="1"/>
          </p:cNvSpPr>
          <p:nvPr/>
        </p:nvSpPr>
        <p:spPr bwMode="auto">
          <a:xfrm>
            <a:off x="16508877" y="4138738"/>
            <a:ext cx="1082040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a:solidFill>
                  <a:srgbClr val="003593"/>
                </a:solidFill>
                <a:latin typeface="Times New Roman" panose="02020603050405020304" pitchFamily="18" charset="0"/>
                <a:cs typeface="Times New Roman" panose="02020603050405020304" pitchFamily="18" charset="0"/>
              </a:rPr>
              <a:t>Materials/Methods</a:t>
            </a:r>
          </a:p>
        </p:txBody>
      </p:sp>
      <p:sp>
        <p:nvSpPr>
          <p:cNvPr id="14357" name="Rectangle 4530">
            <a:extLst>
              <a:ext uri="{FF2B5EF4-FFF2-40B4-BE49-F238E27FC236}">
                <a16:creationId xmlns:a16="http://schemas.microsoft.com/office/drawing/2014/main" id="{900E996A-DC4D-4E60-875B-80753A11BA57}"/>
              </a:ext>
            </a:extLst>
          </p:cNvPr>
          <p:cNvSpPr>
            <a:spLocks noChangeArrowheads="1"/>
          </p:cNvSpPr>
          <p:nvPr/>
        </p:nvSpPr>
        <p:spPr bwMode="auto">
          <a:xfrm>
            <a:off x="29406275" y="26289444"/>
            <a:ext cx="14019309" cy="2907138"/>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14361" name="Rectangle 2035">
            <a:extLst>
              <a:ext uri="{FF2B5EF4-FFF2-40B4-BE49-F238E27FC236}">
                <a16:creationId xmlns:a16="http://schemas.microsoft.com/office/drawing/2014/main" id="{312115BC-B9D7-4FB8-9EB2-9E1864374758}"/>
              </a:ext>
            </a:extLst>
          </p:cNvPr>
          <p:cNvSpPr>
            <a:spLocks noChangeArrowheads="1"/>
          </p:cNvSpPr>
          <p:nvPr/>
        </p:nvSpPr>
        <p:spPr bwMode="auto">
          <a:xfrm>
            <a:off x="29406275" y="29509739"/>
            <a:ext cx="14027724" cy="2907137"/>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2400"/>
          </a:p>
          <a:p>
            <a:pPr algn="ctr" eaLnBrk="1" hangingPunct="1">
              <a:spcBef>
                <a:spcPct val="0"/>
              </a:spcBef>
              <a:buFontTx/>
              <a:buNone/>
            </a:pPr>
            <a:endParaRPr lang="en-US" altLang="en-US" sz="2400"/>
          </a:p>
        </p:txBody>
      </p:sp>
      <p:sp>
        <p:nvSpPr>
          <p:cNvPr id="14363" name="Text Box 2038">
            <a:extLst>
              <a:ext uri="{FF2B5EF4-FFF2-40B4-BE49-F238E27FC236}">
                <a16:creationId xmlns:a16="http://schemas.microsoft.com/office/drawing/2014/main" id="{E8A64B1D-8CA8-4058-B5CA-8E10206DB10C}"/>
              </a:ext>
            </a:extLst>
          </p:cNvPr>
          <p:cNvSpPr txBox="1">
            <a:spLocks noChangeArrowheads="1"/>
          </p:cNvSpPr>
          <p:nvPr/>
        </p:nvSpPr>
        <p:spPr bwMode="auto">
          <a:xfrm>
            <a:off x="29652173" y="30261324"/>
            <a:ext cx="11749766"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just" eaLnBrk="1" hangingPunct="1">
              <a:spcBef>
                <a:spcPct val="0"/>
              </a:spcBef>
              <a:buClr>
                <a:srgbClr val="990000"/>
              </a:buClr>
              <a:buFont typeface="Wingdings" panose="05000000000000000000" pitchFamily="2" charset="2"/>
              <a:buNone/>
            </a:pPr>
            <a:r>
              <a:rPr lang="en-US" altLang="en-US" sz="4200">
                <a:latin typeface="Times New Roman" panose="02020603050405020304" pitchFamily="18" charset="0"/>
                <a:cs typeface="Times New Roman" panose="02020603050405020304" pitchFamily="18" charset="0"/>
              </a:rPr>
              <a:t>We would like to acknowledge Professor Richard Johnson and the Department of Chemistry at the University of New Hampshire for their support.</a:t>
            </a:r>
            <a:endParaRPr lang="en-US" altLang="en-US" sz="4200" i="1">
              <a:latin typeface="Times New Roman" panose="02020603050405020304" pitchFamily="18" charset="0"/>
              <a:cs typeface="Times New Roman" panose="02020603050405020304" pitchFamily="18" charset="0"/>
            </a:endParaRPr>
          </a:p>
        </p:txBody>
      </p:sp>
      <p:pic>
        <p:nvPicPr>
          <p:cNvPr id="14366" name="Picture 94">
            <a:extLst>
              <a:ext uri="{FF2B5EF4-FFF2-40B4-BE49-F238E27FC236}">
                <a16:creationId xmlns:a16="http://schemas.microsoft.com/office/drawing/2014/main" id="{4A69CD88-4BE0-4DF5-AF6D-11CC5DEE2F5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611943" y="970588"/>
            <a:ext cx="2150787" cy="2610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68" name="TextBox 83">
            <a:extLst>
              <a:ext uri="{FF2B5EF4-FFF2-40B4-BE49-F238E27FC236}">
                <a16:creationId xmlns:a16="http://schemas.microsoft.com/office/drawing/2014/main" id="{0B3229DA-ACE0-4C71-AFFE-9D650EB9A87D}"/>
              </a:ext>
            </a:extLst>
          </p:cNvPr>
          <p:cNvSpPr txBox="1">
            <a:spLocks noChangeArrowheads="1"/>
          </p:cNvSpPr>
          <p:nvPr/>
        </p:nvSpPr>
        <p:spPr bwMode="auto">
          <a:xfrm>
            <a:off x="21336000" y="29260800"/>
            <a:ext cx="38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1800"/>
          </a:p>
        </p:txBody>
      </p:sp>
      <p:sp>
        <p:nvSpPr>
          <p:cNvPr id="14369" name="TextBox 85">
            <a:extLst>
              <a:ext uri="{FF2B5EF4-FFF2-40B4-BE49-F238E27FC236}">
                <a16:creationId xmlns:a16="http://schemas.microsoft.com/office/drawing/2014/main" id="{330EF435-18B2-48A2-A204-2C51E5546DA7}"/>
              </a:ext>
            </a:extLst>
          </p:cNvPr>
          <p:cNvSpPr txBox="1">
            <a:spLocks noChangeArrowheads="1"/>
          </p:cNvSpPr>
          <p:nvPr/>
        </p:nvSpPr>
        <p:spPr bwMode="auto">
          <a:xfrm>
            <a:off x="26670000" y="28041600"/>
            <a:ext cx="38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1800"/>
          </a:p>
        </p:txBody>
      </p:sp>
      <p:sp>
        <p:nvSpPr>
          <p:cNvPr id="14373" name="Text Box 1961">
            <a:extLst>
              <a:ext uri="{FF2B5EF4-FFF2-40B4-BE49-F238E27FC236}">
                <a16:creationId xmlns:a16="http://schemas.microsoft.com/office/drawing/2014/main" id="{420CDAEA-1EA4-48C2-B476-EFDFFE795825}"/>
              </a:ext>
            </a:extLst>
          </p:cNvPr>
          <p:cNvSpPr txBox="1">
            <a:spLocks noChangeArrowheads="1"/>
          </p:cNvSpPr>
          <p:nvPr/>
        </p:nvSpPr>
        <p:spPr bwMode="auto">
          <a:xfrm>
            <a:off x="31927800" y="6248400"/>
            <a:ext cx="105918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tabLst>
                <a:tab pos="923925" algn="l"/>
              </a:tabLst>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tabLst>
                <a:tab pos="92392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92392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FontTx/>
              <a:buNone/>
            </a:pPr>
            <a:r>
              <a:rPr lang="en-US" altLang="en-US" sz="3000"/>
              <a:t>	</a:t>
            </a:r>
          </a:p>
        </p:txBody>
      </p:sp>
      <p:sp>
        <p:nvSpPr>
          <p:cNvPr id="14377" name="Rectangle 1">
            <a:extLst>
              <a:ext uri="{FF2B5EF4-FFF2-40B4-BE49-F238E27FC236}">
                <a16:creationId xmlns:a16="http://schemas.microsoft.com/office/drawing/2014/main" id="{204E3B1C-49AA-4334-9087-54662203CF67}"/>
              </a:ext>
            </a:extLst>
          </p:cNvPr>
          <p:cNvSpPr>
            <a:spLocks noChangeArrowheads="1"/>
          </p:cNvSpPr>
          <p:nvPr/>
        </p:nvSpPr>
        <p:spPr bwMode="auto">
          <a:xfrm>
            <a:off x="29652173" y="27181586"/>
            <a:ext cx="12198931"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marL="457200" indent="-457200" eaLnBrk="1" hangingPunct="1">
              <a:spcBef>
                <a:spcPct val="0"/>
              </a:spcBef>
              <a:buFont typeface="+mj-lt"/>
              <a:buAutoNum type="arabicPeriod"/>
            </a:pPr>
            <a:r>
              <a:rPr lang="en-US" altLang="en-US" sz="2000">
                <a:latin typeface="Times New Roman" panose="02020603050405020304" pitchFamily="18" charset="0"/>
                <a:cs typeface="Times New Roman" panose="02020603050405020304" pitchFamily="18" charset="0"/>
              </a:rPr>
              <a:t>Adams, R.; Jenkins, R. </a:t>
            </a:r>
            <a:r>
              <a:rPr lang="en-US" altLang="en-US" sz="2000" i="1">
                <a:latin typeface="Times New Roman" panose="02020603050405020304" pitchFamily="18" charset="0"/>
                <a:cs typeface="Times New Roman" panose="02020603050405020304" pitchFamily="18" charset="0"/>
              </a:rPr>
              <a:t>p-</a:t>
            </a:r>
            <a:r>
              <a:rPr lang="en-US" altLang="en-US" sz="2000" err="1">
                <a:latin typeface="Times New Roman" panose="02020603050405020304" pitchFamily="18" charset="0"/>
                <a:cs typeface="Times New Roman" panose="02020603050405020304" pitchFamily="18" charset="0"/>
              </a:rPr>
              <a:t>Nitrobenzoyl</a:t>
            </a:r>
            <a:r>
              <a:rPr lang="en-US" altLang="en-US" sz="2000">
                <a:latin typeface="Times New Roman" panose="02020603050405020304" pitchFamily="18" charset="0"/>
                <a:cs typeface="Times New Roman" panose="02020603050405020304" pitchFamily="18" charset="0"/>
              </a:rPr>
              <a:t> Chloride. </a:t>
            </a:r>
            <a:r>
              <a:rPr lang="en-US" altLang="en-US" sz="2000" i="1">
                <a:latin typeface="Times New Roman" panose="02020603050405020304" pitchFamily="18" charset="0"/>
                <a:cs typeface="Times New Roman" panose="02020603050405020304" pitchFamily="18" charset="0"/>
              </a:rPr>
              <a:t>Organic Syntheses</a:t>
            </a:r>
            <a:r>
              <a:rPr lang="en-US" altLang="en-US" sz="2000">
                <a:latin typeface="Times New Roman" panose="02020603050405020304" pitchFamily="18" charset="0"/>
                <a:cs typeface="Times New Roman" panose="02020603050405020304" pitchFamily="18" charset="0"/>
              </a:rPr>
              <a:t>. 1923, 3, 75</a:t>
            </a:r>
          </a:p>
          <a:p>
            <a:pPr marL="457200" indent="-457200" eaLnBrk="1" hangingPunct="1">
              <a:spcBef>
                <a:spcPct val="0"/>
              </a:spcBef>
              <a:buFont typeface="+mj-lt"/>
              <a:buAutoNum type="arabicPeriod"/>
            </a:pPr>
            <a:r>
              <a:rPr lang="en-US" altLang="en-US" sz="2000">
                <a:latin typeface="Times New Roman" panose="02020603050405020304" pitchFamily="18" charset="0"/>
                <a:cs typeface="Times New Roman" panose="02020603050405020304" pitchFamily="18" charset="0"/>
              </a:rPr>
              <a:t>Hamilton, D. E. Reduction of Acetylferrocene with Lithium Aluminum Hydride and Resolution of the Enantiomers with a Chiral HPLC Column.  </a:t>
            </a:r>
            <a:r>
              <a:rPr lang="en-US" altLang="en-US" sz="2000" i="1">
                <a:latin typeface="Times New Roman" panose="02020603050405020304" pitchFamily="18" charset="0"/>
                <a:cs typeface="Times New Roman" panose="02020603050405020304" pitchFamily="18" charset="0"/>
              </a:rPr>
              <a:t>Journal of Chemical Education. </a:t>
            </a:r>
            <a:r>
              <a:rPr lang="en-US" altLang="en-US" sz="2000" b="1">
                <a:latin typeface="Times New Roman" panose="02020603050405020304" pitchFamily="18" charset="0"/>
                <a:cs typeface="Times New Roman" panose="02020603050405020304" pitchFamily="18" charset="0"/>
              </a:rPr>
              <a:t>1991</a:t>
            </a:r>
            <a:r>
              <a:rPr lang="en-US" altLang="en-US" sz="2000">
                <a:latin typeface="Times New Roman" panose="02020603050405020304" pitchFamily="18" charset="0"/>
                <a:cs typeface="Times New Roman" panose="02020603050405020304" pitchFamily="18" charset="0"/>
              </a:rPr>
              <a:t>, </a:t>
            </a:r>
            <a:r>
              <a:rPr lang="en-US" altLang="en-US" sz="2000" i="1">
                <a:latin typeface="Times New Roman" panose="02020603050405020304" pitchFamily="18" charset="0"/>
                <a:cs typeface="Times New Roman" panose="02020603050405020304" pitchFamily="18" charset="0"/>
              </a:rPr>
              <a:t>68</a:t>
            </a:r>
            <a:r>
              <a:rPr lang="en-US" altLang="en-US" sz="2000">
                <a:latin typeface="Times New Roman" panose="02020603050405020304" pitchFamily="18" charset="0"/>
                <a:cs typeface="Times New Roman" panose="02020603050405020304" pitchFamily="18" charset="0"/>
              </a:rPr>
              <a:t>, A143-A144.  </a:t>
            </a:r>
          </a:p>
          <a:p>
            <a:pPr marL="457200" indent="-457200" eaLnBrk="1" hangingPunct="1">
              <a:spcBef>
                <a:spcPct val="0"/>
              </a:spcBef>
              <a:buFont typeface="+mj-lt"/>
              <a:buAutoNum type="arabicPeriod"/>
            </a:pPr>
            <a:r>
              <a:rPr lang="en-US" altLang="en-US" sz="2000" err="1">
                <a:latin typeface="Times New Roman" panose="02020603050405020304" pitchFamily="18" charset="0"/>
                <a:cs typeface="Times New Roman" panose="02020603050405020304" pitchFamily="18" charset="0"/>
              </a:rPr>
              <a:t>Kamm</a:t>
            </a:r>
            <a:r>
              <a:rPr lang="en-US" altLang="en-US" sz="2000">
                <a:latin typeface="Times New Roman" panose="02020603050405020304" pitchFamily="18" charset="0"/>
                <a:cs typeface="Times New Roman" panose="02020603050405020304" pitchFamily="18" charset="0"/>
              </a:rPr>
              <a:t>, O.; Matthews, A. O.  </a:t>
            </a:r>
            <a:r>
              <a:rPr lang="en-US" altLang="en-US" sz="2000" i="1">
                <a:latin typeface="Times New Roman" panose="02020603050405020304" pitchFamily="18" charset="0"/>
                <a:cs typeface="Times New Roman" panose="02020603050405020304" pitchFamily="18" charset="0"/>
              </a:rPr>
              <a:t>p</a:t>
            </a:r>
            <a:r>
              <a:rPr lang="en-US" altLang="en-US" sz="2000">
                <a:latin typeface="Times New Roman" panose="02020603050405020304" pitchFamily="18" charset="0"/>
                <a:cs typeface="Times New Roman" panose="02020603050405020304" pitchFamily="18" charset="0"/>
              </a:rPr>
              <a:t>-Nitrobenzoic Acid. </a:t>
            </a:r>
            <a:r>
              <a:rPr lang="en-US" altLang="en-US" sz="2000" i="1">
                <a:latin typeface="Times New Roman" panose="02020603050405020304" pitchFamily="18" charset="0"/>
                <a:cs typeface="Times New Roman" panose="02020603050405020304" pitchFamily="18" charset="0"/>
              </a:rPr>
              <a:t>Organic Syntheses</a:t>
            </a:r>
            <a:r>
              <a:rPr lang="en-US" altLang="en-US" sz="2000">
                <a:latin typeface="Times New Roman" panose="02020603050405020304" pitchFamily="18" charset="0"/>
                <a:cs typeface="Times New Roman" panose="02020603050405020304" pitchFamily="18" charset="0"/>
              </a:rPr>
              <a:t>. </a:t>
            </a:r>
            <a:r>
              <a:rPr lang="en-US" altLang="en-US" sz="2000" b="1">
                <a:latin typeface="Times New Roman" panose="02020603050405020304" pitchFamily="18" charset="0"/>
                <a:cs typeface="Times New Roman" panose="02020603050405020304" pitchFamily="18" charset="0"/>
              </a:rPr>
              <a:t>1941</a:t>
            </a:r>
            <a:r>
              <a:rPr lang="en-US" altLang="en-US" sz="2000" i="1">
                <a:latin typeface="Times New Roman" panose="02020603050405020304" pitchFamily="18" charset="0"/>
                <a:cs typeface="Times New Roman" panose="02020603050405020304" pitchFamily="18" charset="0"/>
              </a:rPr>
              <a:t>,1</a:t>
            </a:r>
            <a:r>
              <a:rPr lang="en-US" altLang="en-US" sz="2000">
                <a:latin typeface="Times New Roman" panose="02020603050405020304" pitchFamily="18" charset="0"/>
                <a:cs typeface="Times New Roman" panose="02020603050405020304" pitchFamily="18" charset="0"/>
              </a:rPr>
              <a:t>, 392. </a:t>
            </a:r>
            <a:r>
              <a:rPr lang="en-US" altLang="en-US" sz="2000" b="1">
                <a:latin typeface="Times New Roman" panose="02020603050405020304" pitchFamily="18" charset="0"/>
                <a:cs typeface="Times New Roman" panose="02020603050405020304" pitchFamily="18" charset="0"/>
              </a:rPr>
              <a:t>1922</a:t>
            </a:r>
            <a:r>
              <a:rPr lang="en-US" altLang="en-US" sz="2000">
                <a:latin typeface="Times New Roman" panose="02020603050405020304" pitchFamily="18" charset="0"/>
                <a:cs typeface="Times New Roman" panose="02020603050405020304" pitchFamily="18" charset="0"/>
              </a:rPr>
              <a:t>, </a:t>
            </a:r>
            <a:r>
              <a:rPr lang="en-US" altLang="en-US" sz="2000" i="1">
                <a:latin typeface="Times New Roman" panose="02020603050405020304" pitchFamily="18" charset="0"/>
                <a:cs typeface="Times New Roman" panose="02020603050405020304" pitchFamily="18" charset="0"/>
              </a:rPr>
              <a:t>2,</a:t>
            </a:r>
            <a:r>
              <a:rPr lang="en-US" altLang="en-US" sz="2000">
                <a:latin typeface="Times New Roman" panose="02020603050405020304" pitchFamily="18" charset="0"/>
                <a:cs typeface="Times New Roman" panose="02020603050405020304" pitchFamily="18" charset="0"/>
              </a:rPr>
              <a:t> 53.  </a:t>
            </a:r>
          </a:p>
          <a:p>
            <a:pPr marL="457200" indent="-457200" eaLnBrk="1" hangingPunct="1">
              <a:spcBef>
                <a:spcPct val="0"/>
              </a:spcBef>
              <a:buFont typeface="+mj-lt"/>
              <a:buAutoNum type="arabicPeriod"/>
            </a:pPr>
            <a:r>
              <a:rPr lang="en-US" altLang="en-US" sz="2000" err="1">
                <a:latin typeface="Times New Roman" panose="02020603050405020304" pitchFamily="18" charset="0"/>
                <a:cs typeface="Times New Roman" panose="02020603050405020304" pitchFamily="18" charset="0"/>
              </a:rPr>
              <a:t>Newirth</a:t>
            </a:r>
            <a:r>
              <a:rPr lang="en-US" altLang="en-US" sz="2000">
                <a:latin typeface="Times New Roman" panose="02020603050405020304" pitchFamily="18" charset="0"/>
                <a:cs typeface="Times New Roman" panose="02020603050405020304" pitchFamily="18" charset="0"/>
              </a:rPr>
              <a:t>, T.; Srouji, N. Acetylation of Ferrocene. J. Chem. Educ. 1995, 72, 454-456</a:t>
            </a:r>
          </a:p>
          <a:p>
            <a:pPr marL="457200" indent="-457200" eaLnBrk="1" hangingPunct="1">
              <a:spcBef>
                <a:spcPct val="0"/>
              </a:spcBef>
              <a:buFont typeface="+mj-lt"/>
              <a:buAutoNum type="arabicPeriod"/>
            </a:pPr>
            <a:r>
              <a:rPr lang="en-US" altLang="en-US" sz="2000">
                <a:latin typeface="Times New Roman" panose="02020603050405020304" pitchFamily="18" charset="0"/>
                <a:cs typeface="Times New Roman" panose="02020603050405020304" pitchFamily="18" charset="0"/>
              </a:rPr>
              <a:t>Williamson, K.; Macroscale and Microscale Organic Experiments. Houghton Mifflin. 2003, 364-368</a:t>
            </a:r>
            <a:endParaRPr lang="en-US" altLang="en-US" sz="2800"/>
          </a:p>
          <a:p>
            <a:pPr eaLnBrk="1" hangingPunct="1">
              <a:spcBef>
                <a:spcPct val="0"/>
              </a:spcBef>
              <a:buFontTx/>
              <a:buNone/>
            </a:pPr>
            <a:endParaRPr lang="en-US" altLang="en-US" sz="2000"/>
          </a:p>
        </p:txBody>
      </p:sp>
      <p:pic>
        <p:nvPicPr>
          <p:cNvPr id="14395" name="Picture 59" descr="Image result for university of new hampshire seal">
            <a:extLst>
              <a:ext uri="{FF2B5EF4-FFF2-40B4-BE49-F238E27FC236}">
                <a16:creationId xmlns:a16="http://schemas.microsoft.com/office/drawing/2014/main" id="{3B21CFCE-5C78-43EB-BCC1-1FA9BCE61F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511951" y="30509930"/>
            <a:ext cx="1737874" cy="173787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1D176C1C-40E1-4BBE-A206-A4C2227AC654}"/>
              </a:ext>
            </a:extLst>
          </p:cNvPr>
          <p:cNvSpPr/>
          <p:nvPr/>
        </p:nvSpPr>
        <p:spPr bwMode="auto">
          <a:xfrm>
            <a:off x="605323" y="13771661"/>
            <a:ext cx="42817473" cy="8870931"/>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4702175" rtl="0" eaLnBrk="1" fontAlgn="base" latinLnBrk="0" hangingPunct="1">
              <a:lnSpc>
                <a:spcPct val="100000"/>
              </a:lnSpc>
              <a:spcBef>
                <a:spcPct val="0"/>
              </a:spcBef>
              <a:spcAft>
                <a:spcPct val="0"/>
              </a:spcAft>
              <a:buClrTx/>
              <a:buSzTx/>
              <a:buFontTx/>
              <a:buNone/>
              <a:tabLst/>
            </a:pPr>
            <a:endParaRPr kumimoji="0" lang="en-US" sz="7200" b="0" i="0" u="none" strike="noStrike" cap="none" normalizeH="0" baseline="0">
              <a:ln>
                <a:noFill/>
              </a:ln>
              <a:solidFill>
                <a:schemeClr val="tx1"/>
              </a:solidFill>
              <a:effectLst/>
              <a:latin typeface="Arial" pitchFamily="-108" charset="0"/>
            </a:endParaRPr>
          </a:p>
        </p:txBody>
      </p:sp>
      <p:sp>
        <p:nvSpPr>
          <p:cNvPr id="73" name="Rectangle 2041">
            <a:extLst>
              <a:ext uri="{FF2B5EF4-FFF2-40B4-BE49-F238E27FC236}">
                <a16:creationId xmlns:a16="http://schemas.microsoft.com/office/drawing/2014/main" id="{4E9188E2-3240-4EDA-B71E-0006AA460F04}"/>
              </a:ext>
            </a:extLst>
          </p:cNvPr>
          <p:cNvSpPr>
            <a:spLocks noChangeArrowheads="1"/>
          </p:cNvSpPr>
          <p:nvPr/>
        </p:nvSpPr>
        <p:spPr bwMode="auto">
          <a:xfrm>
            <a:off x="605323" y="22997617"/>
            <a:ext cx="14030511" cy="9405128"/>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marL="571500" indent="-571500" algn="ctr" eaLnBrk="1" hangingPunct="1">
              <a:spcBef>
                <a:spcPct val="0"/>
              </a:spcBef>
              <a:buFont typeface="Arial"/>
              <a:buChar char="•"/>
            </a:pPr>
            <a:endParaRPr lang="en-US" altLang="en-US" sz="4200">
              <a:cs typeface="Arial"/>
            </a:endParaRPr>
          </a:p>
        </p:txBody>
      </p:sp>
      <p:sp>
        <p:nvSpPr>
          <p:cNvPr id="75" name="Rectangle 2041">
            <a:extLst>
              <a:ext uri="{FF2B5EF4-FFF2-40B4-BE49-F238E27FC236}">
                <a16:creationId xmlns:a16="http://schemas.microsoft.com/office/drawing/2014/main" id="{ECE0844D-0254-49EB-A064-70168804CAF5}"/>
              </a:ext>
            </a:extLst>
          </p:cNvPr>
          <p:cNvSpPr>
            <a:spLocks noChangeArrowheads="1"/>
          </p:cNvSpPr>
          <p:nvPr/>
        </p:nvSpPr>
        <p:spPr bwMode="auto">
          <a:xfrm>
            <a:off x="29412423" y="4171815"/>
            <a:ext cx="14018849" cy="9298193"/>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80" name="Rectangle 4530">
            <a:extLst>
              <a:ext uri="{FF2B5EF4-FFF2-40B4-BE49-F238E27FC236}">
                <a16:creationId xmlns:a16="http://schemas.microsoft.com/office/drawing/2014/main" id="{DA7D2780-CD21-4555-9CDB-FAAB2044FE38}"/>
              </a:ext>
            </a:extLst>
          </p:cNvPr>
          <p:cNvSpPr>
            <a:spLocks noChangeArrowheads="1"/>
          </p:cNvSpPr>
          <p:nvPr/>
        </p:nvSpPr>
        <p:spPr bwMode="auto">
          <a:xfrm>
            <a:off x="14999738" y="23011746"/>
            <a:ext cx="14027724" cy="9405129"/>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83" name="Rectangle 2041">
            <a:extLst>
              <a:ext uri="{FF2B5EF4-FFF2-40B4-BE49-F238E27FC236}">
                <a16:creationId xmlns:a16="http://schemas.microsoft.com/office/drawing/2014/main" id="{73CC6493-5ED1-4648-82C2-58AA687C40E7}"/>
              </a:ext>
            </a:extLst>
          </p:cNvPr>
          <p:cNvSpPr>
            <a:spLocks noChangeArrowheads="1"/>
          </p:cNvSpPr>
          <p:nvPr/>
        </p:nvSpPr>
        <p:spPr bwMode="auto">
          <a:xfrm>
            <a:off x="596397" y="4155288"/>
            <a:ext cx="14019309" cy="9311245"/>
          </a:xfrm>
          <a:prstGeom prst="rect">
            <a:avLst/>
          </a:prstGeom>
          <a:solidFill>
            <a:srgbClr val="FFFFFF"/>
          </a:solidFill>
          <a:ln w="9525">
            <a:no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buNone/>
            </a:pPr>
            <a:endParaRPr lang="en-US" sz="4200">
              <a:latin typeface="times"/>
              <a:cs typeface="times"/>
            </a:endParaRPr>
          </a:p>
          <a:p>
            <a:pPr algn="ctr" eaLnBrk="1" hangingPunct="1">
              <a:lnSpc>
                <a:spcPct val="135000"/>
              </a:lnSpc>
              <a:buNone/>
            </a:pPr>
            <a:endParaRPr lang="en-US" sz="4200">
              <a:latin typeface="times"/>
              <a:cs typeface="times"/>
            </a:endParaRPr>
          </a:p>
          <a:p>
            <a:pPr algn="ctr" eaLnBrk="1" hangingPunct="1">
              <a:spcBef>
                <a:spcPct val="0"/>
              </a:spcBef>
              <a:buNone/>
            </a:pPr>
            <a:endParaRPr lang="en-US" altLang="en-US" sz="4200">
              <a:latin typeface="times"/>
              <a:cs typeface="times"/>
            </a:endParaRPr>
          </a:p>
        </p:txBody>
      </p:sp>
      <p:sp>
        <p:nvSpPr>
          <p:cNvPr id="84" name="Text Box 1951">
            <a:extLst>
              <a:ext uri="{FF2B5EF4-FFF2-40B4-BE49-F238E27FC236}">
                <a16:creationId xmlns:a16="http://schemas.microsoft.com/office/drawing/2014/main" id="{91024B0E-B15F-43E2-8773-3F3E54A842BF}"/>
              </a:ext>
            </a:extLst>
          </p:cNvPr>
          <p:cNvSpPr txBox="1">
            <a:spLocks noChangeArrowheads="1"/>
          </p:cNvSpPr>
          <p:nvPr/>
        </p:nvSpPr>
        <p:spPr bwMode="auto">
          <a:xfrm>
            <a:off x="29401740" y="4114800"/>
            <a:ext cx="1402384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a:solidFill>
                  <a:srgbClr val="003593"/>
                </a:solidFill>
                <a:latin typeface="Times New Roman" panose="02020603050405020304" pitchFamily="18" charset="0"/>
                <a:cs typeface="Times New Roman" panose="02020603050405020304" pitchFamily="18" charset="0"/>
              </a:rPr>
              <a:t>Results: 4-Nitrobenzoyl Chloride Synthesis</a:t>
            </a:r>
          </a:p>
        </p:txBody>
      </p:sp>
      <p:sp>
        <p:nvSpPr>
          <p:cNvPr id="85" name="Line 2019">
            <a:extLst>
              <a:ext uri="{FF2B5EF4-FFF2-40B4-BE49-F238E27FC236}">
                <a16:creationId xmlns:a16="http://schemas.microsoft.com/office/drawing/2014/main" id="{53FB7F7C-85DD-49FD-A723-084F31A41896}"/>
              </a:ext>
            </a:extLst>
          </p:cNvPr>
          <p:cNvSpPr>
            <a:spLocks noChangeShapeType="1"/>
          </p:cNvSpPr>
          <p:nvPr/>
        </p:nvSpPr>
        <p:spPr bwMode="auto">
          <a:xfrm>
            <a:off x="30004968" y="4943697"/>
            <a:ext cx="12895632" cy="9303"/>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6" name="Text Box 1951">
            <a:extLst>
              <a:ext uri="{FF2B5EF4-FFF2-40B4-BE49-F238E27FC236}">
                <a16:creationId xmlns:a16="http://schemas.microsoft.com/office/drawing/2014/main" id="{409B0CF3-BED6-44AA-9B1F-F28DEB394BE0}"/>
              </a:ext>
            </a:extLst>
          </p:cNvPr>
          <p:cNvSpPr txBox="1">
            <a:spLocks noChangeArrowheads="1"/>
          </p:cNvSpPr>
          <p:nvPr/>
        </p:nvSpPr>
        <p:spPr bwMode="auto">
          <a:xfrm>
            <a:off x="1924289" y="4244617"/>
            <a:ext cx="1082040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a:solidFill>
                  <a:srgbClr val="003593"/>
                </a:solidFill>
                <a:latin typeface="Times New Roman" panose="02020603050405020304" pitchFamily="18" charset="0"/>
                <a:cs typeface="Times New Roman" panose="02020603050405020304" pitchFamily="18" charset="0"/>
              </a:rPr>
              <a:t>Introduction</a:t>
            </a:r>
          </a:p>
        </p:txBody>
      </p:sp>
      <p:sp>
        <p:nvSpPr>
          <p:cNvPr id="88" name="Text Box 1951">
            <a:extLst>
              <a:ext uri="{FF2B5EF4-FFF2-40B4-BE49-F238E27FC236}">
                <a16:creationId xmlns:a16="http://schemas.microsoft.com/office/drawing/2014/main" id="{BA64C4F9-EE6F-42E4-8A50-3063B5B06BD8}"/>
              </a:ext>
            </a:extLst>
          </p:cNvPr>
          <p:cNvSpPr txBox="1">
            <a:spLocks noChangeArrowheads="1"/>
          </p:cNvSpPr>
          <p:nvPr/>
        </p:nvSpPr>
        <p:spPr bwMode="auto">
          <a:xfrm>
            <a:off x="580099" y="22960727"/>
            <a:ext cx="1402772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a:solidFill>
                  <a:srgbClr val="003593"/>
                </a:solidFill>
                <a:latin typeface="Times New Roman" panose="02020603050405020304" pitchFamily="18" charset="0"/>
                <a:cs typeface="Times New Roman" panose="02020603050405020304" pitchFamily="18" charset="0"/>
              </a:rPr>
              <a:t>Results: </a:t>
            </a:r>
            <a:r>
              <a:rPr lang="el-GR" altLang="en-US" sz="4800" b="1">
                <a:solidFill>
                  <a:srgbClr val="003593"/>
                </a:solidFill>
                <a:latin typeface="Times New Roman" panose="02020603050405020304" pitchFamily="18" charset="0"/>
                <a:cs typeface="Times New Roman" panose="02020603050405020304" pitchFamily="18" charset="0"/>
              </a:rPr>
              <a:t>α-</a:t>
            </a:r>
            <a:r>
              <a:rPr lang="en-US" altLang="en-US" sz="4800" b="1" err="1">
                <a:solidFill>
                  <a:srgbClr val="003593"/>
                </a:solidFill>
                <a:latin typeface="Times New Roman" panose="02020603050405020304" pitchFamily="18" charset="0"/>
                <a:cs typeface="Times New Roman" panose="02020603050405020304" pitchFamily="18" charset="0"/>
              </a:rPr>
              <a:t>Methylferrocene</a:t>
            </a:r>
            <a:r>
              <a:rPr lang="en-US" altLang="en-US" sz="4800" b="1">
                <a:solidFill>
                  <a:srgbClr val="003593"/>
                </a:solidFill>
                <a:latin typeface="Times New Roman" panose="02020603050405020304" pitchFamily="18" charset="0"/>
                <a:cs typeface="Times New Roman" panose="02020603050405020304" pitchFamily="18" charset="0"/>
              </a:rPr>
              <a:t> Methanol Synthesis</a:t>
            </a:r>
          </a:p>
        </p:txBody>
      </p:sp>
      <p:sp>
        <p:nvSpPr>
          <p:cNvPr id="90" name="Text Box 1951">
            <a:extLst>
              <a:ext uri="{FF2B5EF4-FFF2-40B4-BE49-F238E27FC236}">
                <a16:creationId xmlns:a16="http://schemas.microsoft.com/office/drawing/2014/main" id="{2156597C-5A6A-4663-902A-03882A5EA6B5}"/>
              </a:ext>
            </a:extLst>
          </p:cNvPr>
          <p:cNvSpPr txBox="1">
            <a:spLocks noChangeArrowheads="1"/>
          </p:cNvSpPr>
          <p:nvPr/>
        </p:nvSpPr>
        <p:spPr bwMode="auto">
          <a:xfrm>
            <a:off x="16651180" y="23012400"/>
            <a:ext cx="1082040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a:solidFill>
                  <a:srgbClr val="003593"/>
                </a:solidFill>
                <a:latin typeface="Times New Roman" panose="02020603050405020304" pitchFamily="18" charset="0"/>
                <a:cs typeface="Times New Roman" panose="02020603050405020304" pitchFamily="18" charset="0"/>
              </a:rPr>
              <a:t>Final Product and Conclusions</a:t>
            </a:r>
          </a:p>
        </p:txBody>
      </p:sp>
      <p:sp>
        <p:nvSpPr>
          <p:cNvPr id="92" name="Text Box 1951">
            <a:extLst>
              <a:ext uri="{FF2B5EF4-FFF2-40B4-BE49-F238E27FC236}">
                <a16:creationId xmlns:a16="http://schemas.microsoft.com/office/drawing/2014/main" id="{E230D15A-4C4D-41C3-B606-F46DC58CF58D}"/>
              </a:ext>
            </a:extLst>
          </p:cNvPr>
          <p:cNvSpPr txBox="1">
            <a:spLocks noChangeArrowheads="1"/>
          </p:cNvSpPr>
          <p:nvPr/>
        </p:nvSpPr>
        <p:spPr bwMode="auto">
          <a:xfrm>
            <a:off x="30861000" y="23012400"/>
            <a:ext cx="1082040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a:solidFill>
                  <a:srgbClr val="003593"/>
                </a:solidFill>
                <a:latin typeface="Times New Roman" panose="02020603050405020304" pitchFamily="18" charset="0"/>
                <a:cs typeface="Times New Roman" panose="02020603050405020304" pitchFamily="18" charset="0"/>
              </a:rPr>
              <a:t>Pitfalls</a:t>
            </a:r>
          </a:p>
        </p:txBody>
      </p:sp>
      <p:sp>
        <p:nvSpPr>
          <p:cNvPr id="94" name="Text Box 1951">
            <a:extLst>
              <a:ext uri="{FF2B5EF4-FFF2-40B4-BE49-F238E27FC236}">
                <a16:creationId xmlns:a16="http://schemas.microsoft.com/office/drawing/2014/main" id="{6AFA9676-561F-4A0E-8CFA-4613714ADBB4}"/>
              </a:ext>
            </a:extLst>
          </p:cNvPr>
          <p:cNvSpPr txBox="1">
            <a:spLocks noChangeArrowheads="1"/>
          </p:cNvSpPr>
          <p:nvPr/>
        </p:nvSpPr>
        <p:spPr bwMode="auto">
          <a:xfrm>
            <a:off x="30861000" y="26254275"/>
            <a:ext cx="1082040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a:solidFill>
                  <a:srgbClr val="003593"/>
                </a:solidFill>
                <a:latin typeface="Times New Roman" panose="02020603050405020304" pitchFamily="18" charset="0"/>
                <a:cs typeface="Times New Roman" panose="02020603050405020304" pitchFamily="18" charset="0"/>
              </a:rPr>
              <a:t>References</a:t>
            </a:r>
          </a:p>
        </p:txBody>
      </p:sp>
      <p:sp>
        <p:nvSpPr>
          <p:cNvPr id="96" name="Text Box 1951">
            <a:extLst>
              <a:ext uri="{FF2B5EF4-FFF2-40B4-BE49-F238E27FC236}">
                <a16:creationId xmlns:a16="http://schemas.microsoft.com/office/drawing/2014/main" id="{A52FAF55-FD34-4B2B-A352-8F1B1C6443A6}"/>
              </a:ext>
            </a:extLst>
          </p:cNvPr>
          <p:cNvSpPr txBox="1">
            <a:spLocks noChangeArrowheads="1"/>
          </p:cNvSpPr>
          <p:nvPr/>
        </p:nvSpPr>
        <p:spPr bwMode="auto">
          <a:xfrm>
            <a:off x="30861000" y="29430787"/>
            <a:ext cx="1082040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a:solidFill>
                  <a:srgbClr val="003593"/>
                </a:solidFill>
                <a:latin typeface="Times New Roman" panose="02020603050405020304" pitchFamily="18" charset="0"/>
                <a:cs typeface="Times New Roman" panose="02020603050405020304" pitchFamily="18" charset="0"/>
              </a:rPr>
              <a:t>Acknowledgements</a:t>
            </a:r>
          </a:p>
        </p:txBody>
      </p:sp>
      <p:sp>
        <p:nvSpPr>
          <p:cNvPr id="98" name="Line 2019">
            <a:extLst>
              <a:ext uri="{FF2B5EF4-FFF2-40B4-BE49-F238E27FC236}">
                <a16:creationId xmlns:a16="http://schemas.microsoft.com/office/drawing/2014/main" id="{B2650B0E-2E4C-4647-8D89-0390544DC84E}"/>
              </a:ext>
            </a:extLst>
          </p:cNvPr>
          <p:cNvSpPr>
            <a:spLocks noChangeShapeType="1"/>
          </p:cNvSpPr>
          <p:nvPr/>
        </p:nvSpPr>
        <p:spPr bwMode="auto">
          <a:xfrm>
            <a:off x="1212273" y="23841297"/>
            <a:ext cx="12895632" cy="9303"/>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9" name="Line 2019">
            <a:extLst>
              <a:ext uri="{FF2B5EF4-FFF2-40B4-BE49-F238E27FC236}">
                <a16:creationId xmlns:a16="http://schemas.microsoft.com/office/drawing/2014/main" id="{FBFFED80-31E3-4768-AEB9-D5DE5D1D2648}"/>
              </a:ext>
            </a:extLst>
          </p:cNvPr>
          <p:cNvSpPr>
            <a:spLocks noChangeShapeType="1"/>
          </p:cNvSpPr>
          <p:nvPr/>
        </p:nvSpPr>
        <p:spPr bwMode="auto">
          <a:xfrm>
            <a:off x="976196" y="5073073"/>
            <a:ext cx="12895632" cy="9303"/>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0" name="Line 2019">
            <a:extLst>
              <a:ext uri="{FF2B5EF4-FFF2-40B4-BE49-F238E27FC236}">
                <a16:creationId xmlns:a16="http://schemas.microsoft.com/office/drawing/2014/main" id="{93F0E3EF-7021-4B56-B8A3-92500DCD815E}"/>
              </a:ext>
            </a:extLst>
          </p:cNvPr>
          <p:cNvSpPr>
            <a:spLocks noChangeShapeType="1"/>
          </p:cNvSpPr>
          <p:nvPr/>
        </p:nvSpPr>
        <p:spPr bwMode="auto">
          <a:xfrm>
            <a:off x="15659864" y="4943697"/>
            <a:ext cx="12895632" cy="9303"/>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1" name="Line 2019">
            <a:extLst>
              <a:ext uri="{FF2B5EF4-FFF2-40B4-BE49-F238E27FC236}">
                <a16:creationId xmlns:a16="http://schemas.microsoft.com/office/drawing/2014/main" id="{2E8666E2-14A9-4094-8D30-794708E0DF45}"/>
              </a:ext>
            </a:extLst>
          </p:cNvPr>
          <p:cNvSpPr>
            <a:spLocks noChangeShapeType="1"/>
          </p:cNvSpPr>
          <p:nvPr/>
        </p:nvSpPr>
        <p:spPr bwMode="auto">
          <a:xfrm>
            <a:off x="15601841" y="23845962"/>
            <a:ext cx="12895632" cy="9303"/>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2" name="Line 2019">
            <a:extLst>
              <a:ext uri="{FF2B5EF4-FFF2-40B4-BE49-F238E27FC236}">
                <a16:creationId xmlns:a16="http://schemas.microsoft.com/office/drawing/2014/main" id="{69D797C6-DCB0-46EB-8FC4-21DA5C4932C5}"/>
              </a:ext>
            </a:extLst>
          </p:cNvPr>
          <p:cNvSpPr>
            <a:spLocks noChangeShapeType="1"/>
          </p:cNvSpPr>
          <p:nvPr/>
        </p:nvSpPr>
        <p:spPr bwMode="auto">
          <a:xfrm>
            <a:off x="29965846" y="23827009"/>
            <a:ext cx="12895632" cy="9303"/>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3" name="Line 2019">
            <a:extLst>
              <a:ext uri="{FF2B5EF4-FFF2-40B4-BE49-F238E27FC236}">
                <a16:creationId xmlns:a16="http://schemas.microsoft.com/office/drawing/2014/main" id="{A523334F-1B25-492D-8FBF-361A7C20C525}"/>
              </a:ext>
            </a:extLst>
          </p:cNvPr>
          <p:cNvSpPr>
            <a:spLocks noChangeShapeType="1"/>
          </p:cNvSpPr>
          <p:nvPr/>
        </p:nvSpPr>
        <p:spPr bwMode="auto">
          <a:xfrm>
            <a:off x="30004968" y="27083172"/>
            <a:ext cx="12895632" cy="9303"/>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4" name="Line 2019">
            <a:extLst>
              <a:ext uri="{FF2B5EF4-FFF2-40B4-BE49-F238E27FC236}">
                <a16:creationId xmlns:a16="http://schemas.microsoft.com/office/drawing/2014/main" id="{B950CAF1-209A-4316-B5F3-BAB5F307819F}"/>
              </a:ext>
            </a:extLst>
          </p:cNvPr>
          <p:cNvSpPr>
            <a:spLocks noChangeShapeType="1"/>
          </p:cNvSpPr>
          <p:nvPr/>
        </p:nvSpPr>
        <p:spPr bwMode="auto">
          <a:xfrm>
            <a:off x="30004968" y="30184167"/>
            <a:ext cx="12895631" cy="70532"/>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5" name="Line 2019">
            <a:extLst>
              <a:ext uri="{FF2B5EF4-FFF2-40B4-BE49-F238E27FC236}">
                <a16:creationId xmlns:a16="http://schemas.microsoft.com/office/drawing/2014/main" id="{696F16E7-7E1A-48F4-8CB7-94ABAAB505E8}"/>
              </a:ext>
            </a:extLst>
          </p:cNvPr>
          <p:cNvSpPr>
            <a:spLocks noChangeShapeType="1"/>
          </p:cNvSpPr>
          <p:nvPr/>
        </p:nvSpPr>
        <p:spPr bwMode="auto">
          <a:xfrm>
            <a:off x="1247442" y="1955787"/>
            <a:ext cx="36852558" cy="116023"/>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 name="TextBox 2">
            <a:extLst>
              <a:ext uri="{FF2B5EF4-FFF2-40B4-BE49-F238E27FC236}">
                <a16:creationId xmlns:a16="http://schemas.microsoft.com/office/drawing/2014/main" id="{A1239CDD-741A-43DD-8C9F-7CDEB59135B0}"/>
              </a:ext>
            </a:extLst>
          </p:cNvPr>
          <p:cNvSpPr txBox="1"/>
          <p:nvPr/>
        </p:nvSpPr>
        <p:spPr>
          <a:xfrm>
            <a:off x="1236389" y="23857595"/>
            <a:ext cx="5990035" cy="8494633"/>
          </a:xfrm>
          <a:prstGeom prst="rect">
            <a:avLst/>
          </a:prstGeom>
          <a:noFill/>
        </p:spPr>
        <p:txBody>
          <a:bodyPr wrap="square" rtlCol="0" anchor="t">
            <a:spAutoFit/>
          </a:bodyPr>
          <a:lstStyle/>
          <a:p>
            <a:pPr marL="571500" lvl="0" indent="-571500" eaLnBrk="1" hangingPunct="1">
              <a:buFont typeface="Arial"/>
              <a:buChar char="•"/>
            </a:pPr>
            <a:r>
              <a:rPr lang="en-US" altLang="en-US" sz="4200" dirty="0">
                <a:solidFill>
                  <a:srgbClr val="000000"/>
                </a:solidFill>
                <a:latin typeface="Times New Roman" panose="02020603050405020304" pitchFamily="18" charset="0"/>
                <a:cs typeface="Times New Roman" panose="02020603050405020304" pitchFamily="18" charset="0"/>
              </a:rPr>
              <a:t>Acetylation of ferrocene (5.0g) produced 3.409g crude acetylferrocene and 1.998g (32.6% yield) after purification. </a:t>
            </a:r>
          </a:p>
          <a:p>
            <a:pPr marL="571500" indent="-571500" eaLnBrk="1" hangingPunct="1">
              <a:buFont typeface="Arial"/>
              <a:buChar char="•"/>
            </a:pPr>
            <a:r>
              <a:rPr lang="en-US" altLang="en-US" sz="4200" dirty="0">
                <a:solidFill>
                  <a:srgbClr val="000000"/>
                </a:solidFill>
                <a:latin typeface="Times New Roman" panose="02020603050405020304" pitchFamily="18" charset="0"/>
                <a:cs typeface="Times New Roman" panose="02020603050405020304" pitchFamily="18" charset="0"/>
              </a:rPr>
              <a:t>Reduction of acetylferrocene failed, with a 7.8% yield </a:t>
            </a:r>
          </a:p>
          <a:p>
            <a:pPr marL="571500" indent="-571500" eaLnBrk="1" hangingPunct="1">
              <a:buFont typeface="Arial"/>
              <a:buChar char="•"/>
            </a:pPr>
            <a:r>
              <a:rPr lang="en-US" altLang="en-US" sz="4200" dirty="0">
                <a:solidFill>
                  <a:srgbClr val="000000"/>
                </a:solidFill>
                <a:latin typeface="Times New Roman" panose="02020603050405020304" pitchFamily="18" charset="0"/>
                <a:cs typeface="Times New Roman" panose="02020603050405020304" pitchFamily="18" charset="0"/>
              </a:rPr>
              <a:t>0.951g                           </a:t>
            </a:r>
            <a:r>
              <a:rPr lang="el-GR" altLang="en-US" sz="4200" dirty="0">
                <a:solidFill>
                  <a:srgbClr val="000000"/>
                </a:solidFill>
                <a:latin typeface="Times New Roman" panose="02020603050405020304" pitchFamily="18" charset="0"/>
                <a:cs typeface="Times New Roman" panose="02020603050405020304" pitchFamily="18" charset="0"/>
              </a:rPr>
              <a:t>α-</a:t>
            </a:r>
            <a:r>
              <a:rPr lang="en-US" altLang="en-US" sz="4200" dirty="0" err="1">
                <a:solidFill>
                  <a:srgbClr val="000000"/>
                </a:solidFill>
                <a:latin typeface="Times New Roman" panose="02020603050405020304" pitchFamily="18" charset="0"/>
                <a:cs typeface="Times New Roman" panose="02020603050405020304" pitchFamily="18" charset="0"/>
              </a:rPr>
              <a:t>methylferrocene</a:t>
            </a:r>
            <a:r>
              <a:rPr lang="en-US" altLang="en-US" sz="4200" dirty="0">
                <a:solidFill>
                  <a:srgbClr val="000000"/>
                </a:solidFill>
                <a:latin typeface="Times New Roman" panose="02020603050405020304" pitchFamily="18" charset="0"/>
                <a:cs typeface="Times New Roman" panose="02020603050405020304" pitchFamily="18" charset="0"/>
              </a:rPr>
              <a:t> methanol was bought to finish our synthesis.</a:t>
            </a:r>
          </a:p>
        </p:txBody>
      </p:sp>
      <p:sp>
        <p:nvSpPr>
          <p:cNvPr id="4" name="TextBox 3">
            <a:extLst>
              <a:ext uri="{FF2B5EF4-FFF2-40B4-BE49-F238E27FC236}">
                <a16:creationId xmlns:a16="http://schemas.microsoft.com/office/drawing/2014/main" id="{3FC33A81-7491-4226-8456-5206E9B68A95}"/>
              </a:ext>
            </a:extLst>
          </p:cNvPr>
          <p:cNvSpPr txBox="1"/>
          <p:nvPr/>
        </p:nvSpPr>
        <p:spPr>
          <a:xfrm>
            <a:off x="973552" y="4972371"/>
            <a:ext cx="13323615" cy="10025822"/>
          </a:xfrm>
          <a:prstGeom prst="rect">
            <a:avLst/>
          </a:prstGeom>
          <a:noFill/>
        </p:spPr>
        <p:txBody>
          <a:bodyPr wrap="square" rtlCol="0" anchor="t">
            <a:spAutoFit/>
          </a:bodyPr>
          <a:lstStyle/>
          <a:p>
            <a:pPr algn="just" eaLnBrk="1" hangingPunct="1">
              <a:lnSpc>
                <a:spcPct val="125000"/>
              </a:lnSpc>
            </a:pPr>
            <a:r>
              <a:rPr lang="en-US" sz="4000">
                <a:solidFill>
                  <a:srgbClr val="000000"/>
                </a:solidFill>
                <a:latin typeface="Times New Roman" panose="02020603050405020304" pitchFamily="18" charset="0"/>
                <a:cs typeface="Times New Roman" panose="02020603050405020304" pitchFamily="18" charset="0"/>
              </a:rPr>
              <a:t>The purpose of this project was to synthesize </a:t>
            </a:r>
            <a:r>
              <a:rPr lang="en-US" sz="4000" b="1">
                <a:solidFill>
                  <a:srgbClr val="000000"/>
                </a:solidFill>
                <a:latin typeface="Times New Roman" panose="02020603050405020304" pitchFamily="18" charset="0"/>
                <a:cs typeface="Times New Roman" panose="02020603050405020304" pitchFamily="18" charset="0"/>
              </a:rPr>
              <a:t>Ferrocene, [1-[(4-nitrobenzoyl) oxy]-ethyl] </a:t>
            </a:r>
            <a:r>
              <a:rPr lang="en-US" sz="4000">
                <a:solidFill>
                  <a:srgbClr val="000000"/>
                </a:solidFill>
                <a:latin typeface="Times New Roman" panose="02020603050405020304" pitchFamily="18" charset="0"/>
                <a:cs typeface="Times New Roman" panose="02020603050405020304" pitchFamily="18" charset="0"/>
              </a:rPr>
              <a:t>using </a:t>
            </a:r>
            <a:r>
              <a:rPr lang="en-US" sz="4000" i="1">
                <a:solidFill>
                  <a:srgbClr val="000000"/>
                </a:solidFill>
                <a:latin typeface="Times New Roman" panose="02020603050405020304" pitchFamily="18" charset="0"/>
                <a:cs typeface="Times New Roman" panose="02020603050405020304" pitchFamily="18" charset="0"/>
              </a:rPr>
              <a:t>p</a:t>
            </a:r>
            <a:r>
              <a:rPr lang="en-US" sz="4000">
                <a:solidFill>
                  <a:srgbClr val="000000"/>
                </a:solidFill>
                <a:latin typeface="Times New Roman" panose="02020603050405020304" pitchFamily="18" charset="0"/>
                <a:cs typeface="Times New Roman" panose="02020603050405020304" pitchFamily="18" charset="0"/>
              </a:rPr>
              <a:t>-</a:t>
            </a:r>
            <a:r>
              <a:rPr lang="en-US" sz="4000" err="1">
                <a:solidFill>
                  <a:srgbClr val="000000"/>
                </a:solidFill>
                <a:latin typeface="Times New Roman" panose="02020603050405020304" pitchFamily="18" charset="0"/>
                <a:cs typeface="Times New Roman" panose="02020603050405020304" pitchFamily="18" charset="0"/>
              </a:rPr>
              <a:t>nitrotoluene</a:t>
            </a:r>
            <a:r>
              <a:rPr lang="en-US" sz="4000">
                <a:solidFill>
                  <a:srgbClr val="000000"/>
                </a:solidFill>
                <a:latin typeface="Times New Roman" panose="02020603050405020304" pitchFamily="18" charset="0"/>
                <a:cs typeface="Times New Roman" panose="02020603050405020304" pitchFamily="18" charset="0"/>
              </a:rPr>
              <a:t> and ferrocene. Ferrocene was acetylated and reduced to form an alcohol.  The </a:t>
            </a:r>
            <a:r>
              <a:rPr lang="en-US" sz="4000" i="1">
                <a:solidFill>
                  <a:srgbClr val="000000"/>
                </a:solidFill>
                <a:latin typeface="Times New Roman" panose="02020603050405020304" pitchFamily="18" charset="0"/>
                <a:cs typeface="Times New Roman" panose="02020603050405020304" pitchFamily="18" charset="0"/>
              </a:rPr>
              <a:t>p</a:t>
            </a:r>
            <a:r>
              <a:rPr lang="en-US" sz="4000">
                <a:solidFill>
                  <a:srgbClr val="000000"/>
                </a:solidFill>
                <a:latin typeface="Times New Roman" panose="02020603050405020304" pitchFamily="18" charset="0"/>
                <a:cs typeface="Times New Roman" panose="02020603050405020304" pitchFamily="18" charset="0"/>
              </a:rPr>
              <a:t>-</a:t>
            </a:r>
            <a:r>
              <a:rPr lang="en-US" sz="4000" err="1">
                <a:solidFill>
                  <a:srgbClr val="000000"/>
                </a:solidFill>
                <a:latin typeface="Times New Roman" panose="02020603050405020304" pitchFamily="18" charset="0"/>
                <a:cs typeface="Times New Roman" panose="02020603050405020304" pitchFamily="18" charset="0"/>
              </a:rPr>
              <a:t>nitrotoluene</a:t>
            </a:r>
            <a:r>
              <a:rPr lang="en-US" sz="4000">
                <a:solidFill>
                  <a:srgbClr val="000000"/>
                </a:solidFill>
                <a:latin typeface="Times New Roman" panose="02020603050405020304" pitchFamily="18" charset="0"/>
                <a:cs typeface="Times New Roman" panose="02020603050405020304" pitchFamily="18" charset="0"/>
              </a:rPr>
              <a:t> was oxidized, turned into an acid chloride, and used with the </a:t>
            </a:r>
            <a:r>
              <a:rPr lang="en-US" sz="4000" err="1">
                <a:solidFill>
                  <a:srgbClr val="000000"/>
                </a:solidFill>
                <a:latin typeface="Times New Roman" panose="02020603050405020304" pitchFamily="18" charset="0"/>
                <a:cs typeface="Times New Roman" panose="02020603050405020304" pitchFamily="18" charset="0"/>
              </a:rPr>
              <a:t>ferrocenyl</a:t>
            </a:r>
            <a:r>
              <a:rPr lang="en-US" sz="4000">
                <a:solidFill>
                  <a:srgbClr val="000000"/>
                </a:solidFill>
                <a:latin typeface="Times New Roman" panose="02020603050405020304" pitchFamily="18" charset="0"/>
                <a:cs typeface="Times New Roman" panose="02020603050405020304" pitchFamily="18" charset="0"/>
              </a:rPr>
              <a:t> alcohol in an esterification.  This experiment utilized air sensitive techniques, rotary evaporation, liquid/liquid extraction, and column chromatography.  The product and intermediates were characterized using </a:t>
            </a:r>
            <a:r>
              <a:rPr lang="en-US" sz="4000" baseline="30000">
                <a:solidFill>
                  <a:srgbClr val="000000"/>
                </a:solidFill>
                <a:latin typeface="Times New Roman" panose="02020603050405020304" pitchFamily="18" charset="0"/>
                <a:cs typeface="Times New Roman" panose="02020603050405020304" pitchFamily="18" charset="0"/>
              </a:rPr>
              <a:t>13</a:t>
            </a:r>
            <a:r>
              <a:rPr lang="en-US" sz="4000">
                <a:solidFill>
                  <a:srgbClr val="000000"/>
                </a:solidFill>
                <a:latin typeface="Times New Roman" panose="02020603050405020304" pitchFamily="18" charset="0"/>
                <a:cs typeface="Times New Roman" panose="02020603050405020304" pitchFamily="18" charset="0"/>
              </a:rPr>
              <a:t>C and </a:t>
            </a:r>
            <a:r>
              <a:rPr lang="en-US" sz="4000" baseline="30000">
                <a:solidFill>
                  <a:srgbClr val="000000"/>
                </a:solidFill>
                <a:latin typeface="Times New Roman" panose="02020603050405020304" pitchFamily="18" charset="0"/>
                <a:cs typeface="Times New Roman" panose="02020603050405020304" pitchFamily="18" charset="0"/>
              </a:rPr>
              <a:t>1</a:t>
            </a:r>
            <a:r>
              <a:rPr lang="en-US" sz="4000">
                <a:solidFill>
                  <a:srgbClr val="000000"/>
                </a:solidFill>
                <a:latin typeface="Times New Roman" panose="02020603050405020304" pitchFamily="18" charset="0"/>
                <a:cs typeface="Times New Roman" panose="02020603050405020304" pitchFamily="18" charset="0"/>
              </a:rPr>
              <a:t>H NMR, IR, TLC, and melting point analysis. After analysis, the synthesis was determined to be unsuccessful.</a:t>
            </a:r>
            <a:r>
              <a:rPr lang="en-US" sz="4200">
                <a:solidFill>
                  <a:srgbClr val="000000"/>
                </a:solidFill>
                <a:latin typeface="Times New Roman" panose="02020603050405020304" pitchFamily="18" charset="0"/>
                <a:cs typeface="Times New Roman" panose="02020603050405020304" pitchFamily="18" charset="0"/>
              </a:rPr>
              <a:t> </a:t>
            </a:r>
            <a:endParaRPr lang="en-US">
              <a:cs typeface="Arial"/>
            </a:endParaRPr>
          </a:p>
          <a:p>
            <a:endParaRPr lang="en-US"/>
          </a:p>
        </p:txBody>
      </p:sp>
      <p:sp>
        <p:nvSpPr>
          <p:cNvPr id="5" name="TextBox 4">
            <a:extLst>
              <a:ext uri="{FF2B5EF4-FFF2-40B4-BE49-F238E27FC236}">
                <a16:creationId xmlns:a16="http://schemas.microsoft.com/office/drawing/2014/main" id="{0E66D846-446F-471F-B753-2945CDFD5446}"/>
              </a:ext>
            </a:extLst>
          </p:cNvPr>
          <p:cNvSpPr txBox="1"/>
          <p:nvPr/>
        </p:nvSpPr>
        <p:spPr>
          <a:xfrm>
            <a:off x="15080527" y="23846687"/>
            <a:ext cx="7123530" cy="10787569"/>
          </a:xfrm>
          <a:prstGeom prst="rect">
            <a:avLst/>
          </a:prstGeom>
          <a:noFill/>
        </p:spPr>
        <p:txBody>
          <a:bodyPr wrap="square" rtlCol="0" anchor="t">
            <a:spAutoFit/>
          </a:bodyPr>
          <a:lstStyle/>
          <a:p>
            <a:pPr marL="457200" indent="-457200" eaLnBrk="1" hangingPunct="1">
              <a:buFont typeface="Arial" panose="020B0604020202020204" pitchFamily="34" charset="0"/>
              <a:buChar char="•"/>
            </a:pPr>
            <a:r>
              <a:rPr lang="en-US" sz="4000">
                <a:solidFill>
                  <a:srgbClr val="000000"/>
                </a:solidFill>
                <a:latin typeface="Times New Roman" panose="02020603050405020304" pitchFamily="18" charset="0"/>
                <a:cs typeface="Times New Roman" panose="02020603050405020304" pitchFamily="18" charset="0"/>
              </a:rPr>
              <a:t>Yield: 0.3759g of unknown substance</a:t>
            </a:r>
            <a:endParaRPr lang="en-US">
              <a:cs typeface="Arial"/>
            </a:endParaRPr>
          </a:p>
          <a:p>
            <a:pPr marL="457200" indent="-457200" eaLnBrk="1" hangingPunct="1">
              <a:buFont typeface="Arial" panose="020B0604020202020204" pitchFamily="34" charset="0"/>
              <a:buChar char="•"/>
            </a:pPr>
            <a:r>
              <a:rPr lang="en-US" sz="4000">
                <a:solidFill>
                  <a:srgbClr val="000000"/>
                </a:solidFill>
                <a:latin typeface="Times New Roman" panose="02020603050405020304" pitchFamily="18" charset="0"/>
                <a:cs typeface="Times New Roman" panose="02020603050405020304" pitchFamily="18" charset="0"/>
              </a:rPr>
              <a:t>Cost: </a:t>
            </a:r>
            <a:r>
              <a:rPr lang="en-US" altLang="en-US" sz="4000">
                <a:solidFill>
                  <a:srgbClr val="000000"/>
                </a:solidFill>
                <a:latin typeface="Times New Roman"/>
                <a:cs typeface="Times New Roman"/>
              </a:rPr>
              <a:t>$6,124.05/gram if goal product was made</a:t>
            </a:r>
          </a:p>
          <a:p>
            <a:pPr marL="457200" indent="-457200" eaLnBrk="1" hangingPunct="1">
              <a:buFont typeface="Arial" panose="020B0604020202020204" pitchFamily="34" charset="0"/>
              <a:buChar char="•"/>
            </a:pPr>
            <a:r>
              <a:rPr lang="en-US" sz="4000" baseline="30000">
                <a:solidFill>
                  <a:srgbClr val="000000"/>
                </a:solidFill>
                <a:latin typeface="Times New Roman" panose="02020603050405020304" pitchFamily="18" charset="0"/>
                <a:cs typeface="Times New Roman" panose="02020603050405020304" pitchFamily="18" charset="0"/>
              </a:rPr>
              <a:t>1</a:t>
            </a:r>
            <a:r>
              <a:rPr lang="en-US" sz="4000">
                <a:solidFill>
                  <a:srgbClr val="000000"/>
                </a:solidFill>
                <a:latin typeface="Times New Roman" panose="02020603050405020304" pitchFamily="18" charset="0"/>
                <a:cs typeface="Times New Roman" panose="02020603050405020304" pitchFamily="18" charset="0"/>
              </a:rPr>
              <a:t>H NMR shows we likely did not make the goal final product </a:t>
            </a:r>
          </a:p>
          <a:p>
            <a:pPr marL="457200" indent="-457200" eaLnBrk="1" hangingPunct="1">
              <a:buFont typeface="Arial" panose="020B0604020202020204" pitchFamily="34" charset="0"/>
              <a:buChar char="•"/>
            </a:pPr>
            <a:r>
              <a:rPr lang="en-US" altLang="en-US" sz="4000">
                <a:solidFill>
                  <a:srgbClr val="000000"/>
                </a:solidFill>
                <a:latin typeface="Times New Roman"/>
                <a:cs typeface="Times New Roman"/>
              </a:rPr>
              <a:t>A </a:t>
            </a:r>
            <a:r>
              <a:rPr lang="en-US" altLang="en-US" sz="4000" err="1">
                <a:solidFill>
                  <a:srgbClr val="000000"/>
                </a:solidFill>
                <a:latin typeface="Times New Roman"/>
                <a:cs typeface="Times New Roman"/>
              </a:rPr>
              <a:t>ferrocenyl</a:t>
            </a:r>
            <a:r>
              <a:rPr lang="en-US" altLang="en-US" sz="4000">
                <a:solidFill>
                  <a:srgbClr val="000000"/>
                </a:solidFill>
                <a:latin typeface="Times New Roman"/>
                <a:cs typeface="Times New Roman"/>
              </a:rPr>
              <a:t> group and a </a:t>
            </a:r>
            <a:r>
              <a:rPr lang="en-US" altLang="en-US" sz="4000" i="1">
                <a:solidFill>
                  <a:srgbClr val="000000"/>
                </a:solidFill>
                <a:latin typeface="Times New Roman"/>
                <a:cs typeface="Times New Roman"/>
              </a:rPr>
              <a:t>p</a:t>
            </a:r>
            <a:r>
              <a:rPr lang="en-US" altLang="en-US" sz="4000">
                <a:solidFill>
                  <a:srgbClr val="000000"/>
                </a:solidFill>
                <a:latin typeface="Times New Roman"/>
                <a:cs typeface="Times New Roman"/>
              </a:rPr>
              <a:t>-benzene ring were identified, but functional groups were hard to distinguish</a:t>
            </a:r>
          </a:p>
          <a:p>
            <a:pPr marL="571500" indent="-571500" eaLnBrk="1" hangingPunct="1">
              <a:buFont typeface="Arial" panose="020B0604020202020204" pitchFamily="34" charset="0"/>
              <a:buChar char="•"/>
            </a:pPr>
            <a:r>
              <a:rPr lang="en-US" altLang="en-US" sz="4000">
                <a:solidFill>
                  <a:srgbClr val="000000"/>
                </a:solidFill>
                <a:latin typeface="Times New Roman"/>
                <a:cs typeface="Times New Roman"/>
              </a:rPr>
              <a:t>More product was needed to get a useful </a:t>
            </a:r>
            <a:r>
              <a:rPr lang="en-US" sz="4000" baseline="30000">
                <a:solidFill>
                  <a:srgbClr val="000000"/>
                </a:solidFill>
                <a:latin typeface="Times New Roman" panose="02020603050405020304" pitchFamily="18" charset="0"/>
                <a:cs typeface="Times New Roman" panose="02020603050405020304" pitchFamily="18" charset="0"/>
              </a:rPr>
              <a:t>13</a:t>
            </a:r>
            <a:r>
              <a:rPr lang="en-US" sz="4000">
                <a:solidFill>
                  <a:srgbClr val="000000"/>
                </a:solidFill>
                <a:latin typeface="Times New Roman" panose="02020603050405020304" pitchFamily="18" charset="0"/>
                <a:cs typeface="Times New Roman" panose="02020603050405020304" pitchFamily="18" charset="0"/>
              </a:rPr>
              <a:t>C</a:t>
            </a:r>
            <a:r>
              <a:rPr lang="en-US" altLang="en-US" sz="4000">
                <a:solidFill>
                  <a:srgbClr val="000000"/>
                </a:solidFill>
                <a:latin typeface="Times New Roman"/>
                <a:cs typeface="Times New Roman"/>
              </a:rPr>
              <a:t> NMR and more accurate </a:t>
            </a:r>
            <a:r>
              <a:rPr lang="en-US" sz="4000" baseline="30000">
                <a:solidFill>
                  <a:srgbClr val="000000"/>
                </a:solidFill>
                <a:latin typeface="Times New Roman" panose="02020603050405020304" pitchFamily="18" charset="0"/>
                <a:cs typeface="Times New Roman" panose="02020603050405020304" pitchFamily="18" charset="0"/>
              </a:rPr>
              <a:t>1</a:t>
            </a:r>
            <a:r>
              <a:rPr lang="en-US" sz="4000">
                <a:solidFill>
                  <a:srgbClr val="000000"/>
                </a:solidFill>
                <a:latin typeface="Times New Roman" panose="02020603050405020304" pitchFamily="18" charset="0"/>
                <a:cs typeface="Times New Roman" panose="02020603050405020304" pitchFamily="18" charset="0"/>
              </a:rPr>
              <a:t>H NMR.</a:t>
            </a:r>
            <a:endParaRPr lang="en-US" sz="4100">
              <a:solidFill>
                <a:srgbClr val="000000"/>
              </a:solidFill>
              <a:latin typeface="Times New Roman"/>
              <a:cs typeface="Times New Roman"/>
            </a:endParaRPr>
          </a:p>
          <a:p>
            <a:pPr eaLnBrk="1" hangingPunct="1"/>
            <a:endParaRPr lang="en-US" altLang="en-US" sz="4200">
              <a:solidFill>
                <a:srgbClr val="000000"/>
              </a:solidFill>
              <a:latin typeface="Times New Roman"/>
              <a:cs typeface="Times New Roman"/>
            </a:endParaRPr>
          </a:p>
          <a:p>
            <a:endParaRPr lang="en-US">
              <a:latin typeface="Times New Roman"/>
              <a:cs typeface="Times New Roman"/>
            </a:endParaRPr>
          </a:p>
        </p:txBody>
      </p:sp>
      <p:sp>
        <p:nvSpPr>
          <p:cNvPr id="51" name="Line 2019">
            <a:extLst>
              <a:ext uri="{FF2B5EF4-FFF2-40B4-BE49-F238E27FC236}">
                <a16:creationId xmlns:a16="http://schemas.microsoft.com/office/drawing/2014/main" id="{363E6A0D-DCF0-4267-93FB-B8F463876BF9}"/>
              </a:ext>
            </a:extLst>
          </p:cNvPr>
          <p:cNvSpPr>
            <a:spLocks noChangeShapeType="1"/>
          </p:cNvSpPr>
          <p:nvPr/>
        </p:nvSpPr>
        <p:spPr bwMode="auto">
          <a:xfrm>
            <a:off x="15659864" y="4953347"/>
            <a:ext cx="12895632" cy="9303"/>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10" name="Picture 11" descr="A drawing of a person&#10;&#10;Description generated with high confidence">
            <a:extLst>
              <a:ext uri="{FF2B5EF4-FFF2-40B4-BE49-F238E27FC236}">
                <a16:creationId xmlns:a16="http://schemas.microsoft.com/office/drawing/2014/main" id="{495C41D5-0570-44F4-9906-7B46233D28D9}"/>
              </a:ext>
            </a:extLst>
          </p:cNvPr>
          <p:cNvPicPr>
            <a:picLocks noChangeAspect="1"/>
          </p:cNvPicPr>
          <p:nvPr/>
        </p:nvPicPr>
        <p:blipFill rotWithShape="1">
          <a:blip r:embed="rId5"/>
          <a:srcRect l="3468" t="16410" r="5491" b="10256"/>
          <a:stretch/>
        </p:blipFill>
        <p:spPr>
          <a:xfrm>
            <a:off x="33890037" y="16689835"/>
            <a:ext cx="8402859" cy="3906494"/>
          </a:xfrm>
          <a:prstGeom prst="rect">
            <a:avLst/>
          </a:prstGeom>
        </p:spPr>
      </p:pic>
      <p:pic>
        <p:nvPicPr>
          <p:cNvPr id="19" name="Picture 19">
            <a:extLst>
              <a:ext uri="{FF2B5EF4-FFF2-40B4-BE49-F238E27FC236}">
                <a16:creationId xmlns:a16="http://schemas.microsoft.com/office/drawing/2014/main" id="{33318236-F87E-4921-AE04-6EE008CCDB2A}"/>
              </a:ext>
            </a:extLst>
          </p:cNvPr>
          <p:cNvPicPr>
            <a:picLocks noChangeAspect="1"/>
          </p:cNvPicPr>
          <p:nvPr/>
        </p:nvPicPr>
        <p:blipFill rotWithShape="1">
          <a:blip r:embed="rId6"/>
          <a:srcRect l="-685" t="14545" r="5479" b="6061"/>
          <a:stretch/>
        </p:blipFill>
        <p:spPr>
          <a:xfrm>
            <a:off x="25461971" y="16864726"/>
            <a:ext cx="8027479" cy="3907173"/>
          </a:xfrm>
          <a:prstGeom prst="rect">
            <a:avLst/>
          </a:prstGeom>
        </p:spPr>
      </p:pic>
      <p:pic>
        <p:nvPicPr>
          <p:cNvPr id="8" name="Picture 8" descr="A close up of a logo&#10;&#10;Description generated with very high confidence">
            <a:extLst>
              <a:ext uri="{FF2B5EF4-FFF2-40B4-BE49-F238E27FC236}">
                <a16:creationId xmlns:a16="http://schemas.microsoft.com/office/drawing/2014/main" id="{456D15F6-19E6-4CE5-9A96-BB3C74430452}"/>
              </a:ext>
            </a:extLst>
          </p:cNvPr>
          <p:cNvPicPr>
            <a:picLocks noChangeAspect="1"/>
          </p:cNvPicPr>
          <p:nvPr/>
        </p:nvPicPr>
        <p:blipFill>
          <a:blip r:embed="rId7"/>
          <a:stretch>
            <a:fillRect/>
          </a:stretch>
        </p:blipFill>
        <p:spPr>
          <a:xfrm>
            <a:off x="18483321" y="14641510"/>
            <a:ext cx="6385965" cy="4442069"/>
          </a:xfrm>
          <a:prstGeom prst="rect">
            <a:avLst/>
          </a:prstGeom>
        </p:spPr>
      </p:pic>
      <p:sp>
        <p:nvSpPr>
          <p:cNvPr id="9" name="TextBox 8">
            <a:extLst>
              <a:ext uri="{FF2B5EF4-FFF2-40B4-BE49-F238E27FC236}">
                <a16:creationId xmlns:a16="http://schemas.microsoft.com/office/drawing/2014/main" id="{FB846EEB-9277-4750-A2D7-5A10E5527D5B}"/>
              </a:ext>
            </a:extLst>
          </p:cNvPr>
          <p:cNvSpPr txBox="1"/>
          <p:nvPr/>
        </p:nvSpPr>
        <p:spPr>
          <a:xfrm>
            <a:off x="7334490" y="31202275"/>
            <a:ext cx="6956097" cy="1077218"/>
          </a:xfrm>
          <a:prstGeom prst="rect">
            <a:avLst/>
          </a:prstGeom>
          <a:noFill/>
        </p:spPr>
        <p:txBody>
          <a:bodyPr wrap="square" rtlCol="0">
            <a:spAutoFit/>
          </a:bodyPr>
          <a:lstStyle/>
          <a:p>
            <a:r>
              <a:rPr lang="en-US" sz="3200">
                <a:latin typeface="Times New Roman" panose="02020603050405020304" pitchFamily="18" charset="0"/>
                <a:cs typeface="Times New Roman" panose="02020603050405020304" pitchFamily="18" charset="0"/>
              </a:rPr>
              <a:t>Figure 4: IR Spectra from attempted  1</a:t>
            </a:r>
            <a:r>
              <a:rPr lang="en-US" sz="3200" baseline="30000">
                <a:latin typeface="Times New Roman" panose="02020603050405020304" pitchFamily="18" charset="0"/>
                <a:cs typeface="Times New Roman" panose="02020603050405020304" pitchFamily="18" charset="0"/>
              </a:rPr>
              <a:t>st</a:t>
            </a:r>
            <a:r>
              <a:rPr lang="en-US" sz="3200">
                <a:latin typeface="Times New Roman" panose="02020603050405020304" pitchFamily="18" charset="0"/>
                <a:cs typeface="Times New Roman" panose="02020603050405020304" pitchFamily="18" charset="0"/>
              </a:rPr>
              <a:t> and 2</a:t>
            </a:r>
            <a:r>
              <a:rPr lang="en-US" sz="3200" baseline="30000">
                <a:latin typeface="Times New Roman" panose="02020603050405020304" pitchFamily="18" charset="0"/>
                <a:cs typeface="Times New Roman" panose="02020603050405020304" pitchFamily="18" charset="0"/>
              </a:rPr>
              <a:t>nd</a:t>
            </a:r>
            <a:r>
              <a:rPr lang="en-US" sz="3200">
                <a:latin typeface="Times New Roman" panose="02020603050405020304" pitchFamily="18" charset="0"/>
                <a:cs typeface="Times New Roman" panose="02020603050405020304" pitchFamily="18" charset="0"/>
              </a:rPr>
              <a:t> reductions of acetylferrocene.</a:t>
            </a:r>
          </a:p>
        </p:txBody>
      </p:sp>
      <p:sp>
        <p:nvSpPr>
          <p:cNvPr id="11" name="Rectangle 10">
            <a:extLst>
              <a:ext uri="{FF2B5EF4-FFF2-40B4-BE49-F238E27FC236}">
                <a16:creationId xmlns:a16="http://schemas.microsoft.com/office/drawing/2014/main" id="{8A1018DC-085B-4A59-B4F8-BE5E687E01FA}"/>
              </a:ext>
            </a:extLst>
          </p:cNvPr>
          <p:cNvSpPr/>
          <p:nvPr/>
        </p:nvSpPr>
        <p:spPr bwMode="auto">
          <a:xfrm>
            <a:off x="7387190" y="24181912"/>
            <a:ext cx="6903398" cy="3631865"/>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702175" rtl="0" eaLnBrk="1" fontAlgn="base" latinLnBrk="0" hangingPunct="1">
              <a:lnSpc>
                <a:spcPct val="100000"/>
              </a:lnSpc>
              <a:spcBef>
                <a:spcPct val="0"/>
              </a:spcBef>
              <a:spcAft>
                <a:spcPct val="0"/>
              </a:spcAft>
              <a:buClrTx/>
              <a:buSzTx/>
              <a:buFontTx/>
              <a:buNone/>
              <a:tabLst/>
            </a:pPr>
            <a:endParaRPr kumimoji="0" lang="en-US" sz="9300" b="0" i="0" u="none" strike="noStrike" cap="none" normalizeH="0" baseline="0">
              <a:ln>
                <a:noFill/>
              </a:ln>
              <a:solidFill>
                <a:schemeClr val="tx1"/>
              </a:solidFill>
              <a:effectLst/>
              <a:latin typeface="Arial" pitchFamily="-108" charset="0"/>
            </a:endParaRPr>
          </a:p>
        </p:txBody>
      </p:sp>
      <p:sp>
        <p:nvSpPr>
          <p:cNvPr id="56" name="Rectangle 55">
            <a:extLst>
              <a:ext uri="{FF2B5EF4-FFF2-40B4-BE49-F238E27FC236}">
                <a16:creationId xmlns:a16="http://schemas.microsoft.com/office/drawing/2014/main" id="{B72CEA66-4E6B-44D5-9BE7-2B49BBA95195}"/>
              </a:ext>
            </a:extLst>
          </p:cNvPr>
          <p:cNvSpPr/>
          <p:nvPr/>
        </p:nvSpPr>
        <p:spPr bwMode="auto">
          <a:xfrm>
            <a:off x="7387190" y="27951345"/>
            <a:ext cx="6903399" cy="3302486"/>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702175" rtl="0" eaLnBrk="1" fontAlgn="base" latinLnBrk="0" hangingPunct="1">
              <a:lnSpc>
                <a:spcPct val="100000"/>
              </a:lnSpc>
              <a:spcBef>
                <a:spcPct val="0"/>
              </a:spcBef>
              <a:spcAft>
                <a:spcPct val="0"/>
              </a:spcAft>
              <a:buClrTx/>
              <a:buSzTx/>
              <a:buFontTx/>
              <a:buNone/>
              <a:tabLst/>
            </a:pPr>
            <a:endParaRPr kumimoji="0" lang="en-US" sz="9300" b="0" i="0" u="none" strike="noStrike" cap="none" normalizeH="0" baseline="0">
              <a:ln>
                <a:noFill/>
              </a:ln>
              <a:solidFill>
                <a:schemeClr val="tx1"/>
              </a:solidFill>
              <a:effectLst/>
              <a:latin typeface="Arial" pitchFamily="-108" charset="0"/>
            </a:endParaRPr>
          </a:p>
        </p:txBody>
      </p:sp>
      <p:pic>
        <p:nvPicPr>
          <p:cNvPr id="57" name="Picture 56">
            <a:extLst>
              <a:ext uri="{FF2B5EF4-FFF2-40B4-BE49-F238E27FC236}">
                <a16:creationId xmlns:a16="http://schemas.microsoft.com/office/drawing/2014/main" id="{4B1B1F95-31B8-424F-AE63-CCDCE23F6B1D}"/>
              </a:ext>
            </a:extLst>
          </p:cNvPr>
          <p:cNvPicPr/>
          <p:nvPr/>
        </p:nvPicPr>
        <p:blipFill rotWithShape="1">
          <a:blip r:embed="rId8" cstate="print">
            <a:extLst>
              <a:ext uri="{BEBA8EAE-BF5A-486C-A8C5-ECC9F3942E4B}">
                <a14:imgProps xmlns:a14="http://schemas.microsoft.com/office/drawing/2010/main">
                  <a14:imgLayer>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l="3374" t="5147" r="3255" b="5169"/>
          <a:stretch/>
        </p:blipFill>
        <p:spPr>
          <a:xfrm>
            <a:off x="7445023" y="27994363"/>
            <a:ext cx="6845565" cy="3207912"/>
          </a:xfrm>
          <a:prstGeom prst="rect">
            <a:avLst/>
          </a:prstGeom>
        </p:spPr>
      </p:pic>
      <p:pic>
        <p:nvPicPr>
          <p:cNvPr id="58" name="Picture 57">
            <a:extLst>
              <a:ext uri="{FF2B5EF4-FFF2-40B4-BE49-F238E27FC236}">
                <a16:creationId xmlns:a16="http://schemas.microsoft.com/office/drawing/2014/main" id="{A97B8785-15D9-4B97-85EE-8FA89D6F36B2}"/>
              </a:ext>
            </a:extLst>
          </p:cNvPr>
          <p:cNvPicPr/>
          <p:nvPr/>
        </p:nvPicPr>
        <p:blipFill rotWithShape="1">
          <a:blip r:embed="rId9" cstate="print">
            <a:extLst>
              <a:ext uri="{BEBA8EAE-BF5A-486C-A8C5-ECC9F3942E4B}">
                <a14:imgProps xmlns:a14="http://schemas.microsoft.com/office/drawing/2010/main">
                  <a14:imgLayer>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l="3234" t="4488" r="4218" b="5364"/>
          <a:stretch/>
        </p:blipFill>
        <p:spPr>
          <a:xfrm>
            <a:off x="7445022" y="24240789"/>
            <a:ext cx="6779472" cy="3524502"/>
          </a:xfrm>
          <a:prstGeom prst="rect">
            <a:avLst/>
          </a:prstGeom>
        </p:spPr>
      </p:pic>
      <p:sp>
        <p:nvSpPr>
          <p:cNvPr id="59" name="TextBox 58">
            <a:extLst>
              <a:ext uri="{FF2B5EF4-FFF2-40B4-BE49-F238E27FC236}">
                <a16:creationId xmlns:a16="http://schemas.microsoft.com/office/drawing/2014/main" id="{AA7EE5D4-4AFD-4DD2-B66F-F0E1F834E564}"/>
              </a:ext>
            </a:extLst>
          </p:cNvPr>
          <p:cNvSpPr txBox="1"/>
          <p:nvPr/>
        </p:nvSpPr>
        <p:spPr>
          <a:xfrm>
            <a:off x="29638379" y="5070167"/>
            <a:ext cx="7221337" cy="7386638"/>
          </a:xfrm>
          <a:prstGeom prst="rect">
            <a:avLst/>
          </a:prstGeom>
          <a:noFill/>
        </p:spPr>
        <p:txBody>
          <a:bodyPr wrap="square" rtlCol="0" anchor="t">
            <a:spAutoFit/>
          </a:bodyPr>
          <a:lstStyle/>
          <a:p>
            <a:pPr marL="575310" indent="-575310" eaLnBrk="1" hangingPunct="1">
              <a:spcBef>
                <a:spcPts val="0"/>
              </a:spcBef>
              <a:spcAft>
                <a:spcPts val="400"/>
              </a:spcAft>
              <a:buFont typeface="Arial"/>
              <a:buChar char="•"/>
            </a:pPr>
            <a:r>
              <a:rPr lang="en-US" altLang="en-US" sz="4200" dirty="0">
                <a:solidFill>
                  <a:srgbClr val="000000"/>
                </a:solidFill>
                <a:latin typeface="Times New Roman"/>
                <a:cs typeface="Times New Roman"/>
              </a:rPr>
              <a:t>Synthesis of the benzoic acid starting</a:t>
            </a:r>
            <a:r>
              <a:rPr lang="en-US" altLang="en-US" sz="4200" dirty="0">
                <a:solidFill>
                  <a:srgbClr val="000000"/>
                </a:solidFill>
                <a:latin typeface="Times New Roman" panose="02020603050405020304" pitchFamily="18" charset="0"/>
                <a:cs typeface="Times New Roman" panose="02020603050405020304" pitchFamily="18" charset="0"/>
              </a:rPr>
              <a:t> with </a:t>
            </a:r>
            <a:r>
              <a:rPr lang="en-US" altLang="en-US" sz="4200" i="1" dirty="0">
                <a:solidFill>
                  <a:srgbClr val="000000"/>
                </a:solidFill>
                <a:latin typeface="Times New Roman" panose="02020603050405020304" pitchFamily="18" charset="0"/>
                <a:cs typeface="Times New Roman" panose="02020603050405020304" pitchFamily="18" charset="0"/>
              </a:rPr>
              <a:t>p</a:t>
            </a:r>
            <a:r>
              <a:rPr lang="en-US" altLang="en-US" sz="4200" dirty="0">
                <a:solidFill>
                  <a:srgbClr val="000000"/>
                </a:solidFill>
                <a:latin typeface="Times New Roman" panose="02020603050405020304" pitchFamily="18" charset="0"/>
                <a:cs typeface="Times New Roman" panose="02020603050405020304" pitchFamily="18" charset="0"/>
              </a:rPr>
              <a:t>-</a:t>
            </a:r>
            <a:r>
              <a:rPr lang="en-US" altLang="en-US" sz="4200" dirty="0" err="1">
                <a:solidFill>
                  <a:srgbClr val="000000"/>
                </a:solidFill>
                <a:latin typeface="Times New Roman" panose="02020603050405020304" pitchFamily="18" charset="0"/>
                <a:cs typeface="Times New Roman" panose="02020603050405020304" pitchFamily="18" charset="0"/>
              </a:rPr>
              <a:t>nitrotoluene</a:t>
            </a:r>
            <a:r>
              <a:rPr lang="en-US" altLang="en-US" sz="4200" dirty="0">
                <a:solidFill>
                  <a:srgbClr val="000000"/>
                </a:solidFill>
                <a:latin typeface="Times New Roman" panose="02020603050405020304" pitchFamily="18" charset="0"/>
                <a:cs typeface="Times New Roman" panose="02020603050405020304" pitchFamily="18" charset="0"/>
              </a:rPr>
              <a:t> (3.709g) yielded </a:t>
            </a:r>
          </a:p>
          <a:p>
            <a:pPr marL="520700" indent="57150" eaLnBrk="1" hangingPunct="1">
              <a:spcBef>
                <a:spcPts val="0"/>
              </a:spcBef>
              <a:spcAft>
                <a:spcPts val="400"/>
              </a:spcAft>
            </a:pPr>
            <a:r>
              <a:rPr lang="en-US" altLang="en-US" sz="4200" i="1" dirty="0">
                <a:solidFill>
                  <a:srgbClr val="000000"/>
                </a:solidFill>
                <a:latin typeface="Times New Roman" panose="02020603050405020304" pitchFamily="18" charset="0"/>
                <a:cs typeface="Times New Roman" panose="02020603050405020304" pitchFamily="18" charset="0"/>
              </a:rPr>
              <a:t>p</a:t>
            </a:r>
            <a:r>
              <a:rPr lang="en-US" altLang="en-US" sz="4200" dirty="0">
                <a:solidFill>
                  <a:srgbClr val="000000"/>
                </a:solidFill>
                <a:latin typeface="Times New Roman" panose="02020603050405020304" pitchFamily="18" charset="0"/>
                <a:cs typeface="Times New Roman" panose="02020603050405020304" pitchFamily="18" charset="0"/>
              </a:rPr>
              <a:t>-nitrobenzoic acid (0.396g, 8.76%, MP: 238-239 °C)</a:t>
            </a:r>
            <a:endParaRPr lang="en-US" dirty="0">
              <a:cs typeface="Arial"/>
            </a:endParaRPr>
          </a:p>
          <a:p>
            <a:pPr eaLnBrk="1" hangingPunct="1">
              <a:spcBef>
                <a:spcPts val="0"/>
              </a:spcBef>
              <a:spcAft>
                <a:spcPts val="400"/>
              </a:spcAft>
            </a:pPr>
            <a:endParaRPr lang="en-US" altLang="en-US" sz="4800" dirty="0">
              <a:solidFill>
                <a:srgbClr val="000000"/>
              </a:solidFill>
              <a:latin typeface="Times New Roman" panose="02020603050405020304" pitchFamily="18" charset="0"/>
              <a:cs typeface="Times New Roman" panose="02020603050405020304" pitchFamily="18" charset="0"/>
            </a:endParaRPr>
          </a:p>
          <a:p>
            <a:pPr marL="575310" indent="-575310" eaLnBrk="1" hangingPunct="1">
              <a:spcBef>
                <a:spcPts val="0"/>
              </a:spcBef>
              <a:spcAft>
                <a:spcPts val="400"/>
              </a:spcAft>
              <a:buFont typeface="Arial"/>
              <a:buChar char="•"/>
            </a:pPr>
            <a:r>
              <a:rPr lang="en-US" altLang="en-US" sz="4200" dirty="0">
                <a:solidFill>
                  <a:srgbClr val="000000"/>
                </a:solidFill>
                <a:latin typeface="Times New Roman" panose="02020603050405020304" pitchFamily="18" charset="0"/>
                <a:cs typeface="Times New Roman" panose="02020603050405020304" pitchFamily="18" charset="0"/>
              </a:rPr>
              <a:t>Acid chloride synthesis</a:t>
            </a:r>
            <a:r>
              <a:rPr lang="en-US" altLang="en-US" sz="4200" b="1" dirty="0">
                <a:solidFill>
                  <a:srgbClr val="000000"/>
                </a:solidFill>
                <a:latin typeface="Times New Roman" panose="02020603050405020304" pitchFamily="18" charset="0"/>
                <a:cs typeface="Times New Roman" panose="02020603050405020304" pitchFamily="18" charset="0"/>
              </a:rPr>
              <a:t>  </a:t>
            </a:r>
            <a:r>
              <a:rPr lang="en-US" altLang="en-US" sz="4200" dirty="0">
                <a:solidFill>
                  <a:srgbClr val="000000"/>
                </a:solidFill>
                <a:latin typeface="Times New Roman" panose="02020603050405020304" pitchFamily="18" charset="0"/>
                <a:cs typeface="Times New Roman" panose="02020603050405020304" pitchFamily="18" charset="0"/>
              </a:rPr>
              <a:t>using 2.477g </a:t>
            </a:r>
            <a:r>
              <a:rPr lang="en-US" altLang="en-US" sz="4200" i="1" dirty="0">
                <a:solidFill>
                  <a:srgbClr val="000000"/>
                </a:solidFill>
                <a:latin typeface="Times New Roman" panose="02020603050405020304" pitchFamily="18" charset="0"/>
                <a:cs typeface="Times New Roman" panose="02020603050405020304" pitchFamily="18" charset="0"/>
              </a:rPr>
              <a:t>p</a:t>
            </a:r>
            <a:r>
              <a:rPr lang="en-US" altLang="en-US" sz="4200" dirty="0">
                <a:solidFill>
                  <a:srgbClr val="000000"/>
                </a:solidFill>
                <a:latin typeface="Times New Roman" panose="02020603050405020304" pitchFamily="18" charset="0"/>
                <a:cs typeface="Times New Roman" panose="02020603050405020304" pitchFamily="18" charset="0"/>
              </a:rPr>
              <a:t>-nitrobenzoic acid (0.396g  + 2.081g bought) yielded 0.376g </a:t>
            </a:r>
            <a:r>
              <a:rPr lang="en-US" altLang="en-US" sz="4200" i="1" dirty="0">
                <a:solidFill>
                  <a:srgbClr val="000000"/>
                </a:solidFill>
                <a:latin typeface="Times New Roman" panose="02020603050405020304" pitchFamily="18" charset="0"/>
                <a:cs typeface="Times New Roman" panose="02020603050405020304" pitchFamily="18" charset="0"/>
              </a:rPr>
              <a:t>p</a:t>
            </a:r>
            <a:r>
              <a:rPr lang="en-US" altLang="en-US" sz="4200" dirty="0">
                <a:solidFill>
                  <a:srgbClr val="000000"/>
                </a:solidFill>
                <a:latin typeface="Times New Roman" panose="02020603050405020304" pitchFamily="18" charset="0"/>
                <a:cs typeface="Times New Roman" panose="02020603050405020304" pitchFamily="18" charset="0"/>
              </a:rPr>
              <a:t>-</a:t>
            </a:r>
            <a:r>
              <a:rPr lang="en-US" altLang="en-US" sz="4200" dirty="0" err="1">
                <a:solidFill>
                  <a:srgbClr val="000000"/>
                </a:solidFill>
                <a:latin typeface="Times New Roman" panose="02020603050405020304" pitchFamily="18" charset="0"/>
                <a:cs typeface="Times New Roman" panose="02020603050405020304" pitchFamily="18" charset="0"/>
              </a:rPr>
              <a:t>nitrobenzoyl</a:t>
            </a:r>
            <a:r>
              <a:rPr lang="en-US" altLang="en-US" sz="4200" dirty="0">
                <a:solidFill>
                  <a:srgbClr val="000000"/>
                </a:solidFill>
                <a:latin typeface="Times New Roman" panose="02020603050405020304" pitchFamily="18" charset="0"/>
                <a:cs typeface="Times New Roman" panose="02020603050405020304" pitchFamily="18" charset="0"/>
              </a:rPr>
              <a:t> chloride (6.69% yiel</a:t>
            </a:r>
            <a:r>
              <a:rPr lang="en-US" altLang="en-US" sz="4200" dirty="0">
                <a:solidFill>
                  <a:srgbClr val="000000"/>
                </a:solidFill>
                <a:cs typeface="Arial"/>
              </a:rPr>
              <a:t>d)</a:t>
            </a:r>
            <a:endParaRPr lang="en-US" dirty="0">
              <a:cs typeface="Arial"/>
            </a:endParaRPr>
          </a:p>
        </p:txBody>
      </p:sp>
      <p:sp>
        <p:nvSpPr>
          <p:cNvPr id="14" name="TextBox 13">
            <a:extLst>
              <a:ext uri="{FF2B5EF4-FFF2-40B4-BE49-F238E27FC236}">
                <a16:creationId xmlns:a16="http://schemas.microsoft.com/office/drawing/2014/main" id="{15813D57-104C-F14E-986B-3A861F8E312D}"/>
              </a:ext>
            </a:extLst>
          </p:cNvPr>
          <p:cNvSpPr txBox="1"/>
          <p:nvPr/>
        </p:nvSpPr>
        <p:spPr>
          <a:xfrm>
            <a:off x="7224290" y="20611472"/>
            <a:ext cx="2716636" cy="1200329"/>
          </a:xfrm>
          <a:prstGeom prst="rect">
            <a:avLst/>
          </a:prstGeom>
          <a:noFill/>
        </p:spPr>
        <p:txBody>
          <a:bodyPr wrap="square" rtlCol="0">
            <a:spAutoFit/>
          </a:bodyPr>
          <a:lstStyle/>
          <a:p>
            <a:r>
              <a:rPr lang="en-US" sz="3600">
                <a:latin typeface="Times New Roman" panose="02020603050405020304" pitchFamily="18" charset="0"/>
                <a:cs typeface="Times New Roman" panose="02020603050405020304" pitchFamily="18" charset="0"/>
              </a:rPr>
              <a:t>1.998g, 32.6% yield</a:t>
            </a:r>
          </a:p>
        </p:txBody>
      </p:sp>
      <p:sp>
        <p:nvSpPr>
          <p:cNvPr id="15" name="TextBox 14">
            <a:extLst>
              <a:ext uri="{FF2B5EF4-FFF2-40B4-BE49-F238E27FC236}">
                <a16:creationId xmlns:a16="http://schemas.microsoft.com/office/drawing/2014/main" id="{2961F03F-03EB-1B47-AAF5-CF9AEE2F7C61}"/>
              </a:ext>
            </a:extLst>
          </p:cNvPr>
          <p:cNvSpPr txBox="1"/>
          <p:nvPr/>
        </p:nvSpPr>
        <p:spPr>
          <a:xfrm>
            <a:off x="17718141" y="19452280"/>
            <a:ext cx="6787144" cy="1856919"/>
          </a:xfrm>
          <a:prstGeom prst="rect">
            <a:avLst/>
          </a:prstGeom>
          <a:noFill/>
        </p:spPr>
        <p:txBody>
          <a:bodyPr wrap="square" rtlCol="0" anchor="t">
            <a:spAutoFit/>
          </a:bodyPr>
          <a:lstStyle/>
          <a:p>
            <a:pPr algn="ctr">
              <a:spcBef>
                <a:spcPts val="400"/>
              </a:spcBef>
            </a:pPr>
            <a:r>
              <a:rPr lang="en-US" sz="3600">
                <a:latin typeface="Times New Roman" panose="02020603050405020304" pitchFamily="18" charset="0"/>
                <a:cs typeface="Times New Roman" panose="02020603050405020304" pitchFamily="18" charset="0"/>
              </a:rPr>
              <a:t>Goal product</a:t>
            </a:r>
            <a:endParaRPr lang="en-US">
              <a:latin typeface="Times New Roman" panose="02020603050405020304" pitchFamily="18" charset="0"/>
              <a:cs typeface="Times New Roman" panose="02020603050405020304" pitchFamily="18" charset="0"/>
            </a:endParaRPr>
          </a:p>
          <a:p>
            <a:pPr algn="ctr">
              <a:spcBef>
                <a:spcPts val="400"/>
              </a:spcBef>
            </a:pPr>
            <a:r>
              <a:rPr lang="en-US" sz="3600">
                <a:latin typeface="Times New Roman" panose="02020603050405020304" pitchFamily="18" charset="0"/>
                <a:cs typeface="Times New Roman" panose="02020603050405020304" pitchFamily="18" charset="0"/>
              </a:rPr>
              <a:t> 0.3759g of unknown substance</a:t>
            </a:r>
          </a:p>
          <a:p>
            <a:pPr algn="ctr">
              <a:spcBef>
                <a:spcPts val="400"/>
              </a:spcBef>
            </a:pPr>
            <a:r>
              <a:rPr lang="en-US" sz="3600">
                <a:latin typeface="Times New Roman" panose="02020603050405020304" pitchFamily="18" charset="0"/>
                <a:cs typeface="Times New Roman" panose="02020603050405020304" pitchFamily="18" charset="0"/>
              </a:rPr>
              <a:t>24.0% yield </a:t>
            </a:r>
            <a:endParaRPr lang="en-US">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E6D0E6A4-FE22-D344-BC54-BEF3C4A0A422}"/>
              </a:ext>
            </a:extLst>
          </p:cNvPr>
          <p:cNvSpPr txBox="1"/>
          <p:nvPr/>
        </p:nvSpPr>
        <p:spPr>
          <a:xfrm>
            <a:off x="33608626" y="20382943"/>
            <a:ext cx="4236982" cy="1754326"/>
          </a:xfrm>
          <a:prstGeom prst="rect">
            <a:avLst/>
          </a:prstGeom>
          <a:noFill/>
        </p:spPr>
        <p:txBody>
          <a:bodyPr wrap="square" rtlCol="0">
            <a:spAutoFit/>
          </a:bodyPr>
          <a:lstStyle/>
          <a:p>
            <a:r>
              <a:rPr lang="en-US" sz="3600">
                <a:latin typeface="Times New Roman" panose="02020603050405020304" pitchFamily="18" charset="0"/>
                <a:cs typeface="Times New Roman" panose="02020603050405020304" pitchFamily="18" charset="0"/>
              </a:rPr>
              <a:t>0.396g, </a:t>
            </a:r>
          </a:p>
          <a:p>
            <a:r>
              <a:rPr lang="en-US" sz="3600">
                <a:latin typeface="Times New Roman" panose="02020603050405020304" pitchFamily="18" charset="0"/>
                <a:cs typeface="Times New Roman" panose="02020603050405020304" pitchFamily="18" charset="0"/>
              </a:rPr>
              <a:t>8.76% yield, </a:t>
            </a:r>
          </a:p>
          <a:p>
            <a:r>
              <a:rPr lang="en-US" sz="3600">
                <a:latin typeface="Times New Roman" panose="02020603050405020304" pitchFamily="18" charset="0"/>
                <a:cs typeface="Times New Roman" panose="02020603050405020304" pitchFamily="18" charset="0"/>
              </a:rPr>
              <a:t>2.081g bought</a:t>
            </a:r>
          </a:p>
        </p:txBody>
      </p:sp>
      <p:sp>
        <p:nvSpPr>
          <p:cNvPr id="18" name="TextBox 17">
            <a:extLst>
              <a:ext uri="{FF2B5EF4-FFF2-40B4-BE49-F238E27FC236}">
                <a16:creationId xmlns:a16="http://schemas.microsoft.com/office/drawing/2014/main" id="{F1F66418-3FD4-EC4C-98A7-A0D295B42E7E}"/>
              </a:ext>
            </a:extLst>
          </p:cNvPr>
          <p:cNvSpPr txBox="1"/>
          <p:nvPr/>
        </p:nvSpPr>
        <p:spPr>
          <a:xfrm>
            <a:off x="2292650" y="20608121"/>
            <a:ext cx="3121431" cy="1200329"/>
          </a:xfrm>
          <a:prstGeom prst="rect">
            <a:avLst/>
          </a:prstGeom>
          <a:noFill/>
        </p:spPr>
        <p:txBody>
          <a:bodyPr wrap="square" rtlCol="0">
            <a:spAutoFit/>
          </a:bodyPr>
          <a:lstStyle/>
          <a:p>
            <a:r>
              <a:rPr lang="en-US" sz="3600">
                <a:latin typeface="Times New Roman" panose="02020603050405020304" pitchFamily="18" charset="0"/>
                <a:cs typeface="Times New Roman" panose="02020603050405020304" pitchFamily="18" charset="0"/>
              </a:rPr>
              <a:t>5.001g, starting material </a:t>
            </a:r>
          </a:p>
        </p:txBody>
      </p:sp>
      <p:sp>
        <p:nvSpPr>
          <p:cNvPr id="66" name="Rectangle 65">
            <a:extLst>
              <a:ext uri="{FF2B5EF4-FFF2-40B4-BE49-F238E27FC236}">
                <a16:creationId xmlns:a16="http://schemas.microsoft.com/office/drawing/2014/main" id="{0F6AEDFE-A84D-4FF9-BFB0-A93ACB5DDC9F}"/>
              </a:ext>
            </a:extLst>
          </p:cNvPr>
          <p:cNvSpPr/>
          <p:nvPr/>
        </p:nvSpPr>
        <p:spPr bwMode="auto">
          <a:xfrm>
            <a:off x="37197535" y="5166957"/>
            <a:ext cx="5672992" cy="2935347"/>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702175" rtl="0" eaLnBrk="1" fontAlgn="base" latinLnBrk="0" hangingPunct="1">
              <a:lnSpc>
                <a:spcPct val="100000"/>
              </a:lnSpc>
              <a:spcBef>
                <a:spcPct val="0"/>
              </a:spcBef>
              <a:spcAft>
                <a:spcPct val="0"/>
              </a:spcAft>
              <a:buClrTx/>
              <a:buSzTx/>
              <a:buFontTx/>
              <a:buNone/>
              <a:tabLst/>
            </a:pPr>
            <a:endParaRPr kumimoji="0" lang="en-US" sz="9300" b="0" i="0" u="none" strike="noStrike" cap="none" normalizeH="0" baseline="0">
              <a:ln>
                <a:noFill/>
              </a:ln>
              <a:solidFill>
                <a:schemeClr val="tx1"/>
              </a:solidFill>
              <a:effectLst/>
              <a:latin typeface="Arial" pitchFamily="-108" charset="0"/>
            </a:endParaRPr>
          </a:p>
        </p:txBody>
      </p:sp>
      <p:pic>
        <p:nvPicPr>
          <p:cNvPr id="67" name="Picture 66">
            <a:extLst>
              <a:ext uri="{FF2B5EF4-FFF2-40B4-BE49-F238E27FC236}">
                <a16:creationId xmlns:a16="http://schemas.microsoft.com/office/drawing/2014/main" id="{D71724BE-E8D1-4279-9271-4CF9A664DFE3}"/>
              </a:ext>
            </a:extLst>
          </p:cNvPr>
          <p:cNvPicPr/>
          <p:nvPr/>
        </p:nvPicPr>
        <p:blipFill rotWithShape="1">
          <a:blip r:embed="rId10" cstate="print">
            <a:extLst>
              <a:ext uri="{BEBA8EAE-BF5A-486C-A8C5-ECC9F3942E4B}">
                <a14:imgProps xmlns:a14="http://schemas.microsoft.com/office/drawing/2010/main">
                  <a14:imgLayer>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l="3638" t="4761" r="4054" b="4832"/>
          <a:stretch/>
        </p:blipFill>
        <p:spPr>
          <a:xfrm>
            <a:off x="37251764" y="5229845"/>
            <a:ext cx="5618763" cy="2828642"/>
          </a:xfrm>
          <a:prstGeom prst="rect">
            <a:avLst/>
          </a:prstGeom>
        </p:spPr>
      </p:pic>
      <p:sp>
        <p:nvSpPr>
          <p:cNvPr id="20" name="TextBox 19">
            <a:extLst>
              <a:ext uri="{FF2B5EF4-FFF2-40B4-BE49-F238E27FC236}">
                <a16:creationId xmlns:a16="http://schemas.microsoft.com/office/drawing/2014/main" id="{8D09EABB-0009-420B-BBE5-14694B7581B2}"/>
              </a:ext>
            </a:extLst>
          </p:cNvPr>
          <p:cNvSpPr txBox="1"/>
          <p:nvPr/>
        </p:nvSpPr>
        <p:spPr>
          <a:xfrm>
            <a:off x="37112761" y="8073194"/>
            <a:ext cx="6282420" cy="1077218"/>
          </a:xfrm>
          <a:prstGeom prst="rect">
            <a:avLst/>
          </a:prstGeom>
          <a:noFill/>
        </p:spPr>
        <p:txBody>
          <a:bodyPr wrap="square" rtlCol="0" anchor="t">
            <a:spAutoFit/>
          </a:bodyPr>
          <a:lstStyle/>
          <a:p>
            <a:r>
              <a:rPr lang="en-US" sz="3200" dirty="0">
                <a:latin typeface="Times New Roman"/>
                <a:cs typeface="Times New Roman"/>
              </a:rPr>
              <a:t>Figure 1: IR spectrum of</a:t>
            </a:r>
          </a:p>
          <a:p>
            <a:r>
              <a:rPr lang="en-US" sz="3200" i="1" dirty="0">
                <a:latin typeface="Times New Roman"/>
                <a:cs typeface="Times New Roman"/>
              </a:rPr>
              <a:t>p-</a:t>
            </a:r>
            <a:r>
              <a:rPr lang="en-US" sz="3200" dirty="0">
                <a:latin typeface="Times New Roman"/>
                <a:cs typeface="Times New Roman"/>
              </a:rPr>
              <a:t>nitrobenzoic acid</a:t>
            </a:r>
          </a:p>
        </p:txBody>
      </p:sp>
      <p:sp>
        <p:nvSpPr>
          <p:cNvPr id="70" name="Rectangle 69">
            <a:extLst>
              <a:ext uri="{FF2B5EF4-FFF2-40B4-BE49-F238E27FC236}">
                <a16:creationId xmlns:a16="http://schemas.microsoft.com/office/drawing/2014/main" id="{40BE44ED-649A-478D-8D62-7BAAFE7CBDCC}"/>
              </a:ext>
            </a:extLst>
          </p:cNvPr>
          <p:cNvSpPr/>
          <p:nvPr/>
        </p:nvSpPr>
        <p:spPr bwMode="auto">
          <a:xfrm>
            <a:off x="37193429" y="9310872"/>
            <a:ext cx="5672992" cy="2935347"/>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702175" rtl="0" eaLnBrk="1" fontAlgn="base" latinLnBrk="0" hangingPunct="1">
              <a:lnSpc>
                <a:spcPct val="100000"/>
              </a:lnSpc>
              <a:spcBef>
                <a:spcPct val="0"/>
              </a:spcBef>
              <a:spcAft>
                <a:spcPct val="0"/>
              </a:spcAft>
              <a:buClrTx/>
              <a:buSzTx/>
              <a:buFontTx/>
              <a:buNone/>
              <a:tabLst/>
            </a:pPr>
            <a:endParaRPr kumimoji="0" lang="en-US" sz="9300" b="0" i="0" u="none" strike="noStrike" cap="none" normalizeH="0" baseline="0">
              <a:ln>
                <a:noFill/>
              </a:ln>
              <a:solidFill>
                <a:schemeClr val="tx1"/>
              </a:solidFill>
              <a:effectLst/>
              <a:latin typeface="Arial" pitchFamily="-108" charset="0"/>
            </a:endParaRPr>
          </a:p>
        </p:txBody>
      </p:sp>
      <p:pic>
        <p:nvPicPr>
          <p:cNvPr id="71" name="Picture 70">
            <a:extLst>
              <a:ext uri="{FF2B5EF4-FFF2-40B4-BE49-F238E27FC236}">
                <a16:creationId xmlns:a16="http://schemas.microsoft.com/office/drawing/2014/main" id="{960084CC-A884-43F0-8FB5-9CA40CFAB8D3}"/>
              </a:ext>
            </a:extLst>
          </p:cNvPr>
          <p:cNvPicPr/>
          <p:nvPr/>
        </p:nvPicPr>
        <p:blipFill rotWithShape="1">
          <a:blip r:embed="rId11" cstate="print">
            <a:extLst>
              <a:ext uri="{BEBA8EAE-BF5A-486C-A8C5-ECC9F3942E4B}">
                <a14:imgProps xmlns:a14="http://schemas.microsoft.com/office/drawing/2010/main">
                  <a14:imgLayer>
                    <a14:imgEffect>
                      <a14:brightnessContrast contrast="20000"/>
                    </a14:imgEffect>
                  </a14:imgLayer>
                </a14:imgProps>
              </a:ext>
              <a:ext uri="{28A0092B-C50C-407E-A947-70E740481C1C}">
                <a14:useLocalDpi xmlns:a14="http://schemas.microsoft.com/office/drawing/2010/main" val="0"/>
              </a:ext>
            </a:extLst>
          </a:blip>
          <a:srcRect l="2167" t="5112" r="5758" b="5431"/>
          <a:stretch/>
        </p:blipFill>
        <p:spPr>
          <a:xfrm>
            <a:off x="37230983" y="9353427"/>
            <a:ext cx="5584126" cy="2816886"/>
          </a:xfrm>
          <a:prstGeom prst="rect">
            <a:avLst/>
          </a:prstGeom>
        </p:spPr>
      </p:pic>
      <p:sp>
        <p:nvSpPr>
          <p:cNvPr id="72" name="TextBox 71">
            <a:extLst>
              <a:ext uri="{FF2B5EF4-FFF2-40B4-BE49-F238E27FC236}">
                <a16:creationId xmlns:a16="http://schemas.microsoft.com/office/drawing/2014/main" id="{9C507AA4-A0A7-4E08-9A85-09B91BAA0FF7}"/>
              </a:ext>
            </a:extLst>
          </p:cNvPr>
          <p:cNvSpPr txBox="1"/>
          <p:nvPr/>
        </p:nvSpPr>
        <p:spPr>
          <a:xfrm>
            <a:off x="37112761" y="12219277"/>
            <a:ext cx="6464291" cy="1077218"/>
          </a:xfrm>
          <a:prstGeom prst="rect">
            <a:avLst/>
          </a:prstGeom>
          <a:noFill/>
        </p:spPr>
        <p:txBody>
          <a:bodyPr wrap="square" rtlCol="0" anchor="t">
            <a:spAutoFit/>
          </a:bodyPr>
          <a:lstStyle/>
          <a:p>
            <a:r>
              <a:rPr lang="en-US" sz="3200">
                <a:latin typeface="Times New Roman"/>
                <a:cs typeface="Times New Roman"/>
              </a:rPr>
              <a:t>Figure 2: IR spectrum of failed Grignard reaction product</a:t>
            </a:r>
          </a:p>
        </p:txBody>
      </p:sp>
      <p:sp>
        <p:nvSpPr>
          <p:cNvPr id="7" name="TextBox 19">
            <a:extLst>
              <a:ext uri="{FF2B5EF4-FFF2-40B4-BE49-F238E27FC236}">
                <a16:creationId xmlns:a16="http://schemas.microsoft.com/office/drawing/2014/main" id="{CEE4F4C9-97EB-7E47-AF3B-8ED2CF07D784}"/>
              </a:ext>
            </a:extLst>
          </p:cNvPr>
          <p:cNvSpPr txBox="1"/>
          <p:nvPr/>
        </p:nvSpPr>
        <p:spPr>
          <a:xfrm>
            <a:off x="27928011" y="20765183"/>
            <a:ext cx="2618084" cy="646331"/>
          </a:xfrm>
          <a:prstGeom prst="rect">
            <a:avLst/>
          </a:prstGeom>
          <a:noFill/>
        </p:spPr>
        <p:txBody>
          <a:bodyPr wrap="square" rtlCol="0">
            <a:spAutoFit/>
          </a:bodyPr>
          <a:lstStyle/>
          <a:p>
            <a:endParaRPr lang="en-US" sz="3600">
              <a:latin typeface="Times" pitchFamily="2" charset="0"/>
            </a:endParaRPr>
          </a:p>
        </p:txBody>
      </p:sp>
      <p:sp>
        <p:nvSpPr>
          <p:cNvPr id="21" name="TextBox 20">
            <a:extLst>
              <a:ext uri="{FF2B5EF4-FFF2-40B4-BE49-F238E27FC236}">
                <a16:creationId xmlns:a16="http://schemas.microsoft.com/office/drawing/2014/main" id="{57462354-4653-8E4E-954C-F20E7CE13B72}"/>
              </a:ext>
            </a:extLst>
          </p:cNvPr>
          <p:cNvSpPr txBox="1"/>
          <p:nvPr/>
        </p:nvSpPr>
        <p:spPr>
          <a:xfrm>
            <a:off x="12397069" y="20593138"/>
            <a:ext cx="2564782" cy="1200329"/>
          </a:xfrm>
          <a:prstGeom prst="rect">
            <a:avLst/>
          </a:prstGeom>
          <a:noFill/>
        </p:spPr>
        <p:txBody>
          <a:bodyPr wrap="square" rtlCol="0">
            <a:spAutoFit/>
          </a:bodyPr>
          <a:lstStyle/>
          <a:p>
            <a:r>
              <a:rPr lang="en-US" sz="3600">
                <a:latin typeface="Times New Roman" panose="02020603050405020304" pitchFamily="18" charset="0"/>
                <a:cs typeface="Times New Roman" panose="02020603050405020304" pitchFamily="18" charset="0"/>
              </a:rPr>
              <a:t>0.951g bought </a:t>
            </a:r>
          </a:p>
        </p:txBody>
      </p:sp>
      <p:pic>
        <p:nvPicPr>
          <p:cNvPr id="23" name="Picture 22" descr="A bowl of oranges&#10;&#10;Description generated with high confidence">
            <a:extLst>
              <a:ext uri="{FF2B5EF4-FFF2-40B4-BE49-F238E27FC236}">
                <a16:creationId xmlns:a16="http://schemas.microsoft.com/office/drawing/2014/main" id="{B170FD5E-DFF5-42EE-86A0-D9A6A3F9BACE}"/>
              </a:ext>
            </a:extLst>
          </p:cNvPr>
          <p:cNvPicPr>
            <a:picLocks noChangeAspect="1"/>
          </p:cNvPicPr>
          <p:nvPr/>
        </p:nvPicPr>
        <p:blipFill>
          <a:blip r:embed="rId12"/>
          <a:stretch>
            <a:fillRect/>
          </a:stretch>
        </p:blipFill>
        <p:spPr>
          <a:xfrm>
            <a:off x="16037530" y="685149"/>
            <a:ext cx="1227300" cy="1227300"/>
          </a:xfrm>
          <a:prstGeom prst="rect">
            <a:avLst/>
          </a:prstGeom>
        </p:spPr>
      </p:pic>
      <p:sp>
        <p:nvSpPr>
          <p:cNvPr id="22" name="TextBox 21">
            <a:extLst>
              <a:ext uri="{FF2B5EF4-FFF2-40B4-BE49-F238E27FC236}">
                <a16:creationId xmlns:a16="http://schemas.microsoft.com/office/drawing/2014/main" id="{5DEACC24-8D13-489D-8C2E-B0B9783C79A0}"/>
              </a:ext>
            </a:extLst>
          </p:cNvPr>
          <p:cNvSpPr txBox="1"/>
          <p:nvPr/>
        </p:nvSpPr>
        <p:spPr>
          <a:xfrm>
            <a:off x="15258034" y="4946749"/>
            <a:ext cx="11707352" cy="715580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3900" b="1">
                <a:latin typeface="Times New Roman" panose="02020603050405020304" pitchFamily="18" charset="0"/>
                <a:cs typeface="Times New Roman" panose="02020603050405020304" pitchFamily="18" charset="0"/>
              </a:rPr>
              <a:t>Synthesis of </a:t>
            </a:r>
            <a:r>
              <a:rPr lang="el-GR" sz="3900" b="1">
                <a:latin typeface="Times New Roman" panose="02020603050405020304" pitchFamily="18" charset="0"/>
                <a:cs typeface="Times New Roman" panose="02020603050405020304" pitchFamily="18" charset="0"/>
              </a:rPr>
              <a:t>α</a:t>
            </a:r>
            <a:r>
              <a:rPr lang="en-US" sz="3900" b="1">
                <a:latin typeface="Times New Roman" panose="02020603050405020304" pitchFamily="18" charset="0"/>
                <a:cs typeface="Times New Roman" panose="02020603050405020304" pitchFamily="18" charset="0"/>
              </a:rPr>
              <a:t>-</a:t>
            </a:r>
            <a:r>
              <a:rPr lang="en-US" sz="3900" b="1" err="1">
                <a:latin typeface="Times New Roman" panose="02020603050405020304" pitchFamily="18" charset="0"/>
                <a:cs typeface="Times New Roman" panose="02020603050405020304" pitchFamily="18" charset="0"/>
              </a:rPr>
              <a:t>methylferrocene</a:t>
            </a:r>
            <a:r>
              <a:rPr lang="en-US" sz="3900" b="1">
                <a:latin typeface="Times New Roman" panose="02020603050405020304" pitchFamily="18" charset="0"/>
                <a:cs typeface="Times New Roman" panose="02020603050405020304" pitchFamily="18" charset="0"/>
              </a:rPr>
              <a:t> methanol:</a:t>
            </a:r>
          </a:p>
          <a:p>
            <a:pPr marL="571500" indent="-571500" algn="just">
              <a:buFont typeface="Arial" panose="020B0604020202020204" pitchFamily="34" charset="0"/>
              <a:buChar char="•"/>
            </a:pPr>
            <a:r>
              <a:rPr lang="en-US" sz="3900">
                <a:latin typeface="Times New Roman" panose="02020603050405020304" pitchFamily="18" charset="0"/>
                <a:cs typeface="Times New Roman" panose="02020603050405020304" pitchFamily="18" charset="0"/>
              </a:rPr>
              <a:t>Acetic anhydride and BF</a:t>
            </a:r>
            <a:r>
              <a:rPr lang="en-US" sz="3900" baseline="-25000">
                <a:latin typeface="Times New Roman" panose="02020603050405020304" pitchFamily="18" charset="0"/>
                <a:cs typeface="Times New Roman" panose="02020603050405020304" pitchFamily="18" charset="0"/>
              </a:rPr>
              <a:t>3</a:t>
            </a:r>
            <a:r>
              <a:rPr lang="en-US" sz="3900">
                <a:latin typeface="Times New Roman" panose="02020603050405020304" pitchFamily="18" charset="0"/>
                <a:cs typeface="Times New Roman" panose="02020603050405020304" pitchFamily="18" charset="0"/>
              </a:rPr>
              <a:t> etherate were used to acetylate ferrocene in DCM and water</a:t>
            </a:r>
          </a:p>
          <a:p>
            <a:pPr marL="571500" indent="-571500" algn="just">
              <a:buFont typeface="Arial" panose="020B0604020202020204" pitchFamily="34" charset="0"/>
              <a:buChar char="•"/>
            </a:pPr>
            <a:r>
              <a:rPr lang="en-US" sz="3900">
                <a:latin typeface="Times New Roman" panose="02020603050405020304" pitchFamily="18" charset="0"/>
                <a:cs typeface="Times New Roman" panose="02020603050405020304" pitchFamily="18" charset="0"/>
              </a:rPr>
              <a:t>Under nitrogen, acetylferrocene was reduced to           </a:t>
            </a:r>
            <a:r>
              <a:rPr lang="el-GR" sz="3900">
                <a:latin typeface="Times New Roman" panose="02020603050405020304" pitchFamily="18" charset="0"/>
                <a:cs typeface="Times New Roman" panose="02020603050405020304" pitchFamily="18" charset="0"/>
              </a:rPr>
              <a:t>α-</a:t>
            </a:r>
            <a:r>
              <a:rPr lang="en-US" sz="3900" err="1">
                <a:latin typeface="Times New Roman" panose="02020603050405020304" pitchFamily="18" charset="0"/>
                <a:cs typeface="Times New Roman" panose="02020603050405020304" pitchFamily="18" charset="0"/>
              </a:rPr>
              <a:t>methylferrocene</a:t>
            </a:r>
            <a:r>
              <a:rPr lang="en-US" sz="3900">
                <a:latin typeface="Times New Roman" panose="02020603050405020304" pitchFamily="18" charset="0"/>
                <a:cs typeface="Times New Roman" panose="02020603050405020304" pitchFamily="18" charset="0"/>
              </a:rPr>
              <a:t> methanol using NaBH</a:t>
            </a:r>
            <a:r>
              <a:rPr lang="en-US" sz="3900" baseline="-25000">
                <a:latin typeface="Times New Roman" panose="02020603050405020304" pitchFamily="18" charset="0"/>
                <a:cs typeface="Times New Roman" panose="02020603050405020304" pitchFamily="18" charset="0"/>
              </a:rPr>
              <a:t>4</a:t>
            </a:r>
            <a:r>
              <a:rPr lang="en-US" sz="3900">
                <a:latin typeface="Times New Roman" panose="02020603050405020304" pitchFamily="18" charset="0"/>
                <a:cs typeface="Times New Roman" panose="02020603050405020304" pitchFamily="18" charset="0"/>
              </a:rPr>
              <a:t> in ethanol and </a:t>
            </a:r>
            <a:r>
              <a:rPr lang="en-US" sz="3900" err="1">
                <a:latin typeface="Times New Roman" panose="02020603050405020304" pitchFamily="18" charset="0"/>
                <a:cs typeface="Times New Roman" panose="02020603050405020304" pitchFamily="18" charset="0"/>
              </a:rPr>
              <a:t>NaOH</a:t>
            </a:r>
            <a:endParaRPr lang="en-US" sz="3900">
              <a:latin typeface="Times New Roman" panose="02020603050405020304" pitchFamily="18" charset="0"/>
              <a:cs typeface="Times New Roman" panose="02020603050405020304" pitchFamily="18" charset="0"/>
            </a:endParaRPr>
          </a:p>
          <a:p>
            <a:pPr algn="just"/>
            <a:r>
              <a:rPr lang="en-US" sz="3900" b="1">
                <a:latin typeface="Times New Roman" panose="02020603050405020304" pitchFamily="18" charset="0"/>
                <a:cs typeface="Times New Roman" panose="02020603050405020304" pitchFamily="18" charset="0"/>
              </a:rPr>
              <a:t>Synthesis of </a:t>
            </a:r>
            <a:r>
              <a:rPr lang="en-US" sz="3900" b="1" i="1">
                <a:latin typeface="Times New Roman" panose="02020603050405020304" pitchFamily="18" charset="0"/>
                <a:cs typeface="Times New Roman" panose="02020603050405020304" pitchFamily="18" charset="0"/>
              </a:rPr>
              <a:t>p</a:t>
            </a:r>
            <a:r>
              <a:rPr lang="en-US" sz="3900" b="1">
                <a:latin typeface="Times New Roman" panose="02020603050405020304" pitchFamily="18" charset="0"/>
                <a:cs typeface="Times New Roman" panose="02020603050405020304" pitchFamily="18" charset="0"/>
              </a:rPr>
              <a:t>-</a:t>
            </a:r>
            <a:r>
              <a:rPr lang="en-US" sz="3900" b="1" err="1">
                <a:latin typeface="Times New Roman" panose="02020603050405020304" pitchFamily="18" charset="0"/>
                <a:cs typeface="Times New Roman" panose="02020603050405020304" pitchFamily="18" charset="0"/>
              </a:rPr>
              <a:t>nitrobenzoyl</a:t>
            </a:r>
            <a:r>
              <a:rPr lang="en-US" sz="3900" b="1">
                <a:latin typeface="Times New Roman" panose="02020603050405020304" pitchFamily="18" charset="0"/>
                <a:cs typeface="Times New Roman" panose="02020603050405020304" pitchFamily="18" charset="0"/>
              </a:rPr>
              <a:t> chloride</a:t>
            </a:r>
          </a:p>
          <a:p>
            <a:pPr marL="571500" indent="-571500" algn="just">
              <a:buFont typeface="Arial" panose="020B0604020202020204" pitchFamily="34" charset="0"/>
              <a:buChar char="•"/>
            </a:pPr>
            <a:r>
              <a:rPr lang="en-US" sz="3900" i="1">
                <a:latin typeface="Times New Roman" panose="02020603050405020304" pitchFamily="18" charset="0"/>
                <a:cs typeface="Times New Roman" panose="02020603050405020304" pitchFamily="18" charset="0"/>
              </a:rPr>
              <a:t>p</a:t>
            </a:r>
            <a:r>
              <a:rPr lang="en-US" sz="3900">
                <a:latin typeface="Times New Roman" panose="02020603050405020304" pitchFamily="18" charset="0"/>
                <a:cs typeface="Times New Roman" panose="02020603050405020304" pitchFamily="18" charset="0"/>
              </a:rPr>
              <a:t>-</a:t>
            </a:r>
            <a:r>
              <a:rPr lang="en-US" sz="3900" err="1">
                <a:latin typeface="Times New Roman" panose="02020603050405020304" pitchFamily="18" charset="0"/>
                <a:cs typeface="Times New Roman" panose="02020603050405020304" pitchFamily="18" charset="0"/>
              </a:rPr>
              <a:t>nitrotoluene</a:t>
            </a:r>
            <a:r>
              <a:rPr lang="en-US" sz="3900">
                <a:latin typeface="Times New Roman" panose="02020603050405020304" pitchFamily="18" charset="0"/>
                <a:cs typeface="Times New Roman" panose="02020603050405020304" pitchFamily="18" charset="0"/>
              </a:rPr>
              <a:t> was refluxed with K</a:t>
            </a:r>
            <a:r>
              <a:rPr lang="en-US" sz="3900" baseline="-25000">
                <a:latin typeface="Times New Roman" panose="02020603050405020304" pitchFamily="18" charset="0"/>
                <a:cs typeface="Times New Roman" panose="02020603050405020304" pitchFamily="18" charset="0"/>
              </a:rPr>
              <a:t>2</a:t>
            </a:r>
            <a:r>
              <a:rPr lang="en-US" sz="3900">
                <a:latin typeface="Times New Roman" panose="02020603050405020304" pitchFamily="18" charset="0"/>
                <a:cs typeface="Times New Roman" panose="02020603050405020304" pitchFamily="18" charset="0"/>
              </a:rPr>
              <a:t>Cr</a:t>
            </a:r>
            <a:r>
              <a:rPr lang="en-US" sz="3900" baseline="-25000">
                <a:latin typeface="Times New Roman" panose="02020603050405020304" pitchFamily="18" charset="0"/>
                <a:cs typeface="Times New Roman" panose="02020603050405020304" pitchFamily="18" charset="0"/>
              </a:rPr>
              <a:t>2</a:t>
            </a:r>
            <a:r>
              <a:rPr lang="en-US" sz="3900">
                <a:latin typeface="Times New Roman" panose="02020603050405020304" pitchFamily="18" charset="0"/>
                <a:cs typeface="Times New Roman" panose="02020603050405020304" pitchFamily="18" charset="0"/>
              </a:rPr>
              <a:t>O</a:t>
            </a:r>
            <a:r>
              <a:rPr lang="en-US" sz="3900" baseline="-25000">
                <a:latin typeface="Times New Roman" panose="02020603050405020304" pitchFamily="18" charset="0"/>
                <a:cs typeface="Times New Roman" panose="02020603050405020304" pitchFamily="18" charset="0"/>
              </a:rPr>
              <a:t>7</a:t>
            </a:r>
            <a:r>
              <a:rPr lang="en-US" sz="3900">
                <a:latin typeface="Times New Roman" panose="02020603050405020304" pitchFamily="18" charset="0"/>
                <a:cs typeface="Times New Roman" panose="02020603050405020304" pitchFamily="18" charset="0"/>
              </a:rPr>
              <a:t> and H</a:t>
            </a:r>
            <a:r>
              <a:rPr lang="en-US" sz="3900" baseline="-25000">
                <a:latin typeface="Times New Roman" panose="02020603050405020304" pitchFamily="18" charset="0"/>
                <a:cs typeface="Times New Roman" panose="02020603050405020304" pitchFamily="18" charset="0"/>
              </a:rPr>
              <a:t>2</a:t>
            </a:r>
            <a:r>
              <a:rPr lang="en-US" sz="3900">
                <a:latin typeface="Times New Roman" panose="02020603050405020304" pitchFamily="18" charset="0"/>
                <a:cs typeface="Times New Roman" panose="02020603050405020304" pitchFamily="18" charset="0"/>
              </a:rPr>
              <a:t>SO</a:t>
            </a:r>
            <a:r>
              <a:rPr lang="en-US" sz="3900" baseline="-25000">
                <a:latin typeface="Times New Roman" panose="02020603050405020304" pitchFamily="18" charset="0"/>
                <a:cs typeface="Times New Roman" panose="02020603050405020304" pitchFamily="18" charset="0"/>
              </a:rPr>
              <a:t>4</a:t>
            </a:r>
            <a:r>
              <a:rPr lang="en-US" sz="3900">
                <a:latin typeface="Times New Roman" panose="02020603050405020304" pitchFamily="18" charset="0"/>
                <a:cs typeface="Times New Roman" panose="02020603050405020304" pitchFamily="18" charset="0"/>
              </a:rPr>
              <a:t> to produce </a:t>
            </a:r>
            <a:r>
              <a:rPr lang="en-US" sz="3900" i="1">
                <a:latin typeface="Times New Roman" panose="02020603050405020304" pitchFamily="18" charset="0"/>
                <a:cs typeface="Times New Roman" panose="02020603050405020304" pitchFamily="18" charset="0"/>
              </a:rPr>
              <a:t>p</a:t>
            </a:r>
            <a:r>
              <a:rPr lang="en-US" sz="3900">
                <a:latin typeface="Times New Roman" panose="02020603050405020304" pitchFamily="18" charset="0"/>
                <a:cs typeface="Times New Roman" panose="02020603050405020304" pitchFamily="18" charset="0"/>
              </a:rPr>
              <a:t>-nitrobenzoic acid via side-chain oxidation</a:t>
            </a:r>
          </a:p>
          <a:p>
            <a:pPr marL="571500" indent="-571500" algn="just">
              <a:buFont typeface="Arial" panose="020B0604020202020204" pitchFamily="34" charset="0"/>
              <a:buChar char="•"/>
            </a:pPr>
            <a:r>
              <a:rPr lang="en-US" sz="3900" i="1">
                <a:latin typeface="Times New Roman" panose="02020603050405020304" pitchFamily="18" charset="0"/>
                <a:cs typeface="Times New Roman" panose="02020603050405020304" pitchFamily="18" charset="0"/>
              </a:rPr>
              <a:t>p</a:t>
            </a:r>
            <a:r>
              <a:rPr lang="en-US" sz="3900">
                <a:latin typeface="Times New Roman" panose="02020603050405020304" pitchFamily="18" charset="0"/>
                <a:cs typeface="Times New Roman" panose="02020603050405020304" pitchFamily="18" charset="0"/>
              </a:rPr>
              <a:t>-nitrobenzoic acid was converted to an acid chloride with SOCl</a:t>
            </a:r>
            <a:r>
              <a:rPr lang="en-US" sz="3900" baseline="-25000">
                <a:latin typeface="Times New Roman" panose="02020603050405020304" pitchFamily="18" charset="0"/>
                <a:cs typeface="Times New Roman" panose="02020603050405020304" pitchFamily="18" charset="0"/>
              </a:rPr>
              <a:t>2</a:t>
            </a:r>
          </a:p>
          <a:p>
            <a:endParaRPr lang="en-US" sz="3000">
              <a:cs typeface="Arial"/>
            </a:endParaRPr>
          </a:p>
        </p:txBody>
      </p:sp>
      <p:sp>
        <p:nvSpPr>
          <p:cNvPr id="24" name="TextBox 23">
            <a:extLst>
              <a:ext uri="{FF2B5EF4-FFF2-40B4-BE49-F238E27FC236}">
                <a16:creationId xmlns:a16="http://schemas.microsoft.com/office/drawing/2014/main" id="{CC99F7BD-29B2-594F-811D-D3F9E35EE0FE}"/>
              </a:ext>
            </a:extLst>
          </p:cNvPr>
          <p:cNvSpPr txBox="1"/>
          <p:nvPr/>
        </p:nvSpPr>
        <p:spPr>
          <a:xfrm>
            <a:off x="39750999" y="20781232"/>
            <a:ext cx="3193234" cy="1200329"/>
          </a:xfrm>
          <a:prstGeom prst="rect">
            <a:avLst/>
          </a:prstGeom>
          <a:noFill/>
        </p:spPr>
        <p:txBody>
          <a:bodyPr wrap="square" rtlCol="0">
            <a:spAutoFit/>
          </a:bodyPr>
          <a:lstStyle/>
          <a:p>
            <a:r>
              <a:rPr lang="en-US" sz="3600">
                <a:latin typeface="Times New Roman" panose="02020603050405020304" pitchFamily="18" charset="0"/>
                <a:cs typeface="Times New Roman" panose="02020603050405020304" pitchFamily="18" charset="0"/>
              </a:rPr>
              <a:t>3.709g, starting material</a:t>
            </a:r>
          </a:p>
        </p:txBody>
      </p:sp>
      <p:pic>
        <p:nvPicPr>
          <p:cNvPr id="25" name="Picture 25" descr="A picture containing indoor, wall, table&#10;&#10;Description generated with very high confidence">
            <a:extLst>
              <a:ext uri="{FF2B5EF4-FFF2-40B4-BE49-F238E27FC236}">
                <a16:creationId xmlns:a16="http://schemas.microsoft.com/office/drawing/2014/main" id="{9E74F20F-2C50-45E8-B0F1-474912FA7872}"/>
              </a:ext>
            </a:extLst>
          </p:cNvPr>
          <p:cNvPicPr>
            <a:picLocks noChangeAspect="1"/>
          </p:cNvPicPr>
          <p:nvPr/>
        </p:nvPicPr>
        <p:blipFill>
          <a:blip r:embed="rId13"/>
          <a:stretch>
            <a:fillRect/>
          </a:stretch>
        </p:blipFill>
        <p:spPr>
          <a:xfrm>
            <a:off x="27057342" y="6239375"/>
            <a:ext cx="1743075" cy="2333625"/>
          </a:xfrm>
          <a:prstGeom prst="rect">
            <a:avLst/>
          </a:prstGeom>
        </p:spPr>
      </p:pic>
      <p:pic>
        <p:nvPicPr>
          <p:cNvPr id="26" name="Picture 26" descr="A screenshot of a social media post&#10;&#10;Description generated with very high confidence">
            <a:extLst>
              <a:ext uri="{FF2B5EF4-FFF2-40B4-BE49-F238E27FC236}">
                <a16:creationId xmlns:a16="http://schemas.microsoft.com/office/drawing/2014/main" id="{20271279-87DC-46F7-BAD1-51A549AEFAD2}"/>
              </a:ext>
            </a:extLst>
          </p:cNvPr>
          <p:cNvPicPr>
            <a:picLocks noChangeAspect="1"/>
          </p:cNvPicPr>
          <p:nvPr/>
        </p:nvPicPr>
        <p:blipFill>
          <a:blip r:embed="rId14">
            <a:extLst>
              <a:ext uri="{BEBA8EAE-BF5A-486C-A8C5-ECC9F3942E4B}">
                <a14:imgProps xmlns:a14="http://schemas.microsoft.com/office/drawing/2010/main">
                  <a14:imgLayer>
                    <a14:imgEffect>
                      <a14:saturation sat="120000"/>
                    </a14:imgEffect>
                    <a14:imgEffect>
                      <a14:brightnessContrast contrast="20000"/>
                    </a14:imgEffect>
                  </a14:imgLayer>
                </a14:imgProps>
              </a:ext>
            </a:extLst>
          </a:blip>
          <a:stretch>
            <a:fillRect/>
          </a:stretch>
        </p:blipFill>
        <p:spPr>
          <a:xfrm>
            <a:off x="22004374" y="24591819"/>
            <a:ext cx="6662910" cy="4861237"/>
          </a:xfrm>
          <a:prstGeom prst="rect">
            <a:avLst/>
          </a:prstGeom>
        </p:spPr>
      </p:pic>
      <p:pic>
        <p:nvPicPr>
          <p:cNvPr id="27" name="Picture 28" descr="A picture containing indoor, table, sitting&#10;&#10;Description generated with very high confidence">
            <a:extLst>
              <a:ext uri="{FF2B5EF4-FFF2-40B4-BE49-F238E27FC236}">
                <a16:creationId xmlns:a16="http://schemas.microsoft.com/office/drawing/2014/main" id="{EE960EB1-0834-43AE-A78F-50BF55BD4129}"/>
              </a:ext>
            </a:extLst>
          </p:cNvPr>
          <p:cNvPicPr>
            <a:picLocks noChangeAspect="1"/>
          </p:cNvPicPr>
          <p:nvPr/>
        </p:nvPicPr>
        <p:blipFill>
          <a:blip r:embed="rId15"/>
          <a:stretch>
            <a:fillRect/>
          </a:stretch>
        </p:blipFill>
        <p:spPr>
          <a:xfrm>
            <a:off x="27060788" y="9155832"/>
            <a:ext cx="1743075" cy="2333625"/>
          </a:xfrm>
          <a:prstGeom prst="rect">
            <a:avLst/>
          </a:prstGeom>
        </p:spPr>
      </p:pic>
      <p:sp>
        <p:nvSpPr>
          <p:cNvPr id="14336" name="TextBox 14335">
            <a:extLst>
              <a:ext uri="{FF2B5EF4-FFF2-40B4-BE49-F238E27FC236}">
                <a16:creationId xmlns:a16="http://schemas.microsoft.com/office/drawing/2014/main" id="{F39174E3-4C48-4EDA-87EF-7D5619394F3F}"/>
              </a:ext>
            </a:extLst>
          </p:cNvPr>
          <p:cNvSpPr txBox="1"/>
          <p:nvPr/>
        </p:nvSpPr>
        <p:spPr>
          <a:xfrm>
            <a:off x="15272413" y="11492687"/>
            <a:ext cx="12807783" cy="3323987"/>
          </a:xfrm>
          <a:prstGeom prst="rect">
            <a:avLst/>
          </a:prstGeom>
          <a:noFill/>
        </p:spPr>
        <p:txBody>
          <a:bodyPr wrap="square" rtlCol="0">
            <a:spAutoFit/>
          </a:bodyPr>
          <a:lstStyle/>
          <a:p>
            <a:pPr algn="just"/>
            <a:r>
              <a:rPr lang="en-US" sz="3900" b="1">
                <a:latin typeface="Times New Roman" panose="02020603050405020304" pitchFamily="18" charset="0"/>
                <a:cs typeface="Times New Roman" panose="02020603050405020304" pitchFamily="18" charset="0"/>
              </a:rPr>
              <a:t>Final synthesis: esterification</a:t>
            </a:r>
          </a:p>
          <a:p>
            <a:pPr marL="571500" indent="-571500" algn="just">
              <a:buFont typeface="Arial" panose="020B0604020202020204" pitchFamily="34" charset="0"/>
              <a:buChar char="•"/>
            </a:pPr>
            <a:r>
              <a:rPr lang="en-US" sz="3900" i="1">
                <a:latin typeface="Times New Roman" panose="02020603050405020304" pitchFamily="18" charset="0"/>
                <a:cs typeface="Times New Roman" panose="02020603050405020304" pitchFamily="18" charset="0"/>
              </a:rPr>
              <a:t>p</a:t>
            </a:r>
            <a:r>
              <a:rPr lang="en-US" sz="3900">
                <a:latin typeface="Times New Roman" panose="02020603050405020304" pitchFamily="18" charset="0"/>
                <a:cs typeface="Times New Roman" panose="02020603050405020304" pitchFamily="18" charset="0"/>
              </a:rPr>
              <a:t>-</a:t>
            </a:r>
            <a:r>
              <a:rPr lang="en-US" sz="3900" err="1">
                <a:latin typeface="Times New Roman" panose="02020603050405020304" pitchFamily="18" charset="0"/>
                <a:cs typeface="Times New Roman" panose="02020603050405020304" pitchFamily="18" charset="0"/>
              </a:rPr>
              <a:t>nitrobenzoyl</a:t>
            </a:r>
            <a:r>
              <a:rPr lang="en-US" sz="3900">
                <a:latin typeface="Times New Roman" panose="02020603050405020304" pitchFamily="18" charset="0"/>
                <a:cs typeface="Times New Roman" panose="02020603050405020304" pitchFamily="18" charset="0"/>
              </a:rPr>
              <a:t> chloride was mixed with </a:t>
            </a:r>
            <a:r>
              <a:rPr lang="el-GR" sz="3900">
                <a:latin typeface="Times New Roman" panose="02020603050405020304" pitchFamily="18" charset="0"/>
                <a:cs typeface="Times New Roman" panose="02020603050405020304" pitchFamily="18" charset="0"/>
              </a:rPr>
              <a:t>α-</a:t>
            </a:r>
            <a:r>
              <a:rPr lang="en-US" sz="3900" err="1">
                <a:latin typeface="Times New Roman" panose="02020603050405020304" pitchFamily="18" charset="0"/>
                <a:cs typeface="Times New Roman" panose="02020603050405020304" pitchFamily="18" charset="0"/>
              </a:rPr>
              <a:t>methylferrocene</a:t>
            </a:r>
            <a:r>
              <a:rPr lang="en-US" sz="3900">
                <a:latin typeface="Times New Roman" panose="02020603050405020304" pitchFamily="18" charset="0"/>
                <a:cs typeface="Times New Roman" panose="02020603050405020304" pitchFamily="18" charset="0"/>
              </a:rPr>
              <a:t> methanol</a:t>
            </a:r>
          </a:p>
          <a:p>
            <a:endParaRPr lang="en-US"/>
          </a:p>
        </p:txBody>
      </p:sp>
      <p:sp>
        <p:nvSpPr>
          <p:cNvPr id="95" name="TextBox 94">
            <a:extLst>
              <a:ext uri="{FF2B5EF4-FFF2-40B4-BE49-F238E27FC236}">
                <a16:creationId xmlns:a16="http://schemas.microsoft.com/office/drawing/2014/main" id="{0661356D-79E0-4BFE-A007-4D19A61B243C}"/>
              </a:ext>
            </a:extLst>
          </p:cNvPr>
          <p:cNvSpPr txBox="1"/>
          <p:nvPr/>
        </p:nvSpPr>
        <p:spPr>
          <a:xfrm>
            <a:off x="22003812" y="29517808"/>
            <a:ext cx="6792480" cy="1077218"/>
          </a:xfrm>
          <a:prstGeom prst="rect">
            <a:avLst/>
          </a:prstGeom>
          <a:noFill/>
        </p:spPr>
        <p:txBody>
          <a:bodyPr wrap="square" rtlCol="0">
            <a:spAutoFit/>
          </a:bodyPr>
          <a:lstStyle/>
          <a:p>
            <a:r>
              <a:rPr lang="en-US" sz="3200">
                <a:latin typeface="Times New Roman" panose="02020603050405020304" pitchFamily="18" charset="0"/>
                <a:cs typeface="Times New Roman" panose="02020603050405020304" pitchFamily="18" charset="0"/>
              </a:rPr>
              <a:t>Figure 5: </a:t>
            </a:r>
            <a:r>
              <a:rPr lang="en-US" sz="3200" baseline="30000">
                <a:solidFill>
                  <a:srgbClr val="000000"/>
                </a:solidFill>
                <a:latin typeface="Times New Roman" panose="02020603050405020304" pitchFamily="18" charset="0"/>
                <a:cs typeface="Times New Roman" panose="02020603050405020304" pitchFamily="18" charset="0"/>
              </a:rPr>
              <a:t>1</a:t>
            </a:r>
            <a:r>
              <a:rPr lang="en-US" sz="3200">
                <a:solidFill>
                  <a:srgbClr val="000000"/>
                </a:solidFill>
                <a:latin typeface="Times New Roman" panose="02020603050405020304" pitchFamily="18" charset="0"/>
                <a:cs typeface="Times New Roman" panose="02020603050405020304" pitchFamily="18" charset="0"/>
              </a:rPr>
              <a:t>H NMR spectrum of final product</a:t>
            </a:r>
            <a:endParaRPr lang="en-US" sz="3200">
              <a:latin typeface="Times New Roman" panose="02020603050405020304" pitchFamily="18" charset="0"/>
              <a:cs typeface="Times New Roman" panose="02020603050405020304" pitchFamily="18" charset="0"/>
            </a:endParaRPr>
          </a:p>
        </p:txBody>
      </p:sp>
      <p:sp>
        <p:nvSpPr>
          <p:cNvPr id="97" name="Rectangle 96">
            <a:extLst>
              <a:ext uri="{FF2B5EF4-FFF2-40B4-BE49-F238E27FC236}">
                <a16:creationId xmlns:a16="http://schemas.microsoft.com/office/drawing/2014/main" id="{0AEB55F8-AAF9-47B1-933A-1DDBB39CF931}"/>
              </a:ext>
            </a:extLst>
          </p:cNvPr>
          <p:cNvSpPr/>
          <p:nvPr/>
        </p:nvSpPr>
        <p:spPr bwMode="auto">
          <a:xfrm>
            <a:off x="22012862" y="24601821"/>
            <a:ext cx="6674202" cy="4864177"/>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702175" rtl="0" eaLnBrk="1" fontAlgn="base" latinLnBrk="0" hangingPunct="1">
              <a:lnSpc>
                <a:spcPct val="100000"/>
              </a:lnSpc>
              <a:spcBef>
                <a:spcPct val="0"/>
              </a:spcBef>
              <a:spcAft>
                <a:spcPct val="0"/>
              </a:spcAft>
              <a:buClrTx/>
              <a:buSzTx/>
              <a:buFontTx/>
              <a:buNone/>
              <a:tabLst/>
            </a:pPr>
            <a:endParaRPr kumimoji="0" lang="en-US" sz="9300" b="0" i="0" u="none" strike="noStrike" cap="none" normalizeH="0" baseline="0">
              <a:ln>
                <a:noFill/>
              </a:ln>
              <a:solidFill>
                <a:schemeClr val="tx1"/>
              </a:solidFill>
              <a:effectLst/>
              <a:latin typeface="Arial" pitchFamily="-108" charset="0"/>
            </a:endParaRPr>
          </a:p>
        </p:txBody>
      </p:sp>
      <p:sp>
        <p:nvSpPr>
          <p:cNvPr id="14338" name="Rectangle 14337">
            <a:extLst>
              <a:ext uri="{FF2B5EF4-FFF2-40B4-BE49-F238E27FC236}">
                <a16:creationId xmlns:a16="http://schemas.microsoft.com/office/drawing/2014/main" id="{7C047028-70E1-4416-B67A-0F73981B5275}"/>
              </a:ext>
            </a:extLst>
          </p:cNvPr>
          <p:cNvSpPr/>
          <p:nvPr/>
        </p:nvSpPr>
        <p:spPr bwMode="auto">
          <a:xfrm>
            <a:off x="12157953" y="14885671"/>
            <a:ext cx="477392" cy="28343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702175" rtl="0" eaLnBrk="1" fontAlgn="base" latinLnBrk="0" hangingPunct="1">
              <a:lnSpc>
                <a:spcPct val="100000"/>
              </a:lnSpc>
              <a:spcBef>
                <a:spcPct val="0"/>
              </a:spcBef>
              <a:spcAft>
                <a:spcPct val="0"/>
              </a:spcAft>
              <a:buClrTx/>
              <a:buSzTx/>
              <a:buFontTx/>
              <a:buNone/>
              <a:tabLst/>
            </a:pPr>
            <a:endParaRPr kumimoji="0" lang="en-US" sz="9300" b="0" i="0" u="none" strike="noStrike" cap="none" normalizeH="0" baseline="0">
              <a:ln>
                <a:noFill/>
              </a:ln>
              <a:solidFill>
                <a:schemeClr val="tx1"/>
              </a:solidFill>
              <a:effectLst/>
              <a:latin typeface="Arial" pitchFamily="-108" charset="0"/>
            </a:endParaRPr>
          </a:p>
        </p:txBody>
      </p:sp>
      <p:sp>
        <p:nvSpPr>
          <p:cNvPr id="106" name="TextBox 105">
            <a:extLst>
              <a:ext uri="{FF2B5EF4-FFF2-40B4-BE49-F238E27FC236}">
                <a16:creationId xmlns:a16="http://schemas.microsoft.com/office/drawing/2014/main" id="{4ED23144-43A9-4DC2-85CD-E46468F04E61}"/>
              </a:ext>
            </a:extLst>
          </p:cNvPr>
          <p:cNvSpPr txBox="1"/>
          <p:nvPr/>
        </p:nvSpPr>
        <p:spPr>
          <a:xfrm>
            <a:off x="605323" y="22019939"/>
            <a:ext cx="24986302" cy="584775"/>
          </a:xfrm>
          <a:prstGeom prst="rect">
            <a:avLst/>
          </a:prstGeom>
          <a:noFill/>
        </p:spPr>
        <p:txBody>
          <a:bodyPr wrap="square" rtlCol="0">
            <a:spAutoFit/>
          </a:bodyPr>
          <a:lstStyle/>
          <a:p>
            <a:r>
              <a:rPr lang="en-US" sz="3200">
                <a:latin typeface="Times New Roman" panose="02020603050405020304" pitchFamily="18" charset="0"/>
                <a:cs typeface="Times New Roman" panose="02020603050405020304" pitchFamily="18" charset="0"/>
              </a:rPr>
              <a:t>Figure 3: Scheme: Attempted synthesis of ferrocene, [1-[(4-nitrobenzoyl) oxy]-ethyl] by synthesis of a ferrocenyl alcohol and a </a:t>
            </a:r>
            <a:r>
              <a:rPr lang="en-US" sz="3200" err="1">
                <a:latin typeface="Times New Roman" panose="02020603050405020304" pitchFamily="18" charset="0"/>
                <a:cs typeface="Times New Roman" panose="02020603050405020304" pitchFamily="18" charset="0"/>
              </a:rPr>
              <a:t>nitrobenzoyl</a:t>
            </a:r>
            <a:r>
              <a:rPr lang="en-US" sz="3200">
                <a:latin typeface="Times New Roman" panose="02020603050405020304" pitchFamily="18" charset="0"/>
                <a:cs typeface="Times New Roman" panose="02020603050405020304" pitchFamily="18" charset="0"/>
              </a:rPr>
              <a:t> chloride </a:t>
            </a:r>
          </a:p>
        </p:txBody>
      </p:sp>
      <p:pic>
        <p:nvPicPr>
          <p:cNvPr id="28" name="Picture 28" descr="A picture containing object&#10;&#10;Description generated with very high confidence">
            <a:extLst>
              <a:ext uri="{FF2B5EF4-FFF2-40B4-BE49-F238E27FC236}">
                <a16:creationId xmlns:a16="http://schemas.microsoft.com/office/drawing/2014/main" id="{8E1C6C0F-3545-4211-91BA-B219D014B21B}"/>
              </a:ext>
            </a:extLst>
          </p:cNvPr>
          <p:cNvPicPr>
            <a:picLocks noChangeAspect="1"/>
          </p:cNvPicPr>
          <p:nvPr/>
        </p:nvPicPr>
        <p:blipFill rotWithShape="1">
          <a:blip r:embed="rId16"/>
          <a:srcRect l="21178" t="3262" r="3676" b="10638"/>
          <a:stretch/>
        </p:blipFill>
        <p:spPr>
          <a:xfrm>
            <a:off x="35899663" y="13862284"/>
            <a:ext cx="5251178" cy="3515254"/>
          </a:xfrm>
          <a:prstGeom prst="rect">
            <a:avLst/>
          </a:prstGeom>
        </p:spPr>
      </p:pic>
      <p:pic>
        <p:nvPicPr>
          <p:cNvPr id="30" name="Picture 30" descr="A close up of a logo&#10;&#10;Description generated with high confidence">
            <a:extLst>
              <a:ext uri="{FF2B5EF4-FFF2-40B4-BE49-F238E27FC236}">
                <a16:creationId xmlns:a16="http://schemas.microsoft.com/office/drawing/2014/main" id="{A81C5A7B-AE5A-4A39-B6B0-DF44C29ADE35}"/>
              </a:ext>
            </a:extLst>
          </p:cNvPr>
          <p:cNvPicPr>
            <a:picLocks noChangeAspect="1"/>
          </p:cNvPicPr>
          <p:nvPr/>
        </p:nvPicPr>
        <p:blipFill rotWithShape="1">
          <a:blip r:embed="rId17"/>
          <a:srcRect l="43949" t="17544" r="-7" b="18713"/>
          <a:stretch/>
        </p:blipFill>
        <p:spPr>
          <a:xfrm>
            <a:off x="12162370" y="17153853"/>
            <a:ext cx="4817239" cy="3134067"/>
          </a:xfrm>
          <a:prstGeom prst="rect">
            <a:avLst/>
          </a:prstGeom>
        </p:spPr>
      </p:pic>
      <p:pic>
        <p:nvPicPr>
          <p:cNvPr id="12" name="Picture 16" descr="A close up of a mans face&#10;&#10;Description generated with high confidence">
            <a:extLst>
              <a:ext uri="{FF2B5EF4-FFF2-40B4-BE49-F238E27FC236}">
                <a16:creationId xmlns:a16="http://schemas.microsoft.com/office/drawing/2014/main" id="{195400DC-6E3A-48BB-B91A-30AE9CEECBF8}"/>
              </a:ext>
            </a:extLst>
          </p:cNvPr>
          <p:cNvPicPr>
            <a:picLocks noChangeAspect="1"/>
          </p:cNvPicPr>
          <p:nvPr/>
        </p:nvPicPr>
        <p:blipFill rotWithShape="1">
          <a:blip r:embed="rId18"/>
          <a:srcRect l="49111" t="20962" r="-318" b="16981"/>
          <a:stretch/>
        </p:blipFill>
        <p:spPr>
          <a:xfrm rot="-1260000">
            <a:off x="8415733" y="16879764"/>
            <a:ext cx="3641821" cy="2650115"/>
          </a:xfrm>
          <a:prstGeom prst="rect">
            <a:avLst/>
          </a:prstGeom>
        </p:spPr>
      </p:pic>
      <p:pic>
        <p:nvPicPr>
          <p:cNvPr id="13" name="Picture 14" descr="A close up of a map&#10;&#10;Description generated with very high confidence">
            <a:extLst>
              <a:ext uri="{FF2B5EF4-FFF2-40B4-BE49-F238E27FC236}">
                <a16:creationId xmlns:a16="http://schemas.microsoft.com/office/drawing/2014/main" id="{D60F3FBF-94D9-4674-9387-C59898D450F9}"/>
              </a:ext>
            </a:extLst>
          </p:cNvPr>
          <p:cNvPicPr>
            <a:picLocks noChangeAspect="1"/>
          </p:cNvPicPr>
          <p:nvPr/>
        </p:nvPicPr>
        <p:blipFill rotWithShape="1">
          <a:blip r:embed="rId19"/>
          <a:srcRect l="5708" t="10891" r="-296" b="14724"/>
          <a:stretch/>
        </p:blipFill>
        <p:spPr>
          <a:xfrm>
            <a:off x="2291540" y="17009478"/>
            <a:ext cx="7418147" cy="3278704"/>
          </a:xfrm>
          <a:prstGeom prst="rect">
            <a:avLst/>
          </a:prstGeom>
        </p:spPr>
      </p:pic>
      <p:pic>
        <p:nvPicPr>
          <p:cNvPr id="32" name="Picture 32" descr="A close up of a map&#10;&#10;Description generated with high confidence">
            <a:extLst>
              <a:ext uri="{FF2B5EF4-FFF2-40B4-BE49-F238E27FC236}">
                <a16:creationId xmlns:a16="http://schemas.microsoft.com/office/drawing/2014/main" id="{C7236632-D95D-4D6E-AC7F-A21190D9BA0F}"/>
              </a:ext>
            </a:extLst>
          </p:cNvPr>
          <p:cNvPicPr>
            <a:picLocks noChangeAspect="1"/>
          </p:cNvPicPr>
          <p:nvPr/>
        </p:nvPicPr>
        <p:blipFill rotWithShape="1">
          <a:blip r:embed="rId20"/>
          <a:srcRect l="990" t="840" r="32673" b="840"/>
          <a:stretch/>
        </p:blipFill>
        <p:spPr>
          <a:xfrm>
            <a:off x="9387218" y="13832961"/>
            <a:ext cx="4136454" cy="3604308"/>
          </a:xfrm>
          <a:prstGeom prst="rect">
            <a:avLst/>
          </a:prstGeom>
        </p:spPr>
      </p:pic>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702175" rtl="0" eaLnBrk="1" fontAlgn="base" latinLnBrk="0" hangingPunct="1">
          <a:lnSpc>
            <a:spcPct val="100000"/>
          </a:lnSpc>
          <a:spcBef>
            <a:spcPct val="0"/>
          </a:spcBef>
          <a:spcAft>
            <a:spcPct val="0"/>
          </a:spcAft>
          <a:buClrTx/>
          <a:buSzTx/>
          <a:buFontTx/>
          <a:buNone/>
          <a:tabLst/>
          <a:defRPr kumimoji="0" lang="en-US" sz="9300" b="0" i="0" u="none" strike="noStrike" cap="none" normalizeH="0" baseline="0">
            <a:ln>
              <a:noFill/>
            </a:ln>
            <a:solidFill>
              <a:schemeClr val="tx1"/>
            </a:solidFill>
            <a:effectLst/>
            <a:latin typeface="Arial" pitchFamily="-10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702175" rtl="0" eaLnBrk="1" fontAlgn="base" latinLnBrk="0" hangingPunct="1">
          <a:lnSpc>
            <a:spcPct val="100000"/>
          </a:lnSpc>
          <a:spcBef>
            <a:spcPct val="0"/>
          </a:spcBef>
          <a:spcAft>
            <a:spcPct val="0"/>
          </a:spcAft>
          <a:buClrTx/>
          <a:buSzTx/>
          <a:buFontTx/>
          <a:buNone/>
          <a:tabLst/>
          <a:defRPr kumimoji="0" lang="en-US" sz="9300" b="0" i="0" u="none" strike="noStrike" cap="none" normalizeH="0" baseline="0">
            <a:ln>
              <a:noFill/>
            </a:ln>
            <a:solidFill>
              <a:schemeClr val="tx1"/>
            </a:solidFill>
            <a:effectLst/>
            <a:latin typeface="Arial" pitchFamily="-108"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537</Words>
  <Application>Microsoft Macintosh PowerPoint</Application>
  <PresentationFormat>Custom</PresentationFormat>
  <Paragraphs>60</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ヒラギノ角ゴ Pro W3</vt:lpstr>
      <vt:lpstr>Arial</vt:lpstr>
      <vt:lpstr>Calibri</vt:lpstr>
      <vt:lpstr>Times</vt:lpstr>
      <vt:lpstr>Times</vt:lpstr>
      <vt:lpstr>Times New Roman</vt:lpstr>
      <vt:lpstr>Wingdings</vt:lpstr>
      <vt:lpstr>Default Design</vt:lpstr>
      <vt:lpstr>PowerPoint Presentation</vt:lpstr>
    </vt:vector>
  </TitlesOfParts>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jennifer halloran</cp:lastModifiedBy>
  <cp:revision>4</cp:revision>
  <dcterms:modified xsi:type="dcterms:W3CDTF">2018-05-04T18:42:38Z</dcterms:modified>
</cp:coreProperties>
</file>