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7086600" cy="9429750"/>
  <p:defaultTextStyle>
    <a:defPPr>
      <a:defRPr lang="en-US"/>
    </a:defPPr>
    <a:lvl1pPr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1pPr>
    <a:lvl2pPr marL="4572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2pPr>
    <a:lvl3pPr marL="9144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3pPr>
    <a:lvl4pPr marL="13716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4pPr>
    <a:lvl5pPr marL="18288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5pPr>
    <a:lvl6pPr marL="2286000" algn="l" defTabSz="914400" rtl="0" eaLnBrk="1" latinLnBrk="0" hangingPunct="1">
      <a:defRPr sz="9300" kern="1200">
        <a:solidFill>
          <a:schemeClr val="tx1"/>
        </a:solidFill>
        <a:latin typeface="Arial" panose="020B0604020202020204" pitchFamily="34" charset="0"/>
        <a:ea typeface="ヒラギノ角ゴ Pro W3" charset="-128"/>
        <a:cs typeface="+mn-cs"/>
      </a:defRPr>
    </a:lvl6pPr>
    <a:lvl7pPr marL="2743200" algn="l" defTabSz="914400" rtl="0" eaLnBrk="1" latinLnBrk="0" hangingPunct="1">
      <a:defRPr sz="9300" kern="1200">
        <a:solidFill>
          <a:schemeClr val="tx1"/>
        </a:solidFill>
        <a:latin typeface="Arial" panose="020B0604020202020204" pitchFamily="34" charset="0"/>
        <a:ea typeface="ヒラギノ角ゴ Pro W3" charset="-128"/>
        <a:cs typeface="+mn-cs"/>
      </a:defRPr>
    </a:lvl7pPr>
    <a:lvl8pPr marL="3200400" algn="l" defTabSz="914400" rtl="0" eaLnBrk="1" latinLnBrk="0" hangingPunct="1">
      <a:defRPr sz="9300" kern="1200">
        <a:solidFill>
          <a:schemeClr val="tx1"/>
        </a:solidFill>
        <a:latin typeface="Arial" panose="020B0604020202020204" pitchFamily="34" charset="0"/>
        <a:ea typeface="ヒラギノ角ゴ Pro W3" charset="-128"/>
        <a:cs typeface="+mn-cs"/>
      </a:defRPr>
    </a:lvl8pPr>
    <a:lvl9pPr marL="3657600" algn="l" defTabSz="914400" rtl="0" eaLnBrk="1" latinLnBrk="0" hangingPunct="1">
      <a:defRPr sz="9300" kern="1200">
        <a:solidFill>
          <a:schemeClr val="tx1"/>
        </a:solidFill>
        <a:latin typeface="Arial" panose="020B0604020202020204" pitchFamily="34" charset="0"/>
        <a:ea typeface="ヒラギノ角ゴ Pro W3" charset="-128"/>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3"/>
    <a:srgbClr val="CCE7EC"/>
    <a:srgbClr val="FBFD9D"/>
    <a:srgbClr val="A8F793"/>
    <a:srgbClr val="C9FFC9"/>
    <a:srgbClr val="DCEFF0"/>
    <a:srgbClr val="FED5D2"/>
    <a:srgbClr val="FDAE99"/>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4" d="100"/>
          <a:sy n="24" d="100"/>
        </p:scale>
        <p:origin x="-1053" y="-363"/>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EF0D20-305B-4128-8FEC-0D44738EF60B}"/>
              </a:ext>
            </a:extLst>
          </p:cNvPr>
          <p:cNvSpPr>
            <a:spLocks noGrp="1"/>
          </p:cNvSpPr>
          <p:nvPr>
            <p:ph type="hdr" sz="quarter"/>
          </p:nvPr>
        </p:nvSpPr>
        <p:spPr>
          <a:xfrm>
            <a:off x="0" y="0"/>
            <a:ext cx="3070225" cy="473075"/>
          </a:xfrm>
          <a:prstGeom prst="rect">
            <a:avLst/>
          </a:prstGeom>
        </p:spPr>
        <p:txBody>
          <a:bodyPr vert="horz" lIns="91440" tIns="45720" rIns="91440" bIns="45720" rtlCol="0"/>
          <a:lstStyle>
            <a:lvl1pPr algn="l" eaLnBrk="1" hangingPunct="1">
              <a:defRPr sz="1200" smtClean="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CF327AE-D589-4C19-B745-F4ECBF435122}"/>
              </a:ext>
            </a:extLst>
          </p:cNvPr>
          <p:cNvSpPr>
            <a:spLocks noGrp="1"/>
          </p:cNvSpPr>
          <p:nvPr>
            <p:ph type="dt" sz="quarter" idx="1"/>
          </p:nvPr>
        </p:nvSpPr>
        <p:spPr>
          <a:xfrm>
            <a:off x="4014788" y="0"/>
            <a:ext cx="3070225" cy="473075"/>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E82E8AC9-F5D7-3D44-B224-E46A75DF8C7C}" type="datetimeFigureOut">
              <a:rPr lang="en-US"/>
              <a:pPr>
                <a:defRPr/>
              </a:pPr>
              <a:t>5/4/2018</a:t>
            </a:fld>
            <a:endParaRPr lang="en-US"/>
          </a:p>
        </p:txBody>
      </p:sp>
      <p:sp>
        <p:nvSpPr>
          <p:cNvPr id="4" name="Footer Placeholder 3">
            <a:extLst>
              <a:ext uri="{FF2B5EF4-FFF2-40B4-BE49-F238E27FC236}">
                <a16:creationId xmlns:a16="http://schemas.microsoft.com/office/drawing/2014/main" id="{7F14B34A-E0D3-4A84-B933-7E32CB930E1D}"/>
              </a:ext>
            </a:extLst>
          </p:cNvPr>
          <p:cNvSpPr>
            <a:spLocks noGrp="1"/>
          </p:cNvSpPr>
          <p:nvPr>
            <p:ph type="ftr" sz="quarter" idx="2"/>
          </p:nvPr>
        </p:nvSpPr>
        <p:spPr>
          <a:xfrm>
            <a:off x="0" y="8956675"/>
            <a:ext cx="3070225" cy="473075"/>
          </a:xfrm>
          <a:prstGeom prst="rect">
            <a:avLst/>
          </a:prstGeom>
        </p:spPr>
        <p:txBody>
          <a:bodyPr vert="horz" lIns="91440" tIns="45720" rIns="91440" bIns="45720" rtlCol="0" anchor="b"/>
          <a:lstStyle>
            <a:lvl1pPr algn="l" eaLnBrk="1" hangingPunct="1">
              <a:defRPr sz="1200" smtClean="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38575C04-423A-4AE4-9A10-B7DD0C0FFCF2}"/>
              </a:ext>
            </a:extLst>
          </p:cNvPr>
          <p:cNvSpPr>
            <a:spLocks noGrp="1"/>
          </p:cNvSpPr>
          <p:nvPr>
            <p:ph type="sldNum" sz="quarter" idx="3"/>
          </p:nvPr>
        </p:nvSpPr>
        <p:spPr>
          <a:xfrm>
            <a:off x="4014788" y="8956675"/>
            <a:ext cx="3070225" cy="473075"/>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6D67CEE5-F673-45F7-827C-618F3EE59EC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6162FF-4EBB-4486-B20B-FF5AB9B1730F}"/>
              </a:ext>
            </a:extLst>
          </p:cNvPr>
          <p:cNvSpPr>
            <a:spLocks noGrp="1"/>
          </p:cNvSpPr>
          <p:nvPr>
            <p:ph type="hdr" sz="quarter"/>
          </p:nvPr>
        </p:nvSpPr>
        <p:spPr>
          <a:xfrm>
            <a:off x="0" y="0"/>
            <a:ext cx="3070225" cy="471488"/>
          </a:xfrm>
          <a:prstGeom prst="rect">
            <a:avLst/>
          </a:prstGeom>
        </p:spPr>
        <p:txBody>
          <a:bodyPr vert="horz" lIns="91440" tIns="45720" rIns="91440" bIns="45720" rtlCol="0"/>
          <a:lstStyle>
            <a:lvl1pPr algn="l" eaLnBrk="1" hangingPunct="1">
              <a:defRPr sz="1200">
                <a:latin typeface="Arial" pitchFamily="-65" charset="0"/>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DD2CC4C1-8ABF-4554-AA31-5BE27D587D17}"/>
              </a:ext>
            </a:extLst>
          </p:cNvPr>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Arial" charset="0"/>
              </a:defRPr>
            </a:lvl1pPr>
          </a:lstStyle>
          <a:p>
            <a:pPr>
              <a:defRPr/>
            </a:pPr>
            <a:fld id="{1A915496-2BBB-4131-8666-1C28C74EEC0A}" type="datetime1">
              <a:rPr lang="en-US" altLang="x-none"/>
              <a:pPr>
                <a:defRPr/>
              </a:pPr>
              <a:t>5/4/2018</a:t>
            </a:fld>
            <a:endParaRPr lang="en-US" altLang="x-none"/>
          </a:p>
        </p:txBody>
      </p:sp>
      <p:sp>
        <p:nvSpPr>
          <p:cNvPr id="4" name="Slide Image Placeholder 3">
            <a:extLst>
              <a:ext uri="{FF2B5EF4-FFF2-40B4-BE49-F238E27FC236}">
                <a16:creationId xmlns:a16="http://schemas.microsoft.com/office/drawing/2014/main" id="{392EF279-0A39-430E-AD39-9CBCE4285034}"/>
              </a:ext>
            </a:extLst>
          </p:cNvPr>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F938AB33-64E5-4D6C-A626-31DA1605601F}"/>
              </a:ext>
            </a:extLst>
          </p:cNvPr>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595A616-385E-4255-96A2-97A4C3F13521}"/>
              </a:ext>
            </a:extLst>
          </p:cNvPr>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eaLnBrk="1" hangingPunct="1">
              <a:defRPr sz="1200">
                <a:latin typeface="Arial" pitchFamily="-65" charset="0"/>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0216481B-593F-433B-B9F8-4F12229F615A}"/>
              </a:ext>
            </a:extLst>
          </p:cNvPr>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7C12D4AD-64B4-40A8-AD8E-9E7D25D7E73F}"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2922E715-F74D-46F7-A0BF-7B1D2C3956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5F4286F7-7F5A-40F0-BC01-AA1A7C3920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ヒラギノ角ゴ Pro W3" charset="-128"/>
            </a:endParaRPr>
          </a:p>
        </p:txBody>
      </p:sp>
      <p:sp>
        <p:nvSpPr>
          <p:cNvPr id="15363" name="Slide Number Placeholder 3">
            <a:extLst>
              <a:ext uri="{FF2B5EF4-FFF2-40B4-BE49-F238E27FC236}">
                <a16:creationId xmlns:a16="http://schemas.microsoft.com/office/drawing/2014/main" id="{2A89AB6E-67EF-4813-A6B0-236669E505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ヒラギノ角ゴ Pro W3" charset="-128"/>
              </a:defRPr>
            </a:lvl1pPr>
            <a:lvl2pPr marL="742950" indent="-285750">
              <a:spcBef>
                <a:spcPct val="30000"/>
              </a:spcBef>
              <a:defRPr sz="1200">
                <a:solidFill>
                  <a:schemeClr val="tx1"/>
                </a:solidFill>
                <a:latin typeface="Calibri" panose="020F0502020204030204" pitchFamily="34" charset="0"/>
                <a:ea typeface="ヒラギノ角ゴ Pro W3" charset="-128"/>
              </a:defRPr>
            </a:lvl2pPr>
            <a:lvl3pPr marL="1143000" indent="-228600">
              <a:spcBef>
                <a:spcPct val="30000"/>
              </a:spcBef>
              <a:defRPr sz="1200">
                <a:solidFill>
                  <a:schemeClr val="tx1"/>
                </a:solidFill>
                <a:latin typeface="Calibri" panose="020F0502020204030204" pitchFamily="34" charset="0"/>
                <a:ea typeface="ヒラギノ角ゴ Pro W3" charset="-128"/>
              </a:defRPr>
            </a:lvl3pPr>
            <a:lvl4pPr marL="1600200" indent="-228600">
              <a:spcBef>
                <a:spcPct val="30000"/>
              </a:spcBef>
              <a:defRPr sz="1200">
                <a:solidFill>
                  <a:schemeClr val="tx1"/>
                </a:solidFill>
                <a:latin typeface="Calibri" panose="020F0502020204030204" pitchFamily="34" charset="0"/>
                <a:ea typeface="ヒラギノ角ゴ Pro W3" charset="-128"/>
              </a:defRPr>
            </a:lvl4pPr>
            <a:lvl5pPr marL="2057400" indent="-228600">
              <a:spcBef>
                <a:spcPct val="30000"/>
              </a:spcBef>
              <a:defRPr sz="1200">
                <a:solidFill>
                  <a:schemeClr val="tx1"/>
                </a:solidFill>
                <a:latin typeface="Calibri" panose="020F0502020204030204" pitchFamily="34" charset="0"/>
                <a:ea typeface="ヒラギノ角ゴ Pro W3"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9pPr>
          </a:lstStyle>
          <a:p>
            <a:pPr>
              <a:spcBef>
                <a:spcPct val="0"/>
              </a:spcBef>
            </a:pPr>
            <a:fld id="{0A9807D3-D5C3-462A-99BC-02EFCE85CD9C}" type="slidenum">
              <a:rPr lang="en-US" altLang="en-US">
                <a:latin typeface="Arial" panose="020B0604020202020204" pitchFamily="34" charset="0"/>
              </a:rPr>
              <a:pPr>
                <a:spcBef>
                  <a:spcPct val="0"/>
                </a:spcBef>
              </a:pPr>
              <a:t>1</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A4163874-B2FA-4BDD-8469-CAA0568D3DF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09C7057-4C40-4506-9D1A-51275AA116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A39DDD9-84B5-455B-8847-04E89D85896B}"/>
              </a:ext>
            </a:extLst>
          </p:cNvPr>
          <p:cNvSpPr>
            <a:spLocks noGrp="1" noChangeArrowheads="1"/>
          </p:cNvSpPr>
          <p:nvPr>
            <p:ph type="sldNum" sz="quarter" idx="12"/>
          </p:nvPr>
        </p:nvSpPr>
        <p:spPr>
          <a:ln/>
        </p:spPr>
        <p:txBody>
          <a:bodyPr/>
          <a:lstStyle>
            <a:lvl1pPr>
              <a:defRPr/>
            </a:lvl1pPr>
          </a:lstStyle>
          <a:p>
            <a:pPr>
              <a:defRPr/>
            </a:pPr>
            <a:fld id="{788BD199-499C-4A28-8BC3-7354BB64957E}" type="slidenum">
              <a:rPr lang="en-US" altLang="x-none"/>
              <a:pPr>
                <a:defRPr/>
              </a:pPr>
              <a:t>‹#›</a:t>
            </a:fld>
            <a:endParaRPr lang="en-US" altLang="x-none"/>
          </a:p>
        </p:txBody>
      </p:sp>
    </p:spTree>
    <p:extLst>
      <p:ext uri="{BB962C8B-B14F-4D97-AF65-F5344CB8AC3E}">
        <p14:creationId xmlns:p14="http://schemas.microsoft.com/office/powerpoint/2010/main" val="4120009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DB7B69F6-7680-4B5E-B4E1-3270BA6527A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3C37D4A-6B19-4DBA-ACF0-2169FD2AB9E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C88B960-7AEC-4CCA-A885-711AA1B40D64}"/>
              </a:ext>
            </a:extLst>
          </p:cNvPr>
          <p:cNvSpPr>
            <a:spLocks noGrp="1" noChangeArrowheads="1"/>
          </p:cNvSpPr>
          <p:nvPr>
            <p:ph type="sldNum" sz="quarter" idx="12"/>
          </p:nvPr>
        </p:nvSpPr>
        <p:spPr>
          <a:ln/>
        </p:spPr>
        <p:txBody>
          <a:bodyPr/>
          <a:lstStyle>
            <a:lvl1pPr>
              <a:defRPr/>
            </a:lvl1pPr>
          </a:lstStyle>
          <a:p>
            <a:pPr>
              <a:defRPr/>
            </a:pPr>
            <a:fld id="{E996E3B3-16C3-4E43-BEA5-EDFB42546EE0}" type="slidenum">
              <a:rPr lang="en-US" altLang="x-none"/>
              <a:pPr>
                <a:defRPr/>
              </a:pPr>
              <a:t>‹#›</a:t>
            </a:fld>
            <a:endParaRPr lang="en-US" altLang="x-none"/>
          </a:p>
        </p:txBody>
      </p:sp>
    </p:spTree>
    <p:extLst>
      <p:ext uri="{BB962C8B-B14F-4D97-AF65-F5344CB8AC3E}">
        <p14:creationId xmlns:p14="http://schemas.microsoft.com/office/powerpoint/2010/main" val="1365426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1EB7D61-67D8-4FED-89EF-97F6EE6E504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7139835-11F3-499A-9E22-FCF6166C6DF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A947D657-40F4-49B1-A25B-57B6FABD9DDE}"/>
              </a:ext>
            </a:extLst>
          </p:cNvPr>
          <p:cNvSpPr>
            <a:spLocks noGrp="1" noChangeArrowheads="1"/>
          </p:cNvSpPr>
          <p:nvPr>
            <p:ph type="sldNum" sz="quarter" idx="12"/>
          </p:nvPr>
        </p:nvSpPr>
        <p:spPr>
          <a:ln/>
        </p:spPr>
        <p:txBody>
          <a:bodyPr/>
          <a:lstStyle>
            <a:lvl1pPr>
              <a:defRPr/>
            </a:lvl1pPr>
          </a:lstStyle>
          <a:p>
            <a:pPr>
              <a:defRPr/>
            </a:pPr>
            <a:fld id="{3BDC6237-8479-4237-8DD4-8ABD8D911137}" type="slidenum">
              <a:rPr lang="en-US" altLang="x-none"/>
              <a:pPr>
                <a:defRPr/>
              </a:pPr>
              <a:t>‹#›</a:t>
            </a:fld>
            <a:endParaRPr lang="en-US" altLang="x-none"/>
          </a:p>
        </p:txBody>
      </p:sp>
    </p:spTree>
    <p:extLst>
      <p:ext uri="{BB962C8B-B14F-4D97-AF65-F5344CB8AC3E}">
        <p14:creationId xmlns:p14="http://schemas.microsoft.com/office/powerpoint/2010/main" val="3035568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FE9C0730-FBDA-47AA-B7BF-FAB4F94D686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530776D6-C394-403B-B283-4C2F43F39E3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61B90EB-4E9B-4B6C-B8B0-9F2D6FF9F279}"/>
              </a:ext>
            </a:extLst>
          </p:cNvPr>
          <p:cNvSpPr>
            <a:spLocks noGrp="1" noChangeArrowheads="1"/>
          </p:cNvSpPr>
          <p:nvPr>
            <p:ph type="sldNum" sz="quarter" idx="12"/>
          </p:nvPr>
        </p:nvSpPr>
        <p:spPr>
          <a:ln/>
        </p:spPr>
        <p:txBody>
          <a:bodyPr/>
          <a:lstStyle>
            <a:lvl1pPr>
              <a:defRPr/>
            </a:lvl1pPr>
          </a:lstStyle>
          <a:p>
            <a:pPr>
              <a:defRPr/>
            </a:pPr>
            <a:fld id="{0C3A499D-CAF6-4A1F-893B-7654B0496748}" type="slidenum">
              <a:rPr lang="en-US" altLang="x-none"/>
              <a:pPr>
                <a:defRPr/>
              </a:pPr>
              <a:t>‹#›</a:t>
            </a:fld>
            <a:endParaRPr lang="en-US" altLang="x-none"/>
          </a:p>
        </p:txBody>
      </p:sp>
    </p:spTree>
    <p:extLst>
      <p:ext uri="{BB962C8B-B14F-4D97-AF65-F5344CB8AC3E}">
        <p14:creationId xmlns:p14="http://schemas.microsoft.com/office/powerpoint/2010/main" val="1872626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91A7892-0BFC-4B7E-A360-37E0571353AE}"/>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341BD399-B910-4038-B889-3CA20C3C4B0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1448B9F2-27B6-4F18-8963-03796833794C}"/>
              </a:ext>
            </a:extLst>
          </p:cNvPr>
          <p:cNvSpPr>
            <a:spLocks noGrp="1" noChangeArrowheads="1"/>
          </p:cNvSpPr>
          <p:nvPr>
            <p:ph type="sldNum" sz="quarter" idx="12"/>
          </p:nvPr>
        </p:nvSpPr>
        <p:spPr>
          <a:ln/>
        </p:spPr>
        <p:txBody>
          <a:bodyPr/>
          <a:lstStyle>
            <a:lvl1pPr>
              <a:defRPr/>
            </a:lvl1pPr>
          </a:lstStyle>
          <a:p>
            <a:pPr>
              <a:defRPr/>
            </a:pPr>
            <a:fld id="{F7E632B9-B7BD-465E-B217-6EAAD0F52953}" type="slidenum">
              <a:rPr lang="en-US" altLang="x-none"/>
              <a:pPr>
                <a:defRPr/>
              </a:pPr>
              <a:t>‹#›</a:t>
            </a:fld>
            <a:endParaRPr lang="en-US" altLang="x-none"/>
          </a:p>
        </p:txBody>
      </p:sp>
    </p:spTree>
    <p:extLst>
      <p:ext uri="{BB962C8B-B14F-4D97-AF65-F5344CB8AC3E}">
        <p14:creationId xmlns:p14="http://schemas.microsoft.com/office/powerpoint/2010/main" val="963613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2B1CF78-972B-46A7-968E-A5E92DA5F4B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B635B7EC-6E84-4065-AE38-805D89C9FB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61F698FE-13C0-4408-B0F2-46C6868CFBDC}"/>
              </a:ext>
            </a:extLst>
          </p:cNvPr>
          <p:cNvSpPr>
            <a:spLocks noGrp="1" noChangeArrowheads="1"/>
          </p:cNvSpPr>
          <p:nvPr>
            <p:ph type="sldNum" sz="quarter" idx="12"/>
          </p:nvPr>
        </p:nvSpPr>
        <p:spPr>
          <a:ln/>
        </p:spPr>
        <p:txBody>
          <a:bodyPr/>
          <a:lstStyle>
            <a:lvl1pPr>
              <a:defRPr/>
            </a:lvl1pPr>
          </a:lstStyle>
          <a:p>
            <a:pPr>
              <a:defRPr/>
            </a:pPr>
            <a:fld id="{F5E058CD-A647-4FA4-9CF3-3A447E75836F}" type="slidenum">
              <a:rPr lang="en-US" altLang="x-none"/>
              <a:pPr>
                <a:defRPr/>
              </a:pPr>
              <a:t>‹#›</a:t>
            </a:fld>
            <a:endParaRPr lang="en-US" altLang="x-none"/>
          </a:p>
        </p:txBody>
      </p:sp>
    </p:spTree>
    <p:extLst>
      <p:ext uri="{BB962C8B-B14F-4D97-AF65-F5344CB8AC3E}">
        <p14:creationId xmlns:p14="http://schemas.microsoft.com/office/powerpoint/2010/main" val="54742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7D5F786-FDD1-4AC8-8BE4-325A91AE7DF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9FB9BEAA-2029-47D7-AFD5-BA45632510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766ADC0-C9E8-4A4C-BF88-3DC67B15EB03}"/>
              </a:ext>
            </a:extLst>
          </p:cNvPr>
          <p:cNvSpPr>
            <a:spLocks noGrp="1" noChangeArrowheads="1"/>
          </p:cNvSpPr>
          <p:nvPr>
            <p:ph type="sldNum" sz="quarter" idx="12"/>
          </p:nvPr>
        </p:nvSpPr>
        <p:spPr>
          <a:ln/>
        </p:spPr>
        <p:txBody>
          <a:bodyPr/>
          <a:lstStyle>
            <a:lvl1pPr>
              <a:defRPr/>
            </a:lvl1pPr>
          </a:lstStyle>
          <a:p>
            <a:pPr>
              <a:defRPr/>
            </a:pPr>
            <a:fld id="{9331B3F2-B56F-4B8E-A12A-2595A7DE47AC}" type="slidenum">
              <a:rPr lang="en-US" altLang="x-none"/>
              <a:pPr>
                <a:defRPr/>
              </a:pPr>
              <a:t>‹#›</a:t>
            </a:fld>
            <a:endParaRPr lang="en-US" altLang="x-none"/>
          </a:p>
        </p:txBody>
      </p:sp>
    </p:spTree>
    <p:extLst>
      <p:ext uri="{BB962C8B-B14F-4D97-AF65-F5344CB8AC3E}">
        <p14:creationId xmlns:p14="http://schemas.microsoft.com/office/powerpoint/2010/main" val="137995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86F7A3E-6FC3-4AE5-9177-137A813816F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F78DED4-BD80-4080-9611-E1D8CA3A1CA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EF0F049A-97FF-4C91-8EC1-8D4A221BF141}"/>
              </a:ext>
            </a:extLst>
          </p:cNvPr>
          <p:cNvSpPr>
            <a:spLocks noGrp="1" noChangeArrowheads="1"/>
          </p:cNvSpPr>
          <p:nvPr>
            <p:ph type="sldNum" sz="quarter" idx="12"/>
          </p:nvPr>
        </p:nvSpPr>
        <p:spPr>
          <a:ln/>
        </p:spPr>
        <p:txBody>
          <a:bodyPr/>
          <a:lstStyle>
            <a:lvl1pPr>
              <a:defRPr/>
            </a:lvl1pPr>
          </a:lstStyle>
          <a:p>
            <a:pPr>
              <a:defRPr/>
            </a:pPr>
            <a:fld id="{E2FA444A-8EB3-4728-A164-0B3C4B739591}" type="slidenum">
              <a:rPr lang="en-US" altLang="x-none"/>
              <a:pPr>
                <a:defRPr/>
              </a:pPr>
              <a:t>‹#›</a:t>
            </a:fld>
            <a:endParaRPr lang="en-US" altLang="x-none"/>
          </a:p>
        </p:txBody>
      </p:sp>
    </p:spTree>
    <p:extLst>
      <p:ext uri="{BB962C8B-B14F-4D97-AF65-F5344CB8AC3E}">
        <p14:creationId xmlns:p14="http://schemas.microsoft.com/office/powerpoint/2010/main" val="3667402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50D543B-CE3D-4952-9165-6E5C0761AE7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B94188F-E32D-4AF7-A79B-9B039A1A5A4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DCB86AFC-D3B2-43EB-9DAB-28DE955A0BEB}"/>
              </a:ext>
            </a:extLst>
          </p:cNvPr>
          <p:cNvSpPr>
            <a:spLocks noGrp="1" noChangeArrowheads="1"/>
          </p:cNvSpPr>
          <p:nvPr>
            <p:ph type="sldNum" sz="quarter" idx="12"/>
          </p:nvPr>
        </p:nvSpPr>
        <p:spPr>
          <a:ln/>
        </p:spPr>
        <p:txBody>
          <a:bodyPr/>
          <a:lstStyle>
            <a:lvl1pPr>
              <a:defRPr/>
            </a:lvl1pPr>
          </a:lstStyle>
          <a:p>
            <a:pPr>
              <a:defRPr/>
            </a:pPr>
            <a:fld id="{B76220BD-E8EB-4912-9E88-F7A170DB20EC}" type="slidenum">
              <a:rPr lang="en-US" altLang="x-none"/>
              <a:pPr>
                <a:defRPr/>
              </a:pPr>
              <a:t>‹#›</a:t>
            </a:fld>
            <a:endParaRPr lang="en-US" altLang="x-none"/>
          </a:p>
        </p:txBody>
      </p:sp>
    </p:spTree>
    <p:extLst>
      <p:ext uri="{BB962C8B-B14F-4D97-AF65-F5344CB8AC3E}">
        <p14:creationId xmlns:p14="http://schemas.microsoft.com/office/powerpoint/2010/main" val="2190506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4FFA7E2-5D96-4501-8D70-4E079DC1B2B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A75EAC9-71A9-41ED-9365-16F5E3CD885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01288B5-7D58-4B0B-BFC5-263E333FA366}"/>
              </a:ext>
            </a:extLst>
          </p:cNvPr>
          <p:cNvSpPr>
            <a:spLocks noGrp="1" noChangeArrowheads="1"/>
          </p:cNvSpPr>
          <p:nvPr>
            <p:ph type="sldNum" sz="quarter" idx="12"/>
          </p:nvPr>
        </p:nvSpPr>
        <p:spPr>
          <a:ln/>
        </p:spPr>
        <p:txBody>
          <a:bodyPr/>
          <a:lstStyle>
            <a:lvl1pPr>
              <a:defRPr/>
            </a:lvl1pPr>
          </a:lstStyle>
          <a:p>
            <a:pPr>
              <a:defRPr/>
            </a:pPr>
            <a:fld id="{316AC1FE-AE9A-4980-8032-926F0FAB275F}" type="slidenum">
              <a:rPr lang="en-US" altLang="x-none"/>
              <a:pPr>
                <a:defRPr/>
              </a:pPr>
              <a:t>‹#›</a:t>
            </a:fld>
            <a:endParaRPr lang="en-US" altLang="x-none"/>
          </a:p>
        </p:txBody>
      </p:sp>
    </p:spTree>
    <p:extLst>
      <p:ext uri="{BB962C8B-B14F-4D97-AF65-F5344CB8AC3E}">
        <p14:creationId xmlns:p14="http://schemas.microsoft.com/office/powerpoint/2010/main" val="1864900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10482DF-1E00-46D8-BC19-822521D3778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D767080-F4DA-41E0-AE17-940F7F8F155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D0DC8B1-A7F1-4BB8-8F6C-4C686D831E25}"/>
              </a:ext>
            </a:extLst>
          </p:cNvPr>
          <p:cNvSpPr>
            <a:spLocks noGrp="1" noChangeArrowheads="1"/>
          </p:cNvSpPr>
          <p:nvPr>
            <p:ph type="sldNum" sz="quarter" idx="12"/>
          </p:nvPr>
        </p:nvSpPr>
        <p:spPr>
          <a:ln/>
        </p:spPr>
        <p:txBody>
          <a:bodyPr/>
          <a:lstStyle>
            <a:lvl1pPr>
              <a:defRPr/>
            </a:lvl1pPr>
          </a:lstStyle>
          <a:p>
            <a:pPr>
              <a:defRPr/>
            </a:pPr>
            <a:fld id="{A0F463BB-0581-43EB-B8BB-5073C35C6A73}" type="slidenum">
              <a:rPr lang="en-US" altLang="x-none"/>
              <a:pPr>
                <a:defRPr/>
              </a:pPr>
              <a:t>‹#›</a:t>
            </a:fld>
            <a:endParaRPr lang="en-US" altLang="x-none"/>
          </a:p>
        </p:txBody>
      </p:sp>
    </p:spTree>
    <p:extLst>
      <p:ext uri="{BB962C8B-B14F-4D97-AF65-F5344CB8AC3E}">
        <p14:creationId xmlns:p14="http://schemas.microsoft.com/office/powerpoint/2010/main" val="439075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036DD29-F257-4632-9E59-054EA135A988}"/>
              </a:ext>
            </a:extLst>
          </p:cNvPr>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37F0198-86A3-4E46-B8A1-C005251246F3}"/>
              </a:ext>
            </a:extLst>
          </p:cNvPr>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F8C4A61-D3C2-49B5-9FAA-7C6D3A62328D}"/>
              </a:ext>
            </a:extLst>
          </p:cNvPr>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eaLnBrk="1" hangingPunct="1">
              <a:defRPr sz="7200">
                <a:latin typeface="Arial" pitchFamily="-65" charset="0"/>
                <a:ea typeface="+mn-ea"/>
                <a:cs typeface="+mn-cs"/>
              </a:defRPr>
            </a:lvl1pPr>
          </a:lstStyle>
          <a:p>
            <a:pPr>
              <a:defRPr/>
            </a:pPr>
            <a:endParaRPr lang="en-US"/>
          </a:p>
        </p:txBody>
      </p:sp>
      <p:sp>
        <p:nvSpPr>
          <p:cNvPr id="1029" name="Rectangle 5">
            <a:extLst>
              <a:ext uri="{FF2B5EF4-FFF2-40B4-BE49-F238E27FC236}">
                <a16:creationId xmlns:a16="http://schemas.microsoft.com/office/drawing/2014/main" id="{DB3056E3-6436-44B9-B2B1-D112861BA4B6}"/>
              </a:ext>
            </a:extLst>
          </p:cNvPr>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eaLnBrk="1" hangingPunct="1">
              <a:defRPr sz="7200">
                <a:latin typeface="Arial" pitchFamily="-65" charset="0"/>
                <a:ea typeface="+mn-ea"/>
                <a:cs typeface="+mn-cs"/>
              </a:defRPr>
            </a:lvl1pPr>
          </a:lstStyle>
          <a:p>
            <a:pPr>
              <a:defRPr/>
            </a:pPr>
            <a:endParaRPr lang="en-US"/>
          </a:p>
        </p:txBody>
      </p:sp>
      <p:sp>
        <p:nvSpPr>
          <p:cNvPr id="1030" name="Rectangle 6">
            <a:extLst>
              <a:ext uri="{FF2B5EF4-FFF2-40B4-BE49-F238E27FC236}">
                <a16:creationId xmlns:a16="http://schemas.microsoft.com/office/drawing/2014/main" id="{839C7C80-83BD-40AD-9451-601DAFDC068B}"/>
              </a:ext>
            </a:extLst>
          </p:cNvPr>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eaLnBrk="1" hangingPunct="1">
              <a:defRPr sz="7200" smtClean="0">
                <a:latin typeface="Arial" charset="0"/>
              </a:defRPr>
            </a:lvl1pPr>
          </a:lstStyle>
          <a:p>
            <a:pPr>
              <a:defRPr/>
            </a:pPr>
            <a:fld id="{CF80006F-92F4-40C3-A1E1-6560A07D864C}"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cs typeface="ヒラギノ角ゴ Pro W3" charset="0"/>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cs typeface="ヒラギノ角ゴ Pro W3" charset="0"/>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21">
            <a:extLst>
              <a:ext uri="{FF2B5EF4-FFF2-40B4-BE49-F238E27FC236}">
                <a16:creationId xmlns:a16="http://schemas.microsoft.com/office/drawing/2014/main" id="{38727441-08FB-47CF-9EA5-BFCDBB65BB1B}"/>
              </a:ext>
            </a:extLst>
          </p:cNvPr>
          <p:cNvSpPr>
            <a:spLocks noChangeArrowheads="1"/>
          </p:cNvSpPr>
          <p:nvPr/>
        </p:nvSpPr>
        <p:spPr bwMode="auto">
          <a:xfrm>
            <a:off x="0" y="0"/>
            <a:ext cx="43891200" cy="32918400"/>
          </a:xfrm>
          <a:prstGeom prst="rect">
            <a:avLst/>
          </a:prstGeom>
          <a:solidFill>
            <a:srgbClr val="003593"/>
          </a:solidFill>
          <a:ln>
            <a:noFill/>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38" name="Rectangle 1946">
            <a:extLst>
              <a:ext uri="{FF2B5EF4-FFF2-40B4-BE49-F238E27FC236}">
                <a16:creationId xmlns:a16="http://schemas.microsoft.com/office/drawing/2014/main" id="{93F65656-A777-41CC-ADAC-BC50E32CA33A}"/>
              </a:ext>
            </a:extLst>
          </p:cNvPr>
          <p:cNvSpPr>
            <a:spLocks noChangeArrowheads="1"/>
          </p:cNvSpPr>
          <p:nvPr/>
        </p:nvSpPr>
        <p:spPr bwMode="auto">
          <a:xfrm>
            <a:off x="13716000" y="4876800"/>
            <a:ext cx="17297400" cy="27736800"/>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39" name="Rectangle 7">
            <a:extLst>
              <a:ext uri="{FF2B5EF4-FFF2-40B4-BE49-F238E27FC236}">
                <a16:creationId xmlns:a16="http://schemas.microsoft.com/office/drawing/2014/main" id="{E643AE7F-F427-4E4F-9D01-E9F5E65F7BBB}"/>
              </a:ext>
            </a:extLst>
          </p:cNvPr>
          <p:cNvSpPr>
            <a:spLocks noChangeArrowheads="1"/>
          </p:cNvSpPr>
          <p:nvPr/>
        </p:nvSpPr>
        <p:spPr bwMode="auto">
          <a:xfrm>
            <a:off x="914400" y="773608"/>
            <a:ext cx="41910000" cy="3505200"/>
          </a:xfrm>
          <a:prstGeom prst="rect">
            <a:avLst/>
          </a:prstGeom>
          <a:solidFill>
            <a:schemeClr val="bg1"/>
          </a:solidFill>
          <a:ln w="9525">
            <a:noFill/>
            <a:miter lim="800000"/>
            <a:headEnd/>
            <a:tailEnd/>
          </a:ln>
        </p:spPr>
        <p:txBody>
          <a:bodyPr wrap="none" anchor="ct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0" name="Text Box 4">
            <a:extLst>
              <a:ext uri="{FF2B5EF4-FFF2-40B4-BE49-F238E27FC236}">
                <a16:creationId xmlns:a16="http://schemas.microsoft.com/office/drawing/2014/main" id="{4126EA67-26AF-4637-B971-5131CD256CE0}"/>
              </a:ext>
            </a:extLst>
          </p:cNvPr>
          <p:cNvSpPr txBox="1">
            <a:spLocks noChangeArrowheads="1"/>
          </p:cNvSpPr>
          <p:nvPr/>
        </p:nvSpPr>
        <p:spPr bwMode="auto">
          <a:xfrm>
            <a:off x="1143000" y="995643"/>
            <a:ext cx="420624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0"/>
              </a:spcBef>
              <a:buFontTx/>
              <a:buNone/>
            </a:pPr>
            <a:r>
              <a:rPr lang="en-US" altLang="en-US" sz="6600" dirty="0">
                <a:solidFill>
                  <a:srgbClr val="003593"/>
                </a:solidFill>
                <a:latin typeface="Times New Roman" panose="02020603050405020304" pitchFamily="18" charset="0"/>
                <a:cs typeface="Times New Roman" panose="02020603050405020304" pitchFamily="18" charset="0"/>
              </a:rPr>
              <a:t>A Multistep Synthesis of </a:t>
            </a:r>
            <a:r>
              <a:rPr lang="en-US" altLang="en-US" sz="6600" dirty="0" err="1">
                <a:solidFill>
                  <a:srgbClr val="003593"/>
                </a:solidFill>
                <a:latin typeface="Times New Roman" panose="02020603050405020304" pitchFamily="18" charset="0"/>
                <a:cs typeface="Times New Roman" panose="02020603050405020304" pitchFamily="18" charset="0"/>
              </a:rPr>
              <a:t>Ferrocenyl</a:t>
            </a:r>
            <a:r>
              <a:rPr lang="en-US" altLang="en-US" sz="6600" dirty="0">
                <a:solidFill>
                  <a:srgbClr val="003593"/>
                </a:solidFill>
                <a:latin typeface="Times New Roman" panose="02020603050405020304" pitchFamily="18" charset="0"/>
                <a:cs typeface="Times New Roman" panose="02020603050405020304" pitchFamily="18" charset="0"/>
              </a:rPr>
              <a:t> Ethyl p-</a:t>
            </a:r>
            <a:r>
              <a:rPr lang="en-US" altLang="en-US" sz="6600" dirty="0" err="1">
                <a:solidFill>
                  <a:srgbClr val="003593"/>
                </a:solidFill>
                <a:latin typeface="Times New Roman" panose="02020603050405020304" pitchFamily="18" charset="0"/>
                <a:cs typeface="Times New Roman" panose="02020603050405020304" pitchFamily="18" charset="0"/>
              </a:rPr>
              <a:t>Ansinate</a:t>
            </a:r>
            <a:endParaRPr lang="en-US" altLang="en-US" sz="6600" dirty="0">
              <a:solidFill>
                <a:srgbClr val="003593"/>
              </a:solidFill>
              <a:latin typeface="Times New Roman" panose="02020603050405020304" pitchFamily="18" charset="0"/>
              <a:cs typeface="Times New Roman" panose="02020603050405020304" pitchFamily="18" charset="0"/>
            </a:endParaRPr>
          </a:p>
        </p:txBody>
      </p:sp>
      <p:sp>
        <p:nvSpPr>
          <p:cNvPr id="14341" name="Text Box 5">
            <a:extLst>
              <a:ext uri="{FF2B5EF4-FFF2-40B4-BE49-F238E27FC236}">
                <a16:creationId xmlns:a16="http://schemas.microsoft.com/office/drawing/2014/main" id="{5E70F8E9-A71D-4E3E-993D-A92714CB915F}"/>
              </a:ext>
            </a:extLst>
          </p:cNvPr>
          <p:cNvSpPr txBox="1">
            <a:spLocks noChangeArrowheads="1"/>
          </p:cNvSpPr>
          <p:nvPr/>
        </p:nvSpPr>
        <p:spPr bwMode="auto">
          <a:xfrm>
            <a:off x="3162300" y="2190250"/>
            <a:ext cx="380238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r>
              <a:rPr lang="en-US" altLang="en-US" sz="4400" dirty="0">
                <a:latin typeface="Times New Roman" panose="02020603050405020304" pitchFamily="18" charset="0"/>
                <a:cs typeface="Times New Roman" panose="02020603050405020304" pitchFamily="18" charset="0"/>
              </a:rPr>
              <a:t>Benjamin J. Adams, Elizabeth R. Beaton, Amanda N. Gaudreault, Joseph D. Green, Benjamin E. Novotny, Trey E. </a:t>
            </a:r>
            <a:r>
              <a:rPr lang="en-US" altLang="en-US" sz="4400" dirty="0" err="1">
                <a:latin typeface="Times New Roman" panose="02020603050405020304" pitchFamily="18" charset="0"/>
                <a:cs typeface="Times New Roman" panose="02020603050405020304" pitchFamily="18" charset="0"/>
              </a:rPr>
              <a:t>Patno</a:t>
            </a:r>
            <a:r>
              <a:rPr lang="en-US" altLang="en-US" sz="4400" dirty="0">
                <a:latin typeface="Times New Roman" panose="02020603050405020304" pitchFamily="18" charset="0"/>
                <a:cs typeface="Times New Roman" panose="02020603050405020304" pitchFamily="18" charset="0"/>
              </a:rPr>
              <a:t>, and Erik B. </a:t>
            </a:r>
            <a:r>
              <a:rPr lang="en-US" altLang="en-US" sz="4400" dirty="0" err="1">
                <a:latin typeface="Times New Roman" panose="02020603050405020304" pitchFamily="18" charset="0"/>
                <a:cs typeface="Times New Roman" panose="02020603050405020304" pitchFamily="18" charset="0"/>
              </a:rPr>
              <a:t>Berda</a:t>
            </a:r>
            <a:r>
              <a:rPr lang="en-US" altLang="en-US" sz="4400" dirty="0">
                <a:latin typeface="Times New Roman" panose="02020603050405020304" pitchFamily="18" charset="0"/>
                <a:cs typeface="Times New Roman" panose="02020603050405020304" pitchFamily="18" charset="0"/>
              </a:rPr>
              <a:t>. </a:t>
            </a:r>
          </a:p>
          <a:p>
            <a:pPr algn="ctr" eaLnBrk="1" hangingPunct="1">
              <a:spcBef>
                <a:spcPct val="0"/>
              </a:spcBef>
              <a:buFontTx/>
              <a:buNone/>
            </a:pPr>
            <a:r>
              <a:rPr lang="en-US" altLang="en-US" sz="4400" dirty="0">
                <a:latin typeface="Times New Roman" panose="02020603050405020304" pitchFamily="18" charset="0"/>
                <a:cs typeface="Times New Roman" panose="02020603050405020304" pitchFamily="18" charset="0"/>
              </a:rPr>
              <a:t> Chemistry 550, Department of Chemistry, </a:t>
            </a:r>
            <a:r>
              <a:rPr lang="en-US" altLang="en-US" sz="4400" i="1" dirty="0">
                <a:latin typeface="Times New Roman" panose="02020603050405020304" pitchFamily="18" charset="0"/>
                <a:cs typeface="Times New Roman" panose="02020603050405020304" pitchFamily="18" charset="0"/>
              </a:rPr>
              <a:t>University of New Hampshire.</a:t>
            </a:r>
          </a:p>
        </p:txBody>
      </p:sp>
      <p:sp>
        <p:nvSpPr>
          <p:cNvPr id="14342" name="Rectangle 15">
            <a:extLst>
              <a:ext uri="{FF2B5EF4-FFF2-40B4-BE49-F238E27FC236}">
                <a16:creationId xmlns:a16="http://schemas.microsoft.com/office/drawing/2014/main" id="{B99FEAD7-B30B-4E9E-8916-AF8340A155E7}"/>
              </a:ext>
            </a:extLst>
          </p:cNvPr>
          <p:cNvSpPr>
            <a:spLocks noChangeArrowheads="1"/>
          </p:cNvSpPr>
          <p:nvPr/>
        </p:nvSpPr>
        <p:spPr bwMode="auto">
          <a:xfrm>
            <a:off x="31584900" y="4829735"/>
            <a:ext cx="11277600" cy="5685865"/>
          </a:xfrm>
          <a:prstGeom prst="rect">
            <a:avLst/>
          </a:prstGeom>
          <a:solidFill>
            <a:srgbClr val="FFFFFF"/>
          </a:solidFill>
          <a:ln w="9525">
            <a:no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3200"/>
          </a:p>
        </p:txBody>
      </p:sp>
      <p:sp>
        <p:nvSpPr>
          <p:cNvPr id="14343" name="Rectangle 19">
            <a:extLst>
              <a:ext uri="{FF2B5EF4-FFF2-40B4-BE49-F238E27FC236}">
                <a16:creationId xmlns:a16="http://schemas.microsoft.com/office/drawing/2014/main" id="{9F011AC3-EFDC-45FF-AED7-2A78AB266977}"/>
              </a:ext>
            </a:extLst>
          </p:cNvPr>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4" name="Rectangle 36">
            <a:extLst>
              <a:ext uri="{FF2B5EF4-FFF2-40B4-BE49-F238E27FC236}">
                <a16:creationId xmlns:a16="http://schemas.microsoft.com/office/drawing/2014/main" id="{2406642F-C50D-46EC-AE2E-D5FC7507E153}"/>
              </a:ext>
            </a:extLst>
          </p:cNvPr>
          <p:cNvSpPr>
            <a:spLocks noChangeArrowheads="1"/>
          </p:cNvSpPr>
          <p:nvPr/>
        </p:nvSpPr>
        <p:spPr bwMode="auto">
          <a:xfrm>
            <a:off x="31518532" y="10744199"/>
            <a:ext cx="11353800" cy="9203829"/>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45" name="Text Box 1960">
            <a:extLst>
              <a:ext uri="{FF2B5EF4-FFF2-40B4-BE49-F238E27FC236}">
                <a16:creationId xmlns:a16="http://schemas.microsoft.com/office/drawing/2014/main" id="{C84F92F0-C5DD-40E5-9B61-1F1AA93CA132}"/>
              </a:ext>
            </a:extLst>
          </p:cNvPr>
          <p:cNvSpPr txBox="1">
            <a:spLocks noChangeArrowheads="1"/>
          </p:cNvSpPr>
          <p:nvPr/>
        </p:nvSpPr>
        <p:spPr bwMode="auto">
          <a:xfrm>
            <a:off x="13944600" y="4960938"/>
            <a:ext cx="16459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latin typeface="Times New Roman" panose="02020603050405020304" pitchFamily="18" charset="0"/>
                <a:cs typeface="Times New Roman" panose="02020603050405020304" pitchFamily="18" charset="0"/>
              </a:rPr>
              <a:t>Results and Discussion</a:t>
            </a:r>
          </a:p>
        </p:txBody>
      </p:sp>
      <p:sp>
        <p:nvSpPr>
          <p:cNvPr id="14346" name="Line 2012">
            <a:extLst>
              <a:ext uri="{FF2B5EF4-FFF2-40B4-BE49-F238E27FC236}">
                <a16:creationId xmlns:a16="http://schemas.microsoft.com/office/drawing/2014/main" id="{D6435744-11A6-46A9-BBD3-9D4C84C29781}"/>
              </a:ext>
            </a:extLst>
          </p:cNvPr>
          <p:cNvSpPr>
            <a:spLocks noChangeShapeType="1"/>
          </p:cNvSpPr>
          <p:nvPr/>
        </p:nvSpPr>
        <p:spPr bwMode="auto">
          <a:xfrm>
            <a:off x="14554200" y="579120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47" name="Text Box 2024">
            <a:extLst>
              <a:ext uri="{FF2B5EF4-FFF2-40B4-BE49-F238E27FC236}">
                <a16:creationId xmlns:a16="http://schemas.microsoft.com/office/drawing/2014/main" id="{662831E2-101A-4A91-AD13-B973D283BDEF}"/>
              </a:ext>
            </a:extLst>
          </p:cNvPr>
          <p:cNvSpPr txBox="1">
            <a:spLocks noChangeArrowheads="1"/>
          </p:cNvSpPr>
          <p:nvPr/>
        </p:nvSpPr>
        <p:spPr bwMode="auto">
          <a:xfrm>
            <a:off x="31851600" y="5161764"/>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endParaRPr lang="en-US" altLang="en-US" sz="4000" b="1">
              <a:solidFill>
                <a:srgbClr val="000090"/>
              </a:solidFill>
            </a:endParaRPr>
          </a:p>
        </p:txBody>
      </p:sp>
      <p:sp>
        <p:nvSpPr>
          <p:cNvPr id="14348" name="Line 2025">
            <a:extLst>
              <a:ext uri="{FF2B5EF4-FFF2-40B4-BE49-F238E27FC236}">
                <a16:creationId xmlns:a16="http://schemas.microsoft.com/office/drawing/2014/main" id="{F5D8D154-558D-422C-A763-8B103E98AE44}"/>
              </a:ext>
            </a:extLst>
          </p:cNvPr>
          <p:cNvSpPr>
            <a:spLocks noChangeShapeType="1"/>
          </p:cNvSpPr>
          <p:nvPr/>
        </p:nvSpPr>
        <p:spPr bwMode="auto">
          <a:xfrm>
            <a:off x="32613600" y="5869789"/>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49" name="Text Box 2029">
            <a:extLst>
              <a:ext uri="{FF2B5EF4-FFF2-40B4-BE49-F238E27FC236}">
                <a16:creationId xmlns:a16="http://schemas.microsoft.com/office/drawing/2014/main" id="{0B4FB51F-1C41-4AE3-9A77-9E88410ACA94}"/>
              </a:ext>
            </a:extLst>
          </p:cNvPr>
          <p:cNvSpPr txBox="1">
            <a:spLocks noChangeArrowheads="1"/>
          </p:cNvSpPr>
          <p:nvPr/>
        </p:nvSpPr>
        <p:spPr bwMode="auto">
          <a:xfrm>
            <a:off x="31540637" y="10849585"/>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Summary/Conclusion</a:t>
            </a:r>
          </a:p>
        </p:txBody>
      </p:sp>
      <p:sp>
        <p:nvSpPr>
          <p:cNvPr id="14350" name="Rectangle 2041">
            <a:extLst>
              <a:ext uri="{FF2B5EF4-FFF2-40B4-BE49-F238E27FC236}">
                <a16:creationId xmlns:a16="http://schemas.microsoft.com/office/drawing/2014/main" id="{B7FD4F01-DCA1-42FF-BBA9-ECC58E404F3C}"/>
              </a:ext>
            </a:extLst>
          </p:cNvPr>
          <p:cNvSpPr>
            <a:spLocks noChangeArrowheads="1"/>
          </p:cNvSpPr>
          <p:nvPr/>
        </p:nvSpPr>
        <p:spPr bwMode="auto">
          <a:xfrm>
            <a:off x="990600" y="4876800"/>
            <a:ext cx="12192000" cy="13639800"/>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51" name="Text Box 1948">
            <a:extLst>
              <a:ext uri="{FF2B5EF4-FFF2-40B4-BE49-F238E27FC236}">
                <a16:creationId xmlns:a16="http://schemas.microsoft.com/office/drawing/2014/main" id="{8EB861D4-9B1C-4362-B935-6055D6DF9840}"/>
              </a:ext>
            </a:extLst>
          </p:cNvPr>
          <p:cNvSpPr txBox="1">
            <a:spLocks noChangeArrowheads="1"/>
          </p:cNvSpPr>
          <p:nvPr/>
        </p:nvSpPr>
        <p:spPr bwMode="auto">
          <a:xfrm>
            <a:off x="990600" y="4953000"/>
            <a:ext cx="12192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Introduction</a:t>
            </a:r>
          </a:p>
        </p:txBody>
      </p:sp>
      <p:sp>
        <p:nvSpPr>
          <p:cNvPr id="14352" name="Rectangle 2043">
            <a:extLst>
              <a:ext uri="{FF2B5EF4-FFF2-40B4-BE49-F238E27FC236}">
                <a16:creationId xmlns:a16="http://schemas.microsoft.com/office/drawing/2014/main" id="{13B6FA8D-16B2-4049-8DAB-712EE377EE39}"/>
              </a:ext>
            </a:extLst>
          </p:cNvPr>
          <p:cNvSpPr>
            <a:spLocks noChangeArrowheads="1"/>
          </p:cNvSpPr>
          <p:nvPr/>
        </p:nvSpPr>
        <p:spPr bwMode="auto">
          <a:xfrm>
            <a:off x="981301" y="18759748"/>
            <a:ext cx="12192000" cy="13853849"/>
          </a:xfrm>
          <a:prstGeom prst="rect">
            <a:avLst/>
          </a:prstGeom>
          <a:solidFill>
            <a:srgbClr val="FFFFFF"/>
          </a:solidFill>
          <a:ln w="9525">
            <a:noFill/>
            <a:miter lim="800000"/>
            <a:headEnd/>
            <a:tailEnd/>
          </a:ln>
        </p:spPr>
        <p:txBody>
          <a:bodyPr wrap="none" anchor="ctr"/>
          <a:lstStyle>
            <a:lvl1pPr marL="342900" indent="-342900" defTabSz="457200">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57200">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57200">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57200">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57200">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buFontTx/>
              <a:buNone/>
            </a:pPr>
            <a:endParaRPr lang="en-US" altLang="en-US" sz="9600" b="1" dirty="0"/>
          </a:p>
        </p:txBody>
      </p:sp>
      <p:sp>
        <p:nvSpPr>
          <p:cNvPr id="14353" name="Line 2018">
            <a:extLst>
              <a:ext uri="{FF2B5EF4-FFF2-40B4-BE49-F238E27FC236}">
                <a16:creationId xmlns:a16="http://schemas.microsoft.com/office/drawing/2014/main" id="{04BB8AEB-5AEA-483A-BFD2-B45D1C341135}"/>
              </a:ext>
            </a:extLst>
          </p:cNvPr>
          <p:cNvSpPr>
            <a:spLocks noChangeShapeType="1"/>
          </p:cNvSpPr>
          <p:nvPr/>
        </p:nvSpPr>
        <p:spPr bwMode="auto">
          <a:xfrm>
            <a:off x="1600200" y="579120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4" name="Text Box 1951">
            <a:extLst>
              <a:ext uri="{FF2B5EF4-FFF2-40B4-BE49-F238E27FC236}">
                <a16:creationId xmlns:a16="http://schemas.microsoft.com/office/drawing/2014/main" id="{93F8FA5E-34C1-4023-8628-19B4E0144472}"/>
              </a:ext>
            </a:extLst>
          </p:cNvPr>
          <p:cNvSpPr txBox="1">
            <a:spLocks noChangeArrowheads="1"/>
          </p:cNvSpPr>
          <p:nvPr/>
        </p:nvSpPr>
        <p:spPr bwMode="auto">
          <a:xfrm>
            <a:off x="1324413" y="18796484"/>
            <a:ext cx="112591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 Methods for Isolation &amp; Characterization</a:t>
            </a:r>
          </a:p>
        </p:txBody>
      </p:sp>
      <p:sp>
        <p:nvSpPr>
          <p:cNvPr id="14355" name="Line 2019">
            <a:extLst>
              <a:ext uri="{FF2B5EF4-FFF2-40B4-BE49-F238E27FC236}">
                <a16:creationId xmlns:a16="http://schemas.microsoft.com/office/drawing/2014/main" id="{F6E0A6AF-3B73-4984-9C82-1E66CA882BAF}"/>
              </a:ext>
            </a:extLst>
          </p:cNvPr>
          <p:cNvSpPr>
            <a:spLocks noChangeShapeType="1"/>
          </p:cNvSpPr>
          <p:nvPr/>
        </p:nvSpPr>
        <p:spPr bwMode="auto">
          <a:xfrm>
            <a:off x="1581711" y="19627481"/>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7" name="Rectangle 4530">
            <a:extLst>
              <a:ext uri="{FF2B5EF4-FFF2-40B4-BE49-F238E27FC236}">
                <a16:creationId xmlns:a16="http://schemas.microsoft.com/office/drawing/2014/main" id="{900E996A-DC4D-4E60-875B-80753A11BA57}"/>
              </a:ext>
            </a:extLst>
          </p:cNvPr>
          <p:cNvSpPr>
            <a:spLocks noChangeArrowheads="1"/>
          </p:cNvSpPr>
          <p:nvPr/>
        </p:nvSpPr>
        <p:spPr bwMode="auto">
          <a:xfrm>
            <a:off x="31546800" y="24418241"/>
            <a:ext cx="11315700" cy="6481354"/>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58" name="Text Box 4531">
            <a:extLst>
              <a:ext uri="{FF2B5EF4-FFF2-40B4-BE49-F238E27FC236}">
                <a16:creationId xmlns:a16="http://schemas.microsoft.com/office/drawing/2014/main" id="{869CFFFF-A3F7-47FF-8F0E-640CFF9C2DDD}"/>
              </a:ext>
            </a:extLst>
          </p:cNvPr>
          <p:cNvSpPr txBox="1">
            <a:spLocks noChangeArrowheads="1"/>
          </p:cNvSpPr>
          <p:nvPr/>
        </p:nvSpPr>
        <p:spPr bwMode="auto">
          <a:xfrm>
            <a:off x="31661100" y="24448491"/>
            <a:ext cx="111252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References</a:t>
            </a:r>
          </a:p>
        </p:txBody>
      </p:sp>
      <p:sp>
        <p:nvSpPr>
          <p:cNvPr id="14360" name="Line 5290">
            <a:extLst>
              <a:ext uri="{FF2B5EF4-FFF2-40B4-BE49-F238E27FC236}">
                <a16:creationId xmlns:a16="http://schemas.microsoft.com/office/drawing/2014/main" id="{A2AD06A2-637D-4C0D-932D-13E3831F811D}"/>
              </a:ext>
            </a:extLst>
          </p:cNvPr>
          <p:cNvSpPr>
            <a:spLocks noChangeShapeType="1"/>
          </p:cNvSpPr>
          <p:nvPr/>
        </p:nvSpPr>
        <p:spPr bwMode="auto">
          <a:xfrm>
            <a:off x="32658424" y="11708653"/>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1" name="Rectangle 2035">
            <a:extLst>
              <a:ext uri="{FF2B5EF4-FFF2-40B4-BE49-F238E27FC236}">
                <a16:creationId xmlns:a16="http://schemas.microsoft.com/office/drawing/2014/main" id="{312115BC-B9D7-4FB8-9EB2-9E1864374758}"/>
              </a:ext>
            </a:extLst>
          </p:cNvPr>
          <p:cNvSpPr>
            <a:spLocks noChangeArrowheads="1"/>
          </p:cNvSpPr>
          <p:nvPr/>
        </p:nvSpPr>
        <p:spPr bwMode="auto">
          <a:xfrm>
            <a:off x="31546800" y="20241173"/>
            <a:ext cx="11277600" cy="3883923"/>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p>
          <a:p>
            <a:pPr algn="ctr" eaLnBrk="1" hangingPunct="1">
              <a:spcBef>
                <a:spcPct val="0"/>
              </a:spcBef>
              <a:buFontTx/>
              <a:buNone/>
            </a:pPr>
            <a:endParaRPr lang="en-US" altLang="en-US" sz="2400"/>
          </a:p>
        </p:txBody>
      </p:sp>
      <p:sp>
        <p:nvSpPr>
          <p:cNvPr id="14362" name="Text Box 2036">
            <a:extLst>
              <a:ext uri="{FF2B5EF4-FFF2-40B4-BE49-F238E27FC236}">
                <a16:creationId xmlns:a16="http://schemas.microsoft.com/office/drawing/2014/main" id="{BD61074F-4765-415A-8751-35D06E63F48C}"/>
              </a:ext>
            </a:extLst>
          </p:cNvPr>
          <p:cNvSpPr txBox="1">
            <a:spLocks noChangeArrowheads="1"/>
          </p:cNvSpPr>
          <p:nvPr/>
        </p:nvSpPr>
        <p:spPr bwMode="auto">
          <a:xfrm>
            <a:off x="31642611" y="20326396"/>
            <a:ext cx="11201400" cy="8239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Acknowledgements</a:t>
            </a:r>
          </a:p>
        </p:txBody>
      </p:sp>
      <p:sp>
        <p:nvSpPr>
          <p:cNvPr id="14363" name="Text Box 2038">
            <a:extLst>
              <a:ext uri="{FF2B5EF4-FFF2-40B4-BE49-F238E27FC236}">
                <a16:creationId xmlns:a16="http://schemas.microsoft.com/office/drawing/2014/main" id="{E8A64B1D-8CA8-4058-B5CA-8E10206DB10C}"/>
              </a:ext>
            </a:extLst>
          </p:cNvPr>
          <p:cNvSpPr txBox="1">
            <a:spLocks noChangeArrowheads="1"/>
          </p:cNvSpPr>
          <p:nvPr/>
        </p:nvSpPr>
        <p:spPr bwMode="auto">
          <a:xfrm>
            <a:off x="31851600" y="21108887"/>
            <a:ext cx="8077200" cy="3016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0"/>
              </a:spcBef>
              <a:buClr>
                <a:srgbClr val="990000"/>
              </a:buClr>
              <a:buFont typeface="Wingdings" panose="05000000000000000000" pitchFamily="2" charset="2"/>
              <a:buNone/>
            </a:pPr>
            <a:r>
              <a:rPr lang="en-US" altLang="en-US" sz="3800" dirty="0">
                <a:latin typeface="Times New Roman" panose="02020603050405020304" pitchFamily="18" charset="0"/>
                <a:cs typeface="Times New Roman" panose="02020603050405020304" pitchFamily="18" charset="0"/>
              </a:rPr>
              <a:t>Team MATFB would like to thank Erik </a:t>
            </a:r>
            <a:r>
              <a:rPr lang="en-US" altLang="en-US" sz="3800" dirty="0" err="1">
                <a:latin typeface="Times New Roman" panose="02020603050405020304" pitchFamily="18" charset="0"/>
                <a:cs typeface="Times New Roman" panose="02020603050405020304" pitchFamily="18" charset="0"/>
              </a:rPr>
              <a:t>Berda</a:t>
            </a:r>
            <a:r>
              <a:rPr lang="en-US" altLang="en-US" sz="3800" dirty="0">
                <a:latin typeface="Times New Roman" panose="02020603050405020304" pitchFamily="18" charset="0"/>
                <a:cs typeface="Times New Roman" panose="02020603050405020304" pitchFamily="18" charset="0"/>
              </a:rPr>
              <a:t>, Marie-Josiane </a:t>
            </a:r>
            <a:r>
              <a:rPr lang="en-US" altLang="en-US" sz="3800" dirty="0" err="1">
                <a:latin typeface="Times New Roman" panose="02020603050405020304" pitchFamily="18" charset="0"/>
                <a:cs typeface="Times New Roman" panose="02020603050405020304" pitchFamily="18" charset="0"/>
              </a:rPr>
              <a:t>Ohoueu</a:t>
            </a:r>
            <a:r>
              <a:rPr lang="en-US" altLang="en-US" sz="3800" dirty="0">
                <a:latin typeface="Times New Roman" panose="02020603050405020304" pitchFamily="18" charset="0"/>
                <a:cs typeface="Times New Roman" panose="02020603050405020304" pitchFamily="18" charset="0"/>
              </a:rPr>
              <a:t>, Elizabeth Bright, and the UNH Chemistry Department for making this project possible.</a:t>
            </a:r>
          </a:p>
        </p:txBody>
      </p:sp>
      <p:sp>
        <p:nvSpPr>
          <p:cNvPr id="14364" name="Line 5291">
            <a:extLst>
              <a:ext uri="{FF2B5EF4-FFF2-40B4-BE49-F238E27FC236}">
                <a16:creationId xmlns:a16="http://schemas.microsoft.com/office/drawing/2014/main" id="{6F1055CD-F1D5-4A08-A7FD-F9497A911805}"/>
              </a:ext>
            </a:extLst>
          </p:cNvPr>
          <p:cNvSpPr>
            <a:spLocks noChangeShapeType="1"/>
          </p:cNvSpPr>
          <p:nvPr/>
        </p:nvSpPr>
        <p:spPr bwMode="auto">
          <a:xfrm>
            <a:off x="32613600" y="21150309"/>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365" name="Line 5292">
            <a:extLst>
              <a:ext uri="{FF2B5EF4-FFF2-40B4-BE49-F238E27FC236}">
                <a16:creationId xmlns:a16="http://schemas.microsoft.com/office/drawing/2014/main" id="{808143B1-09E2-4325-9199-31210FCE4A94}"/>
              </a:ext>
            </a:extLst>
          </p:cNvPr>
          <p:cNvSpPr>
            <a:spLocks noChangeShapeType="1"/>
          </p:cNvSpPr>
          <p:nvPr/>
        </p:nvSpPr>
        <p:spPr bwMode="auto">
          <a:xfrm>
            <a:off x="32493137" y="25281928"/>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4366" name="Picture 94">
            <a:extLst>
              <a:ext uri="{FF2B5EF4-FFF2-40B4-BE49-F238E27FC236}">
                <a16:creationId xmlns:a16="http://schemas.microsoft.com/office/drawing/2014/main" id="{4A69CD88-4BE0-4DF5-AF6D-11CC5DEE2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349362" y="913641"/>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8" name="TextBox 83">
            <a:extLst>
              <a:ext uri="{FF2B5EF4-FFF2-40B4-BE49-F238E27FC236}">
                <a16:creationId xmlns:a16="http://schemas.microsoft.com/office/drawing/2014/main" id="{0B3229DA-ACE0-4C71-AFFE-9D650EB9A87D}"/>
              </a:ext>
            </a:extLst>
          </p:cNvPr>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69" name="TextBox 85">
            <a:extLst>
              <a:ext uri="{FF2B5EF4-FFF2-40B4-BE49-F238E27FC236}">
                <a16:creationId xmlns:a16="http://schemas.microsoft.com/office/drawing/2014/main" id="{330EF435-18B2-48A2-A204-2C51E5546DA7}"/>
              </a:ext>
            </a:extLst>
          </p:cNvPr>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73" name="Text Box 1961">
            <a:extLst>
              <a:ext uri="{FF2B5EF4-FFF2-40B4-BE49-F238E27FC236}">
                <a16:creationId xmlns:a16="http://schemas.microsoft.com/office/drawing/2014/main" id="{420CDAEA-1EA4-48C2-B476-EFDFFE795825}"/>
              </a:ext>
            </a:extLst>
          </p:cNvPr>
          <p:cNvSpPr txBox="1">
            <a:spLocks noChangeArrowheads="1"/>
          </p:cNvSpPr>
          <p:nvPr/>
        </p:nvSpPr>
        <p:spPr bwMode="auto">
          <a:xfrm>
            <a:off x="32070115" y="5547552"/>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000"/>
              <a:t>	</a:t>
            </a:r>
          </a:p>
        </p:txBody>
      </p:sp>
      <p:sp>
        <p:nvSpPr>
          <p:cNvPr id="14374" name="Text Box 1961">
            <a:extLst>
              <a:ext uri="{FF2B5EF4-FFF2-40B4-BE49-F238E27FC236}">
                <a16:creationId xmlns:a16="http://schemas.microsoft.com/office/drawing/2014/main" id="{12188166-5357-4432-8C8C-F835EFB826A4}"/>
              </a:ext>
            </a:extLst>
          </p:cNvPr>
          <p:cNvSpPr txBox="1">
            <a:spLocks noChangeArrowheads="1"/>
          </p:cNvSpPr>
          <p:nvPr/>
        </p:nvSpPr>
        <p:spPr bwMode="auto">
          <a:xfrm>
            <a:off x="31937632" y="11869083"/>
            <a:ext cx="10515600" cy="7848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sz="4200" dirty="0">
                <a:latin typeface="Times New Roman" panose="02020603050405020304" pitchFamily="18" charset="0"/>
                <a:cs typeface="Times New Roman" panose="02020603050405020304" pitchFamily="18" charset="0"/>
              </a:rPr>
              <a:t>Although our final product was not isolated and purified, the steps leading up to the final esterification were successful. Through melting points and IR spectroscopy, the reagents for the esterification were identified as the compounds of interest. If a correct amount of catalytic H</a:t>
            </a:r>
            <a:r>
              <a:rPr lang="en-US" sz="4200" baseline="-25000" dirty="0">
                <a:latin typeface="Times New Roman" panose="02020603050405020304" pitchFamily="18" charset="0"/>
                <a:cs typeface="Times New Roman" panose="02020603050405020304" pitchFamily="18" charset="0"/>
              </a:rPr>
              <a:t>2</a:t>
            </a:r>
            <a:r>
              <a:rPr lang="en-US" sz="4200" dirty="0">
                <a:latin typeface="Times New Roman" panose="02020603050405020304" pitchFamily="18" charset="0"/>
                <a:cs typeface="Times New Roman" panose="02020603050405020304" pitchFamily="18" charset="0"/>
              </a:rPr>
              <a:t>SO</a:t>
            </a:r>
            <a:r>
              <a:rPr lang="en-US" sz="4200" baseline="-25000" dirty="0">
                <a:latin typeface="Times New Roman" panose="02020603050405020304" pitchFamily="18" charset="0"/>
                <a:cs typeface="Times New Roman" panose="02020603050405020304" pitchFamily="18" charset="0"/>
              </a:rPr>
              <a:t>4</a:t>
            </a:r>
            <a:r>
              <a:rPr lang="en-US" sz="4200" dirty="0">
                <a:latin typeface="Times New Roman" panose="02020603050405020304" pitchFamily="18" charset="0"/>
                <a:cs typeface="Times New Roman" panose="02020603050405020304" pitchFamily="18" charset="0"/>
              </a:rPr>
              <a:t> was used, the final step of the procedure is theoretically sound. Acid catalyzed esterification in toluene using a Dean Stark apparatus is well backed by literature, and should work to form the desired ferrocenyl ethyl p-anisate. </a:t>
            </a:r>
            <a:endParaRPr lang="en-US" altLang="en-US" sz="4200" dirty="0">
              <a:latin typeface="Times New Roman" panose="02020603050405020304" pitchFamily="18" charset="0"/>
              <a:cs typeface="Times New Roman" panose="02020603050405020304" pitchFamily="18" charset="0"/>
            </a:endParaRPr>
          </a:p>
        </p:txBody>
      </p:sp>
      <p:sp>
        <p:nvSpPr>
          <p:cNvPr id="14377" name="Rectangle 1">
            <a:extLst>
              <a:ext uri="{FF2B5EF4-FFF2-40B4-BE49-F238E27FC236}">
                <a16:creationId xmlns:a16="http://schemas.microsoft.com/office/drawing/2014/main" id="{204E3B1C-49AA-4334-9087-54662203CF67}"/>
              </a:ext>
            </a:extLst>
          </p:cNvPr>
          <p:cNvSpPr>
            <a:spLocks noChangeArrowheads="1"/>
          </p:cNvSpPr>
          <p:nvPr/>
        </p:nvSpPr>
        <p:spPr bwMode="auto">
          <a:xfrm>
            <a:off x="31551372" y="25541775"/>
            <a:ext cx="11110543" cy="670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marL="742950" indent="-742950" algn="just" eaLnBrk="1" hangingPunct="1">
              <a:spcBef>
                <a:spcPct val="0"/>
              </a:spcBef>
              <a:buFontTx/>
              <a:buAutoNum type="arabicPeriod"/>
            </a:pPr>
            <a:r>
              <a:rPr lang="en-US" altLang="en-US" sz="2800" dirty="0" err="1">
                <a:latin typeface="Times New Roman" panose="02020603050405020304" pitchFamily="18" charset="0"/>
                <a:cs typeface="Times New Roman" panose="02020603050405020304" pitchFamily="18" charset="0"/>
              </a:rPr>
              <a:t>Mikhailova</a:t>
            </a:r>
            <a:r>
              <a:rPr lang="en-US" altLang="en-US" sz="2800" dirty="0">
                <a:latin typeface="Times New Roman" panose="02020603050405020304" pitchFamily="18" charset="0"/>
                <a:cs typeface="Times New Roman" panose="02020603050405020304" pitchFamily="18" charset="0"/>
              </a:rPr>
              <a:t>, T.; Marshall N., “Reduction and Dehydration of Acetylferrocene; </a:t>
            </a:r>
            <a:r>
              <a:rPr lang="en-US" altLang="en-US" sz="2800" dirty="0" err="1">
                <a:latin typeface="Times New Roman" panose="02020603050405020304" pitchFamily="18" charset="0"/>
                <a:cs typeface="Times New Roman" panose="02020603050405020304" pitchFamily="18" charset="0"/>
              </a:rPr>
              <a:t>Vinylferrocene</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Synthetic page </a:t>
            </a:r>
            <a:r>
              <a:rPr lang="en-US" altLang="en-US" sz="2800" b="1" dirty="0">
                <a:latin typeface="Times New Roman" panose="02020603050405020304" pitchFamily="18" charset="0"/>
                <a:cs typeface="Times New Roman" panose="02020603050405020304" pitchFamily="18" charset="0"/>
              </a:rPr>
              <a:t>2014</a:t>
            </a:r>
            <a:r>
              <a:rPr lang="en-US" altLang="en-US" sz="2800" dirty="0">
                <a:latin typeface="Times New Roman" panose="02020603050405020304" pitchFamily="18" charset="0"/>
                <a:cs typeface="Times New Roman" panose="02020603050405020304" pitchFamily="18" charset="0"/>
              </a:rPr>
              <a:t>. 759.</a:t>
            </a:r>
          </a:p>
          <a:p>
            <a:pPr marL="742950" indent="-742950" algn="just" eaLnBrk="1" hangingPunct="1">
              <a:spcBef>
                <a:spcPct val="0"/>
              </a:spcBef>
              <a:buFontTx/>
              <a:buAutoNum type="arabicPeriod"/>
            </a:pPr>
            <a:r>
              <a:rPr lang="en-US" altLang="en-US" sz="2800" dirty="0">
                <a:latin typeface="Times New Roman" panose="02020603050405020304" pitchFamily="18" charset="0"/>
                <a:cs typeface="Times New Roman" panose="02020603050405020304" pitchFamily="18" charset="0"/>
              </a:rPr>
              <a:t>MacLean, B.; Singer, R.; Stark, A. “</a:t>
            </a:r>
            <a:r>
              <a:rPr lang="en-US" sz="2800" dirty="0">
                <a:latin typeface="Times New Roman" panose="02020603050405020304" pitchFamily="18" charset="0"/>
                <a:cs typeface="Times New Roman" panose="02020603050405020304" pitchFamily="18" charset="0"/>
              </a:rPr>
              <a:t>1-Ethyl-3-methylimidazolium </a:t>
            </a:r>
            <a:r>
              <a:rPr lang="en-US" sz="2800" dirty="0" err="1">
                <a:latin typeface="Times New Roman" panose="02020603050405020304" pitchFamily="18" charset="0"/>
                <a:cs typeface="Times New Roman" panose="02020603050405020304" pitchFamily="18" charset="0"/>
              </a:rPr>
              <a:t>halogenoaluminate</a:t>
            </a:r>
            <a:r>
              <a:rPr lang="en-US" sz="2800" dirty="0">
                <a:latin typeface="Times New Roman" panose="02020603050405020304" pitchFamily="18" charset="0"/>
                <a:cs typeface="Times New Roman" panose="02020603050405020304" pitchFamily="18" charset="0"/>
              </a:rPr>
              <a:t> ionic liquids as solvents for </a:t>
            </a:r>
            <a:r>
              <a:rPr lang="en-US" sz="2800" dirty="0" err="1">
                <a:latin typeface="Times New Roman" panose="02020603050405020304" pitchFamily="18" charset="0"/>
                <a:cs typeface="Times New Roman" panose="02020603050405020304" pitchFamily="18" charset="0"/>
              </a:rPr>
              <a:t>Friedel</a:t>
            </a:r>
            <a:r>
              <a:rPr lang="en-US" sz="2800" dirty="0">
                <a:latin typeface="Times New Roman" panose="02020603050405020304" pitchFamily="18" charset="0"/>
                <a:cs typeface="Times New Roman" panose="02020603050405020304" pitchFamily="18" charset="0"/>
              </a:rPr>
              <a:t>–Crafts acylation reactions of ferrocene”. </a:t>
            </a:r>
            <a:r>
              <a:rPr lang="en-US" sz="2800" i="1" dirty="0">
                <a:latin typeface="Times New Roman" panose="02020603050405020304" pitchFamily="18" charset="0"/>
                <a:cs typeface="Times New Roman" panose="02020603050405020304" pitchFamily="18" charset="0"/>
              </a:rPr>
              <a:t>J. Chem Soc., Dalton Trans., </a:t>
            </a:r>
            <a:r>
              <a:rPr lang="en-US" sz="2800" b="1" dirty="0">
                <a:latin typeface="Times New Roman" panose="02020603050405020304" pitchFamily="18" charset="0"/>
                <a:cs typeface="Times New Roman" panose="02020603050405020304" pitchFamily="18" charset="0"/>
              </a:rPr>
              <a:t>1999</a:t>
            </a:r>
            <a:r>
              <a:rPr lang="en-US" sz="2800" dirty="0">
                <a:latin typeface="Times New Roman" panose="02020603050405020304" pitchFamily="18" charset="0"/>
                <a:cs typeface="Times New Roman" panose="02020603050405020304" pitchFamily="18" charset="0"/>
              </a:rPr>
              <a:t>, 0, 63-66.</a:t>
            </a:r>
          </a:p>
          <a:p>
            <a:pPr marL="742950" indent="-742950" algn="just" eaLnBrk="1" hangingPunct="1">
              <a:spcBef>
                <a:spcPct val="0"/>
              </a:spcBef>
              <a:buFontTx/>
              <a:buAutoNum type="arabicPeriod"/>
            </a:pPr>
            <a:r>
              <a:rPr lang="en-US" sz="2800" dirty="0">
                <a:latin typeface="Times New Roman" panose="02020603050405020304" pitchFamily="18" charset="0"/>
                <a:cs typeface="Times New Roman" panose="02020603050405020304" pitchFamily="18" charset="0"/>
              </a:rPr>
              <a:t>Martine, K.,  “Analogues of Fenarimol Are Potent Inhibitors of Trypanosoma </a:t>
            </a:r>
            <a:r>
              <a:rPr lang="en-US" sz="2800" dirty="0" err="1">
                <a:latin typeface="Times New Roman" panose="02020603050405020304" pitchFamily="18" charset="0"/>
                <a:cs typeface="Times New Roman" panose="02020603050405020304" pitchFamily="18" charset="0"/>
              </a:rPr>
              <a:t>cruzi</a:t>
            </a:r>
            <a:r>
              <a:rPr lang="en-US" sz="2800" dirty="0">
                <a:latin typeface="Times New Roman" panose="02020603050405020304" pitchFamily="18" charset="0"/>
                <a:cs typeface="Times New Roman" panose="02020603050405020304" pitchFamily="18" charset="0"/>
              </a:rPr>
              <a:t> and Are Efficacious in a Murine Model of Chagas Disease”. </a:t>
            </a:r>
            <a:r>
              <a:rPr lang="en-US" sz="2800" i="1" dirty="0">
                <a:latin typeface="Times New Roman" panose="02020603050405020304" pitchFamily="18" charset="0"/>
                <a:cs typeface="Times New Roman" panose="02020603050405020304" pitchFamily="18" charset="0"/>
              </a:rPr>
              <a:t>Journal of Medicinal Chemistry.</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2012</a:t>
            </a:r>
            <a:r>
              <a:rPr lang="en-US" sz="2800" dirty="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55</a:t>
            </a:r>
            <a:r>
              <a:rPr lang="en-US" sz="2800" dirty="0">
                <a:latin typeface="Times New Roman" panose="02020603050405020304" pitchFamily="18" charset="0"/>
                <a:cs typeface="Times New Roman" panose="02020603050405020304" pitchFamily="18" charset="0"/>
              </a:rPr>
              <a:t>, 9, 4189-4204.</a:t>
            </a:r>
          </a:p>
          <a:p>
            <a:pPr marL="742950" indent="-742950" algn="just" eaLnBrk="1" hangingPunct="1">
              <a:spcBef>
                <a:spcPct val="0"/>
              </a:spcBef>
              <a:buFontTx/>
              <a:buAutoNum type="arabicPeriod"/>
            </a:pPr>
            <a:r>
              <a:rPr lang="en-US" sz="2800" dirty="0">
                <a:latin typeface="Times New Roman" panose="02020603050405020304" pitchFamily="18" charset="0"/>
                <a:cs typeface="Times New Roman" panose="02020603050405020304" pitchFamily="18" charset="0"/>
              </a:rPr>
              <a:t>De Nil, </a:t>
            </a:r>
            <a:r>
              <a:rPr lang="en-US" sz="2800" dirty="0" err="1">
                <a:latin typeface="Times New Roman" panose="02020603050405020304" pitchFamily="18" charset="0"/>
                <a:cs typeface="Times New Roman" panose="02020603050405020304" pitchFamily="18" charset="0"/>
              </a:rPr>
              <a:t>P.“Method</a:t>
            </a:r>
            <a:r>
              <a:rPr lang="en-US" sz="2800" dirty="0">
                <a:latin typeface="Times New Roman" panose="02020603050405020304" pitchFamily="18" charset="0"/>
                <a:cs typeface="Times New Roman" panose="02020603050405020304" pitchFamily="18" charset="0"/>
              </a:rPr>
              <a:t> for the synthesis of antimicrobial alkyl hydroxybenzoate esters using alcohol esterification and azeotropic distillation”. </a:t>
            </a:r>
            <a:r>
              <a:rPr lang="en-US" sz="2800" i="1" dirty="0">
                <a:latin typeface="Times New Roman" panose="02020603050405020304" pitchFamily="18" charset="0"/>
                <a:cs typeface="Times New Roman" panose="02020603050405020304" pitchFamily="18" charset="0"/>
              </a:rPr>
              <a:t>PCT Int. Appl.</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1998</a:t>
            </a:r>
            <a:r>
              <a:rPr lang="en-US" sz="2800" dirty="0">
                <a:latin typeface="Times New Roman" panose="02020603050405020304" pitchFamily="18" charset="0"/>
                <a:cs typeface="Times New Roman" panose="02020603050405020304" pitchFamily="18" charset="0"/>
              </a:rPr>
              <a:t>.</a:t>
            </a:r>
          </a:p>
          <a:p>
            <a:pPr eaLnBrk="1" hangingPunct="1">
              <a:spcBef>
                <a:spcPct val="0"/>
              </a:spcBef>
              <a:buNone/>
            </a:pPr>
            <a:endParaRPr lang="en-US" altLang="en-US" sz="2800" dirty="0">
              <a:latin typeface="Times New Roman" panose="02020603050405020304" pitchFamily="18" charset="0"/>
              <a:cs typeface="Times New Roman" panose="02020603050405020304" pitchFamily="18" charset="0"/>
            </a:endParaRPr>
          </a:p>
          <a:p>
            <a:pPr eaLnBrk="1" hangingPunct="1">
              <a:spcBef>
                <a:spcPct val="0"/>
              </a:spcBef>
              <a:buNone/>
            </a:pPr>
            <a:endParaRPr lang="en-US" altLang="en-US" sz="3800" dirty="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2000" dirty="0"/>
              <a:t> </a:t>
            </a:r>
            <a:r>
              <a:rPr lang="en-US" altLang="en-US" sz="2800" dirty="0">
                <a:latin typeface="Times New Roman" panose="02020603050405020304" pitchFamily="18" charset="0"/>
                <a:cs typeface="Times New Roman" panose="02020603050405020304" pitchFamily="18" charset="0"/>
              </a:rPr>
              <a:t>     </a:t>
            </a:r>
            <a:endParaRPr lang="en-US" altLang="en-US" sz="2000" dirty="0"/>
          </a:p>
        </p:txBody>
      </p:sp>
      <p:sp>
        <p:nvSpPr>
          <p:cNvPr id="14385" name="Text Box 1961">
            <a:extLst>
              <a:ext uri="{FF2B5EF4-FFF2-40B4-BE49-F238E27FC236}">
                <a16:creationId xmlns:a16="http://schemas.microsoft.com/office/drawing/2014/main" id="{92D807AF-0568-4AB0-9D0E-FACDBC30588F}"/>
              </a:ext>
            </a:extLst>
          </p:cNvPr>
          <p:cNvSpPr txBox="1">
            <a:spLocks noChangeArrowheads="1"/>
          </p:cNvSpPr>
          <p:nvPr/>
        </p:nvSpPr>
        <p:spPr bwMode="auto">
          <a:xfrm>
            <a:off x="31546800" y="10668000"/>
            <a:ext cx="11277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2400" b="1"/>
              <a:t> </a:t>
            </a:r>
            <a:endParaRPr lang="en-US" altLang="en-US" sz="2400"/>
          </a:p>
        </p:txBody>
      </p:sp>
      <p:pic>
        <p:nvPicPr>
          <p:cNvPr id="14395" name="Picture 59" descr="Image result for university of new hampshire seal">
            <a:extLst>
              <a:ext uri="{FF2B5EF4-FFF2-40B4-BE49-F238E27FC236}">
                <a16:creationId xmlns:a16="http://schemas.microsoft.com/office/drawing/2014/main" id="{3B21CFCE-5C78-43EB-BCC1-1FA9BCE61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33575" y="21460375"/>
            <a:ext cx="2085975" cy="20859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52EC4DD-A1FB-498E-A2EC-8EAB71617786}"/>
              </a:ext>
            </a:extLst>
          </p:cNvPr>
          <p:cNvSpPr txBox="1"/>
          <p:nvPr/>
        </p:nvSpPr>
        <p:spPr>
          <a:xfrm>
            <a:off x="31667824" y="6200664"/>
            <a:ext cx="11118476" cy="4801314"/>
          </a:xfrm>
          <a:prstGeom prst="rect">
            <a:avLst/>
          </a:prstGeom>
          <a:noFill/>
        </p:spPr>
        <p:txBody>
          <a:bodyPr wrap="square" rtlCol="0">
            <a:spAutoFit/>
          </a:bodyPr>
          <a:lstStyle/>
          <a:p>
            <a:pPr algn="just"/>
            <a:r>
              <a:rPr lang="en-US" sz="3800" dirty="0">
                <a:latin typeface="Times New Roman" panose="02020603050405020304" pitchFamily="18" charset="0"/>
                <a:cs typeface="Times New Roman" panose="02020603050405020304" pitchFamily="18" charset="0"/>
              </a:rPr>
              <a:t>The yield of the first step of the synthesis (Fig. 3) can be increased with more caution, and better monitoring of reaction progress by thin layer chromatography. In Step 4, the Fischer Esterification can be run with 10% mol of acid catalyst. The acid-chloride may be fulfilled under better conditions to minimize contact with air. </a:t>
            </a:r>
          </a:p>
          <a:p>
            <a:br>
              <a:rPr lang="en-US" sz="4000" dirty="0"/>
            </a:br>
            <a:endParaRPr lang="en-US" sz="3800" u="sng"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211A180-CCAC-474C-A3F4-69CF3E740362}"/>
              </a:ext>
            </a:extLst>
          </p:cNvPr>
          <p:cNvSpPr txBox="1"/>
          <p:nvPr/>
        </p:nvSpPr>
        <p:spPr>
          <a:xfrm>
            <a:off x="1437968" y="5318858"/>
            <a:ext cx="11534505" cy="10802957"/>
          </a:xfrm>
          <a:prstGeom prst="rect">
            <a:avLst/>
          </a:prstGeom>
          <a:noFill/>
        </p:spPr>
        <p:txBody>
          <a:bodyPr wrap="square" rtlCol="0">
            <a:spAutoFit/>
          </a:bodyPr>
          <a:lstStyle/>
          <a:p>
            <a:endParaRPr lang="en-US" sz="5400" dirty="0">
              <a:latin typeface="Times New Roman" panose="02020603050405020304" pitchFamily="18" charset="0"/>
              <a:cs typeface="Times New Roman" panose="02020603050405020304" pitchFamily="18" charset="0"/>
            </a:endParaRPr>
          </a:p>
          <a:p>
            <a:pPr algn="just"/>
            <a:r>
              <a:rPr lang="en-US" sz="3800" dirty="0">
                <a:latin typeface="Times New Roman" panose="02020603050405020304" pitchFamily="18" charset="0"/>
                <a:cs typeface="Times New Roman" panose="02020603050405020304" pitchFamily="18" charset="0"/>
              </a:rPr>
              <a:t>Tasked with creating the molecule 1-ferrocenyl ethyl p-anisate, we used a multistep synthesis to put the pieces together from p-</a:t>
            </a:r>
            <a:r>
              <a:rPr lang="en-US" sz="3800" dirty="0" err="1">
                <a:latin typeface="Times New Roman" panose="02020603050405020304" pitchFamily="18" charset="0"/>
                <a:cs typeface="Times New Roman" panose="02020603050405020304" pitchFamily="18" charset="0"/>
              </a:rPr>
              <a:t>bromoanisole</a:t>
            </a:r>
            <a:r>
              <a:rPr lang="en-US" sz="3800" dirty="0">
                <a:latin typeface="Times New Roman" panose="02020603050405020304" pitchFamily="18" charset="0"/>
                <a:cs typeface="Times New Roman" panose="02020603050405020304" pitchFamily="18" charset="0"/>
              </a:rPr>
              <a:t> and ferrocene (Fig. 1). Our process used reactions such as Friedel’s Craft acetylation and a Grignard reaction to begin and create two intermediate products, acetylferrocene and </a:t>
            </a:r>
            <a:r>
              <a:rPr lang="en-US" sz="3800" dirty="0" err="1">
                <a:latin typeface="Times New Roman" panose="02020603050405020304" pitchFamily="18" charset="0"/>
                <a:cs typeface="Times New Roman" panose="02020603050405020304" pitchFamily="18" charset="0"/>
              </a:rPr>
              <a:t>anisic</a:t>
            </a:r>
            <a:r>
              <a:rPr lang="en-US" sz="3800" dirty="0">
                <a:latin typeface="Times New Roman" panose="02020603050405020304" pitchFamily="18" charset="0"/>
                <a:cs typeface="Times New Roman" panose="02020603050405020304" pitchFamily="18" charset="0"/>
              </a:rPr>
              <a:t> acid. Following this reduction of the acetylferrocene and two separate methods of esterification (either acid chloride or Fischer)  were used in attempt to achieve our final product. Various IRs, melting points, and NMRs were taken of intermediate products to ensure the correct path was being followed.</a:t>
            </a:r>
          </a:p>
          <a:p>
            <a:br>
              <a:rPr lang="en-US" dirty="0"/>
            </a:br>
            <a:endParaRPr lang="en-US" dirty="0"/>
          </a:p>
        </p:txBody>
      </p:sp>
      <p:sp>
        <p:nvSpPr>
          <p:cNvPr id="68" name="Text Box 1960">
            <a:extLst>
              <a:ext uri="{FF2B5EF4-FFF2-40B4-BE49-F238E27FC236}">
                <a16:creationId xmlns:a16="http://schemas.microsoft.com/office/drawing/2014/main" id="{E972962C-3085-4ACB-BAE5-35AFA32F0DAF}"/>
              </a:ext>
            </a:extLst>
          </p:cNvPr>
          <p:cNvSpPr txBox="1">
            <a:spLocks noChangeArrowheads="1"/>
          </p:cNvSpPr>
          <p:nvPr/>
        </p:nvSpPr>
        <p:spPr bwMode="auto">
          <a:xfrm>
            <a:off x="31712648" y="4990874"/>
            <a:ext cx="11277600" cy="8309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Future Work</a:t>
            </a:r>
          </a:p>
        </p:txBody>
      </p:sp>
      <p:pic>
        <p:nvPicPr>
          <p:cNvPr id="6" name="Picture 5">
            <a:extLst>
              <a:ext uri="{FF2B5EF4-FFF2-40B4-BE49-F238E27FC236}">
                <a16:creationId xmlns:a16="http://schemas.microsoft.com/office/drawing/2014/main" id="{BC2C698D-50BE-4591-A049-C23D78FF2804}"/>
              </a:ext>
            </a:extLst>
          </p:cNvPr>
          <p:cNvPicPr>
            <a:picLocks noChangeAspect="1"/>
          </p:cNvPicPr>
          <p:nvPr/>
        </p:nvPicPr>
        <p:blipFill>
          <a:blip r:embed="rId5"/>
          <a:stretch>
            <a:fillRect/>
          </a:stretch>
        </p:blipFill>
        <p:spPr>
          <a:xfrm>
            <a:off x="2209800" y="906006"/>
            <a:ext cx="2560542" cy="3109229"/>
          </a:xfrm>
          <a:prstGeom prst="rect">
            <a:avLst/>
          </a:prstGeom>
        </p:spPr>
      </p:pic>
      <p:pic>
        <p:nvPicPr>
          <p:cNvPr id="7" name="Picture 6">
            <a:extLst>
              <a:ext uri="{FF2B5EF4-FFF2-40B4-BE49-F238E27FC236}">
                <a16:creationId xmlns:a16="http://schemas.microsoft.com/office/drawing/2014/main" id="{9B1DA520-8C8C-47B8-9CEF-C27F1322A066}"/>
              </a:ext>
            </a:extLst>
          </p:cNvPr>
          <p:cNvPicPr>
            <a:picLocks noChangeAspect="1"/>
          </p:cNvPicPr>
          <p:nvPr/>
        </p:nvPicPr>
        <p:blipFill>
          <a:blip r:embed="rId6"/>
          <a:stretch>
            <a:fillRect/>
          </a:stretch>
        </p:blipFill>
        <p:spPr>
          <a:xfrm>
            <a:off x="1013959" y="26167202"/>
            <a:ext cx="8313067" cy="5938596"/>
          </a:xfrm>
          <a:prstGeom prst="rect">
            <a:avLst/>
          </a:prstGeom>
        </p:spPr>
      </p:pic>
      <p:pic>
        <p:nvPicPr>
          <p:cNvPr id="8" name="Picture 7">
            <a:extLst>
              <a:ext uri="{FF2B5EF4-FFF2-40B4-BE49-F238E27FC236}">
                <a16:creationId xmlns:a16="http://schemas.microsoft.com/office/drawing/2014/main" id="{D8060D21-1DF0-47AC-AFB6-EA13E62D0886}"/>
              </a:ext>
            </a:extLst>
          </p:cNvPr>
          <p:cNvPicPr>
            <a:picLocks noChangeAspect="1"/>
          </p:cNvPicPr>
          <p:nvPr/>
        </p:nvPicPr>
        <p:blipFill>
          <a:blip r:embed="rId7"/>
          <a:stretch>
            <a:fillRect/>
          </a:stretch>
        </p:blipFill>
        <p:spPr>
          <a:xfrm>
            <a:off x="20540427" y="24939833"/>
            <a:ext cx="9475801" cy="6769268"/>
          </a:xfrm>
          <a:prstGeom prst="rect">
            <a:avLst/>
          </a:prstGeom>
        </p:spPr>
      </p:pic>
      <p:sp>
        <p:nvSpPr>
          <p:cNvPr id="5" name="TextBox 4">
            <a:extLst>
              <a:ext uri="{FF2B5EF4-FFF2-40B4-BE49-F238E27FC236}">
                <a16:creationId xmlns:a16="http://schemas.microsoft.com/office/drawing/2014/main" id="{8CF43828-0BC1-4E86-9654-DD438552025E}"/>
              </a:ext>
            </a:extLst>
          </p:cNvPr>
          <p:cNvSpPr txBox="1"/>
          <p:nvPr/>
        </p:nvSpPr>
        <p:spPr>
          <a:xfrm>
            <a:off x="1143001" y="19722805"/>
            <a:ext cx="6095999" cy="4001095"/>
          </a:xfrm>
          <a:prstGeom prst="rect">
            <a:avLst/>
          </a:prstGeom>
          <a:noFill/>
        </p:spPr>
        <p:txBody>
          <a:bodyPr wrap="square" rtlCol="0">
            <a:spAutoFit/>
          </a:bodyPr>
          <a:lstStyle/>
          <a:p>
            <a:r>
              <a:rPr lang="en-US" sz="3600" u="sng" dirty="0">
                <a:latin typeface="Times New Roman" panose="02020603050405020304" pitchFamily="18" charset="0"/>
                <a:cs typeface="Times New Roman" panose="02020603050405020304" pitchFamily="18" charset="0"/>
              </a:rPr>
              <a:t>Column Chromatography and Recrystallization:</a:t>
            </a:r>
          </a:p>
          <a:p>
            <a:r>
              <a:rPr lang="en-US" sz="3600" dirty="0">
                <a:latin typeface="Times New Roman" panose="02020603050405020304" pitchFamily="18" charset="0"/>
                <a:cs typeface="Times New Roman" panose="02020603050405020304" pitchFamily="18" charset="0"/>
              </a:rPr>
              <a:t>First idea to isolate acetylferrocene was column chromatography. Recrystallization with hexanes was more effective</a:t>
            </a:r>
            <a:r>
              <a:rPr lang="en-US" sz="3800"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62DF1EAF-F883-4379-A8CB-4F44C6C98F43}"/>
              </a:ext>
            </a:extLst>
          </p:cNvPr>
          <p:cNvSpPr txBox="1"/>
          <p:nvPr/>
        </p:nvSpPr>
        <p:spPr>
          <a:xfrm>
            <a:off x="1143000" y="23823955"/>
            <a:ext cx="11307403" cy="1754326"/>
          </a:xfrm>
          <a:prstGeom prst="rect">
            <a:avLst/>
          </a:prstGeom>
          <a:noFill/>
        </p:spPr>
        <p:txBody>
          <a:bodyPr wrap="square" rtlCol="0">
            <a:spAutoFit/>
          </a:bodyPr>
          <a:lstStyle/>
          <a:p>
            <a:pPr algn="just"/>
            <a:r>
              <a:rPr lang="en-US" sz="3600" u="sng" dirty="0">
                <a:latin typeface="Times New Roman" panose="02020603050405020304" pitchFamily="18" charset="0"/>
                <a:cs typeface="Times New Roman" panose="02020603050405020304" pitchFamily="18" charset="0"/>
              </a:rPr>
              <a:t>Infrared Spectroscopy: </a:t>
            </a:r>
            <a:r>
              <a:rPr lang="en-US" sz="3600" dirty="0">
                <a:latin typeface="Times New Roman" panose="02020603050405020304" pitchFamily="18" charset="0"/>
                <a:cs typeface="Times New Roman" panose="02020603050405020304" pitchFamily="18" charset="0"/>
              </a:rPr>
              <a:t>Was used to determine the reduction of acetyl ferrocene by the identification at a weak broad peak at 3205 cm</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E55CF1C6-4726-433C-B633-42525D5ED531}"/>
              </a:ext>
            </a:extLst>
          </p:cNvPr>
          <p:cNvSpPr txBox="1"/>
          <p:nvPr/>
        </p:nvSpPr>
        <p:spPr>
          <a:xfrm>
            <a:off x="9248793" y="27478526"/>
            <a:ext cx="4012522" cy="2308324"/>
          </a:xfrm>
          <a:prstGeom prst="rect">
            <a:avLst/>
          </a:prstGeom>
          <a:noFill/>
        </p:spPr>
        <p:txBody>
          <a:bodyPr wrap="square" rtlCol="0">
            <a:spAutoFit/>
          </a:bodyPr>
          <a:lstStyle/>
          <a:p>
            <a:r>
              <a:rPr lang="en-US" sz="3600" u="sng" dirty="0">
                <a:latin typeface="Times New Roman" panose="02020603050405020304" pitchFamily="18" charset="0"/>
                <a:cs typeface="Times New Roman" panose="02020603050405020304" pitchFamily="18" charset="0"/>
              </a:rPr>
              <a:t>Nuclear Magnetic Resonance: </a:t>
            </a:r>
            <a:r>
              <a:rPr lang="en-US" sz="3600" dirty="0">
                <a:latin typeface="Times New Roman" panose="02020603050405020304" pitchFamily="18" charset="0"/>
                <a:cs typeface="Times New Roman" panose="02020603050405020304" pitchFamily="18" charset="0"/>
              </a:rPr>
              <a:t>Used to identify </a:t>
            </a:r>
            <a:r>
              <a:rPr lang="en-US" sz="3600" dirty="0" err="1">
                <a:latin typeface="Times New Roman" panose="02020603050405020304" pitchFamily="18" charset="0"/>
                <a:cs typeface="Times New Roman" panose="02020603050405020304" pitchFamily="18" charset="0"/>
              </a:rPr>
              <a:t>Anisic</a:t>
            </a:r>
            <a:r>
              <a:rPr lang="en-US" sz="3600" dirty="0">
                <a:latin typeface="Times New Roman" panose="02020603050405020304" pitchFamily="18" charset="0"/>
                <a:cs typeface="Times New Roman" panose="02020603050405020304" pitchFamily="18" charset="0"/>
              </a:rPr>
              <a:t> Acid (Fig. 3).</a:t>
            </a:r>
          </a:p>
        </p:txBody>
      </p:sp>
      <p:sp>
        <p:nvSpPr>
          <p:cNvPr id="14" name="TextBox 13">
            <a:extLst>
              <a:ext uri="{FF2B5EF4-FFF2-40B4-BE49-F238E27FC236}">
                <a16:creationId xmlns:a16="http://schemas.microsoft.com/office/drawing/2014/main" id="{A16CD0DF-6C5C-4177-9E18-719880A85AE3}"/>
              </a:ext>
            </a:extLst>
          </p:cNvPr>
          <p:cNvSpPr txBox="1"/>
          <p:nvPr/>
        </p:nvSpPr>
        <p:spPr>
          <a:xfrm>
            <a:off x="1139604" y="31825171"/>
            <a:ext cx="11875394" cy="615553"/>
          </a:xfrm>
          <a:prstGeom prst="rect">
            <a:avLst/>
          </a:prstGeom>
          <a:noFill/>
        </p:spPr>
        <p:txBody>
          <a:bodyPr wrap="square" rtlCol="0">
            <a:spAutoFit/>
          </a:bodyPr>
          <a:lstStyle/>
          <a:p>
            <a:r>
              <a:rPr lang="en-US" sz="3400" b="1" dirty="0">
                <a:latin typeface="Times New Roman" panose="02020603050405020304" pitchFamily="18" charset="0"/>
                <a:cs typeface="Times New Roman" panose="02020603050405020304" pitchFamily="18" charset="0"/>
              </a:rPr>
              <a:t>Figure 2. </a:t>
            </a:r>
            <a:r>
              <a:rPr lang="en-US" sz="3400" baseline="30000" dirty="0">
                <a:latin typeface="Times New Roman" panose="02020603050405020304" pitchFamily="18" charset="0"/>
                <a:cs typeface="Times New Roman" panose="02020603050405020304" pitchFamily="18" charset="0"/>
              </a:rPr>
              <a:t>1</a:t>
            </a:r>
            <a:r>
              <a:rPr lang="en-US" sz="3400" dirty="0">
                <a:latin typeface="Times New Roman" panose="02020603050405020304" pitchFamily="18" charset="0"/>
                <a:cs typeface="Times New Roman" panose="02020603050405020304" pitchFamily="18" charset="0"/>
              </a:rPr>
              <a:t>H-NMR of </a:t>
            </a:r>
            <a:r>
              <a:rPr lang="en-US" sz="3400" dirty="0" err="1">
                <a:latin typeface="Times New Roman" panose="02020603050405020304" pitchFamily="18" charset="0"/>
                <a:cs typeface="Times New Roman" panose="02020603050405020304" pitchFamily="18" charset="0"/>
              </a:rPr>
              <a:t>Anisic</a:t>
            </a:r>
            <a:r>
              <a:rPr lang="en-US" sz="3400" dirty="0">
                <a:latin typeface="Times New Roman" panose="02020603050405020304" pitchFamily="18" charset="0"/>
                <a:cs typeface="Times New Roman" panose="02020603050405020304" pitchFamily="18" charset="0"/>
              </a:rPr>
              <a:t> Acid – Product of Grignard Reaction</a:t>
            </a:r>
          </a:p>
        </p:txBody>
      </p:sp>
      <p:sp>
        <p:nvSpPr>
          <p:cNvPr id="2" name="TextBox 1">
            <a:extLst>
              <a:ext uri="{FF2B5EF4-FFF2-40B4-BE49-F238E27FC236}">
                <a16:creationId xmlns:a16="http://schemas.microsoft.com/office/drawing/2014/main" id="{52FF6BB7-A00E-45FE-AF13-D2B76B2B9014}"/>
              </a:ext>
            </a:extLst>
          </p:cNvPr>
          <p:cNvSpPr txBox="1"/>
          <p:nvPr/>
        </p:nvSpPr>
        <p:spPr>
          <a:xfrm>
            <a:off x="25574932" y="6400800"/>
            <a:ext cx="4600268" cy="253916"/>
          </a:xfrm>
          <a:prstGeom prst="rect">
            <a:avLst/>
          </a:prstGeom>
          <a:noFill/>
        </p:spPr>
        <p:txBody>
          <a:bodyPr wrap="square" rtlCol="0">
            <a:spAutoFit/>
          </a:bodyPr>
          <a:lstStyle/>
          <a:p>
            <a:endParaRPr lang="en-US" sz="1050"/>
          </a:p>
        </p:txBody>
      </p:sp>
      <p:sp>
        <p:nvSpPr>
          <p:cNvPr id="9" name="TextBox 8">
            <a:extLst>
              <a:ext uri="{FF2B5EF4-FFF2-40B4-BE49-F238E27FC236}">
                <a16:creationId xmlns:a16="http://schemas.microsoft.com/office/drawing/2014/main" id="{DF13FF5F-3E02-435C-A8D3-02B9B579D683}"/>
              </a:ext>
            </a:extLst>
          </p:cNvPr>
          <p:cNvSpPr txBox="1"/>
          <p:nvPr/>
        </p:nvSpPr>
        <p:spPr>
          <a:xfrm>
            <a:off x="13715999" y="18249900"/>
            <a:ext cx="17240250" cy="2308324"/>
          </a:xfrm>
          <a:prstGeom prst="rect">
            <a:avLst/>
          </a:prstGeom>
          <a:noFill/>
        </p:spPr>
        <p:txBody>
          <a:bodyPr wrap="square" rtlCol="0">
            <a:spAutoFit/>
          </a:bodyPr>
          <a:lstStyle/>
          <a:p>
            <a:r>
              <a:rPr lang="en-US" sz="3600" u="sng" dirty="0">
                <a:latin typeface="Times New Roman" panose="02020603050405020304" pitchFamily="18" charset="0"/>
                <a:cs typeface="Times New Roman" panose="02020603050405020304" pitchFamily="18" charset="0"/>
              </a:rPr>
              <a:t>Reduction of Acetylferrocene:</a:t>
            </a:r>
          </a:p>
          <a:p>
            <a:r>
              <a:rPr lang="en-US" sz="3600" dirty="0">
                <a:latin typeface="Times New Roman" panose="02020603050405020304" pitchFamily="18" charset="0"/>
                <a:cs typeface="Times New Roman" panose="02020603050405020304" pitchFamily="18" charset="0"/>
              </a:rPr>
              <a:t>A brighter orange product </a:t>
            </a:r>
            <a:r>
              <a:rPr lang="en-US" sz="3600" b="1" dirty="0">
                <a:latin typeface="Times New Roman" panose="02020603050405020304" pitchFamily="18" charset="0"/>
                <a:cs typeface="Times New Roman" panose="02020603050405020304" pitchFamily="18" charset="0"/>
              </a:rPr>
              <a:t>(2) </a:t>
            </a:r>
            <a:r>
              <a:rPr lang="en-US" sz="3600" dirty="0">
                <a:latin typeface="Times New Roman" panose="02020603050405020304" pitchFamily="18" charset="0"/>
                <a:cs typeface="Times New Roman" panose="02020603050405020304" pitchFamily="18" charset="0"/>
              </a:rPr>
              <a:t>was recovered and an IR illustrated an alcohol peak at 3205.74 cm</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From this test we were able to confirm that the acetylferrocene successfully reduced to it’s alcohol (1-ferrocenylethanol).</a:t>
            </a:r>
          </a:p>
        </p:txBody>
      </p:sp>
      <p:pic>
        <p:nvPicPr>
          <p:cNvPr id="16" name="Picture 16">
            <a:extLst>
              <a:ext uri="{FF2B5EF4-FFF2-40B4-BE49-F238E27FC236}">
                <a16:creationId xmlns:a16="http://schemas.microsoft.com/office/drawing/2014/main" id="{8E5D1901-AEB4-4C28-832A-5352EB992743}"/>
              </a:ext>
            </a:extLst>
          </p:cNvPr>
          <p:cNvPicPr>
            <a:picLocks noChangeAspect="1"/>
          </p:cNvPicPr>
          <p:nvPr/>
        </p:nvPicPr>
        <p:blipFill>
          <a:blip r:embed="rId8"/>
          <a:stretch>
            <a:fillRect/>
          </a:stretch>
        </p:blipFill>
        <p:spPr>
          <a:xfrm>
            <a:off x="8075719" y="19897288"/>
            <a:ext cx="3433313" cy="3672135"/>
          </a:xfrm>
          <a:prstGeom prst="rect">
            <a:avLst/>
          </a:prstGeom>
        </p:spPr>
      </p:pic>
      <p:pic>
        <p:nvPicPr>
          <p:cNvPr id="10" name="Picture 11" descr="A close up of a map&#10;&#10;Description generated with high confidence">
            <a:extLst>
              <a:ext uri="{FF2B5EF4-FFF2-40B4-BE49-F238E27FC236}">
                <a16:creationId xmlns:a16="http://schemas.microsoft.com/office/drawing/2014/main" id="{19957B72-69EE-466C-B2FB-C1DA223B75F5}"/>
              </a:ext>
            </a:extLst>
          </p:cNvPr>
          <p:cNvPicPr>
            <a:picLocks noChangeAspect="1"/>
          </p:cNvPicPr>
          <p:nvPr/>
        </p:nvPicPr>
        <p:blipFill rotWithShape="1">
          <a:blip r:embed="rId9"/>
          <a:srcRect t="14657" b="30688"/>
          <a:stretch/>
        </p:blipFill>
        <p:spPr>
          <a:xfrm>
            <a:off x="1321851" y="13864371"/>
            <a:ext cx="11766737" cy="2538447"/>
          </a:xfrm>
          <a:prstGeom prst="rect">
            <a:avLst/>
          </a:prstGeom>
        </p:spPr>
      </p:pic>
      <p:sp>
        <p:nvSpPr>
          <p:cNvPr id="12" name="TextBox 11"/>
          <p:cNvSpPr txBox="1"/>
          <p:nvPr/>
        </p:nvSpPr>
        <p:spPr>
          <a:xfrm>
            <a:off x="13754101" y="12976468"/>
            <a:ext cx="17202148" cy="2308324"/>
          </a:xfrm>
          <a:prstGeom prst="rect">
            <a:avLst/>
          </a:prstGeom>
          <a:noFill/>
        </p:spPr>
        <p:txBody>
          <a:bodyPr wrap="square" rtlCol="0">
            <a:spAutoFit/>
          </a:bodyPr>
          <a:lstStyle/>
          <a:p>
            <a:r>
              <a:rPr lang="en-US" sz="3600" u="sng" dirty="0">
                <a:latin typeface="Times New Roman" panose="02020603050405020304" pitchFamily="18" charset="0"/>
                <a:cs typeface="Times New Roman" panose="02020603050405020304" pitchFamily="18" charset="0"/>
              </a:rPr>
              <a:t>Acetylation of Ferrocene:</a:t>
            </a:r>
          </a:p>
          <a:p>
            <a:r>
              <a:rPr lang="en-US" sz="3600" dirty="0">
                <a:latin typeface="Times New Roman" panose="02020603050405020304" pitchFamily="18" charset="0"/>
                <a:cs typeface="Times New Roman" panose="02020603050405020304" pitchFamily="18" charset="0"/>
              </a:rPr>
              <a:t>The acetylferrocene product</a:t>
            </a:r>
            <a:r>
              <a:rPr lang="en-US" sz="3600" b="1" dirty="0">
                <a:latin typeface="Times New Roman" panose="02020603050405020304" pitchFamily="18" charset="0"/>
                <a:cs typeface="Times New Roman" panose="02020603050405020304" pitchFamily="18" charset="0"/>
              </a:rPr>
              <a:t> (1) </a:t>
            </a:r>
            <a:r>
              <a:rPr lang="en-US" sz="3600" dirty="0">
                <a:latin typeface="Times New Roman" panose="02020603050405020304" pitchFamily="18" charset="0"/>
                <a:cs typeface="Times New Roman" panose="02020603050405020304" pitchFamily="18" charset="0"/>
              </a:rPr>
              <a:t>was a red-orange solid, and was characterized by the Infrared Spectroscopy peak of 1659 cm</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Melting point met that of literature.</a:t>
            </a:r>
          </a:p>
          <a:p>
            <a:endParaRPr lang="en-US" sz="3600" dirty="0">
              <a:latin typeface="Times New Roman" panose="02020603050405020304" pitchFamily="18" charset="0"/>
              <a:cs typeface="Times New Roman" panose="02020603050405020304" pitchFamily="18" charset="0"/>
            </a:endParaRPr>
          </a:p>
        </p:txBody>
      </p:sp>
      <p:pic>
        <p:nvPicPr>
          <p:cNvPr id="1028" name="Picture 4" descr="https://lh5.googleusercontent.com/rvk0D_DJug5GSmhX6Tq8Ja_JEo6jRPv0jVE1a9_H4183qHXCz43L8AKjRQzpBuFOjI5yrrpnvivw1eQbfqdNsWwShSbogq5eFVHnbmKD3MwqUEz0nuIovDjEd-Dz9RZiJYEGxfyW2pU">
            <a:extLst>
              <a:ext uri="{FF2B5EF4-FFF2-40B4-BE49-F238E27FC236}">
                <a16:creationId xmlns:a16="http://schemas.microsoft.com/office/drawing/2014/main" id="{E75AA4D4-4413-4044-ACC8-D5DAD086B2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308344" y="6437898"/>
            <a:ext cx="16095456" cy="535917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68041C85-4180-4700-A0A4-28BD1C6E9514}"/>
              </a:ext>
            </a:extLst>
          </p:cNvPr>
          <p:cNvSpPr txBox="1"/>
          <p:nvPr/>
        </p:nvSpPr>
        <p:spPr>
          <a:xfrm>
            <a:off x="13754100" y="12195368"/>
            <a:ext cx="15925800" cy="615553"/>
          </a:xfrm>
          <a:prstGeom prst="rect">
            <a:avLst/>
          </a:prstGeom>
          <a:noFill/>
        </p:spPr>
        <p:txBody>
          <a:bodyPr wrap="square" rtlCol="0">
            <a:spAutoFit/>
          </a:bodyPr>
          <a:lstStyle/>
          <a:p>
            <a:pPr algn="ctr"/>
            <a:r>
              <a:rPr lang="en-US" sz="3400" b="1" dirty="0">
                <a:latin typeface="Times New Roman" panose="02020603050405020304" pitchFamily="18" charset="0"/>
                <a:cs typeface="Times New Roman" panose="02020603050405020304" pitchFamily="18" charset="0"/>
              </a:rPr>
              <a:t>Figure 3. </a:t>
            </a:r>
            <a:r>
              <a:rPr lang="en-US" sz="3400" dirty="0">
                <a:latin typeface="Times New Roman" panose="02020603050405020304" pitchFamily="18" charset="0"/>
                <a:cs typeface="Times New Roman" panose="02020603050405020304" pitchFamily="18" charset="0"/>
              </a:rPr>
              <a:t>Synthesis route of Ferrocenyl Ethyl p-</a:t>
            </a:r>
            <a:r>
              <a:rPr lang="en-US" sz="3400" dirty="0" err="1">
                <a:latin typeface="Times New Roman" panose="02020603050405020304" pitchFamily="18" charset="0"/>
                <a:cs typeface="Times New Roman" panose="02020603050405020304" pitchFamily="18" charset="0"/>
              </a:rPr>
              <a:t>Ansinate</a:t>
            </a:r>
            <a:r>
              <a:rPr lang="en-US" sz="3400" dirty="0">
                <a:latin typeface="Times New Roman" panose="02020603050405020304" pitchFamily="18" charset="0"/>
                <a:cs typeface="Times New Roman" panose="02020603050405020304" pitchFamily="18" charset="0"/>
              </a:rPr>
              <a:t> </a:t>
            </a:r>
            <a:endParaRPr lang="en-US" sz="3400" b="1"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B1928F66-E7BA-4263-9BF3-F961064580C7}"/>
              </a:ext>
            </a:extLst>
          </p:cNvPr>
          <p:cNvSpPr txBox="1"/>
          <p:nvPr/>
        </p:nvSpPr>
        <p:spPr>
          <a:xfrm>
            <a:off x="2684141" y="13334176"/>
            <a:ext cx="3613533" cy="615553"/>
          </a:xfrm>
          <a:prstGeom prst="rect">
            <a:avLst/>
          </a:prstGeom>
          <a:noFill/>
        </p:spPr>
        <p:txBody>
          <a:bodyPr wrap="square" rtlCol="0">
            <a:spAutoFit/>
          </a:bodyPr>
          <a:lstStyle/>
          <a:p>
            <a:r>
              <a:rPr lang="en-US" sz="3400" dirty="0">
                <a:latin typeface="Times New Roman" panose="02020603050405020304" pitchFamily="18" charset="0"/>
                <a:cs typeface="Times New Roman" panose="02020603050405020304" pitchFamily="18" charset="0"/>
              </a:rPr>
              <a:t>Starting Material</a:t>
            </a:r>
          </a:p>
        </p:txBody>
      </p:sp>
      <p:sp>
        <p:nvSpPr>
          <p:cNvPr id="22" name="TextBox 21">
            <a:extLst>
              <a:ext uri="{FF2B5EF4-FFF2-40B4-BE49-F238E27FC236}">
                <a16:creationId xmlns:a16="http://schemas.microsoft.com/office/drawing/2014/main" id="{EBEAFB96-C81A-4E3A-8B7F-307D6F05B7C6}"/>
              </a:ext>
            </a:extLst>
          </p:cNvPr>
          <p:cNvSpPr txBox="1"/>
          <p:nvPr/>
        </p:nvSpPr>
        <p:spPr>
          <a:xfrm>
            <a:off x="8162499" y="13201090"/>
            <a:ext cx="4258101" cy="615553"/>
          </a:xfrm>
          <a:prstGeom prst="rect">
            <a:avLst/>
          </a:prstGeom>
          <a:noFill/>
        </p:spPr>
        <p:txBody>
          <a:bodyPr wrap="square" rtlCol="0">
            <a:spAutoFit/>
          </a:bodyPr>
          <a:lstStyle/>
          <a:p>
            <a:r>
              <a:rPr lang="en-US" sz="3400" dirty="0">
                <a:latin typeface="Times New Roman" panose="02020603050405020304" pitchFamily="18" charset="0"/>
                <a:cs typeface="Times New Roman" panose="02020603050405020304" pitchFamily="18" charset="0"/>
              </a:rPr>
              <a:t>Expected Product</a:t>
            </a:r>
          </a:p>
        </p:txBody>
      </p:sp>
      <p:sp>
        <p:nvSpPr>
          <p:cNvPr id="23" name="TextBox 22">
            <a:extLst>
              <a:ext uri="{FF2B5EF4-FFF2-40B4-BE49-F238E27FC236}">
                <a16:creationId xmlns:a16="http://schemas.microsoft.com/office/drawing/2014/main" id="{A0F52268-4FE6-46FC-A326-1C3E6A18C8D0}"/>
              </a:ext>
            </a:extLst>
          </p:cNvPr>
          <p:cNvSpPr txBox="1"/>
          <p:nvPr/>
        </p:nvSpPr>
        <p:spPr>
          <a:xfrm>
            <a:off x="1437968" y="16540719"/>
            <a:ext cx="11290651" cy="1661993"/>
          </a:xfrm>
          <a:prstGeom prst="rect">
            <a:avLst/>
          </a:prstGeom>
          <a:noFill/>
        </p:spPr>
        <p:txBody>
          <a:bodyPr wrap="square" rtlCol="0">
            <a:spAutoFit/>
          </a:bodyPr>
          <a:lstStyle/>
          <a:p>
            <a:r>
              <a:rPr lang="en-US" sz="3400" b="1" dirty="0">
                <a:latin typeface="Times New Roman" panose="02020603050405020304" pitchFamily="18" charset="0"/>
                <a:cs typeface="Times New Roman" panose="02020603050405020304" pitchFamily="18" charset="0"/>
              </a:rPr>
              <a:t>Figure 1: </a:t>
            </a:r>
            <a:r>
              <a:rPr lang="en-US" sz="3400" dirty="0">
                <a:latin typeface="Times New Roman" panose="02020603050405020304" pitchFamily="18" charset="0"/>
                <a:cs typeface="Times New Roman" panose="02020603050405020304" pitchFamily="18" charset="0"/>
              </a:rPr>
              <a:t>Show the starting materials p-</a:t>
            </a:r>
            <a:r>
              <a:rPr lang="en-US" sz="3400" dirty="0" err="1">
                <a:latin typeface="Times New Roman" panose="02020603050405020304" pitchFamily="18" charset="0"/>
                <a:cs typeface="Times New Roman" panose="02020603050405020304" pitchFamily="18" charset="0"/>
              </a:rPr>
              <a:t>bromoanisole</a:t>
            </a:r>
            <a:r>
              <a:rPr lang="en-US" sz="3400" dirty="0">
                <a:latin typeface="Times New Roman" panose="02020603050405020304" pitchFamily="18" charset="0"/>
                <a:cs typeface="Times New Roman" panose="02020603050405020304" pitchFamily="18" charset="0"/>
              </a:rPr>
              <a:t> (far left) and ferrocene (mid-left), as well as the expected product by the end of the synthesis, 1- ferrocenyl ethyl </a:t>
            </a:r>
            <a:r>
              <a:rPr lang="en-US" sz="3400" dirty="0" err="1">
                <a:latin typeface="Times New Roman" panose="02020603050405020304" pitchFamily="18" charset="0"/>
                <a:cs typeface="Times New Roman" panose="02020603050405020304" pitchFamily="18" charset="0"/>
              </a:rPr>
              <a:t>ansinate</a:t>
            </a:r>
            <a:r>
              <a:rPr lang="en-US" sz="3400" dirty="0">
                <a:latin typeface="Times New Roman" panose="02020603050405020304" pitchFamily="18" charset="0"/>
                <a:cs typeface="Times New Roman" panose="02020603050405020304" pitchFamily="18" charset="0"/>
              </a:rPr>
              <a:t> (right). </a:t>
            </a:r>
          </a:p>
        </p:txBody>
      </p:sp>
      <p:pic>
        <p:nvPicPr>
          <p:cNvPr id="1030" name="Picture 6" descr="https://lh3.googleusercontent.com/EnVdRHPuhEiPy9iZxng3vqMZ1OI1vXiguc6IPjWVUTNL9VLoTD0BpoTFvEJOMXWUaiWIUbLEQBEaLBpj693XC-vS4zs0pwXkBOB_S0wYfq1oxrhgFd74LczXQeuzd6c2zqvP30OV">
            <a:extLst>
              <a:ext uri="{FF2B5EF4-FFF2-40B4-BE49-F238E27FC236}">
                <a16:creationId xmlns:a16="http://schemas.microsoft.com/office/drawing/2014/main" id="{0720A38A-6CEE-41B0-9B55-A7841E46B56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554200" y="14822968"/>
            <a:ext cx="6371611" cy="2644627"/>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E8BF2B7-7EB9-4C21-9009-6810CA0250A9}"/>
              </a:ext>
            </a:extLst>
          </p:cNvPr>
          <p:cNvSpPr txBox="1"/>
          <p:nvPr/>
        </p:nvSpPr>
        <p:spPr>
          <a:xfrm>
            <a:off x="18652772" y="17247845"/>
            <a:ext cx="1976197" cy="1200329"/>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MP:82-86C</a:t>
            </a:r>
          </a:p>
          <a:p>
            <a:pPr algn="ctr"/>
            <a:r>
              <a:rPr lang="en-US" sz="2400" dirty="0">
                <a:latin typeface="Times New Roman" panose="02020603050405020304" pitchFamily="18" charset="0"/>
                <a:cs typeface="Times New Roman" panose="02020603050405020304" pitchFamily="18" charset="0"/>
              </a:rPr>
              <a:t>25%</a:t>
            </a:r>
          </a:p>
          <a:p>
            <a:endParaRPr lang="en-US" sz="2400" dirty="0">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6ECBC09A-25BE-47FB-BBEE-4A3DB42F517F}"/>
              </a:ext>
            </a:extLst>
          </p:cNvPr>
          <p:cNvSpPr txBox="1"/>
          <p:nvPr/>
        </p:nvSpPr>
        <p:spPr>
          <a:xfrm>
            <a:off x="16782585" y="17467595"/>
            <a:ext cx="802888" cy="64633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1</a:t>
            </a:r>
          </a:p>
        </p:txBody>
      </p:sp>
      <p:pic>
        <p:nvPicPr>
          <p:cNvPr id="1032" name="Picture 8" descr="https://lh3.googleusercontent.com/MSZoovT0UMckAw5U9VuwuzL66481GfUKyN9u455RhRQKFg3rkwyZncGscRy-ETdXzVuUwj16nDa10LaMWml_REn8i5HjQpQsENM8zGD16PxcE8v5YVC_SYcWK_8tTNDQeIp_pBHf">
            <a:extLst>
              <a:ext uri="{FF2B5EF4-FFF2-40B4-BE49-F238E27FC236}">
                <a16:creationId xmlns:a16="http://schemas.microsoft.com/office/drawing/2014/main" id="{6C450EE5-A718-4E06-8E97-E87B090B791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057875" y="14884580"/>
            <a:ext cx="6939856" cy="2635810"/>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9C78629D-5C69-4C8F-A588-B7273D9C17B5}"/>
              </a:ext>
            </a:extLst>
          </p:cNvPr>
          <p:cNvSpPr txBox="1"/>
          <p:nvPr/>
        </p:nvSpPr>
        <p:spPr>
          <a:xfrm>
            <a:off x="24671078" y="17401752"/>
            <a:ext cx="888885" cy="64633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2</a:t>
            </a:r>
          </a:p>
        </p:txBody>
      </p:sp>
      <p:sp>
        <p:nvSpPr>
          <p:cNvPr id="28" name="TextBox 27">
            <a:extLst>
              <a:ext uri="{FF2B5EF4-FFF2-40B4-BE49-F238E27FC236}">
                <a16:creationId xmlns:a16="http://schemas.microsoft.com/office/drawing/2014/main" id="{B157649F-1199-4581-BCD4-8EDAD50A0D37}"/>
              </a:ext>
            </a:extLst>
          </p:cNvPr>
          <p:cNvSpPr txBox="1"/>
          <p:nvPr/>
        </p:nvSpPr>
        <p:spPr>
          <a:xfrm>
            <a:off x="25669691" y="17401752"/>
            <a:ext cx="3499532" cy="1200329"/>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MP: 78-79°C</a:t>
            </a:r>
          </a:p>
          <a:p>
            <a:pPr algn="ctr"/>
            <a:r>
              <a:rPr lang="en-US" sz="2400" dirty="0">
                <a:latin typeface="Times New Roman" panose="02020603050405020304" pitchFamily="18" charset="0"/>
                <a:cs typeface="Times New Roman" panose="02020603050405020304" pitchFamily="18" charset="0"/>
              </a:rPr>
              <a:t>47%</a:t>
            </a:r>
          </a:p>
          <a:p>
            <a:pPr algn="ctr"/>
            <a:endParaRPr lang="en-US" sz="2400" dirty="0">
              <a:latin typeface="Times New Roman" panose="02020603050405020304" pitchFamily="18" charset="0"/>
              <a:cs typeface="Times New Roman" panose="02020603050405020304" pitchFamily="18" charset="0"/>
            </a:endParaRPr>
          </a:p>
        </p:txBody>
      </p:sp>
      <p:pic>
        <p:nvPicPr>
          <p:cNvPr id="1034" name="Picture 10" descr="https://lh4.googleusercontent.com/BZbjhsaK4XJ6eWyBSujlm3rMwkCi6iV_FiooVC6fuC6VoT4pPPK55a5yAr46EeNQwc6GG8iKnzHHaCIvx4m0yApv3JVFuuPK_bkmybjy6cURJEm2Mr4S93zmAtLplFKHV9-Or5Gx">
            <a:extLst>
              <a:ext uri="{FF2B5EF4-FFF2-40B4-BE49-F238E27FC236}">
                <a16:creationId xmlns:a16="http://schemas.microsoft.com/office/drawing/2014/main" id="{07423C93-5F9D-418A-A9B5-CF62533CCF9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102331" y="20639609"/>
            <a:ext cx="7713642" cy="199021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lh3.googleusercontent.com/jNdKaChXvI2N1RIehV6J4B1QJrH069xEFpwCbUZmFdAa2NLlfHYIolh8nJfjV1cqxLOHyR31MQuvoTFY8KBPAMha-5FqxCkaKCWtlyBIrogJEPJamZ8NwrdH_smpLMrkLOBQRFM_">
            <a:extLst>
              <a:ext uri="{FF2B5EF4-FFF2-40B4-BE49-F238E27FC236}">
                <a16:creationId xmlns:a16="http://schemas.microsoft.com/office/drawing/2014/main" id="{328DFD8A-D301-4AB2-AEF9-B66FF8CD341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255152" y="20620992"/>
            <a:ext cx="8758248" cy="19228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D0D8AD2D-5DB6-4133-BD5A-7D5C28B3BC80}"/>
              </a:ext>
            </a:extLst>
          </p:cNvPr>
          <p:cNvSpPr txBox="1"/>
          <p:nvPr/>
        </p:nvSpPr>
        <p:spPr>
          <a:xfrm>
            <a:off x="17048535" y="22311562"/>
            <a:ext cx="415498" cy="646331"/>
          </a:xfrm>
          <a:prstGeom prst="rect">
            <a:avLst/>
          </a:prstGeom>
          <a:noFill/>
        </p:spPr>
        <p:txBody>
          <a:bodyPr wrap="none" rtlCol="0">
            <a:spAutoFit/>
          </a:bodyPr>
          <a:lstStyle/>
          <a:p>
            <a:r>
              <a:rPr lang="en-US" sz="3600" b="1" dirty="0">
                <a:latin typeface="Times New Roman" panose="02020603050405020304" pitchFamily="18" charset="0"/>
                <a:cs typeface="Times New Roman" panose="02020603050405020304" pitchFamily="18" charset="0"/>
              </a:rPr>
              <a:t>3</a:t>
            </a:r>
          </a:p>
        </p:txBody>
      </p:sp>
      <p:sp>
        <p:nvSpPr>
          <p:cNvPr id="30" name="TextBox 29">
            <a:extLst>
              <a:ext uri="{FF2B5EF4-FFF2-40B4-BE49-F238E27FC236}">
                <a16:creationId xmlns:a16="http://schemas.microsoft.com/office/drawing/2014/main" id="{8F1F3829-F361-4369-8643-8745F3DFF1AA}"/>
              </a:ext>
            </a:extLst>
          </p:cNvPr>
          <p:cNvSpPr txBox="1"/>
          <p:nvPr/>
        </p:nvSpPr>
        <p:spPr>
          <a:xfrm>
            <a:off x="32727900" y="24701118"/>
            <a:ext cx="184731" cy="1523494"/>
          </a:xfrm>
          <a:prstGeom prst="rect">
            <a:avLst/>
          </a:prstGeom>
          <a:noFill/>
        </p:spPr>
        <p:txBody>
          <a:bodyPr wrap="none" rtlCol="0">
            <a:spAutoFit/>
          </a:bodyPr>
          <a:lstStyle/>
          <a:p>
            <a:endParaRPr lang="en-US" dirty="0"/>
          </a:p>
        </p:txBody>
      </p:sp>
      <p:sp>
        <p:nvSpPr>
          <p:cNvPr id="31" name="TextBox 30">
            <a:extLst>
              <a:ext uri="{FF2B5EF4-FFF2-40B4-BE49-F238E27FC236}">
                <a16:creationId xmlns:a16="http://schemas.microsoft.com/office/drawing/2014/main" id="{9C0128FB-D38A-4D8C-A447-C0623A091433}"/>
              </a:ext>
            </a:extLst>
          </p:cNvPr>
          <p:cNvSpPr txBox="1"/>
          <p:nvPr/>
        </p:nvSpPr>
        <p:spPr>
          <a:xfrm>
            <a:off x="26553079" y="22133710"/>
            <a:ext cx="415498" cy="646331"/>
          </a:xfrm>
          <a:prstGeom prst="rect">
            <a:avLst/>
          </a:prstGeom>
          <a:noFill/>
        </p:spPr>
        <p:txBody>
          <a:bodyPr wrap="none" rtlCol="0">
            <a:spAutoFit/>
          </a:bodyPr>
          <a:lstStyle/>
          <a:p>
            <a:r>
              <a:rPr lang="en-US" sz="3600" b="1" dirty="0">
                <a:latin typeface="Times New Roman" panose="02020603050405020304" pitchFamily="18" charset="0"/>
                <a:cs typeface="Times New Roman" panose="02020603050405020304" pitchFamily="18" charset="0"/>
              </a:rPr>
              <a:t>4</a:t>
            </a:r>
          </a:p>
        </p:txBody>
      </p:sp>
      <p:sp>
        <p:nvSpPr>
          <p:cNvPr id="74" name="TextBox 73">
            <a:extLst>
              <a:ext uri="{FF2B5EF4-FFF2-40B4-BE49-F238E27FC236}">
                <a16:creationId xmlns:a16="http://schemas.microsoft.com/office/drawing/2014/main" id="{1850F51F-AB48-4196-B556-976CCC4B2A5D}"/>
              </a:ext>
            </a:extLst>
          </p:cNvPr>
          <p:cNvSpPr txBox="1"/>
          <p:nvPr/>
        </p:nvSpPr>
        <p:spPr>
          <a:xfrm>
            <a:off x="19044500" y="22456875"/>
            <a:ext cx="2204450" cy="830997"/>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MP: 180-182° C</a:t>
            </a:r>
          </a:p>
          <a:p>
            <a:pPr algn="ctr"/>
            <a:r>
              <a:rPr lang="en-US" sz="2400" dirty="0">
                <a:latin typeface="Times New Roman" panose="02020603050405020304" pitchFamily="18" charset="0"/>
                <a:cs typeface="Times New Roman" panose="02020603050405020304" pitchFamily="18" charset="0"/>
              </a:rPr>
              <a:t>63%</a:t>
            </a:r>
          </a:p>
        </p:txBody>
      </p:sp>
      <p:sp>
        <p:nvSpPr>
          <p:cNvPr id="75" name="TextBox 74">
            <a:extLst>
              <a:ext uri="{FF2B5EF4-FFF2-40B4-BE49-F238E27FC236}">
                <a16:creationId xmlns:a16="http://schemas.microsoft.com/office/drawing/2014/main" id="{39AA4439-E5CE-47D2-8A07-6E30CACF7B25}"/>
              </a:ext>
            </a:extLst>
          </p:cNvPr>
          <p:cNvSpPr txBox="1"/>
          <p:nvPr/>
        </p:nvSpPr>
        <p:spPr>
          <a:xfrm>
            <a:off x="27627941" y="22395173"/>
            <a:ext cx="2438488" cy="830997"/>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MP: Not collected</a:t>
            </a:r>
          </a:p>
          <a:p>
            <a:pPr algn="ctr"/>
            <a:r>
              <a:rPr lang="en-US" sz="2400" dirty="0">
                <a:latin typeface="Times New Roman" panose="02020603050405020304" pitchFamily="18" charset="0"/>
                <a:cs typeface="Times New Roman" panose="02020603050405020304" pitchFamily="18" charset="0"/>
              </a:rPr>
              <a:t>0% </a:t>
            </a:r>
          </a:p>
        </p:txBody>
      </p:sp>
      <p:sp>
        <p:nvSpPr>
          <p:cNvPr id="76" name="TextBox 75">
            <a:extLst>
              <a:ext uri="{FF2B5EF4-FFF2-40B4-BE49-F238E27FC236}">
                <a16:creationId xmlns:a16="http://schemas.microsoft.com/office/drawing/2014/main" id="{644B0D3D-F433-441D-B354-815F16841FF9}"/>
              </a:ext>
            </a:extLst>
          </p:cNvPr>
          <p:cNvSpPr txBox="1"/>
          <p:nvPr/>
        </p:nvSpPr>
        <p:spPr>
          <a:xfrm>
            <a:off x="13716001" y="23335946"/>
            <a:ext cx="17240250" cy="1754326"/>
          </a:xfrm>
          <a:prstGeom prst="rect">
            <a:avLst/>
          </a:prstGeom>
          <a:noFill/>
        </p:spPr>
        <p:txBody>
          <a:bodyPr wrap="square" rtlCol="0">
            <a:spAutoFit/>
          </a:bodyPr>
          <a:lstStyle/>
          <a:p>
            <a:r>
              <a:rPr lang="en-US" sz="3600" u="sng" dirty="0">
                <a:latin typeface="Times New Roman" panose="02020603050405020304" pitchFamily="18" charset="0"/>
                <a:cs typeface="Times New Roman" panose="02020603050405020304" pitchFamily="18" charset="0"/>
              </a:rPr>
              <a:t>Grignard:</a:t>
            </a:r>
          </a:p>
          <a:p>
            <a:r>
              <a:rPr lang="en-US" sz="3600" dirty="0">
                <a:latin typeface="Times New Roman" panose="02020603050405020304" pitchFamily="18" charset="0"/>
                <a:cs typeface="Times New Roman" panose="02020603050405020304" pitchFamily="18" charset="0"/>
              </a:rPr>
              <a:t>The light orange crystals </a:t>
            </a:r>
            <a:r>
              <a:rPr lang="en-US" sz="3600" b="1"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had IR peaks at 2842, 2560, 1922 cm</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These peaks suggested that the p-</a:t>
            </a:r>
            <a:r>
              <a:rPr lang="en-US" sz="3600" dirty="0" err="1">
                <a:latin typeface="Times New Roman" panose="02020603050405020304" pitchFamily="18" charset="0"/>
                <a:cs typeface="Times New Roman" panose="02020603050405020304" pitchFamily="18" charset="0"/>
              </a:rPr>
              <a:t>anisic</a:t>
            </a:r>
            <a:r>
              <a:rPr lang="en-US" sz="3600" dirty="0">
                <a:latin typeface="Times New Roman" panose="02020603050405020304" pitchFamily="18" charset="0"/>
                <a:cs typeface="Times New Roman" panose="02020603050405020304" pitchFamily="18" charset="0"/>
              </a:rPr>
              <a:t> acid was the major product.</a:t>
            </a:r>
          </a:p>
        </p:txBody>
      </p:sp>
      <p:sp>
        <p:nvSpPr>
          <p:cNvPr id="77" name="TextBox 76">
            <a:extLst>
              <a:ext uri="{FF2B5EF4-FFF2-40B4-BE49-F238E27FC236}">
                <a16:creationId xmlns:a16="http://schemas.microsoft.com/office/drawing/2014/main" id="{18B7B7D3-43D4-463B-B731-D5845864F990}"/>
              </a:ext>
            </a:extLst>
          </p:cNvPr>
          <p:cNvSpPr txBox="1"/>
          <p:nvPr/>
        </p:nvSpPr>
        <p:spPr>
          <a:xfrm>
            <a:off x="13804014" y="25966459"/>
            <a:ext cx="5884407" cy="5632311"/>
          </a:xfrm>
          <a:prstGeom prst="rect">
            <a:avLst/>
          </a:prstGeom>
          <a:noFill/>
        </p:spPr>
        <p:txBody>
          <a:bodyPr wrap="square" rtlCol="0">
            <a:spAutoFit/>
          </a:bodyPr>
          <a:lstStyle/>
          <a:p>
            <a:r>
              <a:rPr lang="en-US" sz="3600" u="sng" dirty="0">
                <a:latin typeface="Times New Roman" panose="02020603050405020304" pitchFamily="18" charset="0"/>
                <a:cs typeface="Times New Roman" panose="02020603050405020304" pitchFamily="18" charset="0"/>
              </a:rPr>
              <a:t>Final product:</a:t>
            </a:r>
            <a:endParaRPr lang="en-US" sz="3600" dirty="0">
              <a:latin typeface="Times New Roman" panose="02020603050405020304" pitchFamily="18" charset="0"/>
              <a:cs typeface="Times New Roman" panose="02020603050405020304" pitchFamily="18" charset="0"/>
            </a:endParaRPr>
          </a:p>
          <a:p>
            <a:pPr algn="just"/>
            <a:r>
              <a:rPr lang="en-US" sz="3600" dirty="0">
                <a:latin typeface="Times New Roman" panose="02020603050405020304" pitchFamily="18" charset="0"/>
                <a:cs typeface="Times New Roman" panose="02020603050405020304" pitchFamily="18" charset="0"/>
              </a:rPr>
              <a:t>The black sludge </a:t>
            </a:r>
            <a:r>
              <a:rPr lang="en-US" sz="3600" b="1" dirty="0">
                <a:latin typeface="Times New Roman" panose="02020603050405020304" pitchFamily="18" charset="0"/>
                <a:cs typeface="Times New Roman" panose="02020603050405020304" pitchFamily="18" charset="0"/>
              </a:rPr>
              <a:t>(4)</a:t>
            </a:r>
            <a:r>
              <a:rPr lang="en-US" sz="3600" dirty="0">
                <a:latin typeface="Times New Roman" panose="02020603050405020304" pitchFamily="18" charset="0"/>
                <a:cs typeface="Times New Roman" panose="02020603050405020304" pitchFamily="18" charset="0"/>
              </a:rPr>
              <a:t> had an IR spec showing a surprisingly intense peak right around 3000 cm</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 indicating it was likely not our expected product. NMR showed the peaks for toluene, which was the solvent used in the reaction.</a:t>
            </a:r>
          </a:p>
          <a:p>
            <a:endParaRPr lang="en-US" sz="3600"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58E8ECA2-3B71-4E68-AECE-5241D3062660}"/>
              </a:ext>
            </a:extLst>
          </p:cNvPr>
          <p:cNvSpPr txBox="1"/>
          <p:nvPr/>
        </p:nvSpPr>
        <p:spPr>
          <a:xfrm>
            <a:off x="19600408" y="31615088"/>
            <a:ext cx="11355841" cy="1200329"/>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Figure 4: </a:t>
            </a:r>
            <a:r>
              <a:rPr lang="en-US" sz="3600" dirty="0">
                <a:latin typeface="Times New Roman" panose="02020603050405020304" pitchFamily="18" charset="0"/>
                <a:cs typeface="Times New Roman" panose="02020603050405020304" pitchFamily="18" charset="0"/>
              </a:rPr>
              <a:t> </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H-NMR of the final product of the esterification.</a:t>
            </a:r>
            <a:endParaRPr lang="en-US" sz="3600" b="1" dirty="0">
              <a:latin typeface="Times New Roman" panose="02020603050405020304" pitchFamily="18" charset="0"/>
              <a:cs typeface="Times New Roman" panose="02020603050405020304" pitchFamily="18" charset="0"/>
            </a:endParaRPr>
          </a:p>
          <a:p>
            <a:endParaRPr lang="en-US" sz="3600"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48A991E-1D88-46C6-9F43-846EF30668B4}"/>
              </a:ext>
            </a:extLst>
          </p:cNvPr>
          <p:cNvSpPr txBox="1"/>
          <p:nvPr/>
        </p:nvSpPr>
        <p:spPr>
          <a:xfrm>
            <a:off x="31551372" y="31127770"/>
            <a:ext cx="11273028" cy="1446550"/>
          </a:xfrm>
          <a:prstGeom prst="rect">
            <a:avLst/>
          </a:prstGeom>
          <a:solidFill>
            <a:schemeClr val="bg1"/>
          </a:solidFill>
        </p:spPr>
        <p:txBody>
          <a:bodyPr wrap="square" rtlCol="0">
            <a:spAutoFit/>
          </a:bodyPr>
          <a:lstStyle/>
          <a:p>
            <a:pPr algn="ctr"/>
            <a:endParaRPr lang="en-US" sz="2800" dirty="0">
              <a:latin typeface="Times New Roman" panose="02020603050405020304" pitchFamily="18" charset="0"/>
              <a:cs typeface="Times New Roman" panose="02020603050405020304" pitchFamily="18" charset="0"/>
            </a:endParaRPr>
          </a:p>
          <a:p>
            <a:pPr algn="ctr"/>
            <a:r>
              <a:rPr lang="en-US" sz="2800" dirty="0">
                <a:latin typeface="Times New Roman" panose="02020603050405020304" pitchFamily="18" charset="0"/>
                <a:cs typeface="Times New Roman" panose="02020603050405020304" pitchFamily="18" charset="0"/>
              </a:rPr>
              <a:t>Total </a:t>
            </a:r>
            <a:r>
              <a:rPr lang="en-US" sz="3200" dirty="0">
                <a:latin typeface="Times New Roman" panose="02020603050405020304" pitchFamily="18" charset="0"/>
                <a:cs typeface="Times New Roman" panose="02020603050405020304" pitchFamily="18" charset="0"/>
              </a:rPr>
              <a:t>Cost of Project</a:t>
            </a:r>
            <a:r>
              <a:rPr lang="en-US" sz="2800" dirty="0">
                <a:latin typeface="Times New Roman" panose="02020603050405020304" pitchFamily="18" charset="0"/>
                <a:cs typeface="Times New Roman" panose="02020603050405020304" pitchFamily="18" charset="0"/>
              </a:rPr>
              <a:t>: $1602.65</a:t>
            </a:r>
          </a:p>
          <a:p>
            <a:pPr algn="ctr"/>
            <a:endParaRPr lang="en-US" sz="2800" dirty="0">
              <a:latin typeface="Times New Roman" panose="02020603050405020304" pitchFamily="18" charset="0"/>
              <a:cs typeface="Times New Roman" panose="02020603050405020304" pitchFamily="18" charset="0"/>
            </a:endParaRPr>
          </a:p>
        </p:txBody>
      </p:sp>
      <p:sp>
        <p:nvSpPr>
          <p:cNvPr id="14336" name="TextBox 14335">
            <a:extLst>
              <a:ext uri="{FF2B5EF4-FFF2-40B4-BE49-F238E27FC236}">
                <a16:creationId xmlns:a16="http://schemas.microsoft.com/office/drawing/2014/main" id="{C81EEE4E-4B40-4349-9078-C7C95F672E22}"/>
              </a:ext>
            </a:extLst>
          </p:cNvPr>
          <p:cNvSpPr txBox="1"/>
          <p:nvPr/>
        </p:nvSpPr>
        <p:spPr>
          <a:xfrm>
            <a:off x="14054646" y="5920843"/>
            <a:ext cx="1158536" cy="1523494"/>
          </a:xfrm>
          <a:prstGeom prst="rect">
            <a:avLst/>
          </a:prstGeom>
          <a:solidFill>
            <a:schemeClr val="bg1"/>
          </a:solidFill>
        </p:spPr>
        <p:txBody>
          <a:bodyPr wrap="square" rtlCol="0">
            <a:spAutoFit/>
          </a:bodyPr>
          <a:lstStyle/>
          <a:p>
            <a:endParaRPr lang="en-US" dirty="0"/>
          </a:p>
        </p:txBody>
      </p:sp>
      <p:sp>
        <p:nvSpPr>
          <p:cNvPr id="14356" name="TextBox 14355">
            <a:extLst>
              <a:ext uri="{FF2B5EF4-FFF2-40B4-BE49-F238E27FC236}">
                <a16:creationId xmlns:a16="http://schemas.microsoft.com/office/drawing/2014/main" id="{7106BE3D-1757-44E6-8BA4-226E79E10E90}"/>
              </a:ext>
            </a:extLst>
          </p:cNvPr>
          <p:cNvSpPr txBox="1"/>
          <p:nvPr/>
        </p:nvSpPr>
        <p:spPr>
          <a:xfrm>
            <a:off x="18094484" y="5900526"/>
            <a:ext cx="515108" cy="1523494"/>
          </a:xfrm>
          <a:prstGeom prst="rect">
            <a:avLst/>
          </a:prstGeom>
          <a:solidFill>
            <a:schemeClr val="bg1"/>
          </a:solidFill>
        </p:spPr>
        <p:txBody>
          <a:bodyPr wrap="square" rtlCol="0">
            <a:spAutoFit/>
          </a:bodyPr>
          <a:lstStyle/>
          <a:p>
            <a:endParaRPr lang="en-US" dirty="0"/>
          </a:p>
        </p:txBody>
      </p:sp>
      <p:sp>
        <p:nvSpPr>
          <p:cNvPr id="14359" name="TextBox 14358">
            <a:extLst>
              <a:ext uri="{FF2B5EF4-FFF2-40B4-BE49-F238E27FC236}">
                <a16:creationId xmlns:a16="http://schemas.microsoft.com/office/drawing/2014/main" id="{B79AF5E5-E07F-4ED1-9BEF-8E22A3B4CA0B}"/>
              </a:ext>
            </a:extLst>
          </p:cNvPr>
          <p:cNvSpPr txBox="1"/>
          <p:nvPr/>
        </p:nvSpPr>
        <p:spPr>
          <a:xfrm>
            <a:off x="22593882" y="5907759"/>
            <a:ext cx="673887" cy="1523494"/>
          </a:xfrm>
          <a:prstGeom prst="rect">
            <a:avLst/>
          </a:prstGeom>
          <a:solidFill>
            <a:schemeClr val="bg1"/>
          </a:solidFill>
        </p:spPr>
        <p:txBody>
          <a:bodyPr wrap="square" rtlCol="0">
            <a:spAutoFit/>
          </a:bodyPr>
          <a:lstStyle/>
          <a:p>
            <a:endParaRPr lang="en-US" dirty="0"/>
          </a:p>
        </p:txBody>
      </p:sp>
      <p:sp>
        <p:nvSpPr>
          <p:cNvPr id="14367" name="TextBox 14366">
            <a:extLst>
              <a:ext uri="{FF2B5EF4-FFF2-40B4-BE49-F238E27FC236}">
                <a16:creationId xmlns:a16="http://schemas.microsoft.com/office/drawing/2014/main" id="{DAF2B643-2F88-4668-9E37-17EAD61442A4}"/>
              </a:ext>
            </a:extLst>
          </p:cNvPr>
          <p:cNvSpPr txBox="1"/>
          <p:nvPr/>
        </p:nvSpPr>
        <p:spPr>
          <a:xfrm>
            <a:off x="28002643" y="6423108"/>
            <a:ext cx="926539" cy="1523494"/>
          </a:xfrm>
          <a:prstGeom prst="rect">
            <a:avLst/>
          </a:prstGeom>
          <a:solidFill>
            <a:schemeClr val="bg1"/>
          </a:solidFill>
        </p:spPr>
        <p:txBody>
          <a:bodyPr wrap="square" rtlCol="0">
            <a:spAutoFit/>
          </a:bodyPr>
          <a:lstStyle/>
          <a:p>
            <a:endParaRPr lang="en-US" dirty="0"/>
          </a:p>
        </p:txBody>
      </p:sp>
      <p:sp>
        <p:nvSpPr>
          <p:cNvPr id="14370" name="TextBox 14369">
            <a:extLst>
              <a:ext uri="{FF2B5EF4-FFF2-40B4-BE49-F238E27FC236}">
                <a16:creationId xmlns:a16="http://schemas.microsoft.com/office/drawing/2014/main" id="{7C4324B8-6D28-4DC8-92A5-BA0A9506F8C7}"/>
              </a:ext>
            </a:extLst>
          </p:cNvPr>
          <p:cNvSpPr txBox="1"/>
          <p:nvPr/>
        </p:nvSpPr>
        <p:spPr>
          <a:xfrm>
            <a:off x="17256284" y="9326216"/>
            <a:ext cx="525689" cy="923330"/>
          </a:xfrm>
          <a:prstGeom prst="rect">
            <a:avLst/>
          </a:prstGeom>
          <a:solidFill>
            <a:schemeClr val="bg1"/>
          </a:solidFill>
        </p:spPr>
        <p:txBody>
          <a:bodyPr wrap="square" rtlCol="0">
            <a:spAutoFit/>
          </a:bodyPr>
          <a:lstStyle/>
          <a:p>
            <a:endParaRPr lang="en-US" sz="5400" dirty="0"/>
          </a:p>
        </p:txBody>
      </p:sp>
      <p:sp>
        <p:nvSpPr>
          <p:cNvPr id="14371" name="TextBox 14370">
            <a:extLst>
              <a:ext uri="{FF2B5EF4-FFF2-40B4-BE49-F238E27FC236}">
                <a16:creationId xmlns:a16="http://schemas.microsoft.com/office/drawing/2014/main" id="{C41A93AA-3C83-486F-A26D-7C3E93040C77}"/>
              </a:ext>
            </a:extLst>
          </p:cNvPr>
          <p:cNvSpPr txBox="1"/>
          <p:nvPr/>
        </p:nvSpPr>
        <p:spPr>
          <a:xfrm>
            <a:off x="21501717" y="9310429"/>
            <a:ext cx="556158" cy="707886"/>
          </a:xfrm>
          <a:prstGeom prst="rect">
            <a:avLst/>
          </a:prstGeom>
          <a:solidFill>
            <a:schemeClr val="bg1"/>
          </a:solidFill>
        </p:spPr>
        <p:txBody>
          <a:bodyPr wrap="square" rtlCol="0">
            <a:spAutoFit/>
          </a:bodyPr>
          <a:lstStyle/>
          <a:p>
            <a:endParaRPr lang="en-US" sz="4000" dirty="0"/>
          </a:p>
        </p:txBody>
      </p:sp>
      <p:sp>
        <p:nvSpPr>
          <p:cNvPr id="14372" name="TextBox 14371">
            <a:extLst>
              <a:ext uri="{FF2B5EF4-FFF2-40B4-BE49-F238E27FC236}">
                <a16:creationId xmlns:a16="http://schemas.microsoft.com/office/drawing/2014/main" id="{8ECE1F2D-F644-44D6-85D2-0DE3B7F83102}"/>
              </a:ext>
            </a:extLst>
          </p:cNvPr>
          <p:cNvSpPr txBox="1"/>
          <p:nvPr/>
        </p:nvSpPr>
        <p:spPr>
          <a:xfrm>
            <a:off x="15978963" y="6382935"/>
            <a:ext cx="1182004" cy="477054"/>
          </a:xfrm>
          <a:prstGeom prst="rect">
            <a:avLst/>
          </a:prstGeom>
          <a:noFill/>
        </p:spPr>
        <p:txBody>
          <a:bodyPr wrap="square" rtlCol="0">
            <a:spAutoFit/>
          </a:bodyPr>
          <a:lstStyle/>
          <a:p>
            <a:r>
              <a:rPr lang="en-US" sz="2500" b="1" dirty="0">
                <a:latin typeface="Times New Roman" panose="02020603050405020304" pitchFamily="18" charset="0"/>
                <a:cs typeface="Times New Roman" panose="02020603050405020304" pitchFamily="18" charset="0"/>
              </a:rPr>
              <a:t>Step 1</a:t>
            </a:r>
          </a:p>
        </p:txBody>
      </p:sp>
      <p:sp>
        <p:nvSpPr>
          <p:cNvPr id="14375" name="TextBox 14374">
            <a:extLst>
              <a:ext uri="{FF2B5EF4-FFF2-40B4-BE49-F238E27FC236}">
                <a16:creationId xmlns:a16="http://schemas.microsoft.com/office/drawing/2014/main" id="{D0CD6C1E-4B2F-4BCE-B1A5-5F088234E12A}"/>
              </a:ext>
            </a:extLst>
          </p:cNvPr>
          <p:cNvSpPr txBox="1"/>
          <p:nvPr/>
        </p:nvSpPr>
        <p:spPr>
          <a:xfrm>
            <a:off x="20563300" y="7024791"/>
            <a:ext cx="1242874" cy="477054"/>
          </a:xfrm>
          <a:prstGeom prst="rect">
            <a:avLst/>
          </a:prstGeom>
          <a:noFill/>
        </p:spPr>
        <p:txBody>
          <a:bodyPr wrap="square" rtlCol="0">
            <a:spAutoFit/>
          </a:bodyPr>
          <a:lstStyle/>
          <a:p>
            <a:r>
              <a:rPr lang="en-US" sz="2500" b="1" dirty="0">
                <a:latin typeface="Times New Roman" panose="02020603050405020304" pitchFamily="18" charset="0"/>
                <a:cs typeface="Times New Roman" panose="02020603050405020304" pitchFamily="18" charset="0"/>
              </a:rPr>
              <a:t>Step 2</a:t>
            </a:r>
          </a:p>
        </p:txBody>
      </p:sp>
      <p:sp>
        <p:nvSpPr>
          <p:cNvPr id="14376" name="TextBox 14375">
            <a:extLst>
              <a:ext uri="{FF2B5EF4-FFF2-40B4-BE49-F238E27FC236}">
                <a16:creationId xmlns:a16="http://schemas.microsoft.com/office/drawing/2014/main" id="{09AD7D0B-A403-4B9D-92FB-7ABA26199016}"/>
              </a:ext>
            </a:extLst>
          </p:cNvPr>
          <p:cNvSpPr txBox="1"/>
          <p:nvPr/>
        </p:nvSpPr>
        <p:spPr>
          <a:xfrm>
            <a:off x="19007747" y="9315050"/>
            <a:ext cx="1834256" cy="477054"/>
          </a:xfrm>
          <a:prstGeom prst="rect">
            <a:avLst/>
          </a:prstGeom>
          <a:noFill/>
        </p:spPr>
        <p:txBody>
          <a:bodyPr wrap="square" rtlCol="0">
            <a:spAutoFit/>
          </a:bodyPr>
          <a:lstStyle/>
          <a:p>
            <a:r>
              <a:rPr lang="en-US" sz="2500" b="1" dirty="0">
                <a:latin typeface="Times New Roman" panose="02020603050405020304" pitchFamily="18" charset="0"/>
                <a:cs typeface="Times New Roman" panose="02020603050405020304" pitchFamily="18" charset="0"/>
              </a:rPr>
              <a:t>Step 3</a:t>
            </a:r>
          </a:p>
        </p:txBody>
      </p:sp>
      <p:sp>
        <p:nvSpPr>
          <p:cNvPr id="14378" name="TextBox 14377">
            <a:extLst>
              <a:ext uri="{FF2B5EF4-FFF2-40B4-BE49-F238E27FC236}">
                <a16:creationId xmlns:a16="http://schemas.microsoft.com/office/drawing/2014/main" id="{D7848B06-108C-4A37-9469-61F254CE5536}"/>
              </a:ext>
            </a:extLst>
          </p:cNvPr>
          <p:cNvSpPr txBox="1"/>
          <p:nvPr/>
        </p:nvSpPr>
        <p:spPr>
          <a:xfrm>
            <a:off x="25115520" y="8149304"/>
            <a:ext cx="1274752" cy="477054"/>
          </a:xfrm>
          <a:prstGeom prst="rect">
            <a:avLst/>
          </a:prstGeom>
          <a:noFill/>
        </p:spPr>
        <p:txBody>
          <a:bodyPr wrap="square" rtlCol="0">
            <a:spAutoFit/>
          </a:bodyPr>
          <a:lstStyle/>
          <a:p>
            <a:r>
              <a:rPr lang="en-US" sz="2500" b="1" dirty="0">
                <a:latin typeface="Times New Roman" panose="02020603050405020304" pitchFamily="18" charset="0"/>
                <a:cs typeface="Times New Roman" panose="02020603050405020304" pitchFamily="18" charset="0"/>
              </a:rPr>
              <a:t>Step 4</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TotalTime>
  <Words>737</Words>
  <Application>Microsoft Office PowerPoint</Application>
  <PresentationFormat>Custom</PresentationFormat>
  <Paragraphs>63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Times New Roman</vt:lpstr>
      <vt:lpstr>Wingdings</vt:lpstr>
      <vt:lpstr>ヒラギノ角ゴ Pro W3</vt:lpstr>
      <vt:lpstr>Default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Trey Patno</dc:creator>
  <cp:lastModifiedBy>Amanda Gaudreault</cp:lastModifiedBy>
  <cp:revision>27</cp:revision>
  <dcterms:modified xsi:type="dcterms:W3CDTF">2018-05-04T18:06:05Z</dcterms:modified>
</cp:coreProperties>
</file>