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63" r:id="rId2"/>
  </p:sldIdLst>
  <p:sldSz cx="51206400" cy="32918400"/>
  <p:notesSz cx="6858000" cy="9144000"/>
  <p:defaultTextStyle>
    <a:defPPr>
      <a:defRPr lang="en-US"/>
    </a:defPPr>
    <a:lvl1pPr algn="l" defTabSz="2403475" rtl="0" eaLnBrk="0" fontAlgn="base" hangingPunct="0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2403475" indent="-1946275" algn="l" defTabSz="2403475" rtl="0" eaLnBrk="0" fontAlgn="base" hangingPunct="0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4806950" indent="-3892550" algn="l" defTabSz="2403475" rtl="0" eaLnBrk="0" fontAlgn="base" hangingPunct="0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7210425" indent="-5838825" algn="l" defTabSz="2403475" rtl="0" eaLnBrk="0" fontAlgn="base" hangingPunct="0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9613900" indent="-7785100" algn="l" defTabSz="2403475" rtl="0" eaLnBrk="0" fontAlgn="base" hangingPunct="0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95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95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95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95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632">
          <p15:clr>
            <a:srgbClr val="A4A3A4"/>
          </p15:clr>
        </p15:guide>
        <p15:guide id="2" orient="horz" pos="10416">
          <p15:clr>
            <a:srgbClr val="A4A3A4"/>
          </p15:clr>
        </p15:guide>
        <p15:guide id="3" pos="576">
          <p15:clr>
            <a:srgbClr val="A4A3A4"/>
          </p15:clr>
        </p15:guide>
        <p15:guide id="4" pos="31656">
          <p15:clr>
            <a:srgbClr val="A4A3A4"/>
          </p15:clr>
        </p15:guide>
        <p15:guide id="5" pos="16176">
          <p15:clr>
            <a:srgbClr val="A4A3A4"/>
          </p15:clr>
        </p15:guide>
        <p15:guide id="6" pos="9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DD"/>
    <a:srgbClr val="FFFFC5"/>
    <a:srgbClr val="FFFFE7"/>
    <a:srgbClr val="FFFF99"/>
    <a:srgbClr val="EEDCBC"/>
    <a:srgbClr val="E8D1A7"/>
    <a:srgbClr val="E6E6E6"/>
    <a:srgbClr val="FBC5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15"/>
    <p:restoredTop sz="94671"/>
  </p:normalViewPr>
  <p:slideViewPr>
    <p:cSldViewPr snapToGrid="0">
      <p:cViewPr>
        <p:scale>
          <a:sx n="20" d="100"/>
          <a:sy n="20" d="100"/>
        </p:scale>
        <p:origin x="416" y="88"/>
      </p:cViewPr>
      <p:guideLst>
        <p:guide orient="horz" pos="19632"/>
        <p:guide orient="horz" pos="10416"/>
        <p:guide pos="576"/>
        <p:guide pos="31656"/>
        <p:guide pos="16176"/>
        <p:guide pos="98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6BCF218A-F24D-4BF4-9C44-38AFFF10AB9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33BCC65-0A94-4941-8B7A-C40809DB43D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602185DB-3AA2-4230-B33E-28F3DE59EC80}" type="datetimeFigureOut">
              <a:rPr lang="en-US"/>
              <a:pPr>
                <a:defRPr/>
              </a:pPr>
              <a:t>5/16/18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DE7D16A0-0DC7-44A1-971B-6AC689661B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1143000"/>
            <a:ext cx="48006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19E307FD-7423-4773-88D4-5624069CEE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078B9F0-C0B9-432F-89AB-99ED9D10AE5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24345DF-69BC-4090-93E6-A21929EB60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165A22D-65E4-4716-9C81-50448EC2636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>
            <a:extLst>
              <a:ext uri="{FF2B5EF4-FFF2-40B4-BE49-F238E27FC236}">
                <a16:creationId xmlns:a16="http://schemas.microsoft.com/office/drawing/2014/main" xmlns="" id="{DA774254-A3F1-460F-AA12-F304522105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>
            <a:extLst>
              <a:ext uri="{FF2B5EF4-FFF2-40B4-BE49-F238E27FC236}">
                <a16:creationId xmlns:a16="http://schemas.microsoft.com/office/drawing/2014/main" xmlns="" id="{C457E17F-E0E5-47FC-B7FD-EDB24AF58A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xmlns="" id="{479E752B-AEBF-4890-8731-164FC5CD07E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74668E1-2492-40E5-87D2-175903FF6DBF}" type="slidenum">
              <a:rPr lang="en-US" altLang="en-US" smtClean="0">
                <a:solidFill>
                  <a:srgbClr val="000000"/>
                </a:solidFill>
              </a:rPr>
              <a:pPr/>
              <a:t>1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40480" y="10226042"/>
            <a:ext cx="43525440" cy="7056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80960" y="18653760"/>
            <a:ext cx="3584448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4035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8070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2106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6141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017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4421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68248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92283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7CF8C04-0C65-4D06-BF92-072140AA8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3B1EC-9389-4991-BD4A-47C51AF47D6F}" type="datetime1">
              <a:rPr lang="en-US" altLang="en-US"/>
              <a:pPr>
                <a:defRPr/>
              </a:pPr>
              <a:t>5/16/18</a:t>
            </a:fld>
            <a:endParaRPr lang="en-US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CDC8AFD-75CE-4DF8-A826-BE6BE18A4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277AE0B-7F41-47CE-AE62-0B8F63CBE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1E33F-E0A8-44A6-B9B6-5DE1503EC7A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43251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65FD90E-76F7-46D8-88BF-EDD9CED57A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78D3C-569C-4BFD-851C-B4DDFF34331A}" type="datetime1">
              <a:rPr lang="en-US" altLang="en-US"/>
              <a:pPr>
                <a:defRPr/>
              </a:pPr>
              <a:t>5/16/18</a:t>
            </a:fld>
            <a:endParaRPr lang="en-US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0A1C740-F526-4F3C-9082-5A59DE38F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63E5C46-C669-4A89-80D3-5288FC94D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045E97-A7C1-4B8C-800E-6B8B4E33C18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07268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4953" y="21153122"/>
            <a:ext cx="43525440" cy="6537960"/>
          </a:xfrm>
        </p:spPr>
        <p:txBody>
          <a:bodyPr anchor="t"/>
          <a:lstStyle>
            <a:lvl1pPr algn="l">
              <a:defRPr sz="21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44953" y="13952225"/>
            <a:ext cx="43525440" cy="7200898"/>
          </a:xfrm>
        </p:spPr>
        <p:txBody>
          <a:bodyPr anchor="b"/>
          <a:lstStyle>
            <a:lvl1pPr marL="0" indent="0">
              <a:buNone/>
              <a:defRPr sz="10500">
                <a:solidFill>
                  <a:schemeClr val="tx1">
                    <a:tint val="75000"/>
                  </a:schemeClr>
                </a:solidFill>
              </a:defRPr>
            </a:lvl1pPr>
            <a:lvl2pPr marL="2403546" indent="0">
              <a:buNone/>
              <a:defRPr sz="9500">
                <a:solidFill>
                  <a:schemeClr val="tx1">
                    <a:tint val="75000"/>
                  </a:schemeClr>
                </a:solidFill>
              </a:defRPr>
            </a:lvl2pPr>
            <a:lvl3pPr marL="4807092" indent="0"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3pPr>
            <a:lvl4pPr marL="7210638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4pPr>
            <a:lvl5pPr marL="9614184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5pPr>
            <a:lvl6pPr marL="12017731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6pPr>
            <a:lvl7pPr marL="14421277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7pPr>
            <a:lvl8pPr marL="16824823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8pPr>
            <a:lvl9pPr marL="19228369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CEF3C3F-7195-444F-AA72-C4807E4BE8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5CD81-5D1F-4EC6-AD3A-77EA40C944C2}" type="datetime1">
              <a:rPr lang="en-US" altLang="en-US"/>
              <a:pPr>
                <a:defRPr/>
              </a:pPr>
              <a:t>5/16/18</a:t>
            </a:fld>
            <a:endParaRPr lang="en-US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BCC72E2-3382-46AA-9C87-B6C2B68EA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0A52F4D-AD3E-409F-A8CD-9C2C050FD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D291A-8E06-450B-81AF-B9E615A06D4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138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39573" y="36865560"/>
            <a:ext cx="128611627" cy="104279702"/>
          </a:xfrm>
        </p:spPr>
        <p:txBody>
          <a:bodyPr/>
          <a:lstStyle>
            <a:lvl1pPr>
              <a:defRPr sz="14700"/>
            </a:lvl1pPr>
            <a:lvl2pPr>
              <a:defRPr sz="12600"/>
            </a:lvl2pPr>
            <a:lvl3pPr>
              <a:defRPr sz="10500"/>
            </a:lvl3pPr>
            <a:lvl4pPr>
              <a:defRPr sz="9500"/>
            </a:lvl4pPr>
            <a:lvl5pPr>
              <a:defRPr sz="9500"/>
            </a:lvl5pPr>
            <a:lvl6pPr>
              <a:defRPr sz="9500"/>
            </a:lvl6pPr>
            <a:lvl7pPr>
              <a:defRPr sz="9500"/>
            </a:lvl7pPr>
            <a:lvl8pPr>
              <a:defRPr sz="9500"/>
            </a:lvl8pPr>
            <a:lvl9pPr>
              <a:defRPr sz="9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3804643" y="36865560"/>
            <a:ext cx="128611633" cy="104279702"/>
          </a:xfrm>
        </p:spPr>
        <p:txBody>
          <a:bodyPr/>
          <a:lstStyle>
            <a:lvl1pPr>
              <a:defRPr sz="14700"/>
            </a:lvl1pPr>
            <a:lvl2pPr>
              <a:defRPr sz="12600"/>
            </a:lvl2pPr>
            <a:lvl3pPr>
              <a:defRPr sz="10500"/>
            </a:lvl3pPr>
            <a:lvl4pPr>
              <a:defRPr sz="9500"/>
            </a:lvl4pPr>
            <a:lvl5pPr>
              <a:defRPr sz="9500"/>
            </a:lvl5pPr>
            <a:lvl6pPr>
              <a:defRPr sz="9500"/>
            </a:lvl6pPr>
            <a:lvl7pPr>
              <a:defRPr sz="9500"/>
            </a:lvl7pPr>
            <a:lvl8pPr>
              <a:defRPr sz="9500"/>
            </a:lvl8pPr>
            <a:lvl9pPr>
              <a:defRPr sz="9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5E83CDFD-A9B4-47A9-9682-67DFB51F38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D30F5-5DBE-404C-9A1D-058EB02CABAE}" type="datetime1">
              <a:rPr lang="en-US" altLang="en-US"/>
              <a:pPr>
                <a:defRPr/>
              </a:pPr>
              <a:t>5/16/18</a:t>
            </a:fld>
            <a:endParaRPr lang="en-US" alt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DCD3FC46-7CF8-43B1-9784-086216C10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451432AF-8460-446E-B380-580DEE392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3B5BF-CFC6-4006-9CE9-34214F5D813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90019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0" y="1318262"/>
            <a:ext cx="4608576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0" y="7368542"/>
            <a:ext cx="22625053" cy="3070858"/>
          </a:xfrm>
        </p:spPr>
        <p:txBody>
          <a:bodyPr anchor="b"/>
          <a:lstStyle>
            <a:lvl1pPr marL="0" indent="0">
              <a:buNone/>
              <a:defRPr sz="12600" b="1"/>
            </a:lvl1pPr>
            <a:lvl2pPr marL="2403546" indent="0">
              <a:buNone/>
              <a:defRPr sz="10500" b="1"/>
            </a:lvl2pPr>
            <a:lvl3pPr marL="4807092" indent="0">
              <a:buNone/>
              <a:defRPr sz="9500" b="1"/>
            </a:lvl3pPr>
            <a:lvl4pPr marL="7210638" indent="0">
              <a:buNone/>
              <a:defRPr sz="8400" b="1"/>
            </a:lvl4pPr>
            <a:lvl5pPr marL="9614184" indent="0">
              <a:buNone/>
              <a:defRPr sz="8400" b="1"/>
            </a:lvl5pPr>
            <a:lvl6pPr marL="12017731" indent="0">
              <a:buNone/>
              <a:defRPr sz="8400" b="1"/>
            </a:lvl6pPr>
            <a:lvl7pPr marL="14421277" indent="0">
              <a:buNone/>
              <a:defRPr sz="8400" b="1"/>
            </a:lvl7pPr>
            <a:lvl8pPr marL="16824823" indent="0">
              <a:buNone/>
              <a:defRPr sz="8400" b="1"/>
            </a:lvl8pPr>
            <a:lvl9pPr marL="19228369" indent="0">
              <a:buNone/>
              <a:defRPr sz="8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0320" y="10439400"/>
            <a:ext cx="22625053" cy="18966182"/>
          </a:xfrm>
        </p:spPr>
        <p:txBody>
          <a:bodyPr/>
          <a:lstStyle>
            <a:lvl1pPr>
              <a:defRPr sz="12600"/>
            </a:lvl1pPr>
            <a:lvl2pPr>
              <a:defRPr sz="10500"/>
            </a:lvl2pPr>
            <a:lvl3pPr>
              <a:defRPr sz="950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012143" y="7368542"/>
            <a:ext cx="22633940" cy="3070858"/>
          </a:xfrm>
        </p:spPr>
        <p:txBody>
          <a:bodyPr anchor="b"/>
          <a:lstStyle>
            <a:lvl1pPr marL="0" indent="0">
              <a:buNone/>
              <a:defRPr sz="12600" b="1"/>
            </a:lvl1pPr>
            <a:lvl2pPr marL="2403546" indent="0">
              <a:buNone/>
              <a:defRPr sz="10500" b="1"/>
            </a:lvl2pPr>
            <a:lvl3pPr marL="4807092" indent="0">
              <a:buNone/>
              <a:defRPr sz="9500" b="1"/>
            </a:lvl3pPr>
            <a:lvl4pPr marL="7210638" indent="0">
              <a:buNone/>
              <a:defRPr sz="8400" b="1"/>
            </a:lvl4pPr>
            <a:lvl5pPr marL="9614184" indent="0">
              <a:buNone/>
              <a:defRPr sz="8400" b="1"/>
            </a:lvl5pPr>
            <a:lvl6pPr marL="12017731" indent="0">
              <a:buNone/>
              <a:defRPr sz="8400" b="1"/>
            </a:lvl6pPr>
            <a:lvl7pPr marL="14421277" indent="0">
              <a:buNone/>
              <a:defRPr sz="8400" b="1"/>
            </a:lvl7pPr>
            <a:lvl8pPr marL="16824823" indent="0">
              <a:buNone/>
              <a:defRPr sz="8400" b="1"/>
            </a:lvl8pPr>
            <a:lvl9pPr marL="19228369" indent="0">
              <a:buNone/>
              <a:defRPr sz="8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012143" y="10439400"/>
            <a:ext cx="22633940" cy="18966182"/>
          </a:xfrm>
        </p:spPr>
        <p:txBody>
          <a:bodyPr/>
          <a:lstStyle>
            <a:lvl1pPr>
              <a:defRPr sz="12600"/>
            </a:lvl1pPr>
            <a:lvl2pPr>
              <a:defRPr sz="10500"/>
            </a:lvl2pPr>
            <a:lvl3pPr>
              <a:defRPr sz="950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EB7933E2-9705-4928-B415-89DE07AB78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890EE0-856B-41B5-8857-F108E47D9D93}" type="datetime1">
              <a:rPr lang="en-US" altLang="en-US"/>
              <a:pPr>
                <a:defRPr/>
              </a:pPr>
              <a:t>5/16/18</a:t>
            </a:fld>
            <a:endParaRPr lang="en-US" alt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059A61FF-E409-46A9-A2BC-B7C1E578FA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60CC59A9-F77B-4542-A9B8-ACC8DB2FB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8CE9B-E053-4CFB-B600-B8CF995F992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61036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F80887E5-6206-4E20-B91A-4855149DBF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E40D6-79F0-4F98-9F2E-5FB09963D563}" type="datetime1">
              <a:rPr lang="en-US" altLang="en-US"/>
              <a:pPr>
                <a:defRPr/>
              </a:pPr>
              <a:t>5/16/18</a:t>
            </a:fld>
            <a:endParaRPr lang="en-US" alt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A9B6BA3D-7665-4E88-BE05-53C8625E5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9AD3A2CC-E763-41E1-AB19-8EDEEE380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F30E39-8A05-4C71-93CC-A7FD1C91858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10509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F6588B20-A4F7-4DF4-85DF-7A5F4FD84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D1FBF-5B28-47CD-8DF1-825242A5BAC7}" type="datetime1">
              <a:rPr lang="en-US" altLang="en-US"/>
              <a:pPr>
                <a:defRPr/>
              </a:pPr>
              <a:t>5/16/18</a:t>
            </a:fld>
            <a:endParaRPr lang="en-US" alt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30531CF3-5B35-48BD-A3B3-66CE539CA0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3146C091-2998-41D4-A85A-3BE5F53CE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E195E-9B2A-4E18-BC9E-F71FC6AA5C6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60794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3" y="1310640"/>
            <a:ext cx="16846553" cy="5577840"/>
          </a:xfrm>
        </p:spPr>
        <p:txBody>
          <a:bodyPr anchor="b"/>
          <a:lstStyle>
            <a:lvl1pPr algn="l">
              <a:defRPr sz="10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20280" y="1310643"/>
            <a:ext cx="28625800" cy="28094942"/>
          </a:xfrm>
        </p:spPr>
        <p:txBody>
          <a:bodyPr/>
          <a:lstStyle>
            <a:lvl1pPr>
              <a:defRPr sz="16800"/>
            </a:lvl1pPr>
            <a:lvl2pPr>
              <a:defRPr sz="14700"/>
            </a:lvl2pPr>
            <a:lvl3pPr>
              <a:defRPr sz="12600"/>
            </a:lvl3pPr>
            <a:lvl4pPr>
              <a:defRPr sz="10500"/>
            </a:lvl4pPr>
            <a:lvl5pPr>
              <a:defRPr sz="10500"/>
            </a:lvl5pPr>
            <a:lvl6pPr>
              <a:defRPr sz="10500"/>
            </a:lvl6pPr>
            <a:lvl7pPr>
              <a:defRPr sz="10500"/>
            </a:lvl7pPr>
            <a:lvl8pPr>
              <a:defRPr sz="10500"/>
            </a:lvl8pPr>
            <a:lvl9pPr>
              <a:defRPr sz="10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3" y="6888483"/>
            <a:ext cx="16846553" cy="22517102"/>
          </a:xfrm>
        </p:spPr>
        <p:txBody>
          <a:bodyPr/>
          <a:lstStyle>
            <a:lvl1pPr marL="0" indent="0">
              <a:buNone/>
              <a:defRPr sz="7400"/>
            </a:lvl1pPr>
            <a:lvl2pPr marL="2403546" indent="0">
              <a:buNone/>
              <a:defRPr sz="6300"/>
            </a:lvl2pPr>
            <a:lvl3pPr marL="4807092" indent="0">
              <a:buNone/>
              <a:defRPr sz="5300"/>
            </a:lvl3pPr>
            <a:lvl4pPr marL="7210638" indent="0">
              <a:buNone/>
              <a:defRPr sz="4700"/>
            </a:lvl4pPr>
            <a:lvl5pPr marL="9614184" indent="0">
              <a:buNone/>
              <a:defRPr sz="4700"/>
            </a:lvl5pPr>
            <a:lvl6pPr marL="12017731" indent="0">
              <a:buNone/>
              <a:defRPr sz="4700"/>
            </a:lvl6pPr>
            <a:lvl7pPr marL="14421277" indent="0">
              <a:buNone/>
              <a:defRPr sz="4700"/>
            </a:lvl7pPr>
            <a:lvl8pPr marL="16824823" indent="0">
              <a:buNone/>
              <a:defRPr sz="4700"/>
            </a:lvl8pPr>
            <a:lvl9pPr marL="19228369" indent="0">
              <a:buNone/>
              <a:defRPr sz="47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B4CEEE02-67D9-4B42-9646-309E47933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B3755-64F0-4B24-BCE7-4006866645BB}" type="datetime1">
              <a:rPr lang="en-US" altLang="en-US"/>
              <a:pPr>
                <a:defRPr/>
              </a:pPr>
              <a:t>5/16/18</a:t>
            </a:fld>
            <a:endParaRPr lang="en-US" alt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243F7AC6-4570-4CC5-8C78-EF88DF9D6F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377C305C-B1F9-4434-BF39-ADBD61167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F2FA4-63B9-475F-8550-CFEE79A7709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29601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36813" y="23042880"/>
            <a:ext cx="30723840" cy="2720342"/>
          </a:xfrm>
        </p:spPr>
        <p:txBody>
          <a:bodyPr anchor="b"/>
          <a:lstStyle>
            <a:lvl1pPr algn="l">
              <a:defRPr sz="10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36813" y="2941320"/>
            <a:ext cx="30723840" cy="19751040"/>
          </a:xfrm>
        </p:spPr>
        <p:txBody>
          <a:bodyPr rtlCol="0">
            <a:normAutofit/>
          </a:bodyPr>
          <a:lstStyle>
            <a:lvl1pPr marL="0" indent="0">
              <a:buNone/>
              <a:defRPr sz="16800"/>
            </a:lvl1pPr>
            <a:lvl2pPr marL="2403546" indent="0">
              <a:buNone/>
              <a:defRPr sz="14700"/>
            </a:lvl2pPr>
            <a:lvl3pPr marL="4807092" indent="0">
              <a:buNone/>
              <a:defRPr sz="12600"/>
            </a:lvl3pPr>
            <a:lvl4pPr marL="7210638" indent="0">
              <a:buNone/>
              <a:defRPr sz="10500"/>
            </a:lvl4pPr>
            <a:lvl5pPr marL="9614184" indent="0">
              <a:buNone/>
              <a:defRPr sz="10500"/>
            </a:lvl5pPr>
            <a:lvl6pPr marL="12017731" indent="0">
              <a:buNone/>
              <a:defRPr sz="10500"/>
            </a:lvl6pPr>
            <a:lvl7pPr marL="14421277" indent="0">
              <a:buNone/>
              <a:defRPr sz="10500"/>
            </a:lvl7pPr>
            <a:lvl8pPr marL="16824823" indent="0">
              <a:buNone/>
              <a:defRPr sz="10500"/>
            </a:lvl8pPr>
            <a:lvl9pPr marL="19228369" indent="0">
              <a:buNone/>
              <a:defRPr sz="105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36813" y="25763222"/>
            <a:ext cx="30723840" cy="3863338"/>
          </a:xfrm>
        </p:spPr>
        <p:txBody>
          <a:bodyPr/>
          <a:lstStyle>
            <a:lvl1pPr marL="0" indent="0">
              <a:buNone/>
              <a:defRPr sz="7400"/>
            </a:lvl1pPr>
            <a:lvl2pPr marL="2403546" indent="0">
              <a:buNone/>
              <a:defRPr sz="6300"/>
            </a:lvl2pPr>
            <a:lvl3pPr marL="4807092" indent="0">
              <a:buNone/>
              <a:defRPr sz="5300"/>
            </a:lvl3pPr>
            <a:lvl4pPr marL="7210638" indent="0">
              <a:buNone/>
              <a:defRPr sz="4700"/>
            </a:lvl4pPr>
            <a:lvl5pPr marL="9614184" indent="0">
              <a:buNone/>
              <a:defRPr sz="4700"/>
            </a:lvl5pPr>
            <a:lvl6pPr marL="12017731" indent="0">
              <a:buNone/>
              <a:defRPr sz="4700"/>
            </a:lvl6pPr>
            <a:lvl7pPr marL="14421277" indent="0">
              <a:buNone/>
              <a:defRPr sz="4700"/>
            </a:lvl7pPr>
            <a:lvl8pPr marL="16824823" indent="0">
              <a:buNone/>
              <a:defRPr sz="4700"/>
            </a:lvl8pPr>
            <a:lvl9pPr marL="19228369" indent="0">
              <a:buNone/>
              <a:defRPr sz="47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566B7DB8-9A37-47AF-968E-E46BFF92F2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5B85C-3187-45A3-8A67-9A15CAEBAEED}" type="datetime1">
              <a:rPr lang="en-US" altLang="en-US"/>
              <a:pPr>
                <a:defRPr/>
              </a:pPr>
              <a:t>5/16/18</a:t>
            </a:fld>
            <a:endParaRPr lang="en-US" alt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6F649D95-896E-408E-AB4A-0C9776737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A394DFDE-8A8E-4314-86E9-3CF741EAD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E457FC-3213-4C3A-A352-A6821D49AEF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79118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B39AC40-C8FC-4826-8789-44E79692E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95EDC-6C5A-4513-B415-387D60B2CCFE}" type="datetime1">
              <a:rPr lang="en-US" altLang="en-US"/>
              <a:pPr>
                <a:defRPr/>
              </a:pPr>
              <a:t>5/16/18</a:t>
            </a:fld>
            <a:endParaRPr lang="en-US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8F98796-1EFF-4F70-A425-28B3450957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D4B3A07-8790-42DE-A797-8977B90387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62B750-26AF-4DCA-ADCE-B0AE65FCCB4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8677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07901540" y="6324600"/>
            <a:ext cx="64514733" cy="1348206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339576" y="6324600"/>
            <a:ext cx="192708527" cy="1348206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BD391E7-B323-4C79-9572-DA1FBADE7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7102B-2FF9-4AA5-AD30-E584F26B32BC}" type="datetime1">
              <a:rPr lang="en-US" altLang="en-US"/>
              <a:pPr>
                <a:defRPr/>
              </a:pPr>
              <a:t>5/16/18</a:t>
            </a:fld>
            <a:endParaRPr lang="en-US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A0718EA-1928-464D-9B55-572E4A726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325CC2E-75AA-4C09-81F6-61597CBE8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231178-5FE9-4498-BFE1-4CF5C1791F8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90119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37000">
              <a:srgbClr val="FFFF99"/>
            </a:gs>
            <a:gs pos="51955">
              <a:srgbClr val="FFFF99"/>
            </a:gs>
            <a:gs pos="67999">
              <a:srgbClr val="FFFF99"/>
            </a:gs>
            <a:gs pos="100000">
              <a:srgbClr val="FFFFF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166800D5-67BA-42A0-8E8B-ED008F01CF6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2560638" y="1317625"/>
            <a:ext cx="46085125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80709" tIns="240355" rIns="480709" bIns="24035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2C85D643-C249-438D-BB89-390129AF913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2560638" y="7680325"/>
            <a:ext cx="46085125" cy="2172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80709" tIns="240355" rIns="480709" bIns="2403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5D9F603-6AF2-442C-9B80-161F6608E5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60638" y="30510163"/>
            <a:ext cx="11947525" cy="1752600"/>
          </a:xfrm>
          <a:prstGeom prst="rect">
            <a:avLst/>
          </a:prstGeom>
        </p:spPr>
        <p:txBody>
          <a:bodyPr vert="horz" wrap="square" lIns="480709" tIns="240355" rIns="480709" bIns="240355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3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0C3F796-9597-4F6D-8CDC-E20D44DA679D}" type="datetime1">
              <a:rPr lang="en-US" altLang="en-US"/>
              <a:pPr>
                <a:defRPr/>
              </a:pPr>
              <a:t>5/16/18</a:t>
            </a:fld>
            <a:endParaRPr lang="en-US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851D4D-D856-4CF6-B493-A4D6B357E9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7495838" y="30510163"/>
            <a:ext cx="16214725" cy="1752600"/>
          </a:xfrm>
          <a:prstGeom prst="rect">
            <a:avLst/>
          </a:prstGeom>
        </p:spPr>
        <p:txBody>
          <a:bodyPr vert="horz" wrap="square" lIns="480709" tIns="240355" rIns="480709" bIns="240355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3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6C5A36D-2F1F-47F9-B8CC-5A47B872D1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6698238" y="30510163"/>
            <a:ext cx="11947525" cy="1752600"/>
          </a:xfrm>
          <a:prstGeom prst="rect">
            <a:avLst/>
          </a:prstGeom>
        </p:spPr>
        <p:txBody>
          <a:bodyPr vert="horz" wrap="square" lIns="480709" tIns="240355" rIns="480709" bIns="240355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3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F6F16A3A-3109-47A3-A933-93DB12E5F01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403475" rtl="0" eaLnBrk="0" fontAlgn="base" hangingPunct="0">
        <a:spcBef>
          <a:spcPct val="0"/>
        </a:spcBef>
        <a:spcAft>
          <a:spcPct val="0"/>
        </a:spcAft>
        <a:defRPr sz="23100" kern="1200">
          <a:solidFill>
            <a:schemeClr val="tx1"/>
          </a:solidFill>
          <a:latin typeface="+mj-lt"/>
          <a:ea typeface="MS PGothic" panose="020B0600070205080204" pitchFamily="34" charset="-128"/>
          <a:cs typeface="+mj-cs"/>
        </a:defRPr>
      </a:lvl1pPr>
      <a:lvl2pPr algn="ctr" defTabSz="2403475" rtl="0" eaLnBrk="0" fontAlgn="base" hangingPunct="0">
        <a:spcBef>
          <a:spcPct val="0"/>
        </a:spcBef>
        <a:spcAft>
          <a:spcPct val="0"/>
        </a:spcAft>
        <a:defRPr sz="231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2pPr>
      <a:lvl3pPr algn="ctr" defTabSz="2403475" rtl="0" eaLnBrk="0" fontAlgn="base" hangingPunct="0">
        <a:spcBef>
          <a:spcPct val="0"/>
        </a:spcBef>
        <a:spcAft>
          <a:spcPct val="0"/>
        </a:spcAft>
        <a:defRPr sz="231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3pPr>
      <a:lvl4pPr algn="ctr" defTabSz="2403475" rtl="0" eaLnBrk="0" fontAlgn="base" hangingPunct="0">
        <a:spcBef>
          <a:spcPct val="0"/>
        </a:spcBef>
        <a:spcAft>
          <a:spcPct val="0"/>
        </a:spcAft>
        <a:defRPr sz="231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4pPr>
      <a:lvl5pPr algn="ctr" defTabSz="2403475" rtl="0" eaLnBrk="0" fontAlgn="base" hangingPunct="0">
        <a:spcBef>
          <a:spcPct val="0"/>
        </a:spcBef>
        <a:spcAft>
          <a:spcPct val="0"/>
        </a:spcAft>
        <a:defRPr sz="231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5pPr>
      <a:lvl6pPr marL="457200" algn="ctr" defTabSz="2403475" rtl="0" fontAlgn="base">
        <a:spcBef>
          <a:spcPct val="0"/>
        </a:spcBef>
        <a:spcAft>
          <a:spcPct val="0"/>
        </a:spcAft>
        <a:defRPr sz="231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6pPr>
      <a:lvl7pPr marL="914400" algn="ctr" defTabSz="2403475" rtl="0" fontAlgn="base">
        <a:spcBef>
          <a:spcPct val="0"/>
        </a:spcBef>
        <a:spcAft>
          <a:spcPct val="0"/>
        </a:spcAft>
        <a:defRPr sz="231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7pPr>
      <a:lvl8pPr marL="1371600" algn="ctr" defTabSz="2403475" rtl="0" fontAlgn="base">
        <a:spcBef>
          <a:spcPct val="0"/>
        </a:spcBef>
        <a:spcAft>
          <a:spcPct val="0"/>
        </a:spcAft>
        <a:defRPr sz="231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8pPr>
      <a:lvl9pPr marL="1828800" algn="ctr" defTabSz="2403475" rtl="0" fontAlgn="base">
        <a:spcBef>
          <a:spcPct val="0"/>
        </a:spcBef>
        <a:spcAft>
          <a:spcPct val="0"/>
        </a:spcAft>
        <a:defRPr sz="231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9pPr>
    </p:titleStyle>
    <p:bodyStyle>
      <a:lvl1pPr marL="1801813" indent="-1801813" algn="l" defTabSz="240347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68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1pPr>
      <a:lvl2pPr marL="3905250" indent="-1501775" algn="l" defTabSz="240347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47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6008688" indent="-1201738" algn="l" defTabSz="240347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26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8412163" indent="-1201738" algn="l" defTabSz="240347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05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10815638" indent="-1201738" algn="l" defTabSz="240347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5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13219504" indent="-1201773" algn="l" defTabSz="2403546" rtl="0" eaLnBrk="1" latinLnBrk="0" hangingPunct="1">
        <a:spcBef>
          <a:spcPct val="20000"/>
        </a:spcBef>
        <a:buFont typeface="Arial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6pPr>
      <a:lvl7pPr marL="15623050" indent="-1201773" algn="l" defTabSz="2403546" rtl="0" eaLnBrk="1" latinLnBrk="0" hangingPunct="1">
        <a:spcBef>
          <a:spcPct val="20000"/>
        </a:spcBef>
        <a:buFont typeface="Arial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7pPr>
      <a:lvl8pPr marL="18026596" indent="-1201773" algn="l" defTabSz="2403546" rtl="0" eaLnBrk="1" latinLnBrk="0" hangingPunct="1">
        <a:spcBef>
          <a:spcPct val="20000"/>
        </a:spcBef>
        <a:buFont typeface="Arial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8pPr>
      <a:lvl9pPr marL="20430142" indent="-1201773" algn="l" defTabSz="2403546" rtl="0" eaLnBrk="1" latinLnBrk="0" hangingPunct="1">
        <a:spcBef>
          <a:spcPct val="20000"/>
        </a:spcBef>
        <a:buFont typeface="Arial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403546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1pPr>
      <a:lvl2pPr marL="2403546" algn="l" defTabSz="2403546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7092" algn="l" defTabSz="2403546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3pPr>
      <a:lvl4pPr marL="7210638" algn="l" defTabSz="2403546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4pPr>
      <a:lvl5pPr marL="9614184" algn="l" defTabSz="2403546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5pPr>
      <a:lvl6pPr marL="12017731" algn="l" defTabSz="2403546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6pPr>
      <a:lvl7pPr marL="14421277" algn="l" defTabSz="2403546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7pPr>
      <a:lvl8pPr marL="16824823" algn="l" defTabSz="2403546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8pPr>
      <a:lvl9pPr marL="19228369" algn="l" defTabSz="2403546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7" Type="http://schemas.openxmlformats.org/officeDocument/2006/relationships/image" Target="../media/image5.png"/><Relationship Id="rId8" Type="http://schemas.openxmlformats.org/officeDocument/2006/relationships/image" Target="../media/image6.png"/><Relationship Id="rId9" Type="http://schemas.openxmlformats.org/officeDocument/2006/relationships/image" Target="../media/image7.png"/><Relationship Id="rId10" Type="http://schemas.openxmlformats.org/officeDocument/2006/relationships/image" Target="../media/image8.png"/><Relationship Id="rId11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37000">
              <a:schemeClr val="accent5">
                <a:lumMod val="40000"/>
                <a:lumOff val="60000"/>
              </a:schemeClr>
            </a:gs>
            <a:gs pos="51955">
              <a:schemeClr val="accent5">
                <a:lumMod val="60000"/>
                <a:lumOff val="40000"/>
              </a:schemeClr>
            </a:gs>
            <a:gs pos="67999">
              <a:schemeClr val="accent5">
                <a:lumMod val="60000"/>
                <a:lumOff val="40000"/>
              </a:schemeClr>
            </a:gs>
            <a:gs pos="100000">
              <a:srgbClr val="FFFFF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CC846684-F970-476E-8414-D6D9A20E349C}"/>
              </a:ext>
            </a:extLst>
          </p:cNvPr>
          <p:cNvSpPr/>
          <p:nvPr/>
        </p:nvSpPr>
        <p:spPr>
          <a:xfrm>
            <a:off x="15958041" y="6299108"/>
            <a:ext cx="12966700" cy="1458912"/>
          </a:xfrm>
          <a:prstGeom prst="rect">
            <a:avLst/>
          </a:prstGeom>
          <a:solidFill>
            <a:srgbClr val="114365"/>
          </a:solidFill>
          <a:ln>
            <a:solidFill>
              <a:srgbClr val="11436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EFEC067F-3544-4816-82D3-7DC9CEF43A07}"/>
              </a:ext>
            </a:extLst>
          </p:cNvPr>
          <p:cNvSpPr/>
          <p:nvPr/>
        </p:nvSpPr>
        <p:spPr>
          <a:xfrm>
            <a:off x="2043113" y="21616519"/>
            <a:ext cx="11344275" cy="1458912"/>
          </a:xfrm>
          <a:prstGeom prst="rect">
            <a:avLst/>
          </a:prstGeom>
          <a:solidFill>
            <a:srgbClr val="114365"/>
          </a:solidFill>
          <a:ln>
            <a:solidFill>
              <a:srgbClr val="11436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BC3D9C0E-B347-4EC9-B25A-1339EB432245}"/>
              </a:ext>
            </a:extLst>
          </p:cNvPr>
          <p:cNvSpPr/>
          <p:nvPr/>
        </p:nvSpPr>
        <p:spPr>
          <a:xfrm>
            <a:off x="2043113" y="16410671"/>
            <a:ext cx="11344275" cy="1458912"/>
          </a:xfrm>
          <a:prstGeom prst="rect">
            <a:avLst/>
          </a:prstGeom>
          <a:solidFill>
            <a:srgbClr val="114365"/>
          </a:solidFill>
          <a:ln>
            <a:solidFill>
              <a:srgbClr val="11436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89273315-ED26-4CA6-A2F6-F1BD71A40EDA}"/>
              </a:ext>
            </a:extLst>
          </p:cNvPr>
          <p:cNvSpPr/>
          <p:nvPr/>
        </p:nvSpPr>
        <p:spPr>
          <a:xfrm>
            <a:off x="2043113" y="6346144"/>
            <a:ext cx="11344275" cy="1458912"/>
          </a:xfrm>
          <a:prstGeom prst="rect">
            <a:avLst/>
          </a:prstGeom>
          <a:solidFill>
            <a:srgbClr val="114365"/>
          </a:solidFill>
          <a:ln>
            <a:solidFill>
              <a:srgbClr val="11436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DB59BF0E-9D8B-4FE2-BE62-CCF8C02FD675}"/>
              </a:ext>
            </a:extLst>
          </p:cNvPr>
          <p:cNvSpPr/>
          <p:nvPr/>
        </p:nvSpPr>
        <p:spPr>
          <a:xfrm>
            <a:off x="2012950" y="1976293"/>
            <a:ext cx="47321788" cy="3906837"/>
          </a:xfrm>
          <a:prstGeom prst="rect">
            <a:avLst/>
          </a:prstGeom>
          <a:solidFill>
            <a:srgbClr val="114365"/>
          </a:solidFill>
          <a:ln>
            <a:solidFill>
              <a:srgbClr val="11436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082" name="TextBox 4">
            <a:extLst>
              <a:ext uri="{FF2B5EF4-FFF2-40B4-BE49-F238E27FC236}">
                <a16:creationId xmlns:a16="http://schemas.microsoft.com/office/drawing/2014/main" xmlns="" id="{2A54B22E-A9EB-406A-ADAA-CA83255E72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5875" y="2117580"/>
            <a:ext cx="43662600" cy="3016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The Impact of Academic Self-Efficacy on the Occupation of </a:t>
            </a:r>
            <a:r>
              <a:rPr lang="en-US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Education </a:t>
            </a:r>
            <a:endParaRPr lang="en-US" dirty="0">
              <a:solidFill>
                <a:schemeClr val="bg1"/>
              </a:solidFill>
              <a:latin typeface="Calibri" charset="0"/>
              <a:ea typeface="Calibri" charset="0"/>
              <a:cs typeface="Calibri" charset="0"/>
            </a:endParaRPr>
          </a:p>
          <a:p>
            <a:pPr algn="ctr"/>
            <a:r>
              <a:rPr lang="en-US" dirty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in College Athletes Who Experience </a:t>
            </a:r>
            <a:r>
              <a:rPr lang="en-US" dirty="0" smtClean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Concussion</a:t>
            </a:r>
            <a:endParaRPr lang="en-US" dirty="0">
              <a:solidFill>
                <a:srgbClr val="FF0000"/>
              </a:solidFill>
              <a:effectLst/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3083" name="TextBox 5">
            <a:extLst>
              <a:ext uri="{FF2B5EF4-FFF2-40B4-BE49-F238E27FC236}">
                <a16:creationId xmlns:a16="http://schemas.microsoft.com/office/drawing/2014/main" xmlns="" id="{AE2F8A25-99BF-4217-9358-57C831708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9050" y="6169931"/>
            <a:ext cx="5226050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en-US" altLang="en-US" sz="8000" dirty="0">
                <a:solidFill>
                  <a:srgbClr val="FFFFFF"/>
                </a:solidFill>
                <a:latin typeface="Calibri" panose="020F0502020204030204" pitchFamily="34" charset="0"/>
              </a:rPr>
              <a:t>Background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3084" name="TextBox 6">
            <a:extLst>
              <a:ext uri="{FF2B5EF4-FFF2-40B4-BE49-F238E27FC236}">
                <a16:creationId xmlns:a16="http://schemas.microsoft.com/office/drawing/2014/main" xmlns="" id="{013917DF-3BBA-4183-9D0D-52A4AF553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6283" y="8127905"/>
            <a:ext cx="11897632" cy="8094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71500" indent="-571500"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10071100" indent="-7785100" defTabSz="2403475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10528300" indent="-7785100" defTabSz="2403475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0985500" indent="-7785100" defTabSz="2403475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1442700" indent="-7785100" defTabSz="2403475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4000" dirty="0">
                <a:latin typeface="Calibri" charset="0"/>
                <a:ea typeface="Calibri" charset="0"/>
                <a:cs typeface="Calibri" charset="0"/>
              </a:rPr>
              <a:t>Concussions have been shown to impact occupational performance in work, education, leisure, social participation, and activities of daily living.</a:t>
            </a:r>
          </a:p>
          <a:p>
            <a:pPr marL="457200" lvl="1" indent="0" eaLnBrk="1" hangingPunct="1"/>
            <a:r>
              <a:rPr lang="en-US" sz="4000" i="1" dirty="0">
                <a:latin typeface="Calibri" charset="0"/>
                <a:ea typeface="Calibri" charset="0"/>
                <a:cs typeface="Calibri" charset="0"/>
              </a:rPr>
              <a:t>	(Brayton-Chung, Finch, &amp; Keilty, 2016)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4000" dirty="0">
                <a:latin typeface="Calibri" charset="0"/>
                <a:ea typeface="Calibri" charset="0"/>
                <a:cs typeface="Calibri" charset="0"/>
              </a:rPr>
              <a:t>Research suggests a positive correlation between academic self-efficacy and one’s coping, positivity, growth, acceptance, and planning.</a:t>
            </a:r>
          </a:p>
          <a:p>
            <a:pPr marL="0" indent="0" eaLnBrk="1" hangingPunct="1"/>
            <a:r>
              <a:rPr lang="en-US" sz="4000" i="1" dirty="0">
                <a:latin typeface="Calibri" charset="0"/>
                <a:ea typeface="Calibri" charset="0"/>
                <a:cs typeface="Calibri" charset="0"/>
              </a:rPr>
              <a:t>	(Khan, 2013)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4000" dirty="0">
                <a:latin typeface="Calibri" charset="0"/>
                <a:ea typeface="Calibri" charset="0"/>
                <a:cs typeface="Calibri" charset="0"/>
              </a:rPr>
              <a:t>Recent studies have found that diagnosis </a:t>
            </a:r>
            <a:r>
              <a:rPr lang="en-US" sz="4000" dirty="0" smtClean="0">
                <a:latin typeface="Calibri" charset="0"/>
                <a:ea typeface="Calibri" charset="0"/>
                <a:cs typeface="Calibri" charset="0"/>
              </a:rPr>
              <a:t>threat and stigma </a:t>
            </a:r>
            <a:r>
              <a:rPr lang="en-US" sz="4000" dirty="0">
                <a:latin typeface="Calibri" charset="0"/>
                <a:ea typeface="Calibri" charset="0"/>
                <a:cs typeface="Calibri" charset="0"/>
              </a:rPr>
              <a:t>may have a stronger impact on psychological and academic self-efficacy than on cognitive performance. </a:t>
            </a:r>
          </a:p>
          <a:p>
            <a:pPr marL="0" indent="0" eaLnBrk="1" hangingPunct="1"/>
            <a:r>
              <a:rPr lang="en-US" sz="4000" i="1" dirty="0">
                <a:latin typeface="Calibri" charset="0"/>
                <a:ea typeface="Calibri" charset="0"/>
                <a:cs typeface="Calibri" charset="0"/>
              </a:rPr>
              <a:t>	(Trontel, Hall, Ashendorf, &amp; O’Connor, 2013) </a:t>
            </a:r>
            <a:endParaRPr lang="en-US" altLang="en-US" sz="4000" i="1" dirty="0">
              <a:solidFill>
                <a:srgbClr val="000000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3085" name="TextBox 7">
            <a:extLst>
              <a:ext uri="{FF2B5EF4-FFF2-40B4-BE49-F238E27FC236}">
                <a16:creationId xmlns:a16="http://schemas.microsoft.com/office/drawing/2014/main" xmlns="" id="{DF315AE5-12D3-49FC-B7DB-752438E40A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0743" y="16342676"/>
            <a:ext cx="859631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en-US" altLang="en-US" sz="8000" dirty="0">
                <a:solidFill>
                  <a:srgbClr val="FFFFFF"/>
                </a:solidFill>
                <a:latin typeface="Calibri" panose="020F0502020204030204" pitchFamily="34" charset="0"/>
              </a:rPr>
              <a:t>Research Aims</a:t>
            </a:r>
            <a:endParaRPr lang="en-US" altLang="en-US" dirty="0">
              <a:solidFill>
                <a:srgbClr val="FFFFFF"/>
              </a:solidFill>
            </a:endParaRPr>
          </a:p>
        </p:txBody>
      </p:sp>
      <p:sp>
        <p:nvSpPr>
          <p:cNvPr id="3086" name="TextBox 8">
            <a:extLst>
              <a:ext uri="{FF2B5EF4-FFF2-40B4-BE49-F238E27FC236}">
                <a16:creationId xmlns:a16="http://schemas.microsoft.com/office/drawing/2014/main" xmlns="" id="{8EC6B3E7-60E3-44F0-9ABA-78463848C0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6750" y="18075289"/>
            <a:ext cx="11345863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71500" indent="-571500"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10071100" indent="-7785100" defTabSz="2403475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10528300" indent="-7785100" defTabSz="2403475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0985500" indent="-7785100" defTabSz="2403475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1442700" indent="-7785100" defTabSz="2403475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buFont typeface="Arial" charset="0"/>
              <a:buChar char="•"/>
            </a:pPr>
            <a:r>
              <a:rPr lang="en-US" sz="4000" dirty="0">
                <a:latin typeface="Calibri" charset="0"/>
                <a:ea typeface="Calibri" charset="0"/>
                <a:cs typeface="Calibri" charset="0"/>
              </a:rPr>
              <a:t>To understand the lived experience of a</a:t>
            </a:r>
            <a:r>
              <a:rPr lang="en-US" sz="4000" dirty="0">
                <a:solidFill>
                  <a:srgbClr val="FF0000"/>
                </a:solidFill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4000" dirty="0">
                <a:latin typeface="Calibri" charset="0"/>
                <a:ea typeface="Calibri" charset="0"/>
                <a:cs typeface="Calibri" charset="0"/>
              </a:rPr>
              <a:t>concussion as a student athlete. </a:t>
            </a:r>
          </a:p>
          <a:p>
            <a:pPr lvl="0">
              <a:buFont typeface="Arial" charset="0"/>
              <a:buChar char="•"/>
            </a:pPr>
            <a:r>
              <a:rPr lang="en-US" sz="4000" dirty="0">
                <a:latin typeface="Calibri" charset="0"/>
                <a:ea typeface="Calibri" charset="0"/>
                <a:cs typeface="Calibri" charset="0"/>
              </a:rPr>
              <a:t> To explore the student athlete’s perception of being a student in terms of reading, studying, test preparation, note-taking, and writing.</a:t>
            </a:r>
          </a:p>
        </p:txBody>
      </p:sp>
      <p:sp>
        <p:nvSpPr>
          <p:cNvPr id="3088" name="TextBox 10">
            <a:extLst>
              <a:ext uri="{FF2B5EF4-FFF2-40B4-BE49-F238E27FC236}">
                <a16:creationId xmlns:a16="http://schemas.microsoft.com/office/drawing/2014/main" xmlns="" id="{010D01AD-2B76-4E7B-B6A6-DADDB14F3B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9531" y="21542538"/>
            <a:ext cx="50736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en-US" altLang="en-US" sz="8000" dirty="0">
                <a:solidFill>
                  <a:srgbClr val="FFFFFF"/>
                </a:solidFill>
                <a:latin typeface="Calibri" panose="020F0502020204030204" pitchFamily="34" charset="0"/>
              </a:rPr>
              <a:t>Participants </a:t>
            </a:r>
            <a:endParaRPr lang="en-US" altLang="en-US" dirty="0">
              <a:solidFill>
                <a:srgbClr val="FFFFFF"/>
              </a:solidFill>
            </a:endParaRPr>
          </a:p>
        </p:txBody>
      </p:sp>
      <p:sp>
        <p:nvSpPr>
          <p:cNvPr id="3093" name="TextBox 23">
            <a:extLst>
              <a:ext uri="{FF2B5EF4-FFF2-40B4-BE49-F238E27FC236}">
                <a16:creationId xmlns:a16="http://schemas.microsoft.com/office/drawing/2014/main" xmlns="" id="{42AFF3AC-687A-4567-9808-9B125143F8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31046" y="6352816"/>
            <a:ext cx="721436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8000" dirty="0">
                <a:solidFill>
                  <a:srgbClr val="FFFFFF"/>
                </a:solidFill>
                <a:latin typeface="Calibri" panose="020F0502020204030204" pitchFamily="34" charset="0"/>
              </a:rPr>
              <a:t>Phase 1 - QUAN</a:t>
            </a:r>
            <a:endParaRPr lang="en-US" altLang="en-US" dirty="0">
              <a:solidFill>
                <a:srgbClr val="FFFFFF"/>
              </a:solidFill>
            </a:endParaRPr>
          </a:p>
        </p:txBody>
      </p:sp>
      <p:sp>
        <p:nvSpPr>
          <p:cNvPr id="3097" name="TextBox 26">
            <a:extLst>
              <a:ext uri="{FF2B5EF4-FFF2-40B4-BE49-F238E27FC236}">
                <a16:creationId xmlns:a16="http://schemas.microsoft.com/office/drawing/2014/main" xmlns="" id="{23057F9F-4B77-4356-9428-44ED8CEC92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62563" y="4793199"/>
            <a:ext cx="15390812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en-US" altLang="en-US" sz="4400" dirty="0">
                <a:solidFill>
                  <a:srgbClr val="FFFFFF"/>
                </a:solidFill>
                <a:latin typeface="Calibri" panose="020F0502020204030204" pitchFamily="34" charset="0"/>
              </a:rPr>
              <a:t>Samantha Colaw OTS   &amp;   Gabrielle Petruccelli  MS OTR/L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949C1F24-C083-46A1-A58E-1703D176546C}"/>
              </a:ext>
            </a:extLst>
          </p:cNvPr>
          <p:cNvSpPr txBox="1"/>
          <p:nvPr/>
        </p:nvSpPr>
        <p:spPr>
          <a:xfrm>
            <a:off x="15958041" y="8127905"/>
            <a:ext cx="13160375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eaLnBrk="1" hangingPunct="1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prstClr val="black"/>
                </a:solidFill>
                <a:latin typeface="Calibri"/>
              </a:rPr>
              <a:t>50 participants completed a 20 minute Qualtrics survey, that included a variety of demographic, academic, and athletic information</a:t>
            </a:r>
            <a:r>
              <a:rPr lang="en-US" sz="4000" dirty="0" smtClean="0">
                <a:solidFill>
                  <a:prstClr val="black"/>
                </a:solidFill>
                <a:latin typeface="Calibri"/>
              </a:rPr>
              <a:t>.</a:t>
            </a:r>
          </a:p>
          <a:p>
            <a:pPr marL="571500" indent="-571500" eaLnBrk="1" hangingPunct="1">
              <a:buFont typeface="Arial" panose="020B0604020202020204" pitchFamily="34" charset="0"/>
              <a:buChar char="•"/>
              <a:defRPr/>
            </a:pPr>
            <a:r>
              <a:rPr lang="en-US" sz="4000" dirty="0" smtClean="0">
                <a:solidFill>
                  <a:prstClr val="black"/>
                </a:solidFill>
                <a:latin typeface="Calibri"/>
              </a:rPr>
              <a:t>Participants also completed the standardized assessment Self-Efficacy for Learning Form (SELF) </a:t>
            </a:r>
            <a:endParaRPr lang="en-US" sz="4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477407DC-845A-4CDF-BE82-6C3378BA10B9}"/>
              </a:ext>
            </a:extLst>
          </p:cNvPr>
          <p:cNvSpPr txBox="1"/>
          <p:nvPr/>
        </p:nvSpPr>
        <p:spPr>
          <a:xfrm>
            <a:off x="33353375" y="28644239"/>
            <a:ext cx="13953671" cy="27084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4000" b="1" dirty="0">
                <a:solidFill>
                  <a:srgbClr val="114365"/>
                </a:solidFill>
                <a:latin typeface="Calibri"/>
              </a:rPr>
              <a:t>References</a:t>
            </a:r>
            <a:r>
              <a:rPr lang="en-US" sz="5000" b="1" dirty="0">
                <a:solidFill>
                  <a:srgbClr val="114365"/>
                </a:solidFill>
                <a:latin typeface="Calibri"/>
              </a:rPr>
              <a:t> </a:t>
            </a:r>
          </a:p>
          <a:p>
            <a:r>
              <a:rPr lang="en-US" sz="2000" dirty="0">
                <a:latin typeface="Calibri" charset="0"/>
                <a:ea typeface="Calibri" charset="0"/>
                <a:cs typeface="Calibri" charset="0"/>
              </a:rPr>
              <a:t>Brayton-Chung, A., Finch, N., Keilty, K., (2016), Action: the role of occupational therapy in concussion rehabilitation, </a:t>
            </a:r>
            <a:r>
              <a:rPr lang="en-US" sz="2000" i="1" dirty="0">
                <a:latin typeface="Calibri" charset="0"/>
                <a:ea typeface="Calibri" charset="0"/>
                <a:cs typeface="Calibri" charset="0"/>
              </a:rPr>
              <a:t>OT Practice, 9-12.</a:t>
            </a:r>
            <a:endParaRPr lang="en-US" sz="2000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en-US" sz="2000" dirty="0">
                <a:latin typeface="Calibri" charset="0"/>
                <a:ea typeface="Calibri" charset="0"/>
                <a:cs typeface="Calibri" charset="0"/>
              </a:rPr>
              <a:t>Khan, M., (2013), Academic self-efficacy, coping, and academic performance in college, </a:t>
            </a:r>
            <a:r>
              <a:rPr lang="en-US" sz="2000" i="1" dirty="0">
                <a:latin typeface="Calibri" charset="0"/>
                <a:ea typeface="Calibri" charset="0"/>
                <a:cs typeface="Calibri" charset="0"/>
              </a:rPr>
              <a:t>International Journal of Undergraduate </a:t>
            </a:r>
          </a:p>
          <a:p>
            <a:r>
              <a:rPr lang="en-US" sz="2000" i="1" dirty="0">
                <a:latin typeface="Calibri" charset="0"/>
                <a:ea typeface="Calibri" charset="0"/>
                <a:cs typeface="Calibri" charset="0"/>
              </a:rPr>
              <a:t>             Research and Creative Activities, 5</a:t>
            </a:r>
            <a:r>
              <a:rPr lang="en-US" sz="2000" dirty="0">
                <a:latin typeface="Calibri" charset="0"/>
                <a:ea typeface="Calibri" charset="0"/>
                <a:cs typeface="Calibri" charset="0"/>
              </a:rPr>
              <a:t>(4)</a:t>
            </a:r>
          </a:p>
          <a:p>
            <a:r>
              <a:rPr lang="en-US" sz="2000" dirty="0">
                <a:latin typeface="Calibri" charset="0"/>
                <a:ea typeface="Calibri" charset="0"/>
                <a:cs typeface="Calibri" charset="0"/>
              </a:rPr>
              <a:t>Trontel, H., Hall, S., Ashendorf, L., O’Connor, M., (2013), Impact of diagnosis threat on academic self-efficacy in mild traumatic brain </a:t>
            </a:r>
          </a:p>
          <a:p>
            <a:r>
              <a:rPr lang="en-US" sz="2000" dirty="0">
                <a:latin typeface="Calibri" charset="0"/>
                <a:ea typeface="Calibri" charset="0"/>
                <a:cs typeface="Calibri" charset="0"/>
              </a:rPr>
              <a:t>              injury, </a:t>
            </a:r>
            <a:r>
              <a:rPr lang="en-US" sz="2000" i="1" dirty="0">
                <a:latin typeface="Calibri" charset="0"/>
                <a:ea typeface="Calibri" charset="0"/>
                <a:cs typeface="Calibri" charset="0"/>
              </a:rPr>
              <a:t>Journal of Clinical and Experimental Neuropsychology</a:t>
            </a:r>
            <a:r>
              <a:rPr lang="en-US" sz="2000" dirty="0">
                <a:solidFill>
                  <a:prstClr val="black"/>
                </a:solidFill>
                <a:latin typeface="Calibri" charset="0"/>
                <a:ea typeface="Calibri" charset="0"/>
                <a:cs typeface="Calibri" charset="0"/>
              </a:rPr>
              <a:t> </a:t>
            </a:r>
          </a:p>
          <a:p>
            <a:pPr eaLnBrk="1" hangingPunct="1">
              <a:defRPr/>
            </a:pPr>
            <a:endParaRPr lang="en-US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105" name="TextBox 54">
            <a:extLst>
              <a:ext uri="{FF2B5EF4-FFF2-40B4-BE49-F238E27FC236}">
                <a16:creationId xmlns:a16="http://schemas.microsoft.com/office/drawing/2014/main" xmlns="" id="{A248841B-B0B1-4DD0-ABF8-6513616297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49984" y="31343580"/>
            <a:ext cx="12775805" cy="1538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4400" b="1" dirty="0">
                <a:solidFill>
                  <a:srgbClr val="114365"/>
                </a:solidFill>
                <a:latin typeface="Calibri" panose="020F0502020204030204" pitchFamily="34" charset="0"/>
              </a:rPr>
              <a:t>Acknowledgments</a:t>
            </a:r>
          </a:p>
          <a:p>
            <a:pPr eaLnBrk="1" hangingPunct="1"/>
            <a:r>
              <a:rPr lang="en-US" altLang="en-US" sz="3000" dirty="0">
                <a:solidFill>
                  <a:srgbClr val="000000"/>
                </a:solidFill>
                <a:latin typeface="Calibri" panose="020F0502020204030204" pitchFamily="34" charset="0"/>
              </a:rPr>
              <a:t>University of New Hampshire Hamel Center for Undergraduate Research </a:t>
            </a:r>
            <a:endParaRPr lang="en-US" altLang="en-US" sz="20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20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3108" name="AutoShape 43" descr="Image result for gold palette">
            <a:extLst>
              <a:ext uri="{FF2B5EF4-FFF2-40B4-BE49-F238E27FC236}">
                <a16:creationId xmlns:a16="http://schemas.microsoft.com/office/drawing/2014/main" xmlns="" id="{98027778-1967-4B4E-A0D9-238A5416EFE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5450800" y="163068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>
              <a:solidFill>
                <a:srgbClr val="000000"/>
              </a:solidFill>
            </a:endParaRPr>
          </a:p>
        </p:txBody>
      </p:sp>
      <p:pic>
        <p:nvPicPr>
          <p:cNvPr id="3110" name="Picture 20">
            <a:extLst>
              <a:ext uri="{FF2B5EF4-FFF2-40B4-BE49-F238E27FC236}">
                <a16:creationId xmlns:a16="http://schemas.microsoft.com/office/drawing/2014/main" xmlns="" id="{03385041-905E-4DD0-8D85-308F8E5BB7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51" y="386640"/>
            <a:ext cx="11157689" cy="20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xmlns="" id="{CC846684-F970-476E-8414-D6D9A20E349C}"/>
              </a:ext>
            </a:extLst>
          </p:cNvPr>
          <p:cNvSpPr/>
          <p:nvPr/>
        </p:nvSpPr>
        <p:spPr>
          <a:xfrm>
            <a:off x="15958041" y="11407117"/>
            <a:ext cx="12966700" cy="1458912"/>
          </a:xfrm>
          <a:prstGeom prst="rect">
            <a:avLst/>
          </a:prstGeom>
          <a:solidFill>
            <a:srgbClr val="114365"/>
          </a:solidFill>
          <a:ln>
            <a:solidFill>
              <a:srgbClr val="11436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3" name="TextBox 23">
            <a:extLst>
              <a:ext uri="{FF2B5EF4-FFF2-40B4-BE49-F238E27FC236}">
                <a16:creationId xmlns:a16="http://schemas.microsoft.com/office/drawing/2014/main" xmlns="" id="{42AFF3AC-687A-4567-9808-9B125143F8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99282" y="11542590"/>
            <a:ext cx="708421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8000" dirty="0">
                <a:solidFill>
                  <a:srgbClr val="FFFFFF"/>
                </a:solidFill>
                <a:latin typeface="Calibri" panose="020F0502020204030204" pitchFamily="34" charset="0"/>
              </a:rPr>
              <a:t>Assessment Tool</a:t>
            </a:r>
            <a:endParaRPr lang="en-US" altLang="en-US" dirty="0">
              <a:solidFill>
                <a:srgbClr val="FFFFFF"/>
              </a:solidFill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xmlns="" id="{EFEC067F-3544-4816-82D3-7DC9CEF43A07}"/>
              </a:ext>
            </a:extLst>
          </p:cNvPr>
          <p:cNvSpPr/>
          <p:nvPr/>
        </p:nvSpPr>
        <p:spPr>
          <a:xfrm>
            <a:off x="31256440" y="6299108"/>
            <a:ext cx="18078297" cy="1303866"/>
          </a:xfrm>
          <a:prstGeom prst="rect">
            <a:avLst/>
          </a:prstGeom>
          <a:solidFill>
            <a:srgbClr val="114365"/>
          </a:solidFill>
          <a:ln>
            <a:solidFill>
              <a:srgbClr val="11436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5" name="TextBox 10">
            <a:extLst>
              <a:ext uri="{FF2B5EF4-FFF2-40B4-BE49-F238E27FC236}">
                <a16:creationId xmlns:a16="http://schemas.microsoft.com/office/drawing/2014/main" xmlns="" id="{010D01AD-2B76-4E7B-B6A6-DADDB14F3B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67542" y="6230591"/>
            <a:ext cx="505609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1" hangingPunct="1"/>
            <a:r>
              <a:rPr lang="en-US" altLang="en-US" sz="8000" dirty="0">
                <a:solidFill>
                  <a:srgbClr val="FFFFFF"/>
                </a:solidFill>
                <a:latin typeface="Calibri" panose="020F0502020204030204" pitchFamily="34" charset="0"/>
              </a:rPr>
              <a:t>Results</a:t>
            </a:r>
            <a:endParaRPr lang="en-US" altLang="en-US" dirty="0">
              <a:solidFill>
                <a:srgbClr val="FFFFFF"/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949C1F24-C083-46A1-A58E-1703D176546C}"/>
              </a:ext>
            </a:extLst>
          </p:cNvPr>
          <p:cNvSpPr txBox="1"/>
          <p:nvPr/>
        </p:nvSpPr>
        <p:spPr>
          <a:xfrm>
            <a:off x="15958041" y="12970712"/>
            <a:ext cx="12966700" cy="69249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 i="1" dirty="0">
                <a:latin typeface="Calibri" charset="0"/>
                <a:ea typeface="Calibri" charset="0"/>
                <a:cs typeface="Calibri" charset="0"/>
              </a:rPr>
              <a:t>Self-Efficacy for Learning Form (SELF) </a:t>
            </a:r>
          </a:p>
          <a:p>
            <a:r>
              <a:rPr lang="en-US" sz="4000" dirty="0">
                <a:latin typeface="Calibri" charset="0"/>
                <a:ea typeface="Calibri" charset="0"/>
                <a:cs typeface="Calibri" charset="0"/>
              </a:rPr>
              <a:t>(Zimmerman &amp; Kitsantas, 2007)</a:t>
            </a:r>
          </a:p>
          <a:p>
            <a:endParaRPr lang="en-US" sz="4000" dirty="0">
              <a:latin typeface="Calibri" charset="0"/>
              <a:ea typeface="Calibri" charset="0"/>
              <a:cs typeface="Calibri" charset="0"/>
            </a:endParaRPr>
          </a:p>
          <a:p>
            <a:pPr marL="571500" lvl="0" indent="-571500">
              <a:buFont typeface="Arial" charset="0"/>
              <a:buChar char="•"/>
            </a:pPr>
            <a:r>
              <a:rPr lang="en-US" sz="4000" dirty="0">
                <a:latin typeface="Calibri" charset="0"/>
                <a:ea typeface="Calibri" charset="0"/>
                <a:cs typeface="Calibri" charset="0"/>
              </a:rPr>
              <a:t>57-item self-efficacy measure to assess reading, studying, test preparation, note-taking, and writing.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>
                <a:latin typeface="Calibri" charset="0"/>
                <a:ea typeface="Calibri" charset="0"/>
                <a:cs typeface="Calibri" charset="0"/>
              </a:rPr>
              <a:t>Individuals rank their confidence in being able to complete the task on a scale from 1-100% confidence.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>
                <a:latin typeface="Calibri" charset="0"/>
                <a:ea typeface="Calibri" charset="0"/>
                <a:cs typeface="Calibri" charset="0"/>
              </a:rPr>
              <a:t>Reliable and valid measure in concussion research, specifically among emerging return-to-learn protocols.</a:t>
            </a:r>
          </a:p>
          <a:p>
            <a:endParaRPr lang="en-US" sz="4000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en-US" sz="4000" i="1" dirty="0">
                <a:latin typeface="Calibri" charset="0"/>
                <a:ea typeface="Calibri" charset="0"/>
                <a:cs typeface="Calibri" charset="0"/>
              </a:rPr>
              <a:t>Sample SELF questions: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xmlns="" id="{CC846684-F970-476E-8414-D6D9A20E349C}"/>
              </a:ext>
            </a:extLst>
          </p:cNvPr>
          <p:cNvSpPr/>
          <p:nvPr/>
        </p:nvSpPr>
        <p:spPr>
          <a:xfrm>
            <a:off x="31256441" y="20681510"/>
            <a:ext cx="18078296" cy="1458912"/>
          </a:xfrm>
          <a:prstGeom prst="rect">
            <a:avLst/>
          </a:prstGeom>
          <a:solidFill>
            <a:srgbClr val="114365"/>
          </a:solidFill>
          <a:ln>
            <a:solidFill>
              <a:srgbClr val="11436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9" name="TextBox 23">
            <a:extLst>
              <a:ext uri="{FF2B5EF4-FFF2-40B4-BE49-F238E27FC236}">
                <a16:creationId xmlns:a16="http://schemas.microsoft.com/office/drawing/2014/main" xmlns="" id="{42AFF3AC-687A-4567-9808-9B125143F8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99632" y="20749246"/>
            <a:ext cx="502569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8000" dirty="0">
                <a:solidFill>
                  <a:srgbClr val="FFFFFF"/>
                </a:solidFill>
                <a:latin typeface="Calibri" panose="020F0502020204030204" pitchFamily="34" charset="0"/>
              </a:rPr>
              <a:t>Conclusion</a:t>
            </a:r>
            <a:endParaRPr lang="en-US" altLang="en-US" dirty="0">
              <a:solidFill>
                <a:srgbClr val="FFFFFF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949C1F24-C083-46A1-A58E-1703D176546C}"/>
              </a:ext>
            </a:extLst>
          </p:cNvPr>
          <p:cNvSpPr txBox="1"/>
          <p:nvPr/>
        </p:nvSpPr>
        <p:spPr>
          <a:xfrm>
            <a:off x="31256441" y="22586556"/>
            <a:ext cx="18078296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Arial" charset="0"/>
              <a:buChar char="•"/>
            </a:pPr>
            <a:r>
              <a:rPr lang="en-US" sz="4000" dirty="0">
                <a:latin typeface="Calibri" charset="0"/>
                <a:ea typeface="Calibri" charset="0"/>
                <a:cs typeface="Calibri" charset="0"/>
              </a:rPr>
              <a:t>Student athletes with </a:t>
            </a:r>
            <a:r>
              <a:rPr lang="en-US" sz="4000" dirty="0" smtClean="0">
                <a:latin typeface="Calibri" charset="0"/>
                <a:ea typeface="Calibri" charset="0"/>
                <a:cs typeface="Calibri" charset="0"/>
              </a:rPr>
              <a:t>concussion </a:t>
            </a:r>
            <a:r>
              <a:rPr lang="en-US" sz="4000" dirty="0">
                <a:latin typeface="Calibri" charset="0"/>
                <a:ea typeface="Calibri" charset="0"/>
                <a:cs typeface="Calibri" charset="0"/>
              </a:rPr>
              <a:t>experience lower academic-self efficacy, especially while performing complex tasks like note-taking. </a:t>
            </a:r>
            <a:endParaRPr lang="en-US" sz="4000" dirty="0" smtClean="0">
              <a:latin typeface="Calibri" charset="0"/>
              <a:ea typeface="Calibri" charset="0"/>
              <a:cs typeface="Calibri" charset="0"/>
            </a:endParaRPr>
          </a:p>
          <a:p>
            <a:pPr marL="571500" indent="-571500">
              <a:buFont typeface="Arial" charset="0"/>
              <a:buChar char="•"/>
            </a:pPr>
            <a:r>
              <a:rPr lang="en-US" sz="4000" dirty="0">
                <a:latin typeface="Calibri" charset="0"/>
                <a:ea typeface="Calibri" charset="0"/>
                <a:cs typeface="Calibri" charset="0"/>
              </a:rPr>
              <a:t>A significant difference in note-taking aligns with previous literature regarding the relationship between concussions and executive function (specifically higher order thinking, multi-step actions, and problem solving</a:t>
            </a:r>
            <a:r>
              <a:rPr lang="en-US" sz="4000" dirty="0" smtClean="0">
                <a:latin typeface="Calibri" charset="0"/>
                <a:ea typeface="Calibri" charset="0"/>
                <a:cs typeface="Calibri" charset="0"/>
              </a:rPr>
              <a:t>).</a:t>
            </a:r>
            <a:endParaRPr lang="en-US" sz="4000" dirty="0">
              <a:latin typeface="Calibri" charset="0"/>
              <a:ea typeface="Calibri" charset="0"/>
              <a:cs typeface="Calibri" charset="0"/>
            </a:endParaRPr>
          </a:p>
          <a:p>
            <a:pPr marL="571500" indent="-571500">
              <a:buFont typeface="Arial" charset="0"/>
              <a:buChar char="•"/>
            </a:pPr>
            <a:r>
              <a:rPr lang="en-US" sz="4000" dirty="0">
                <a:latin typeface="Calibri" charset="0"/>
                <a:ea typeface="Calibri" charset="0"/>
                <a:cs typeface="Calibri" charset="0"/>
              </a:rPr>
              <a:t>Student athletes without concussion reported challenges in non-academic areas. 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>
                <a:latin typeface="Calibri" charset="0"/>
                <a:ea typeface="Calibri" charset="0"/>
                <a:cs typeface="Calibri" charset="0"/>
              </a:rPr>
              <a:t>OTs working with student athletes with concussion should help implement a return to learning plan that includes strategies for note taking and addresses academic self-efficacy in the role of being a student</a:t>
            </a:r>
            <a:r>
              <a:rPr lang="en-US" sz="4000" dirty="0" smtClean="0">
                <a:latin typeface="Calibri" charset="0"/>
                <a:ea typeface="Calibri" charset="0"/>
                <a:cs typeface="Calibri" charset="0"/>
              </a:rPr>
              <a:t>.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xmlns="" id="{CC846684-F970-476E-8414-D6D9A20E349C}"/>
              </a:ext>
            </a:extLst>
          </p:cNvPr>
          <p:cNvSpPr/>
          <p:nvPr/>
        </p:nvSpPr>
        <p:spPr>
          <a:xfrm>
            <a:off x="15741726" y="24482999"/>
            <a:ext cx="13160375" cy="1458912"/>
          </a:xfrm>
          <a:prstGeom prst="rect">
            <a:avLst/>
          </a:prstGeom>
          <a:solidFill>
            <a:srgbClr val="114365"/>
          </a:solidFill>
          <a:ln>
            <a:solidFill>
              <a:srgbClr val="11436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949C1F24-C083-46A1-A58E-1703D176546C}"/>
              </a:ext>
            </a:extLst>
          </p:cNvPr>
          <p:cNvSpPr txBox="1"/>
          <p:nvPr/>
        </p:nvSpPr>
        <p:spPr>
          <a:xfrm>
            <a:off x="15741727" y="26497673"/>
            <a:ext cx="13160375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eaLnBrk="1" hangingPunct="1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prstClr val="black"/>
                </a:solidFill>
                <a:latin typeface="Calibri"/>
              </a:rPr>
              <a:t>11 participants completed in-depth interviews in homogeneous groups to discuss their experience at UNH, both as an athlete and a student.</a:t>
            </a:r>
          </a:p>
          <a:p>
            <a:pPr marL="571500" indent="-571500" eaLnBrk="1" hangingPunct="1">
              <a:buFont typeface="Arial" panose="020B0604020202020204" pitchFamily="34" charset="0"/>
              <a:buChar char="•"/>
              <a:defRPr/>
            </a:pPr>
            <a:endParaRPr lang="en-US" sz="4000" dirty="0">
              <a:solidFill>
                <a:prstClr val="black"/>
              </a:solidFill>
              <a:latin typeface="Calibri"/>
            </a:endParaRPr>
          </a:p>
          <a:p>
            <a:pPr eaLnBrk="1" hangingPunct="1">
              <a:defRPr/>
            </a:pPr>
            <a:r>
              <a:rPr lang="en-US" sz="4000" i="1" dirty="0">
                <a:solidFill>
                  <a:prstClr val="black"/>
                </a:solidFill>
                <a:latin typeface="Calibri"/>
              </a:rPr>
              <a:t>      Sample guiding</a:t>
            </a:r>
          </a:p>
          <a:p>
            <a:pPr eaLnBrk="1" hangingPunct="1">
              <a:defRPr/>
            </a:pPr>
            <a:r>
              <a:rPr lang="en-US" sz="4000" i="1" dirty="0">
                <a:solidFill>
                  <a:prstClr val="black"/>
                </a:solidFill>
                <a:latin typeface="Calibri"/>
              </a:rPr>
              <a:t>               questions: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1252" y="27929111"/>
            <a:ext cx="6517608" cy="450250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787" y="27997629"/>
            <a:ext cx="6428757" cy="443398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4373" y="20017965"/>
            <a:ext cx="11794035" cy="418790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1642" y="9552265"/>
            <a:ext cx="13197713" cy="299279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1643" y="16199567"/>
            <a:ext cx="13167889" cy="4001292"/>
          </a:xfrm>
          <a:prstGeom prst="rect">
            <a:avLst/>
          </a:prstGeom>
        </p:spPr>
      </p:pic>
      <p:sp>
        <p:nvSpPr>
          <p:cNvPr id="76" name="TextBox 75">
            <a:extLst>
              <a:ext uri="{FF2B5EF4-FFF2-40B4-BE49-F238E27FC236}">
                <a16:creationId xmlns:a16="http://schemas.microsoft.com/office/drawing/2014/main" xmlns="" id="{949C1F24-C083-46A1-A58E-1703D176546C}"/>
              </a:ext>
            </a:extLst>
          </p:cNvPr>
          <p:cNvSpPr txBox="1"/>
          <p:nvPr/>
        </p:nvSpPr>
        <p:spPr>
          <a:xfrm>
            <a:off x="31256441" y="7866070"/>
            <a:ext cx="1807829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lang="en-US" sz="4000" dirty="0">
                <a:latin typeface="Calibri" charset="0"/>
                <a:ea typeface="Calibri" charset="0"/>
                <a:cs typeface="Calibri" charset="0"/>
              </a:rPr>
              <a:t>Significant differences were found in academic self-efficacy in regards to note-taking between concussion and non-concussion groups.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xmlns="" id="{949C1F24-C083-46A1-A58E-1703D176546C}"/>
              </a:ext>
            </a:extLst>
          </p:cNvPr>
          <p:cNvSpPr txBox="1"/>
          <p:nvPr/>
        </p:nvSpPr>
        <p:spPr>
          <a:xfrm>
            <a:off x="31256441" y="13406706"/>
            <a:ext cx="18078296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lang="en-US" sz="4000" dirty="0">
                <a:latin typeface="Calibri" charset="0"/>
                <a:ea typeface="Calibri" charset="0"/>
                <a:cs typeface="Calibri" charset="0"/>
              </a:rPr>
              <a:t>Major themes from in-depth interviews </a:t>
            </a:r>
            <a:r>
              <a:rPr lang="en-US" sz="4000" dirty="0" smtClean="0">
                <a:latin typeface="Calibri" charset="0"/>
                <a:ea typeface="Calibri" charset="0"/>
                <a:cs typeface="Calibri" charset="0"/>
              </a:rPr>
              <a:t>revealed:</a:t>
            </a:r>
          </a:p>
          <a:p>
            <a:pPr marL="2974975" lvl="1" indent="-571500" defTabSz="914400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lang="en-US" sz="4000" dirty="0" smtClean="0">
                <a:latin typeface="Calibri" charset="0"/>
                <a:ea typeface="Calibri" charset="0"/>
                <a:cs typeface="Calibri" charset="0"/>
              </a:rPr>
              <a:t>Similarities </a:t>
            </a:r>
            <a:r>
              <a:rPr lang="en-US" sz="4000" dirty="0">
                <a:latin typeface="Calibri" charset="0"/>
                <a:ea typeface="Calibri" charset="0"/>
                <a:cs typeface="Calibri" charset="0"/>
              </a:rPr>
              <a:t>in the demands of </a:t>
            </a:r>
            <a:r>
              <a:rPr lang="en-US" sz="4000" dirty="0" smtClean="0">
                <a:latin typeface="Calibri" charset="0"/>
                <a:ea typeface="Calibri" charset="0"/>
                <a:cs typeface="Calibri" charset="0"/>
              </a:rPr>
              <a:t>the role of “student” and “athlete”.</a:t>
            </a:r>
            <a:endParaRPr lang="en-US" sz="4000" dirty="0">
              <a:latin typeface="Calibri" charset="0"/>
              <a:ea typeface="Calibri" charset="0"/>
              <a:cs typeface="Calibri" charset="0"/>
            </a:endParaRPr>
          </a:p>
          <a:p>
            <a:pPr marL="2974975" lvl="1" indent="-571500" defTabSz="914400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defRPr/>
            </a:pPr>
            <a:r>
              <a:rPr lang="en-US" sz="4000" dirty="0">
                <a:latin typeface="Calibri" charset="0"/>
                <a:ea typeface="Calibri" charset="0"/>
                <a:cs typeface="Calibri" charset="0"/>
              </a:rPr>
              <a:t>D</a:t>
            </a:r>
            <a:r>
              <a:rPr lang="en-US" sz="4000" dirty="0" smtClean="0">
                <a:latin typeface="Calibri" charset="0"/>
                <a:ea typeface="Calibri" charset="0"/>
                <a:cs typeface="Calibri" charset="0"/>
              </a:rPr>
              <a:t>ifferences </a:t>
            </a:r>
            <a:r>
              <a:rPr lang="en-US" sz="4000" dirty="0">
                <a:latin typeface="Calibri" charset="0"/>
                <a:ea typeface="Calibri" charset="0"/>
                <a:cs typeface="Calibri" charset="0"/>
              </a:rPr>
              <a:t>specifically among experiencing physical versus invisible injuries and their corresponding recovery processes.</a:t>
            </a:r>
          </a:p>
        </p:txBody>
      </p:sp>
      <p:sp>
        <p:nvSpPr>
          <p:cNvPr id="79" name="TextBox 23">
            <a:extLst>
              <a:ext uri="{FF2B5EF4-FFF2-40B4-BE49-F238E27FC236}">
                <a16:creationId xmlns:a16="http://schemas.microsoft.com/office/drawing/2014/main" xmlns="" id="{42AFF3AC-687A-4567-9808-9B125143F8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212963" y="24550735"/>
            <a:ext cx="6650527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8000" dirty="0">
                <a:solidFill>
                  <a:srgbClr val="FFFFFF"/>
                </a:solidFill>
                <a:latin typeface="Calibri" panose="020F0502020204030204" pitchFamily="34" charset="0"/>
              </a:rPr>
              <a:t>Phase 2 -QUAL</a:t>
            </a:r>
            <a:endParaRPr lang="en-US" altLang="en-US" dirty="0">
              <a:solidFill>
                <a:srgbClr val="FFFF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123" y="23232040"/>
            <a:ext cx="6461141" cy="453941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1252" y="23246972"/>
            <a:ext cx="6517608" cy="443818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1284" y="28463459"/>
            <a:ext cx="9287132" cy="401270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8567</TotalTime>
  <Words>490</Words>
  <Application>Microsoft Macintosh PowerPoint</Application>
  <PresentationFormat>Custom</PresentationFormat>
  <Paragraphs>50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MS PGothic</vt:lpstr>
      <vt:lpstr>Times New Roman</vt:lpstr>
      <vt:lpstr>Arial</vt:lpstr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15.0032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Emma Addison</dc:creator>
  <cp:lastModifiedBy>Microsoft Office User</cp:lastModifiedBy>
  <cp:revision>160</cp:revision>
  <dcterms:created xsi:type="dcterms:W3CDTF">2009-04-20T15:56:00Z</dcterms:created>
  <dcterms:modified xsi:type="dcterms:W3CDTF">2018-05-16T13:02:39Z</dcterms:modified>
</cp:coreProperties>
</file>