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99" autoAdjust="0"/>
    <p:restoredTop sz="94660"/>
  </p:normalViewPr>
  <p:slideViewPr>
    <p:cSldViewPr snapToGrid="0">
      <p:cViewPr>
        <p:scale>
          <a:sx n="25" d="100"/>
          <a:sy n="25" d="100"/>
        </p:scale>
        <p:origin x="1026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D6EF-68D9-4FA3-86D5-BDCDFF7A2D3E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2D18-C8AF-4F64-85A5-349DA499F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769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D6EF-68D9-4FA3-86D5-BDCDFF7A2D3E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2D18-C8AF-4F64-85A5-349DA499F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87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D6EF-68D9-4FA3-86D5-BDCDFF7A2D3E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2D18-C8AF-4F64-85A5-349DA499F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988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D6EF-68D9-4FA3-86D5-BDCDFF7A2D3E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2D18-C8AF-4F64-85A5-349DA499F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654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D6EF-68D9-4FA3-86D5-BDCDFF7A2D3E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2D18-C8AF-4F64-85A5-349DA499F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744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D6EF-68D9-4FA3-86D5-BDCDFF7A2D3E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2D18-C8AF-4F64-85A5-349DA499F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D6EF-68D9-4FA3-86D5-BDCDFF7A2D3E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2D18-C8AF-4F64-85A5-349DA499F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738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D6EF-68D9-4FA3-86D5-BDCDFF7A2D3E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2D18-C8AF-4F64-85A5-349DA499F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305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D6EF-68D9-4FA3-86D5-BDCDFF7A2D3E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2D18-C8AF-4F64-85A5-349DA499F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818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D6EF-68D9-4FA3-86D5-BDCDFF7A2D3E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2D18-C8AF-4F64-85A5-349DA499F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318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D6EF-68D9-4FA3-86D5-BDCDFF7A2D3E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2D18-C8AF-4F64-85A5-349DA499F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574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AD6EF-68D9-4FA3-86D5-BDCDFF7A2D3E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A2D18-C8AF-4F64-85A5-349DA499F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115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hyperlink" Target="mailto:Andrew.Ouimette@unh.edu" TargetMode="External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emf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29794953" y="2852026"/>
            <a:ext cx="13487400" cy="1193584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Rectangle 35"/>
          <p:cNvSpPr/>
          <p:nvPr/>
        </p:nvSpPr>
        <p:spPr>
          <a:xfrm>
            <a:off x="15321826" y="21488400"/>
            <a:ext cx="13487400" cy="104987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5411758" y="2913824"/>
            <a:ext cx="13487400" cy="73964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838953" y="2948104"/>
            <a:ext cx="13487400" cy="6400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3891200" cy="21866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-1568480" y="-73747"/>
            <a:ext cx="43891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800" b="1" dirty="0" smtClean="0"/>
          </a:p>
          <a:p>
            <a:pPr algn="ctr"/>
            <a:endParaRPr lang="en-US" sz="800" b="1" dirty="0"/>
          </a:p>
          <a:p>
            <a:pPr algn="ctr"/>
            <a:endParaRPr lang="en-US" sz="800" b="1" dirty="0" smtClean="0"/>
          </a:p>
          <a:p>
            <a:pPr algn="ctr"/>
            <a:endParaRPr lang="en-US" sz="800" b="1" dirty="0" smtClean="0"/>
          </a:p>
          <a:p>
            <a:pPr algn="ctr"/>
            <a:r>
              <a:rPr lang="en-US" sz="9600" b="1" dirty="0" smtClean="0"/>
              <a:t>UNH Stable Isotope Lab – </a:t>
            </a:r>
            <a:r>
              <a:rPr lang="en-US" sz="9600" b="1" dirty="0" smtClean="0"/>
              <a:t>Why measure stable isotopes?</a:t>
            </a:r>
          </a:p>
          <a:p>
            <a:pPr algn="ctr"/>
            <a:endParaRPr lang="en-US" sz="800" b="1" dirty="0" smtClean="0"/>
          </a:p>
          <a:p>
            <a:pPr algn="ctr"/>
            <a:endParaRPr lang="en-US" sz="800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1135647" y="3207573"/>
            <a:ext cx="12913506" cy="120924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History of the lab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35647" y="4776403"/>
            <a:ext cx="1291350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prstClr val="black"/>
                </a:solidFill>
              </a:rPr>
              <a:t>Started in 2004 with </a:t>
            </a:r>
            <a:r>
              <a:rPr lang="en-US" sz="3200" dirty="0" smtClean="0">
                <a:solidFill>
                  <a:prstClr val="black"/>
                </a:solidFill>
              </a:rPr>
              <a:t>a Major Research </a:t>
            </a:r>
            <a:r>
              <a:rPr lang="en-US" sz="3200" dirty="0">
                <a:solidFill>
                  <a:prstClr val="black"/>
                </a:solidFill>
              </a:rPr>
              <a:t>I</a:t>
            </a:r>
            <a:r>
              <a:rPr lang="en-US" sz="3200" dirty="0" smtClean="0">
                <a:solidFill>
                  <a:prstClr val="black"/>
                </a:solidFill>
              </a:rPr>
              <a:t>nstrumentation (MRI) award </a:t>
            </a:r>
            <a:r>
              <a:rPr lang="en-US" sz="3200" dirty="0" smtClean="0">
                <a:solidFill>
                  <a:prstClr val="black"/>
                </a:solidFill>
              </a:rPr>
              <a:t>from the National Science Foundation (NSF).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endParaRPr lang="en-US" sz="32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prstClr val="black"/>
                </a:solidFill>
              </a:rPr>
              <a:t>New MRI in 2015 </a:t>
            </a:r>
            <a:r>
              <a:rPr lang="en-US" sz="3200" dirty="0">
                <a:solidFill>
                  <a:prstClr val="black"/>
                </a:solidFill>
              </a:rPr>
              <a:t>Cost sharing and lab renovations funded by ESRC/EOS, Office of Research, COLSA, CEPS, Office of EH&amp;S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prstClr val="black"/>
                </a:solidFill>
              </a:rPr>
              <a:t>Upgrade allows for elemental and isotope analysis of C, N, S, O, and H in a wide range of materials. 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48700" y="10177717"/>
            <a:ext cx="13487400" cy="105185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1135647" y="10521192"/>
            <a:ext cx="12913506" cy="120924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What are stable isotopes?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2"/>
          <a:srcRect l="5199" b="9420"/>
          <a:stretch/>
        </p:blipFill>
        <p:spPr>
          <a:xfrm>
            <a:off x="1135647" y="15015938"/>
            <a:ext cx="3394062" cy="356688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/>
          <a:srcRect l="6368" t="3298" r="2997" b="9032"/>
          <a:stretch/>
        </p:blipFill>
        <p:spPr>
          <a:xfrm>
            <a:off x="5214941" y="15015938"/>
            <a:ext cx="3378990" cy="356689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556564" y="18691376"/>
            <a:ext cx="1021434" cy="123110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sz="5400" baseline="30000" dirty="0">
                <a:solidFill>
                  <a:prstClr val="black"/>
                </a:solidFill>
              </a:rPr>
              <a:t>12</a:t>
            </a:r>
            <a:r>
              <a:rPr lang="en-US" sz="5400" dirty="0">
                <a:solidFill>
                  <a:prstClr val="black"/>
                </a:solidFill>
              </a:rPr>
              <a:t>C</a:t>
            </a:r>
          </a:p>
          <a:p>
            <a:pPr algn="ctr"/>
            <a:r>
              <a:rPr lang="en-US" sz="2000" dirty="0">
                <a:solidFill>
                  <a:prstClr val="black"/>
                </a:solidFill>
              </a:rPr>
              <a:t>98.89%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32317" y="18691376"/>
            <a:ext cx="1021434" cy="123110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sz="5400" baseline="30000" dirty="0">
                <a:solidFill>
                  <a:prstClr val="black"/>
                </a:solidFill>
              </a:rPr>
              <a:t>13</a:t>
            </a:r>
            <a:r>
              <a:rPr lang="en-US" sz="5400" dirty="0">
                <a:solidFill>
                  <a:prstClr val="black"/>
                </a:solidFill>
              </a:rPr>
              <a:t>C</a:t>
            </a:r>
          </a:p>
          <a:p>
            <a:pPr algn="ctr"/>
            <a:r>
              <a:rPr lang="en-US" sz="2000" dirty="0">
                <a:solidFill>
                  <a:prstClr val="black"/>
                </a:solidFill>
              </a:rPr>
              <a:t>1.11%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6897" y="18171446"/>
            <a:ext cx="958296" cy="822753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135647" y="12038870"/>
            <a:ext cx="1291350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u="sng" dirty="0" smtClean="0"/>
              <a:t>Stable isotopes are: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Atoms of the same element that differ in their mass (see below)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Naturally occurring in all materials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Used either as 1) a fingerprinting tool or 2) to track processes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Can be isotopically labelled (manipulated) to enhance their use</a:t>
            </a:r>
            <a:endParaRPr lang="en-US" sz="3600" dirty="0"/>
          </a:p>
        </p:txBody>
      </p:sp>
      <p:sp>
        <p:nvSpPr>
          <p:cNvPr id="25" name="TextBox 24"/>
          <p:cNvSpPr txBox="1"/>
          <p:nvPr/>
        </p:nvSpPr>
        <p:spPr>
          <a:xfrm>
            <a:off x="8802158" y="16008484"/>
            <a:ext cx="5304145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/>
              <a:t>Figure 1: </a:t>
            </a:r>
            <a:r>
              <a:rPr lang="en-US" sz="2600" dirty="0"/>
              <a:t>R</a:t>
            </a:r>
            <a:r>
              <a:rPr lang="en-US" sz="2600" dirty="0" smtClean="0"/>
              <a:t>epresentation of the two most common isotopes of carbon (</a:t>
            </a:r>
            <a:r>
              <a:rPr lang="en-US" sz="2600" baseline="30000" dirty="0" smtClean="0"/>
              <a:t>12</a:t>
            </a:r>
            <a:r>
              <a:rPr lang="en-US" sz="2600" dirty="0" smtClean="0"/>
              <a:t>C and </a:t>
            </a:r>
            <a:r>
              <a:rPr lang="en-US" sz="2600" baseline="30000" dirty="0" smtClean="0"/>
              <a:t>13</a:t>
            </a:r>
            <a:r>
              <a:rPr lang="en-US" sz="2600" dirty="0" smtClean="0"/>
              <a:t>C).  All natural material contain different proportions of </a:t>
            </a:r>
            <a:r>
              <a:rPr lang="en-US" sz="2600" baseline="30000" dirty="0" smtClean="0"/>
              <a:t>12</a:t>
            </a:r>
            <a:r>
              <a:rPr lang="en-US" sz="2600" dirty="0" smtClean="0"/>
              <a:t>C and </a:t>
            </a:r>
            <a:r>
              <a:rPr lang="en-US" sz="2600" baseline="30000" dirty="0" smtClean="0"/>
              <a:t>13</a:t>
            </a:r>
            <a:r>
              <a:rPr lang="en-US" sz="2600" dirty="0" smtClean="0"/>
              <a:t>C.  The unique isotope ratio (e.g. </a:t>
            </a:r>
            <a:r>
              <a:rPr lang="en-US" sz="2600" baseline="30000" dirty="0" smtClean="0"/>
              <a:t>13</a:t>
            </a:r>
            <a:r>
              <a:rPr lang="en-US" sz="2600" dirty="0" smtClean="0"/>
              <a:t>C:</a:t>
            </a:r>
            <a:r>
              <a:rPr lang="en-US" sz="2600" baseline="30000" dirty="0" smtClean="0"/>
              <a:t>12</a:t>
            </a:r>
            <a:r>
              <a:rPr lang="en-US" sz="2600" dirty="0" smtClean="0"/>
              <a:t>C) </a:t>
            </a:r>
            <a:r>
              <a:rPr lang="en-US" sz="2600" dirty="0" smtClean="0"/>
              <a:t>of different materials allow stable isotope analysis to act both as a fingerprinting tool and a means to track a variety of processes that alter these isotope ratios.</a:t>
            </a:r>
            <a:endParaRPr lang="en-US" sz="2600" dirty="0"/>
          </a:p>
        </p:txBody>
      </p:sp>
      <p:sp>
        <p:nvSpPr>
          <p:cNvPr id="27" name="Rectangle 26"/>
          <p:cNvSpPr/>
          <p:nvPr/>
        </p:nvSpPr>
        <p:spPr>
          <a:xfrm>
            <a:off x="848700" y="21468516"/>
            <a:ext cx="13487400" cy="105185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1125900" y="21760875"/>
            <a:ext cx="12913506" cy="120924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Isotopes at UNH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5761817" y="3229969"/>
            <a:ext cx="12913506" cy="120924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Instrumentation at UNH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0081900" y="3207573"/>
            <a:ext cx="12913506" cy="120924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Process Tracking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29794953" y="15269195"/>
            <a:ext cx="13487400" cy="1131325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Rectangle 38"/>
          <p:cNvSpPr/>
          <p:nvPr/>
        </p:nvSpPr>
        <p:spPr>
          <a:xfrm>
            <a:off x="29794953" y="27199898"/>
            <a:ext cx="13487400" cy="478720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30058030" y="15537386"/>
            <a:ext cx="12913506" cy="120924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Fingerprinting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0058030" y="27537975"/>
            <a:ext cx="12913506" cy="120924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Contact Information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5"/>
          <a:srcRect l="206" r="1990"/>
          <a:stretch/>
        </p:blipFill>
        <p:spPr>
          <a:xfrm>
            <a:off x="15761817" y="5850773"/>
            <a:ext cx="13077750" cy="4178529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15782623" y="4672041"/>
            <a:ext cx="12894900" cy="206210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UNH’s stable isotope lab houses a new </a:t>
            </a:r>
            <a:r>
              <a:rPr lang="en-US" sz="3200" dirty="0" err="1" smtClean="0"/>
              <a:t>Elementar</a:t>
            </a:r>
            <a:r>
              <a:rPr lang="en-US" sz="3200" dirty="0" smtClean="0"/>
              <a:t> </a:t>
            </a:r>
            <a:r>
              <a:rPr lang="en-US" sz="3200" dirty="0" err="1" smtClean="0"/>
              <a:t>GeoVision</a:t>
            </a:r>
            <a:r>
              <a:rPr lang="en-US" sz="3200" dirty="0" smtClean="0"/>
              <a:t> consisting of a  </a:t>
            </a:r>
            <a:r>
              <a:rPr lang="en-US" sz="3200" dirty="0" err="1" smtClean="0"/>
              <a:t>PyroCube</a:t>
            </a:r>
            <a:r>
              <a:rPr lang="en-US" sz="3200" dirty="0" smtClean="0"/>
              <a:t> elemental analyzer (EA) with Purge-Trap system, an </a:t>
            </a:r>
            <a:r>
              <a:rPr lang="en-US" sz="3200" dirty="0" err="1" smtClean="0"/>
              <a:t>IsoPrime</a:t>
            </a:r>
            <a:r>
              <a:rPr lang="en-US" sz="3200" dirty="0" smtClean="0"/>
              <a:t> </a:t>
            </a:r>
            <a:r>
              <a:rPr lang="en-US" sz="3200" dirty="0"/>
              <a:t>100 </a:t>
            </a:r>
            <a:r>
              <a:rPr lang="en-US" sz="3200" dirty="0" smtClean="0"/>
              <a:t>isotope </a:t>
            </a:r>
            <a:r>
              <a:rPr lang="en-US" sz="3200" dirty="0"/>
              <a:t>ratio mass </a:t>
            </a:r>
            <a:r>
              <a:rPr lang="en-US" sz="3200" dirty="0" smtClean="0"/>
              <a:t>spectrometer (IRMS), two custom built sample equilibration and inlet systems as well as several sample preparation devices.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6"/>
          <a:srcRect l="2278" r="6915"/>
          <a:stretch/>
        </p:blipFill>
        <p:spPr>
          <a:xfrm>
            <a:off x="22538539" y="27334985"/>
            <a:ext cx="6070600" cy="3202952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15639430" y="23340201"/>
            <a:ext cx="12852192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800" b="1" dirty="0" smtClean="0"/>
              <a:t>Elemental analysis of CNSHO in solids and liquids</a:t>
            </a:r>
            <a:r>
              <a:rPr lang="en-US" sz="2800" dirty="0" smtClean="0"/>
              <a:t> </a:t>
            </a:r>
            <a:r>
              <a:rPr lang="en-US" sz="2000" dirty="0" smtClean="0"/>
              <a:t>(carbon, nitrogen, sulfur, hydrogen, oxygen)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800" b="1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800" b="1" dirty="0" smtClean="0"/>
              <a:t>Stable isotope analysis of CNSHO in solid samples and OH in liquid samples</a:t>
            </a:r>
            <a:r>
              <a:rPr lang="en-US" sz="2800" dirty="0" smtClean="0"/>
              <a:t>.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8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800" dirty="0" smtClean="0"/>
              <a:t>C, N, S, O, or H isotopes in </a:t>
            </a:r>
            <a:r>
              <a:rPr lang="en-US" sz="2800" b="1" dirty="0" smtClean="0"/>
              <a:t>compositionally complex samples and low mass samples </a:t>
            </a:r>
            <a:r>
              <a:rPr lang="en-US" sz="2800" dirty="0" smtClean="0"/>
              <a:t>using a new purge-trap system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8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800" dirty="0" smtClean="0"/>
              <a:t>C, N, S, O, or H isotope analysis on </a:t>
            </a:r>
            <a:r>
              <a:rPr lang="en-US" sz="2800" b="1" dirty="0" smtClean="0"/>
              <a:t>isotopically (experimentally) labeled samples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800" b="1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800" b="1" dirty="0" smtClean="0"/>
              <a:t>S isotope analysis in organic and inorganic samples </a:t>
            </a:r>
            <a:r>
              <a:rPr lang="en-US" sz="2800" dirty="0" smtClean="0"/>
              <a:t>using a custom-built system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8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800" b="1" dirty="0" smtClean="0"/>
              <a:t>Non-exchangeable H isotope analysis </a:t>
            </a:r>
            <a:r>
              <a:rPr lang="en-US" sz="2800" dirty="0" smtClean="0"/>
              <a:t>using custom built sample preparation system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5" t="4892" r="4243"/>
          <a:stretch/>
        </p:blipFill>
        <p:spPr>
          <a:xfrm>
            <a:off x="19229358" y="27884537"/>
            <a:ext cx="3018845" cy="247988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756947" y="27229486"/>
            <a:ext cx="3024514" cy="3440222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24166719" y="7199699"/>
            <a:ext cx="415851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/>
              <a:t>Figure 2</a:t>
            </a:r>
            <a:r>
              <a:rPr lang="en-US" sz="2600" dirty="0" smtClean="0"/>
              <a:t>: Image of </a:t>
            </a:r>
            <a:r>
              <a:rPr lang="en-US" sz="2600" dirty="0" err="1" smtClean="0"/>
              <a:t>GeoVision</a:t>
            </a:r>
            <a:r>
              <a:rPr lang="en-US" sz="2600" dirty="0" smtClean="0"/>
              <a:t> elemental analyzer isotope ratio mass spectrometer for stable isotope analysis</a:t>
            </a:r>
            <a:endParaRPr lang="en-US" sz="2600" dirty="0"/>
          </a:p>
        </p:txBody>
      </p:sp>
      <p:sp>
        <p:nvSpPr>
          <p:cNvPr id="55" name="TextBox 54"/>
          <p:cNvSpPr txBox="1"/>
          <p:nvPr/>
        </p:nvSpPr>
        <p:spPr>
          <a:xfrm>
            <a:off x="1125900" y="23123572"/>
            <a:ext cx="12970656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The need for stable isotope analysis has increased dramatically in recent years as a result of the increase in number and breadth of research disciplines that rely on stable isotope techniques, as well as the rapid technological improvements in stable isotope analysis. At </a:t>
            </a:r>
            <a:r>
              <a:rPr lang="en-US" sz="3200" dirty="0" smtClean="0"/>
              <a:t>UNH researchers </a:t>
            </a:r>
            <a:r>
              <a:rPr lang="en-US" sz="3200" dirty="0"/>
              <a:t>from diverse disciplines use stable isotope analysis of different materials to study a broad range of </a:t>
            </a:r>
            <a:r>
              <a:rPr lang="en-US" sz="3200" dirty="0" smtClean="0"/>
              <a:t>topics including but </a:t>
            </a:r>
            <a:r>
              <a:rPr lang="en-US" sz="3200" dirty="0"/>
              <a:t>not limited to: </a:t>
            </a:r>
            <a:endParaRPr lang="en-US" sz="3200" dirty="0" smtClean="0"/>
          </a:p>
          <a:p>
            <a:endParaRPr lang="en-US" sz="1600" dirty="0" smtClean="0"/>
          </a:p>
          <a:p>
            <a:pPr marL="514350" indent="-514350">
              <a:buFont typeface="+mj-lt"/>
              <a:buAutoNum type="arabicParenR"/>
            </a:pPr>
            <a:r>
              <a:rPr lang="en-US" sz="2800" dirty="0" smtClean="0"/>
              <a:t>Methane cycling in wetlands 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2800" dirty="0" smtClean="0"/>
              <a:t>Coastal </a:t>
            </a:r>
            <a:r>
              <a:rPr lang="en-US" sz="2800" dirty="0"/>
              <a:t>nitrogen </a:t>
            </a:r>
            <a:r>
              <a:rPr lang="en-US" sz="2800" dirty="0" smtClean="0"/>
              <a:t>pollution 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2800" dirty="0"/>
              <a:t>M</a:t>
            </a:r>
            <a:r>
              <a:rPr lang="en-US" sz="2800" dirty="0" smtClean="0"/>
              <a:t>arine </a:t>
            </a:r>
            <a:r>
              <a:rPr lang="en-US" sz="2800" dirty="0"/>
              <a:t>methyl hydrate </a:t>
            </a:r>
            <a:r>
              <a:rPr lang="en-US" sz="2800" dirty="0" smtClean="0"/>
              <a:t>production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2800" dirty="0" smtClean="0"/>
              <a:t>Archaeological </a:t>
            </a:r>
            <a:r>
              <a:rPr lang="en-US" sz="2800" dirty="0"/>
              <a:t>analysis of cod </a:t>
            </a:r>
            <a:r>
              <a:rPr lang="en-US" sz="2800" dirty="0" smtClean="0"/>
              <a:t>fisheries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2800" dirty="0" smtClean="0"/>
              <a:t>Quantification of carbon, nitrogen, and water cycles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2800" dirty="0" smtClean="0"/>
              <a:t>The effects of forest management on small mammals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2800" dirty="0" smtClean="0"/>
              <a:t>Microbial </a:t>
            </a:r>
            <a:r>
              <a:rPr lang="en-US" sz="2800" dirty="0"/>
              <a:t>controls on soil carbon </a:t>
            </a:r>
            <a:r>
              <a:rPr lang="en-US" sz="2800" dirty="0" smtClean="0"/>
              <a:t>storage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2800" dirty="0" smtClean="0"/>
              <a:t>Crop</a:t>
            </a:r>
            <a:r>
              <a:rPr lang="en-US" sz="2800" dirty="0"/>
              <a:t>, weed, and soil </a:t>
            </a:r>
            <a:r>
              <a:rPr lang="en-US" sz="2800" dirty="0" smtClean="0"/>
              <a:t>management strategies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2800" dirty="0" smtClean="0"/>
              <a:t>Climate change studies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2800" dirty="0" smtClean="0"/>
              <a:t>Tracking </a:t>
            </a:r>
            <a:r>
              <a:rPr lang="en-US" sz="2800" dirty="0"/>
              <a:t>supplemental feeding of deer </a:t>
            </a:r>
            <a:r>
              <a:rPr lang="en-US" sz="2800" dirty="0" smtClean="0"/>
              <a:t>populations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2800" dirty="0" smtClean="0"/>
              <a:t>Linkages between dairy cow diet and greenhouse gas emissions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2800" dirty="0" smtClean="0"/>
              <a:t>The role of wetlands and rivers on watershed hydrology and nutrient loading</a:t>
            </a:r>
          </a:p>
          <a:p>
            <a:pPr marL="514350" indent="-514350">
              <a:buFont typeface="+mj-lt"/>
              <a:buAutoNum type="arabicParenR"/>
            </a:pPr>
            <a:endParaRPr lang="en-US" sz="3200" dirty="0"/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76230" y="26353943"/>
            <a:ext cx="4362006" cy="4039901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15716979" y="21722040"/>
            <a:ext cx="12913506" cy="120924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Capabilities at UNH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15782623" y="19227788"/>
            <a:ext cx="1229277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UNH Stable Isotope Lab</a:t>
            </a:r>
            <a:endParaRPr lang="en-US" sz="8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2711" y="11489004"/>
            <a:ext cx="7185493" cy="6989777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 rotWithShape="1">
          <a:blip r:embed="rId11"/>
          <a:srcRect l="4128" t="12102" r="1269" b="8533"/>
          <a:stretch/>
        </p:blipFill>
        <p:spPr>
          <a:xfrm>
            <a:off x="30117274" y="5340870"/>
            <a:ext cx="6772905" cy="4261474"/>
          </a:xfrm>
          <a:prstGeom prst="rect">
            <a:avLst/>
          </a:prstGeom>
        </p:spPr>
      </p:pic>
      <p:grpSp>
        <p:nvGrpSpPr>
          <p:cNvPr id="100" name="Group 99"/>
          <p:cNvGrpSpPr/>
          <p:nvPr/>
        </p:nvGrpSpPr>
        <p:grpSpPr>
          <a:xfrm>
            <a:off x="36473767" y="9840130"/>
            <a:ext cx="6711682" cy="4811918"/>
            <a:chOff x="36551092" y="4743607"/>
            <a:chExt cx="6711682" cy="4811918"/>
          </a:xfrm>
        </p:grpSpPr>
        <p:pic>
          <p:nvPicPr>
            <p:cNvPr id="75" name="Picture 74"/>
            <p:cNvPicPr>
              <a:picLocks noChangeAspect="1"/>
            </p:cNvPicPr>
            <p:nvPr/>
          </p:nvPicPr>
          <p:blipFill rotWithShape="1">
            <a:blip r:embed="rId12"/>
            <a:srcRect l="15614" t="21636" r="3383" b="11725"/>
            <a:stretch/>
          </p:blipFill>
          <p:spPr>
            <a:xfrm>
              <a:off x="37244469" y="5440999"/>
              <a:ext cx="5881842" cy="3632902"/>
            </a:xfrm>
            <a:prstGeom prst="rect">
              <a:avLst/>
            </a:prstGeom>
          </p:spPr>
        </p:pic>
        <p:sp>
          <p:nvSpPr>
            <p:cNvPr id="98" name="Rectangle 97"/>
            <p:cNvSpPr/>
            <p:nvPr/>
          </p:nvSpPr>
          <p:spPr>
            <a:xfrm>
              <a:off x="37304060" y="5952229"/>
              <a:ext cx="390164" cy="23440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Rectangle 78"/>
            <p:cNvSpPr/>
            <p:nvPr/>
          </p:nvSpPr>
          <p:spPr>
            <a:xfrm>
              <a:off x="37960300" y="5703092"/>
              <a:ext cx="2821434" cy="27321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38924294" y="8970750"/>
              <a:ext cx="2522192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l-GR" sz="3200" dirty="0" smtClean="0"/>
                <a:t>δ</a:t>
              </a:r>
              <a:r>
                <a:rPr lang="en-US" sz="3200" baseline="30000" dirty="0" smtClean="0"/>
                <a:t>2</a:t>
              </a:r>
              <a:r>
                <a:rPr lang="en-US" sz="3200" dirty="0" smtClean="0"/>
                <a:t>H-CH</a:t>
              </a:r>
              <a:r>
                <a:rPr lang="en-US" sz="3200" baseline="-25000" dirty="0" smtClean="0"/>
                <a:t>4</a:t>
              </a:r>
              <a:r>
                <a:rPr lang="en-US" sz="3200" dirty="0" smtClean="0"/>
                <a:t> (</a:t>
              </a:r>
              <a:r>
                <a:rPr lang="el-GR" sz="3200" dirty="0" smtClean="0"/>
                <a:t>‰</a:t>
              </a:r>
              <a:r>
                <a:rPr lang="en-US" sz="3200" dirty="0" smtClean="0"/>
                <a:t>)</a:t>
              </a:r>
              <a:endParaRPr lang="en-US" sz="3200" dirty="0"/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38374757" y="8601117"/>
              <a:ext cx="757253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 smtClean="0"/>
                <a:t>-450</a:t>
              </a:r>
              <a:endParaRPr lang="en-US" sz="2000" dirty="0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37356779" y="8601117"/>
              <a:ext cx="757253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 smtClean="0"/>
                <a:t>-550</a:t>
              </a:r>
              <a:endParaRPr lang="en-US" sz="2000" dirty="0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39503200" y="8594144"/>
              <a:ext cx="757253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 smtClean="0"/>
                <a:t>-350</a:t>
              </a:r>
              <a:endParaRPr lang="en-US" sz="2000" dirty="0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40555666" y="8595189"/>
              <a:ext cx="757253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 smtClean="0"/>
                <a:t>-250</a:t>
              </a:r>
              <a:endParaRPr lang="en-US" sz="2000" dirty="0"/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41642792" y="8595190"/>
              <a:ext cx="757253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 smtClean="0"/>
                <a:t>-150</a:t>
              </a:r>
              <a:endParaRPr lang="en-US" sz="2000" dirty="0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42653958" y="8595191"/>
              <a:ext cx="608816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 smtClean="0"/>
                <a:t>-50</a:t>
              </a:r>
              <a:endParaRPr lang="en-US" sz="2000" dirty="0"/>
            </a:p>
          </p:txBody>
        </p:sp>
        <p:sp>
          <p:nvSpPr>
            <p:cNvPr id="87" name="Rectangle 86"/>
            <p:cNvSpPr/>
            <p:nvPr/>
          </p:nvSpPr>
          <p:spPr>
            <a:xfrm>
              <a:off x="39369488" y="8749389"/>
              <a:ext cx="133712" cy="23906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37160647" y="7775918"/>
              <a:ext cx="533577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2000" dirty="0" smtClean="0"/>
                <a:t>-40</a:t>
              </a:r>
              <a:endParaRPr lang="en-US" sz="2000" dirty="0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37114218" y="8296317"/>
              <a:ext cx="580006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2000" dirty="0" smtClean="0"/>
                <a:t>-20</a:t>
              </a:r>
              <a:endParaRPr lang="en-US" sz="2000" dirty="0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37198260" y="7124938"/>
              <a:ext cx="523509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2000" dirty="0" smtClean="0"/>
                <a:t>-60</a:t>
              </a:r>
              <a:endParaRPr lang="en-US" sz="2000" dirty="0"/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37198260" y="6534089"/>
              <a:ext cx="523509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2000" dirty="0" smtClean="0"/>
                <a:t>-80</a:t>
              </a:r>
              <a:endParaRPr lang="en-US" sz="2000" dirty="0"/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36967504" y="5323970"/>
              <a:ext cx="740854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2000" dirty="0" smtClean="0"/>
                <a:t>-120</a:t>
              </a:r>
              <a:endParaRPr lang="en-US" sz="2000" dirty="0"/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36967504" y="5952229"/>
              <a:ext cx="740854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2000" dirty="0" smtClean="0"/>
                <a:t>-100</a:t>
              </a:r>
              <a:endParaRPr lang="en-US" sz="2000" dirty="0"/>
            </a:p>
          </p:txBody>
        </p:sp>
        <p:sp>
          <p:nvSpPr>
            <p:cNvPr id="88" name="TextBox 87"/>
            <p:cNvSpPr txBox="1"/>
            <p:nvPr/>
          </p:nvSpPr>
          <p:spPr>
            <a:xfrm rot="16200000">
              <a:off x="35643249" y="6726467"/>
              <a:ext cx="2400461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l-GR" sz="3200" dirty="0" smtClean="0"/>
                <a:t>δ</a:t>
              </a:r>
              <a:r>
                <a:rPr lang="en-US" sz="3200" baseline="30000" dirty="0" smtClean="0"/>
                <a:t>13</a:t>
              </a:r>
              <a:r>
                <a:rPr lang="en-US" sz="3200" dirty="0" smtClean="0"/>
                <a:t>C-CH</a:t>
              </a:r>
              <a:r>
                <a:rPr lang="en-US" sz="3200" baseline="-25000" dirty="0" smtClean="0"/>
                <a:t>4</a:t>
              </a:r>
              <a:r>
                <a:rPr lang="en-US" sz="3200" dirty="0" smtClean="0"/>
                <a:t> (</a:t>
              </a:r>
              <a:r>
                <a:rPr lang="el-GR" sz="3200" dirty="0" smtClean="0"/>
                <a:t>‰</a:t>
              </a:r>
              <a:r>
                <a:rPr lang="en-US" sz="3200" dirty="0" smtClean="0"/>
                <a:t>)</a:t>
              </a:r>
              <a:endParaRPr lang="en-US" sz="3200" dirty="0"/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37304061" y="4743607"/>
              <a:ext cx="582225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Pathways of Methane Production</a:t>
              </a:r>
              <a:endParaRPr lang="en-US" sz="3200" b="1" dirty="0"/>
            </a:p>
          </p:txBody>
        </p:sp>
      </p:grpSp>
      <p:sp>
        <p:nvSpPr>
          <p:cNvPr id="101" name="TextBox 100"/>
          <p:cNvSpPr txBox="1"/>
          <p:nvPr/>
        </p:nvSpPr>
        <p:spPr>
          <a:xfrm>
            <a:off x="30560286" y="4683736"/>
            <a:ext cx="58222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/>
              <a:t>Tracking Hydrologic Cycles</a:t>
            </a:r>
            <a:endParaRPr lang="en-US" sz="3200" b="1" dirty="0"/>
          </a:p>
        </p:txBody>
      </p:sp>
      <p:sp>
        <p:nvSpPr>
          <p:cNvPr id="102" name="TextBox 101"/>
          <p:cNvSpPr txBox="1"/>
          <p:nvPr/>
        </p:nvSpPr>
        <p:spPr>
          <a:xfrm>
            <a:off x="15716979" y="30783620"/>
            <a:ext cx="1256341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/>
              <a:t>Figure 3</a:t>
            </a:r>
            <a:r>
              <a:rPr lang="en-US" sz="2600" dirty="0" smtClean="0"/>
              <a:t>: Image of preparation equipment available in the stable isotope laboratory – (from left to right) – ball mill, microbalance, hydrogen equilibration system.</a:t>
            </a:r>
            <a:endParaRPr lang="en-US" sz="2600" dirty="0"/>
          </a:p>
        </p:txBody>
      </p:sp>
      <p:sp>
        <p:nvSpPr>
          <p:cNvPr id="103" name="TextBox 102"/>
          <p:cNvSpPr txBox="1"/>
          <p:nvPr/>
        </p:nvSpPr>
        <p:spPr>
          <a:xfrm>
            <a:off x="31196110" y="12576503"/>
            <a:ext cx="515062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/>
              <a:t>Figure 5</a:t>
            </a:r>
            <a:r>
              <a:rPr lang="en-US" sz="2600" dirty="0" smtClean="0"/>
              <a:t>: Pathways of methane (CH</a:t>
            </a:r>
            <a:r>
              <a:rPr lang="en-US" sz="2600" baseline="-25000" dirty="0" smtClean="0"/>
              <a:t>4</a:t>
            </a:r>
            <a:r>
              <a:rPr lang="en-US" sz="2600" dirty="0" smtClean="0"/>
              <a:t>) production and the effect of each pathway the carbon and hydrogen isotopic signatures of CH</a:t>
            </a:r>
            <a:r>
              <a:rPr lang="en-US" sz="2600" baseline="-25000" dirty="0" smtClean="0"/>
              <a:t>4</a:t>
            </a:r>
            <a:r>
              <a:rPr lang="en-US" sz="2600" dirty="0" smtClean="0"/>
              <a:t>. </a:t>
            </a:r>
            <a:endParaRPr lang="en-US" sz="2600" dirty="0"/>
          </a:p>
        </p:txBody>
      </p:sp>
      <p:sp>
        <p:nvSpPr>
          <p:cNvPr id="104" name="TextBox 103"/>
          <p:cNvSpPr txBox="1"/>
          <p:nvPr/>
        </p:nvSpPr>
        <p:spPr>
          <a:xfrm>
            <a:off x="37421817" y="4722432"/>
            <a:ext cx="515481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/>
              <a:t>Figure 4</a:t>
            </a:r>
            <a:r>
              <a:rPr lang="en-US" sz="2600" dirty="0" smtClean="0"/>
              <a:t>: Representation of the water cycle highlighting processes (evaporation, condensation) that alter oxygen and hydrogen stable isotope signatures.</a:t>
            </a:r>
            <a:endParaRPr lang="en-US" sz="2600" dirty="0"/>
          </a:p>
        </p:txBody>
      </p:sp>
      <p:pic>
        <p:nvPicPr>
          <p:cNvPr id="105" name="Picture 10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6729493" y="21821769"/>
            <a:ext cx="6421079" cy="4760679"/>
          </a:xfrm>
          <a:prstGeom prst="rect">
            <a:avLst/>
          </a:prstGeom>
        </p:spPr>
      </p:pic>
      <p:grpSp>
        <p:nvGrpSpPr>
          <p:cNvPr id="107" name="Group 106"/>
          <p:cNvGrpSpPr/>
          <p:nvPr/>
        </p:nvGrpSpPr>
        <p:grpSpPr>
          <a:xfrm>
            <a:off x="30022233" y="17565408"/>
            <a:ext cx="6451534" cy="4540584"/>
            <a:chOff x="30438645" y="17123954"/>
            <a:chExt cx="6451534" cy="4540584"/>
          </a:xfrm>
        </p:grpSpPr>
        <p:pic>
          <p:nvPicPr>
            <p:cNvPr id="77" name="Picture 5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38645" y="17123954"/>
              <a:ext cx="6451534" cy="45405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06" name="Rectangle 105"/>
            <p:cNvSpPr/>
            <p:nvPr/>
          </p:nvSpPr>
          <p:spPr>
            <a:xfrm>
              <a:off x="31108650" y="20791551"/>
              <a:ext cx="1409700" cy="3348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8" name="TextBox 107"/>
          <p:cNvSpPr txBox="1"/>
          <p:nvPr/>
        </p:nvSpPr>
        <p:spPr>
          <a:xfrm>
            <a:off x="31834563" y="16983205"/>
            <a:ext cx="46802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Oxygen “</a:t>
            </a:r>
            <a:r>
              <a:rPr lang="en-US" sz="3600" b="1" dirty="0" err="1" smtClean="0"/>
              <a:t>Isomap</a:t>
            </a:r>
            <a:r>
              <a:rPr lang="en-US" sz="3600" b="1" dirty="0" smtClean="0"/>
              <a:t>”</a:t>
            </a:r>
            <a:endParaRPr lang="en-US" sz="3600" b="1" dirty="0"/>
          </a:p>
        </p:txBody>
      </p:sp>
      <p:sp>
        <p:nvSpPr>
          <p:cNvPr id="109" name="TextBox 108"/>
          <p:cNvSpPr txBox="1"/>
          <p:nvPr/>
        </p:nvSpPr>
        <p:spPr>
          <a:xfrm>
            <a:off x="37599799" y="21198475"/>
            <a:ext cx="52456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Sourcing Pharmaceuticals</a:t>
            </a:r>
            <a:endParaRPr lang="en-US" sz="3600" b="1" dirty="0"/>
          </a:p>
        </p:txBody>
      </p:sp>
      <p:sp>
        <p:nvSpPr>
          <p:cNvPr id="110" name="TextBox 109"/>
          <p:cNvSpPr txBox="1"/>
          <p:nvPr/>
        </p:nvSpPr>
        <p:spPr>
          <a:xfrm>
            <a:off x="32134629" y="24054620"/>
            <a:ext cx="474981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/>
              <a:t>Figure 7</a:t>
            </a:r>
            <a:r>
              <a:rPr lang="en-US" sz="2600" dirty="0" smtClean="0"/>
              <a:t>: Dual isotope plot of Naproxen carbon and oxygen isotopes highlighting the unique isotopic “fingerprint” of each manufacturer. </a:t>
            </a:r>
            <a:r>
              <a:rPr lang="en-US" sz="1400" dirty="0" smtClean="0"/>
              <a:t>(from Jasper et al. 2016)</a:t>
            </a:r>
            <a:endParaRPr lang="en-US" sz="1400" dirty="0"/>
          </a:p>
        </p:txBody>
      </p:sp>
      <p:sp>
        <p:nvSpPr>
          <p:cNvPr id="111" name="TextBox 110"/>
          <p:cNvSpPr txBox="1"/>
          <p:nvPr/>
        </p:nvSpPr>
        <p:spPr>
          <a:xfrm>
            <a:off x="37167144" y="17164863"/>
            <a:ext cx="540948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/>
              <a:t>Figure 6</a:t>
            </a:r>
            <a:r>
              <a:rPr lang="en-US" sz="2600" dirty="0" smtClean="0"/>
              <a:t>: Oxygen “</a:t>
            </a:r>
            <a:r>
              <a:rPr lang="en-US" sz="2600" dirty="0" err="1" smtClean="0"/>
              <a:t>isomap</a:t>
            </a:r>
            <a:r>
              <a:rPr lang="en-US" sz="2600" dirty="0" smtClean="0"/>
              <a:t>” showing oxygen isotopes in tap water across the US.  These </a:t>
            </a:r>
            <a:r>
              <a:rPr lang="en-US" sz="2600" dirty="0" err="1" smtClean="0"/>
              <a:t>isomaps</a:t>
            </a:r>
            <a:r>
              <a:rPr lang="en-US" sz="2600" dirty="0" smtClean="0"/>
              <a:t> can be used in migration or forensic studies identify the source or location of humans, animals, or manufactured goods. </a:t>
            </a:r>
            <a:r>
              <a:rPr lang="en-US" sz="1400" dirty="0" smtClean="0"/>
              <a:t>(from </a:t>
            </a:r>
            <a:r>
              <a:rPr lang="en-GB" altLang="en-US" sz="1400" dirty="0" err="1">
                <a:solidFill>
                  <a:prstClr val="black"/>
                </a:solidFill>
              </a:rPr>
              <a:t>Chesson</a:t>
            </a:r>
            <a:r>
              <a:rPr lang="en-GB" altLang="en-US" sz="1400" dirty="0">
                <a:solidFill>
                  <a:prstClr val="black"/>
                </a:solidFill>
              </a:rPr>
              <a:t> L, et al. </a:t>
            </a:r>
            <a:r>
              <a:rPr lang="en-GB" altLang="en-US" sz="1400" dirty="0" smtClean="0">
                <a:solidFill>
                  <a:prstClr val="black"/>
                </a:solidFill>
              </a:rPr>
              <a:t>2010)</a:t>
            </a:r>
            <a:endParaRPr lang="en-US" sz="1400" dirty="0">
              <a:solidFill>
                <a:prstClr val="black"/>
              </a:solidFill>
            </a:endParaRPr>
          </a:p>
          <a:p>
            <a:r>
              <a:rPr lang="en-US" sz="2600" dirty="0" smtClean="0"/>
              <a:t> </a:t>
            </a:r>
            <a:endParaRPr lang="en-US" sz="2600" dirty="0"/>
          </a:p>
        </p:txBody>
      </p:sp>
      <p:sp>
        <p:nvSpPr>
          <p:cNvPr id="112" name="TextBox 111"/>
          <p:cNvSpPr txBox="1"/>
          <p:nvPr/>
        </p:nvSpPr>
        <p:spPr>
          <a:xfrm>
            <a:off x="30117273" y="28883168"/>
            <a:ext cx="12728171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The stable isotope lab is now part of the University Instrumentation Center (UIC).  Inquires can be made through the UIC or directly to the lab director:</a:t>
            </a:r>
          </a:p>
          <a:p>
            <a:endParaRPr lang="en-US" sz="1400" dirty="0" smtClean="0"/>
          </a:p>
          <a:p>
            <a:r>
              <a:rPr lang="en-US" sz="3200" dirty="0" smtClean="0"/>
              <a:t>      Andrew Ouimette</a:t>
            </a:r>
          </a:p>
          <a:p>
            <a:r>
              <a:rPr lang="en-US" sz="3200" dirty="0" smtClean="0"/>
              <a:t>      </a:t>
            </a:r>
            <a:r>
              <a:rPr lang="en-US" sz="3200" dirty="0" smtClean="0">
                <a:hlinkClick r:id="rId15"/>
              </a:rPr>
              <a:t>Andrew.Ouimette@unh.edu</a:t>
            </a:r>
            <a:endParaRPr lang="en-US" sz="3200" dirty="0" smtClean="0"/>
          </a:p>
          <a:p>
            <a:r>
              <a:rPr lang="en-US" sz="3200" dirty="0" smtClean="0"/>
              <a:t>      (603) 953-5944</a:t>
            </a:r>
            <a:endParaRPr lang="en-US" sz="3200" dirty="0"/>
          </a:p>
        </p:txBody>
      </p:sp>
      <p:sp>
        <p:nvSpPr>
          <p:cNvPr id="113" name="TextBox 112"/>
          <p:cNvSpPr txBox="1"/>
          <p:nvPr/>
        </p:nvSpPr>
        <p:spPr>
          <a:xfrm>
            <a:off x="35063659" y="1473746"/>
            <a:ext cx="6928372" cy="12092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Andrew Ouimette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4246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9866</TotalTime>
  <Words>785</Words>
  <Application>Microsoft Office PowerPoint</Application>
  <PresentationFormat>Custom</PresentationFormat>
  <Paragraphs>86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apo</dc:creator>
  <cp:lastModifiedBy>apo</cp:lastModifiedBy>
  <cp:revision>28</cp:revision>
  <dcterms:created xsi:type="dcterms:W3CDTF">2018-05-14T18:21:15Z</dcterms:created>
  <dcterms:modified xsi:type="dcterms:W3CDTF">2018-05-21T14:47:59Z</dcterms:modified>
</cp:coreProperties>
</file>