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8404800" cy="43891200"/>
  <p:notesSz cx="6858000" cy="9144000"/>
  <p:defaultTextStyle>
    <a:defPPr>
      <a:defRPr lang="en-US"/>
    </a:defPPr>
    <a:lvl1pPr marL="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1pPr>
    <a:lvl2pPr marL="197510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2pPr>
    <a:lvl3pPr marL="395020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3pPr>
    <a:lvl4pPr marL="592531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4pPr>
    <a:lvl5pPr marL="7900416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5pPr>
    <a:lvl6pPr marL="987552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6pPr>
    <a:lvl7pPr marL="1185062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7pPr>
    <a:lvl8pPr marL="1382572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8pPr>
    <a:lvl9pPr marL="1580083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4" userDrawn="1">
          <p15:clr>
            <a:srgbClr val="A4A3A4"/>
          </p15:clr>
        </p15:guide>
        <p15:guide id="2" pos="12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10" d="100"/>
          <a:sy n="10" d="100"/>
        </p:scale>
        <p:origin x="1034" y="-247"/>
      </p:cViewPr>
      <p:guideLst>
        <p:guide orient="horz" pos="13824"/>
        <p:guide pos="12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7183123"/>
            <a:ext cx="32644080" cy="15280640"/>
          </a:xfrm>
        </p:spPr>
        <p:txBody>
          <a:bodyPr anchor="b"/>
          <a:lstStyle>
            <a:lvl1pPr algn="ctr"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23053043"/>
            <a:ext cx="28803600" cy="10596877"/>
          </a:xfrm>
        </p:spPr>
        <p:txBody>
          <a:bodyPr/>
          <a:lstStyle>
            <a:lvl1pPr marL="0" indent="0" algn="ctr">
              <a:buNone/>
              <a:defRPr sz="10080"/>
            </a:lvl1pPr>
            <a:lvl2pPr marL="1920240" indent="0" algn="ctr">
              <a:buNone/>
              <a:defRPr sz="8400"/>
            </a:lvl2pPr>
            <a:lvl3pPr marL="3840480" indent="0" algn="ctr">
              <a:buNone/>
              <a:defRPr sz="7560"/>
            </a:lvl3pPr>
            <a:lvl4pPr marL="5760720" indent="0" algn="ctr">
              <a:buNone/>
              <a:defRPr sz="6720"/>
            </a:lvl4pPr>
            <a:lvl5pPr marL="7680960" indent="0" algn="ctr">
              <a:buNone/>
              <a:defRPr sz="6720"/>
            </a:lvl5pPr>
            <a:lvl6pPr marL="9601200" indent="0" algn="ctr">
              <a:buNone/>
              <a:defRPr sz="6720"/>
            </a:lvl6pPr>
            <a:lvl7pPr marL="11521440" indent="0" algn="ctr">
              <a:buNone/>
              <a:defRPr sz="6720"/>
            </a:lvl7pPr>
            <a:lvl8pPr marL="13441680" indent="0" algn="ctr">
              <a:buNone/>
              <a:defRPr sz="6720"/>
            </a:lvl8pPr>
            <a:lvl9pPr marL="15361920" indent="0" algn="ctr">
              <a:buNone/>
              <a:defRPr sz="67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767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6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0330" y="10942333"/>
            <a:ext cx="33124140" cy="18257517"/>
          </a:xfrm>
        </p:spPr>
        <p:txBody>
          <a:bodyPr anchor="b"/>
          <a:lstStyle>
            <a:lvl1pPr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20330" y="29372573"/>
            <a:ext cx="33124140" cy="9601197"/>
          </a:xfrm>
        </p:spPr>
        <p:txBody>
          <a:bodyPr/>
          <a:lstStyle>
            <a:lvl1pPr marL="0" indent="0">
              <a:buNone/>
              <a:defRPr sz="10080">
                <a:solidFill>
                  <a:schemeClr val="tx1"/>
                </a:solidFill>
              </a:defRPr>
            </a:lvl1pPr>
            <a:lvl2pPr marL="192024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38404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3pPr>
            <a:lvl4pPr marL="57607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76809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96012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15214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3441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3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40330" y="11684000"/>
            <a:ext cx="1632204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42430" y="11684000"/>
            <a:ext cx="1632204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860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336810"/>
            <a:ext cx="33124140" cy="84836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5336" y="10759443"/>
            <a:ext cx="16247028" cy="527303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45336" y="16032480"/>
            <a:ext cx="16247028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442432" y="10759443"/>
            <a:ext cx="16327042" cy="527303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442432" y="16032480"/>
            <a:ext cx="16327042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13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6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653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926080"/>
            <a:ext cx="12386548" cy="1024128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7042" y="6319530"/>
            <a:ext cx="19442430" cy="31191200"/>
          </a:xfrm>
        </p:spPr>
        <p:txBody>
          <a:bodyPr/>
          <a:lstStyle>
            <a:lvl1pPr>
              <a:defRPr sz="13440"/>
            </a:lvl1pPr>
            <a:lvl2pPr>
              <a:defRPr sz="11760"/>
            </a:lvl2pPr>
            <a:lvl3pPr>
              <a:defRPr sz="1008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13167360"/>
            <a:ext cx="12386548" cy="24394163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0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926080"/>
            <a:ext cx="12386548" cy="1024128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27042" y="6319530"/>
            <a:ext cx="19442430" cy="31191200"/>
          </a:xfrm>
        </p:spPr>
        <p:txBody>
          <a:bodyPr anchor="t"/>
          <a:lstStyle>
            <a:lvl1pPr marL="0" indent="0">
              <a:buNone/>
              <a:defRPr sz="13440"/>
            </a:lvl1pPr>
            <a:lvl2pPr marL="1920240" indent="0">
              <a:buNone/>
              <a:defRPr sz="11760"/>
            </a:lvl2pPr>
            <a:lvl3pPr marL="3840480" indent="0">
              <a:buNone/>
              <a:defRPr sz="10080"/>
            </a:lvl3pPr>
            <a:lvl4pPr marL="5760720" indent="0">
              <a:buNone/>
              <a:defRPr sz="8400"/>
            </a:lvl4pPr>
            <a:lvl5pPr marL="7680960" indent="0">
              <a:buNone/>
              <a:defRPr sz="8400"/>
            </a:lvl5pPr>
            <a:lvl6pPr marL="9601200" indent="0">
              <a:buNone/>
              <a:defRPr sz="8400"/>
            </a:lvl6pPr>
            <a:lvl7pPr marL="11521440" indent="0">
              <a:buNone/>
              <a:defRPr sz="8400"/>
            </a:lvl7pPr>
            <a:lvl8pPr marL="13441680" indent="0">
              <a:buNone/>
              <a:defRPr sz="8400"/>
            </a:lvl8pPr>
            <a:lvl9pPr marL="15361920" indent="0">
              <a:buNone/>
              <a:defRPr sz="84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13167360"/>
            <a:ext cx="12386548" cy="24394163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68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30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483437" y="2336800"/>
            <a:ext cx="8281035" cy="37195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40332" y="2336800"/>
            <a:ext cx="24363045" cy="37195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88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0330" y="2336810"/>
            <a:ext cx="3312414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0330" y="11684000"/>
            <a:ext cx="3312414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0330" y="40680650"/>
            <a:ext cx="864108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AAE61-84C3-41C0-B242-997D7BEB0DCA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21590" y="40680650"/>
            <a:ext cx="1296162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23390" y="40680650"/>
            <a:ext cx="864108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2230D-6507-4BC3-A12E-6E8D3E319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520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840480" rtl="0" eaLnBrk="1" latinLnBrk="0" hangingPunct="1">
        <a:lnSpc>
          <a:spcPct val="90000"/>
        </a:lnSpc>
        <a:spcBef>
          <a:spcPct val="0"/>
        </a:spcBef>
        <a:buNone/>
        <a:defRPr sz="18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0120" indent="-960120" algn="l" defTabSz="3840480" rtl="0" eaLnBrk="1" latinLnBrk="0" hangingPunct="1">
        <a:lnSpc>
          <a:spcPct val="90000"/>
        </a:lnSpc>
        <a:spcBef>
          <a:spcPts val="4200"/>
        </a:spcBef>
        <a:buFont typeface="Arial" panose="020B0604020202020204" pitchFamily="34" charset="0"/>
        <a:buChar char="•"/>
        <a:defRPr sz="1176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8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1056132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24815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63220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9202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2pPr>
      <a:lvl3pPr marL="38404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68096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60120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15214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34416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53619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5" t="3898" r="22518"/>
          <a:stretch/>
        </p:blipFill>
        <p:spPr>
          <a:xfrm>
            <a:off x="-2743200" y="-91224"/>
            <a:ext cx="43891200" cy="43891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43728" y="6474053"/>
            <a:ext cx="27389872" cy="36502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875"/>
          </a:p>
        </p:txBody>
      </p:sp>
      <p:grpSp>
        <p:nvGrpSpPr>
          <p:cNvPr id="6" name="Group 5"/>
          <p:cNvGrpSpPr/>
          <p:nvPr/>
        </p:nvGrpSpPr>
        <p:grpSpPr>
          <a:xfrm>
            <a:off x="13247503" y="7195450"/>
            <a:ext cx="12548365" cy="13841029"/>
            <a:chOff x="15527358" y="8140415"/>
            <a:chExt cx="23696979" cy="26138112"/>
          </a:xfrm>
        </p:grpSpPr>
        <p:grpSp>
          <p:nvGrpSpPr>
            <p:cNvPr id="7" name="Group 6"/>
            <p:cNvGrpSpPr/>
            <p:nvPr/>
          </p:nvGrpSpPr>
          <p:grpSpPr>
            <a:xfrm>
              <a:off x="15527358" y="8140415"/>
              <a:ext cx="23673690" cy="13977938"/>
              <a:chOff x="15043354" y="8613057"/>
              <a:chExt cx="23673690" cy="13977938"/>
            </a:xfrm>
          </p:grpSpPr>
          <p:pic>
            <p:nvPicPr>
              <p:cNvPr id="9" name="Picture 2" descr="https://lh5.googleusercontent.com/EngeB3YuivCpAFXVZLk2nwUXS40llRqtMseWMlOXFNAm1NJlyizhEq8AcwD25u403_YAfS6p-_KHKKUwS6JdkfpEe3XwYaPb4RS1id5Mojxvz5G0PbLz9B_tFfGKCa2zIym-IYoZzX8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10" t="16852" r="3493" b="3194"/>
              <a:stretch/>
            </p:blipFill>
            <p:spPr bwMode="auto">
              <a:xfrm>
                <a:off x="15043354" y="8613057"/>
                <a:ext cx="23673690" cy="139779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4" descr="https://lh3.googleusercontent.com/zHD8EZhzP6fuQSZwSO-3TPhDHPKEAVQgbulai-UiwoAYE7SddTwxDqlwsGT3tjc8t5AfbAbM5P3kMST2DVF2xJlA64RRySFdVMAR7JWBWk6M0Ykz6pvwoCIlhubXl6-pQnZhKZektb0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718" r="24418" b="38673"/>
              <a:stretch/>
            </p:blipFill>
            <p:spPr bwMode="auto">
              <a:xfrm>
                <a:off x="21731984" y="9601201"/>
                <a:ext cx="6905072" cy="2483633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544798" y="22118352"/>
              <a:ext cx="23679539" cy="12160175"/>
            </a:xfrm>
            <a:prstGeom prst="rect">
              <a:avLst/>
            </a:prstGeom>
          </p:spPr>
        </p:pic>
      </p:grpSp>
      <p:sp>
        <p:nvSpPr>
          <p:cNvPr id="11" name="Title 1"/>
          <p:cNvSpPr txBox="1">
            <a:spLocks/>
          </p:cNvSpPr>
          <p:nvPr/>
        </p:nvSpPr>
        <p:spPr>
          <a:xfrm>
            <a:off x="-1786672" y="978401"/>
            <a:ext cx="41910000" cy="4395746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7500"/>
          </a:bodyPr>
          <a:lstStyle>
            <a:lvl1pPr algn="l" defTabSz="38404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48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4400" dirty="0" smtClean="0">
              <a:latin typeface="Verdana" charset="0"/>
              <a:ea typeface="Verdana" charset="0"/>
              <a:cs typeface="Verdana" charset="0"/>
            </a:endParaRPr>
          </a:p>
          <a:p>
            <a:pPr algn="ctr"/>
            <a:r>
              <a:rPr lang="en-US" sz="12000" dirty="0" smtClean="0">
                <a:latin typeface="Verdana" charset="0"/>
                <a:ea typeface="Verdana" charset="0"/>
                <a:cs typeface="Verdana" charset="0"/>
              </a:rPr>
              <a:t>What is winter? A socio-ecological reckoning</a:t>
            </a:r>
            <a:br>
              <a:rPr lang="en-US" sz="12000" dirty="0" smtClean="0">
                <a:latin typeface="Verdana" charset="0"/>
                <a:ea typeface="Verdana" charset="0"/>
                <a:cs typeface="Verdana" charset="0"/>
              </a:rPr>
            </a:b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Alexandra R. Contosta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1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Nora J. Casson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2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Sarah J. Nelson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3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and Sarah Garlick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4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  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1 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Earth Systems Research Center, University of New Hampshire, Durham, NH 03824, USA; 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2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Department of Geography, University of Winnipeg, Winnipeg, MB, R3B 2E9, Canada; 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3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School of Forest Resources, University of Maine, </a:t>
            </a:r>
            <a:r>
              <a:rPr lang="en-US" sz="4400" dirty="0" err="1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Orono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ME 04469; </a:t>
            </a:r>
            <a:r>
              <a:rPr lang="en-US" sz="44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4</a:t>
            </a:r>
            <a:r>
              <a:rPr lang="en-US" sz="44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Hubbard Brook Research Foundation, North Woodstock, NH 03824, USA</a:t>
            </a:r>
            <a:endParaRPr lang="en-US" sz="4400" dirty="0"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786672" y="6474055"/>
            <a:ext cx="13673872" cy="1548116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What is Winter? Some Reckonings</a:t>
            </a:r>
          </a:p>
          <a:p>
            <a:endParaRPr lang="en-US" sz="4000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Astronomical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winter solstice to vernal equinox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Meteorological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three coldest months of year (DJF)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Cultural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All Hallows to Candlemas, ski season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Ecological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hibernal period of biological dormancy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All of the Above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?</a:t>
            </a:r>
          </a:p>
          <a:p>
            <a:pPr marL="741391">
              <a:tabLst>
                <a:tab pos="682651" algn="l"/>
              </a:tabLst>
            </a:pPr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raditional reckonings are out of sync with the socio-ecological experience of weather and do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not capture how winter might vary with climate change.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We propose a new reckoning that can better represent what it means to lose the cold and the snow.</a:t>
            </a:r>
            <a:endParaRPr lang="en-US" sz="4000" b="1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We define a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Socio-Ecological Winter 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as a period of sustained low temperatures </a:t>
            </a: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below freezing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 and </a:t>
            </a: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snow accumulation 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that together regulate ecological processes and their services, both during winter and the rest of the year.</a:t>
            </a:r>
          </a:p>
          <a:p>
            <a:pPr marL="741391">
              <a:tabLst>
                <a:tab pos="682651" algn="l"/>
              </a:tabLst>
            </a:pPr>
            <a:endParaRPr lang="en-US" sz="4000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843729" y="6502262"/>
            <a:ext cx="140601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Results and Discussion</a:t>
            </a:r>
          </a:p>
          <a:p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689371" y="24162321"/>
            <a:ext cx="8704798" cy="15358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Implications</a:t>
            </a:r>
          </a:p>
          <a:p>
            <a:endParaRPr lang="en-US" sz="4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 key element is missing from past endeavors to define seasons: the idea that in many seasonally snow-covered areas, winter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is a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time when temperatures are largely below freezing and precipitation falls as snow, not rain.</a:t>
            </a:r>
          </a:p>
          <a:p>
            <a:endParaRPr lang="en-US" sz="4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Most studies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rely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on the concept of winter as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either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 fixed period (DJF) or as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the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coldest season,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determining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start and end dates based on air temperatures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relative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to historical baselines.</a:t>
            </a:r>
          </a:p>
          <a:p>
            <a:endParaRPr lang="en-US" sz="4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Our findings show that the conditions that define winter are changing, with implications for ecosystems and society that rely sustained temperatures below freezing and snow accumulation. </a:t>
            </a:r>
          </a:p>
          <a:p>
            <a:endParaRPr lang="en-US" sz="3200" dirty="0">
              <a:latin typeface="Georgia" charset="0"/>
              <a:ea typeface="Georgia" charset="0"/>
              <a:cs typeface="Georgia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615018" y="39657937"/>
            <a:ext cx="87395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Acknowledgements</a:t>
            </a:r>
          </a:p>
          <a:p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This project, “Winter Climate Change in the Northern Forest: Scientific Synthesis and Practical Solutions”, was funded by the Northeastern States Research Cooperative (NSRC), with support from the Hubbard Brook Research Foundation (HBRF). A team of over 30 scientists across the northeastern US and eastern Canada participated in this effort through the Winter Biogeochemistry Workgroup of the Northeastern Ecosystem Research Cooperative (NERC). </a:t>
            </a:r>
          </a:p>
          <a:p>
            <a:endParaRPr lang="en-US" sz="18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For more information, visit: </a:t>
            </a:r>
            <a:r>
              <a:rPr lang="en-US" sz="1800" dirty="0" err="1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changingwinters.wordpress.com</a:t>
            </a:r>
            <a:endParaRPr lang="en-US" sz="1800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1786672" y="22964575"/>
            <a:ext cx="13673872" cy="200362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762029" indent="-762029"/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Methods: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We examined changes in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socio-ecological winter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timing and duration across the Northern Forest of the northeastern U.S. and eastern Canada (Figure 1) and examined how indicators of changing winter conditions vary among reckonings. </a:t>
            </a:r>
          </a:p>
          <a:p>
            <a:pPr marL="914434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Figure 1.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Location of stations within the Northern Forest region.</a:t>
            </a:r>
          </a:p>
          <a:p>
            <a:pPr marL="1378001" indent="-463567"/>
            <a:endParaRPr lang="en-US" sz="40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r>
              <a:rPr lang="en-US" sz="4000" u="sng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Data Sources</a:t>
            </a:r>
          </a:p>
          <a:p>
            <a:pPr marL="1378001" indent="-463567">
              <a:buFont typeface="Arial" panose="020B0604020202020204" pitchFamily="34" charset="0"/>
              <a:buChar char="•"/>
            </a:pP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National Climatic Data of Environment Canada and USHCN with ≥ 100 years of records</a:t>
            </a:r>
          </a:p>
          <a:p>
            <a:pPr marL="1378001" indent="-463567">
              <a:buFont typeface="Arial" panose="020B0604020202020204" pitchFamily="34" charset="0"/>
              <a:buChar char="•"/>
            </a:pP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Daily temperature (min and max), total precipitation, snow depth,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snowfall</a:t>
            </a:r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r>
              <a:rPr lang="en-US" sz="4000" u="sng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Indicators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Timing: start, end</a:t>
            </a: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Duration: number of days</a:t>
            </a: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Condition: average temperatures, snow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cover</a:t>
            </a:r>
            <a:endParaRPr lang="en-US" sz="4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71586"/>
            <a:r>
              <a:rPr lang="en-US" sz="4000" u="sng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Trend Analysis: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Mann Kendall and Sen slope</a:t>
            </a:r>
          </a:p>
          <a:p>
            <a:pPr marL="971586"/>
            <a:endParaRPr lang="en-US" sz="4000" u="sng" smtClean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71586"/>
            <a:endParaRPr lang="en-US" sz="4000" u="sng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716361" y="20996364"/>
            <a:ext cx="1643087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Figure 2. Timing and Duration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. </a:t>
            </a:r>
            <a:r>
              <a:rPr lang="en-US" sz="4000" dirty="0">
                <a:latin typeface="Verdana" charset="0"/>
                <a:ea typeface="Verdana" charset="0"/>
                <a:cs typeface="Verdana" charset="0"/>
              </a:rPr>
              <a:t>‘Wedge plot’ showing onset and end of winter each year since 1916 for 37 stations in three geographic areas across the study region. T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rend analysis shows that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socio-ecological winters have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become shorter, at a rate of up to 2 days per decade. This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is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largely due to an earlier spring onset, with many sites also showing trends toward a later end of fall.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118644" y="7311373"/>
            <a:ext cx="6388277" cy="1240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charset="0"/>
                <a:ea typeface="Verdana" charset="0"/>
                <a:cs typeface="Verdana" charset="0"/>
              </a:rPr>
              <a:t>Figure 3. Winter condition</a:t>
            </a:r>
            <a:r>
              <a:rPr lang="en-US" sz="4000" dirty="0">
                <a:latin typeface="Verdana" charset="0"/>
                <a:ea typeface="Verdana" charset="0"/>
                <a:cs typeface="Verdana" charset="0"/>
              </a:rPr>
              <a:t>. The rate at which winter conditions are changing depends on the reckoning you choose. Violin plots show the distribution of rates of change in: A) average minimum temperature; B) number of cold (&lt; 0</a:t>
            </a:r>
            <a:r>
              <a:rPr lang="en-US" sz="4000" baseline="30000" dirty="0">
                <a:latin typeface="Verdana" charset="0"/>
                <a:ea typeface="Verdana" charset="0"/>
                <a:cs typeface="Verdana" charset="0"/>
              </a:rPr>
              <a:t>o</a:t>
            </a:r>
            <a:r>
              <a:rPr lang="en-US" sz="4000" dirty="0">
                <a:latin typeface="Verdana" charset="0"/>
                <a:ea typeface="Verdana" charset="0"/>
                <a:cs typeface="Verdana" charset="0"/>
              </a:rPr>
              <a:t>C) nights; and C) number of snow covered days for each of four reckonings: dormant season (Nov. 1-May 31), as well as socio-ecological, astronomical and meteorological reckonings.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502198" y="37527485"/>
            <a:ext cx="1664503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Figure 4.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 </a:t>
            </a: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Winter condition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. Socio-ecological winters are becoming less continuous: A) timing and length of the socio-ecological winter (the period of sustained low temperatures, in blue) from 1917-2016 at an example site (near Montreal, QC, Canada), in which nights above 0°C within winter are shown in brown; B) The numbers of cold (&lt; 0°C) nights and snow covered days per year within socio-ecological winter. Blue lines are fitted LOESS regressions demonstrating changes over time.</a:t>
            </a:r>
            <a:endParaRPr lang="en-US" sz="4000" dirty="0"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55036" y="18479346"/>
            <a:ext cx="6847619" cy="52666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06922" y="13212680"/>
            <a:ext cx="6847619" cy="52666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506922" y="7612744"/>
            <a:ext cx="6847619" cy="5266667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3304677" y="25249059"/>
            <a:ext cx="16730045" cy="12793632"/>
            <a:chOff x="3144143" y="280871"/>
            <a:chExt cx="9847555" cy="7530524"/>
          </a:xfrm>
        </p:grpSpPr>
        <p:grpSp>
          <p:nvGrpSpPr>
            <p:cNvPr id="24" name="Group 23"/>
            <p:cNvGrpSpPr/>
            <p:nvPr/>
          </p:nvGrpSpPr>
          <p:grpSpPr>
            <a:xfrm>
              <a:off x="3144143" y="280871"/>
              <a:ext cx="7523857" cy="7530524"/>
              <a:chOff x="3144143" y="280871"/>
              <a:chExt cx="7523857" cy="7530524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 rotWithShape="1">
              <a:blip r:embed="rId10"/>
              <a:srcRect l="4191" t="3319" r="11237" b="3319"/>
              <a:stretch/>
            </p:blipFill>
            <p:spPr>
              <a:xfrm>
                <a:off x="3144143" y="314254"/>
                <a:ext cx="5077218" cy="6217920"/>
              </a:xfrm>
              <a:prstGeom prst="rect">
                <a:avLst/>
              </a:prstGeom>
            </p:spPr>
          </p:pic>
          <p:grpSp>
            <p:nvGrpSpPr>
              <p:cNvPr id="27" name="Group 26"/>
              <p:cNvGrpSpPr/>
              <p:nvPr/>
            </p:nvGrpSpPr>
            <p:grpSpPr>
              <a:xfrm>
                <a:off x="4226077" y="280871"/>
                <a:ext cx="6441923" cy="7530524"/>
                <a:chOff x="4226077" y="280871"/>
                <a:chExt cx="6441923" cy="7530524"/>
              </a:xfrm>
            </p:grpSpPr>
            <p:grpSp>
              <p:nvGrpSpPr>
                <p:cNvPr id="28" name="Group 27"/>
                <p:cNvGrpSpPr/>
                <p:nvPr/>
              </p:nvGrpSpPr>
              <p:grpSpPr>
                <a:xfrm>
                  <a:off x="4728301" y="280871"/>
                  <a:ext cx="5939699" cy="7530524"/>
                  <a:chOff x="4728301" y="280871"/>
                  <a:chExt cx="5939699" cy="7530524"/>
                </a:xfrm>
              </p:grpSpPr>
              <p:pic>
                <p:nvPicPr>
                  <p:cNvPr id="30" name="Picture 29"/>
                  <p:cNvPicPr>
                    <a:picLocks noChangeAspect="1"/>
                  </p:cNvPicPr>
                  <p:nvPr/>
                </p:nvPicPr>
                <p:blipFill rotWithShape="1">
                  <a:blip r:embed="rId11"/>
                  <a:srcRect l="16488" t="3707" r="81717" b="3090"/>
                  <a:stretch/>
                </p:blipFill>
                <p:spPr>
                  <a:xfrm>
                    <a:off x="8221361" y="280871"/>
                    <a:ext cx="65314" cy="6284687"/>
                  </a:xfrm>
                  <a:prstGeom prst="rect">
                    <a:avLst/>
                  </a:prstGeom>
                </p:spPr>
              </p:pic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8286675" y="6488668"/>
                    <a:ext cx="2381325" cy="3442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/>
                      <a:t># of cold nights/year</a:t>
                    </a:r>
                  </a:p>
                </p:txBody>
              </p:sp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4781891" y="6565558"/>
                    <a:ext cx="2381325" cy="3442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/>
                      <a:t>Day of Year</a:t>
                    </a:r>
                  </a:p>
                </p:txBody>
              </p:sp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4728301" y="6887470"/>
                    <a:ext cx="3644246" cy="92392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/>
                      <a:t>Night  warmer than 0</a:t>
                    </a:r>
                    <a:r>
                      <a:rPr lang="en-US" sz="3200" baseline="30000" dirty="0"/>
                      <a:t>o</a:t>
                    </a:r>
                    <a:r>
                      <a:rPr lang="en-US" sz="3200" dirty="0"/>
                      <a:t>C</a:t>
                    </a:r>
                  </a:p>
                  <a:p>
                    <a:r>
                      <a:rPr lang="en-US" sz="3200" dirty="0"/>
                      <a:t>Night colder than 0</a:t>
                    </a:r>
                    <a:r>
                      <a:rPr lang="en-US" sz="3200" baseline="30000" dirty="0"/>
                      <a:t>o</a:t>
                    </a:r>
                    <a:r>
                      <a:rPr lang="en-US" sz="3200" dirty="0"/>
                      <a:t>C</a:t>
                    </a:r>
                  </a:p>
                  <a:p>
                    <a:endParaRPr lang="en-US" sz="3200" dirty="0"/>
                  </a:p>
                </p:txBody>
              </p:sp>
            </p:grpSp>
            <p:pic>
              <p:nvPicPr>
                <p:cNvPr id="29" name="Picture 28"/>
                <p:cNvPicPr>
                  <a:picLocks noChangeAspect="1"/>
                </p:cNvPicPr>
                <p:nvPr/>
              </p:nvPicPr>
              <p:blipFill rotWithShape="1">
                <a:blip r:embed="rId10"/>
                <a:srcRect l="90006" t="55575" r="5604" b="37631"/>
                <a:stretch/>
              </p:blipFill>
              <p:spPr>
                <a:xfrm>
                  <a:off x="4226077" y="6959833"/>
                  <a:ext cx="307183" cy="527393"/>
                </a:xfrm>
                <a:prstGeom prst="rect">
                  <a:avLst/>
                </a:prstGeom>
              </p:spPr>
            </p:pic>
          </p:grpSp>
        </p:grpSp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12"/>
            <a:srcRect l="11337" t="4352" b="2697"/>
            <a:stretch/>
          </p:blipFill>
          <p:spPr>
            <a:xfrm>
              <a:off x="8221361" y="314254"/>
              <a:ext cx="4770337" cy="6251304"/>
            </a:xfrm>
            <a:prstGeom prst="rect">
              <a:avLst/>
            </a:prstGeom>
          </p:spPr>
        </p:pic>
      </p:grpSp>
      <p:sp>
        <p:nvSpPr>
          <p:cNvPr id="34" name="TextBox 33"/>
          <p:cNvSpPr txBox="1"/>
          <p:nvPr/>
        </p:nvSpPr>
        <p:spPr>
          <a:xfrm>
            <a:off x="26885083" y="35629623"/>
            <a:ext cx="40456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# snow covered days/year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2877" y="1118874"/>
            <a:ext cx="2145754" cy="20574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1580" y="1286681"/>
            <a:ext cx="1841074" cy="1828800"/>
          </a:xfrm>
          <a:prstGeom prst="rect">
            <a:avLst/>
          </a:prstGeom>
        </p:spPr>
      </p:pic>
      <p:pic>
        <p:nvPicPr>
          <p:cNvPr id="37" name="Picture 2" descr="https://lh3.googleusercontent.com/pUcevSzx2JyZGU9ABF8TsVNyupe_W9z9bEdWxQwM7Peu7X9dK9KHQ8SIVrNc12j4tHizWmvEn--X8OUwA05Mh17mjjuMl3c8AQbDMUcmmEAOjL7WoquYxD6Knb5OVL01dyQ4AiiDEHXP2SX4vA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2877" y="7346650"/>
            <a:ext cx="4333875" cy="58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https://lh3.googleusercontent.com/J89fSqH-pOG5upNzYROKOPoAfPCuiS26y23RhJxH2pxseMmlcfBd8gpGibtc0OGaQ6u_xJD9xifexnh6eYF_NcfAVslvJ_B8416HUGnQVT9i8aCL_sCP7Gqvmsp5NXNgcO2i3636JNk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4736" y="26958842"/>
            <a:ext cx="11430000" cy="652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3935921" y="25163361"/>
            <a:ext cx="694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A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040338" y="25085273"/>
            <a:ext cx="694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3011766" y="18536990"/>
            <a:ext cx="694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C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2899443" y="13270323"/>
            <a:ext cx="694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B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3024107" y="7738108"/>
            <a:ext cx="694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9108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696</Words>
  <Application>Microsoft Office PowerPoint</Application>
  <PresentationFormat>Custom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Verdana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Alix Contosta</dc:creator>
  <cp:lastModifiedBy>Alix Contosta</cp:lastModifiedBy>
  <cp:revision>4</cp:revision>
  <dcterms:created xsi:type="dcterms:W3CDTF">2018-06-01T15:02:26Z</dcterms:created>
  <dcterms:modified xsi:type="dcterms:W3CDTF">2018-06-01T15:15:10Z</dcterms:modified>
</cp:coreProperties>
</file>