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297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599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896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197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499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796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098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395" algn="l" defTabSz="3686599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5083" autoAdjust="0"/>
  </p:normalViewPr>
  <p:slideViewPr>
    <p:cSldViewPr snapToGrid="0">
      <p:cViewPr varScale="1">
        <p:scale>
          <a:sx n="18" d="100"/>
          <a:sy n="18" d="100"/>
        </p:scale>
        <p:origin x="1382" y="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18" Type="http://schemas.openxmlformats.org/officeDocument/2006/relationships/image" Target="../media/image1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17" Type="http://schemas.openxmlformats.org/officeDocument/2006/relationships/image" Target="../media/image17.emf"/><Relationship Id="rId2" Type="http://schemas.openxmlformats.org/officeDocument/2006/relationships/image" Target="../media/image2.emf"/><Relationship Id="rId16" Type="http://schemas.openxmlformats.org/officeDocument/2006/relationships/image" Target="../media/image16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5" Type="http://schemas.openxmlformats.org/officeDocument/2006/relationships/image" Target="../media/image15.emf"/><Relationship Id="rId10" Type="http://schemas.openxmlformats.org/officeDocument/2006/relationships/image" Target="../media/image10.emf"/><Relationship Id="rId19" Type="http://schemas.openxmlformats.org/officeDocument/2006/relationships/image" Target="../media/image19.emf"/><Relationship Id="rId4" Type="http://schemas.openxmlformats.org/officeDocument/2006/relationships/image" Target="../media/image4.emf"/><Relationship Id="rId9" Type="http://schemas.openxmlformats.org/officeDocument/2006/relationships/image" Target="../media/image9.emf"/><Relationship Id="rId14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0CEF83-5CDA-463F-A1C9-CAA4B1BDA6F5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54B6B-3F16-40FB-A0BA-6ED8844E76A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75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54B6B-3F16-40FB-A0BA-6ED8844E76A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37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474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217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65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461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739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507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151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662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073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313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366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0A68A-E3B8-4680-AD83-BC74EECFF582}" type="datetimeFigureOut">
              <a:rPr lang="en-US" smtClean="0"/>
              <a:t>6/14/2018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6D7DD-D2BC-45D3-8CE8-7C9A29225BA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894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5.bin"/><Relationship Id="rId18" Type="http://schemas.openxmlformats.org/officeDocument/2006/relationships/image" Target="../media/image7.emf"/><Relationship Id="rId26" Type="http://schemas.openxmlformats.org/officeDocument/2006/relationships/image" Target="../media/image22.png"/><Relationship Id="rId39" Type="http://schemas.openxmlformats.org/officeDocument/2006/relationships/oleObject" Target="../embeddings/oleObject14.bin"/><Relationship Id="rId3" Type="http://schemas.openxmlformats.org/officeDocument/2006/relationships/notesSlide" Target="../notesSlides/notesSlide1.xml"/><Relationship Id="rId21" Type="http://schemas.openxmlformats.org/officeDocument/2006/relationships/oleObject" Target="../embeddings/oleObject9.bin"/><Relationship Id="rId34" Type="http://schemas.openxmlformats.org/officeDocument/2006/relationships/image" Target="../media/image24.png"/><Relationship Id="rId42" Type="http://schemas.openxmlformats.org/officeDocument/2006/relationships/image" Target="../media/image15.emf"/><Relationship Id="rId47" Type="http://schemas.openxmlformats.org/officeDocument/2006/relationships/oleObject" Target="../embeddings/oleObject18.bin"/><Relationship Id="rId50" Type="http://schemas.openxmlformats.org/officeDocument/2006/relationships/image" Target="../media/image19.emf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.emf"/><Relationship Id="rId17" Type="http://schemas.openxmlformats.org/officeDocument/2006/relationships/oleObject" Target="../embeddings/oleObject7.bin"/><Relationship Id="rId25" Type="http://schemas.openxmlformats.org/officeDocument/2006/relationships/image" Target="../media/image21.png"/><Relationship Id="rId33" Type="http://schemas.openxmlformats.org/officeDocument/2006/relationships/image" Target="../media/image23.png"/><Relationship Id="rId38" Type="http://schemas.openxmlformats.org/officeDocument/2006/relationships/image" Target="../media/image28.png"/><Relationship Id="rId46" Type="http://schemas.openxmlformats.org/officeDocument/2006/relationships/image" Target="../media/image17.e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.emf"/><Relationship Id="rId20" Type="http://schemas.openxmlformats.org/officeDocument/2006/relationships/image" Target="../media/image8.emf"/><Relationship Id="rId29" Type="http://schemas.openxmlformats.org/officeDocument/2006/relationships/oleObject" Target="../embeddings/oleObject12.bin"/><Relationship Id="rId41" Type="http://schemas.openxmlformats.org/officeDocument/2006/relationships/oleObject" Target="../embeddings/oleObject15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11" Type="http://schemas.openxmlformats.org/officeDocument/2006/relationships/oleObject" Target="../embeddings/oleObject4.bin"/><Relationship Id="rId24" Type="http://schemas.openxmlformats.org/officeDocument/2006/relationships/image" Target="../media/image10.emf"/><Relationship Id="rId32" Type="http://schemas.openxmlformats.org/officeDocument/2006/relationships/image" Target="../media/image13.emf"/><Relationship Id="rId37" Type="http://schemas.openxmlformats.org/officeDocument/2006/relationships/image" Target="../media/image27.png"/><Relationship Id="rId40" Type="http://schemas.openxmlformats.org/officeDocument/2006/relationships/image" Target="../media/image14.emf"/><Relationship Id="rId45" Type="http://schemas.openxmlformats.org/officeDocument/2006/relationships/oleObject" Target="../embeddings/oleObject17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23" Type="http://schemas.openxmlformats.org/officeDocument/2006/relationships/oleObject" Target="../embeddings/oleObject10.bin"/><Relationship Id="rId28" Type="http://schemas.openxmlformats.org/officeDocument/2006/relationships/image" Target="../media/image11.emf"/><Relationship Id="rId36" Type="http://schemas.openxmlformats.org/officeDocument/2006/relationships/image" Target="../media/image26.png"/><Relationship Id="rId49" Type="http://schemas.openxmlformats.org/officeDocument/2006/relationships/oleObject" Target="../embeddings/oleObject19.bin"/><Relationship Id="rId10" Type="http://schemas.openxmlformats.org/officeDocument/2006/relationships/image" Target="../media/image3.emf"/><Relationship Id="rId19" Type="http://schemas.openxmlformats.org/officeDocument/2006/relationships/oleObject" Target="../embeddings/oleObject8.bin"/><Relationship Id="rId31" Type="http://schemas.openxmlformats.org/officeDocument/2006/relationships/oleObject" Target="../embeddings/oleObject13.bin"/><Relationship Id="rId44" Type="http://schemas.openxmlformats.org/officeDocument/2006/relationships/image" Target="../media/image16.emf"/><Relationship Id="rId4" Type="http://schemas.openxmlformats.org/officeDocument/2006/relationships/image" Target="../media/image20.pn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5.emf"/><Relationship Id="rId22" Type="http://schemas.openxmlformats.org/officeDocument/2006/relationships/image" Target="../media/image9.emf"/><Relationship Id="rId27" Type="http://schemas.openxmlformats.org/officeDocument/2006/relationships/oleObject" Target="../embeddings/oleObject11.bin"/><Relationship Id="rId30" Type="http://schemas.openxmlformats.org/officeDocument/2006/relationships/image" Target="../media/image12.emf"/><Relationship Id="rId35" Type="http://schemas.openxmlformats.org/officeDocument/2006/relationships/image" Target="../media/image25.png"/><Relationship Id="rId43" Type="http://schemas.openxmlformats.org/officeDocument/2006/relationships/oleObject" Target="../embeddings/oleObject16.bin"/><Relationship Id="rId48" Type="http://schemas.openxmlformats.org/officeDocument/2006/relationships/image" Target="../media/image18.emf"/><Relationship Id="rId8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91386" y="427795"/>
            <a:ext cx="43891200" cy="60194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Pliable Pendent Pyridyl Pd-PEPPSI</a:t>
            </a: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Clamshell Complex for Chiral Catalysis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Zane R. Relethford, Joshua L. Reynolds, Christine A. Caputo</a:t>
            </a: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Chemistry, University of New Hampshire</a:t>
            </a: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Durham, NH 03824</a:t>
            </a: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christine.caputo@unh.edu</a:t>
            </a: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4" descr="Image result for UN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586" y="735843"/>
            <a:ext cx="3454398" cy="422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Image result for UNH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3600" y="735843"/>
            <a:ext cx="3454400" cy="4224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1540" y="5574330"/>
            <a:ext cx="13299520" cy="99104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Palladium is a vital metal in industrial catalysis, used for a variety of cross-coupling reactions. In the past decade, the Pyridine-Enhanced Precatalyst Preparation Stabilization and Initiation (Pd-PEPPSI) series of catalysts have performed these reactions under milder conditions, and demonstrate exceptional stability in air and water.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is due to the strong “anchor” bond between an N-Heterocyclic Carbene (NHC) and the metal,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sterically hindering pyridine ligand which dissociates during reactions to provide the active catalyst.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Asymmetric catalysis with these complexes often require chiral and/or bulky N-substituents, which increases the cost of preparing these catalysts and limits their use on large substrates. However, by linking the aryl groups, topological chirality can be achieved for the overall complex.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This axial scaffold can also provide secondary functionalities to improve proton transfer, as well as flexible rotation of the N-aryl substituents to accommodate a wider range of substrates.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this work, a “Pd-PEPPSI-Clam” complex (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based off of Guan’s Clamshell ligand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which uses a pendent pyridyl group to prevent coordination from the bottom of the active site without significant steric bulk.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1540" y="15915572"/>
            <a:ext cx="13299520" cy="168249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</a:t>
            </a:r>
          </a:p>
          <a:p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Synthesis of Pd-PEPPSI-Clam.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6,7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Coordination by the pendent pyridyl may be possible. 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generic Pd-catalyzed cross-coupling reaction mechanism.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 chiral Pd-PEPPSI catalyst, which uses steric bulk on the N-aryl substituents, and chirality built into the backbone of the NHC.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247650" y="0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36" name="Rectangle 30"/>
          <p:cNvSpPr>
            <a:spLocks noChangeArrowheads="1"/>
          </p:cNvSpPr>
          <p:nvPr/>
        </p:nvSpPr>
        <p:spPr bwMode="auto">
          <a:xfrm>
            <a:off x="342211" y="147198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28582823" y="26145980"/>
            <a:ext cx="14470625" cy="65864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gratefully acknowledge support from the UNH Department of Chemistry and travel funds from the UNH Graduate School. Special thanks to Bruce Foxman for help with crystallography.</a:t>
            </a:r>
            <a:endParaRPr lang="en-US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914400">
              <a:buAutoNum type="arabicPeriod"/>
              <a:defRPr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Lan, X-B.; Chen, F-M.; Ma, B-B.; Shen, D-S.; Liu, F-S.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Organometallics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2016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3852-3860.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Valente, C.; Pompeo, M.; Sayah, M.; Organ, M.G.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Org. Process Res. Dev.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180-190.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César, V.; Bellemin-Laponnaz, S.; Gade, L.H.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Chem. Soc. Rev.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33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619-636.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Matsuoka, Y.; Ishida, Y.; Sasaki, D.; Saigo, K.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Chem. Eur. J.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2008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9215-9222.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Altenhoff, G.; Goddard, R.; Lehmann, C.W.; Glorius, F.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Angew. Chem. Int. Ed.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2003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42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3690-3693.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Leung, D.H.; Ziller, J.W.; Guan, Z.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J. Am. Chem. Soc.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2008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130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7538-7539.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Nasielski, J.; Hadei, N.; Achonduh, G.; Kantchev, E.A.B.; O’Brien, C.J.; Lough, A.; Organ, M.G.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Chem. Eur. J.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2010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10844-10853.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Wang, Y.; Wang, M.; Sun, L.; Ahlquist, M.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Chem. Comm.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48, 4450.</a:t>
            </a:r>
          </a:p>
          <a:p>
            <a:pPr marL="457200" lvl="0" indent="-457200" algn="just" defTabSz="914400">
              <a:buAutoNum type="arabicPeriod"/>
              <a:defRPr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Kianfar, E.; Monkowius, U.; Portenkirchner, E.; Knör, G.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Z. Naturforsch. B Chem. Sci.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2014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69, 691-698.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582827" y="5610383"/>
            <a:ext cx="14470625" cy="744819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Progress</a:t>
            </a:r>
          </a:p>
          <a:p>
            <a:pPr algn="just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imidazolium salt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has been synthesized and characterized by 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H-NMR.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582823" y="13407218"/>
            <a:ext cx="14470625" cy="12344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Work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Upon completion of the synthetic route, full characterization including Mass Spectrometry and X-Ray Crystallography will be performed. Catalytic targets will be chosen which take advantage of the Pd-PEPPSI-Clam complex’s unique capabilities.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Sulfate groups can be added to the N-aryl groups, which improves stability and solubility in water, allowing for aqueous catalysis.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5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Sulfonation reaction leading to water-soluble intermediate. 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6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DFT computations using B3LYP/6-31G*. Pd-PEPPSI-Clam without pyridine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with the palladium in Tetrahedral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or trans-Square Planar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geometry.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calculated to be 44.3 J/mol more stable than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596573" y="5571032"/>
            <a:ext cx="13190741" cy="2717596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Catalytic Considerations and Targets</a:t>
            </a:r>
            <a:endParaRPr lang="en-US" sz="32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Axial Chirality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Enantioselectivity is often imparted onto products by a chiral catalyst, which requires enantiomerically pure starting materials. This can be avoided by imparting axial chirality through a linking group. Chirality is maintained by the inability of the linker to “rope-skip” around the active site.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Further functionalization will improve enantioselectivity, but may limit flexibility.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DFT computations using B3LYP/6-31G*.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Pd-PEPPSI-Clam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.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Pd-PEPPSI-Clam with the pyridine dissociated from the metal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allowing for coordination by the pyridyl group. The alkyl chains and N-aryl substituents orient in different directions, and diverge significantly in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of Substrates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strong electron donation of NHCs favor the oxidative addition step of Pd cross-coupling reactions, so bulky N-substituents are used to promote reductive elimination in these species, placing a limit on the size of substrates. With flexible substituents, however, hindered substrates can access the active site, and relatively electron-poor substituents can be more easily eliminated.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 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X-Ray crystal structures of (Clam)CoCl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(Clam)NiBr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alkyl linkers and N-aryl substituents demonstrate flexibility, while the pyridyl group is capable of interacting with hydrogen atoms. These complexes have direct N-M coordination, and the NHC species may behave differently.</a:t>
            </a: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Secondary Functionality</a:t>
            </a:r>
          </a:p>
          <a:p>
            <a:pPr algn="just"/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Reactions which rely on proton transfer in the rate-limiting step, such as aminations, typically use strong acids or bases to facilitate this reaction.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inclusion of a pendent base group allows for proton transfer from external sources closer to the active site, and vice-versa, allowing for milder acids and bases to be used,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well as facilitating Proton-Coupled Electron Transfer (PCET) reactions. Combining this moiety with axial chirality makes this complex an excellent candidate for enantioselective hydroamination.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pyridyl group of the Clamshell ligand has also shown the ability to coordinate active metal species,</a:t>
            </a:r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thus may facilitate transmetalation.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025755" y="22463381"/>
            <a:ext cx="734872" cy="41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50%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726024" y="18770736"/>
            <a:ext cx="1012025" cy="41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82%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111815" y="18783985"/>
            <a:ext cx="1012025" cy="41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82%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5508804" y="28609214"/>
            <a:ext cx="90932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graphicFrame>
        <p:nvGraphicFramePr>
          <p:cNvPr id="86" name="Object 85">
            <a:extLst>
              <a:ext uri="{FF2B5EF4-FFF2-40B4-BE49-F238E27FC236}">
                <a16:creationId xmlns:a16="http://schemas.microsoft.com/office/drawing/2014/main" id="{84E3CCFD-0F37-4453-87E2-12DCC897D4B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113294"/>
              </p:ext>
            </p:extLst>
          </p:nvPr>
        </p:nvGraphicFramePr>
        <p:xfrm>
          <a:off x="874641" y="17379662"/>
          <a:ext cx="1461338" cy="1467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2" name="CS ChemDraw Drawing" r:id="rId5" imgW="730669" imgH="733877" progId="ChemDraw.Document.6.0">
                  <p:embed/>
                </p:oleObj>
              </mc:Choice>
              <mc:Fallback>
                <p:oleObj name="CS ChemDraw Drawing" r:id="rId5" imgW="730669" imgH="733877" progId="ChemDraw.Document.6.0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09EEC88D-B81A-4208-AA0C-9F894AD8DF2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74641" y="17379662"/>
                        <a:ext cx="1461338" cy="1467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101">
            <a:extLst>
              <a:ext uri="{FF2B5EF4-FFF2-40B4-BE49-F238E27FC236}">
                <a16:creationId xmlns:a16="http://schemas.microsoft.com/office/drawing/2014/main" id="{0CD4BC6C-8522-4BCE-A973-61C4B98992A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4142557"/>
              </p:ext>
            </p:extLst>
          </p:nvPr>
        </p:nvGraphicFramePr>
        <p:xfrm>
          <a:off x="2530640" y="17966603"/>
          <a:ext cx="281550" cy="285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3" name="CS ChemDraw Drawing" r:id="rId7" imgW="140775" imgH="142533" progId="ChemDraw.Document.6.0">
                  <p:embed/>
                </p:oleObj>
              </mc:Choice>
              <mc:Fallback>
                <p:oleObj name="CS ChemDraw Drawing" r:id="rId7" imgW="140775" imgH="142533" progId="ChemDraw.Document.6.0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939BDD0D-FD9F-44C1-87D7-B254ADEB8CA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30640" y="17966603"/>
                        <a:ext cx="281550" cy="2850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" name="Object 102">
            <a:extLst>
              <a:ext uri="{FF2B5EF4-FFF2-40B4-BE49-F238E27FC236}">
                <a16:creationId xmlns:a16="http://schemas.microsoft.com/office/drawing/2014/main" id="{856EB588-B901-48D9-99C9-3C8B63DBD60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6103339"/>
              </p:ext>
            </p:extLst>
          </p:nvPr>
        </p:nvGraphicFramePr>
        <p:xfrm>
          <a:off x="2980201" y="17696747"/>
          <a:ext cx="1372876" cy="9374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4" name="CS ChemDraw Drawing" r:id="rId9" imgW="686438" imgH="468748" progId="ChemDraw.Document.6.0">
                  <p:embed/>
                </p:oleObj>
              </mc:Choice>
              <mc:Fallback>
                <p:oleObj name="CS ChemDraw Drawing" r:id="rId9" imgW="686438" imgH="468748" progId="ChemDraw.Document.6.0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07749CFB-301D-4EC4-A6A4-3090AAFA247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80201" y="17696747"/>
                        <a:ext cx="1372876" cy="9374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" name="Object 104">
            <a:extLst>
              <a:ext uri="{FF2B5EF4-FFF2-40B4-BE49-F238E27FC236}">
                <a16:creationId xmlns:a16="http://schemas.microsoft.com/office/drawing/2014/main" id="{D9F67AFD-DFCC-4602-93C6-599F25DDDB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8348514"/>
              </p:ext>
            </p:extLst>
          </p:nvPr>
        </p:nvGraphicFramePr>
        <p:xfrm>
          <a:off x="6377629" y="16902826"/>
          <a:ext cx="3089396" cy="2315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5" name="CS ChemDraw Drawing" r:id="rId11" imgW="1544698" imgH="1157659" progId="ChemDraw.Document.6.0">
                  <p:embed/>
                </p:oleObj>
              </mc:Choice>
              <mc:Fallback>
                <p:oleObj name="CS ChemDraw Drawing" r:id="rId11" imgW="1544698" imgH="1157659" progId="ChemDraw.Document.6.0">
                  <p:embed/>
                  <p:pic>
                    <p:nvPicPr>
                      <p:cNvPr id="18" name="Object 17">
                        <a:extLst>
                          <a:ext uri="{FF2B5EF4-FFF2-40B4-BE49-F238E27FC236}">
                            <a16:creationId xmlns:a16="http://schemas.microsoft.com/office/drawing/2014/main" id="{FEBFF3E0-589E-4F9B-BB59-28D0BFA30A8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377629" y="16902826"/>
                        <a:ext cx="3089396" cy="23153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" name="Object 105">
            <a:extLst>
              <a:ext uri="{FF2B5EF4-FFF2-40B4-BE49-F238E27FC236}">
                <a16:creationId xmlns:a16="http://schemas.microsoft.com/office/drawing/2014/main" id="{770FA1B7-03E6-499B-9465-7EDC8BFCEC1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4434934"/>
              </p:ext>
            </p:extLst>
          </p:nvPr>
        </p:nvGraphicFramePr>
        <p:xfrm>
          <a:off x="9529365" y="17386544"/>
          <a:ext cx="1104936" cy="14338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6" name="CS ChemDraw Drawing" r:id="rId13" imgW="552468" imgH="716908" progId="ChemDraw.Document.6.0">
                  <p:embed/>
                </p:oleObj>
              </mc:Choice>
              <mc:Fallback>
                <p:oleObj name="CS ChemDraw Drawing" r:id="rId13" imgW="552468" imgH="716908" progId="ChemDraw.Document.6.0">
                  <p:embed/>
                  <p:pic>
                    <p:nvPicPr>
                      <p:cNvPr id="19" name="Object 18">
                        <a:extLst>
                          <a:ext uri="{FF2B5EF4-FFF2-40B4-BE49-F238E27FC236}">
                            <a16:creationId xmlns:a16="http://schemas.microsoft.com/office/drawing/2014/main" id="{42634B52-67B6-46C8-9BCE-B2C4E595992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529365" y="17386544"/>
                        <a:ext cx="1104936" cy="14338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Object 106">
            <a:extLst>
              <a:ext uri="{FF2B5EF4-FFF2-40B4-BE49-F238E27FC236}">
                <a16:creationId xmlns:a16="http://schemas.microsoft.com/office/drawing/2014/main" id="{7133491C-6182-483A-AA64-6ADB203745A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177550"/>
              </p:ext>
            </p:extLst>
          </p:nvPr>
        </p:nvGraphicFramePr>
        <p:xfrm>
          <a:off x="10432662" y="16869555"/>
          <a:ext cx="3091948" cy="23144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7" name="CS ChemDraw Drawing" r:id="rId15" imgW="1545974" imgH="1157234" progId="ChemDraw.Document.6.0">
                  <p:embed/>
                </p:oleObj>
              </mc:Choice>
              <mc:Fallback>
                <p:oleObj name="CS ChemDraw Drawing" r:id="rId15" imgW="1545974" imgH="1157234" progId="ChemDraw.Document.6.0">
                  <p:embed/>
                  <p:pic>
                    <p:nvPicPr>
                      <p:cNvPr id="20" name="Object 19">
                        <a:extLst>
                          <a:ext uri="{FF2B5EF4-FFF2-40B4-BE49-F238E27FC236}">
                            <a16:creationId xmlns:a16="http://schemas.microsoft.com/office/drawing/2014/main" id="{2DC0D4D3-B128-4FF2-B634-DF78777A105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0432662" y="16869555"/>
                        <a:ext cx="3091948" cy="23144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" name="Object 111">
            <a:extLst>
              <a:ext uri="{FF2B5EF4-FFF2-40B4-BE49-F238E27FC236}">
                <a16:creationId xmlns:a16="http://schemas.microsoft.com/office/drawing/2014/main" id="{EBCDF709-F609-4C94-AE6E-2A469DF5A0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6618827"/>
              </p:ext>
            </p:extLst>
          </p:nvPr>
        </p:nvGraphicFramePr>
        <p:xfrm>
          <a:off x="3936814" y="19663508"/>
          <a:ext cx="3022198" cy="235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8" name="CS ChemDraw Drawing" r:id="rId17" imgW="1511099" imgH="1175900" progId="ChemDraw.Document.6.0">
                  <p:embed/>
                </p:oleObj>
              </mc:Choice>
              <mc:Fallback>
                <p:oleObj name="CS ChemDraw Drawing" r:id="rId17" imgW="1511099" imgH="1175900" progId="ChemDraw.Document.6.0">
                  <p:embed/>
                  <p:pic>
                    <p:nvPicPr>
                      <p:cNvPr id="23" name="Object 22">
                        <a:extLst>
                          <a:ext uri="{FF2B5EF4-FFF2-40B4-BE49-F238E27FC236}">
                            <a16:creationId xmlns:a16="http://schemas.microsoft.com/office/drawing/2014/main" id="{FBE208EB-9820-4901-9EC4-AFED146F037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936814" y="19663508"/>
                        <a:ext cx="3022198" cy="235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" name="Object 112">
            <a:extLst>
              <a:ext uri="{FF2B5EF4-FFF2-40B4-BE49-F238E27FC236}">
                <a16:creationId xmlns:a16="http://schemas.microsoft.com/office/drawing/2014/main" id="{57EAE1ED-61D8-470B-A9D4-AC658B28CA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884167"/>
              </p:ext>
            </p:extLst>
          </p:nvPr>
        </p:nvGraphicFramePr>
        <p:xfrm>
          <a:off x="7478311" y="20252316"/>
          <a:ext cx="1988714" cy="17994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69" name="CS ChemDraw Drawing" r:id="rId19" imgW="994357" imgH="899741" progId="ChemDraw.Document.6.0">
                  <p:embed/>
                </p:oleObj>
              </mc:Choice>
              <mc:Fallback>
                <p:oleObj name="CS ChemDraw Drawing" r:id="rId19" imgW="994357" imgH="899741" progId="ChemDraw.Document.6.0">
                  <p:embed/>
                  <p:pic>
                    <p:nvPicPr>
                      <p:cNvPr id="24" name="Object 23">
                        <a:extLst>
                          <a:ext uri="{FF2B5EF4-FFF2-40B4-BE49-F238E27FC236}">
                            <a16:creationId xmlns:a16="http://schemas.microsoft.com/office/drawing/2014/main" id="{DA992A8A-8AD6-46DE-A6FA-7428AC6A26B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7478311" y="20252316"/>
                        <a:ext cx="1988714" cy="17994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" name="Object 114">
            <a:extLst>
              <a:ext uri="{FF2B5EF4-FFF2-40B4-BE49-F238E27FC236}">
                <a16:creationId xmlns:a16="http://schemas.microsoft.com/office/drawing/2014/main" id="{A8C8BDED-87C2-48E9-B923-B81CC203E0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8564172"/>
              </p:ext>
            </p:extLst>
          </p:nvPr>
        </p:nvGraphicFramePr>
        <p:xfrm>
          <a:off x="10001243" y="19653648"/>
          <a:ext cx="3024750" cy="2543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0" name="CS ChemDraw Drawing" r:id="rId21" imgW="1512375" imgH="1271770" progId="ChemDraw.Document.6.0">
                  <p:embed/>
                </p:oleObj>
              </mc:Choice>
              <mc:Fallback>
                <p:oleObj name="CS ChemDraw Drawing" r:id="rId21" imgW="1512375" imgH="1271770" progId="ChemDraw.Document.6.0">
                  <p:embed/>
                  <p:pic>
                    <p:nvPicPr>
                      <p:cNvPr id="30" name="Object 29">
                        <a:extLst>
                          <a:ext uri="{FF2B5EF4-FFF2-40B4-BE49-F238E27FC236}">
                            <a16:creationId xmlns:a16="http://schemas.microsoft.com/office/drawing/2014/main" id="{B6C41F74-6A55-4879-BF03-8E2821B073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0001243" y="19653648"/>
                        <a:ext cx="3024750" cy="2543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" name="Object 46">
            <a:extLst>
              <a:ext uri="{FF2B5EF4-FFF2-40B4-BE49-F238E27FC236}">
                <a16:creationId xmlns:a16="http://schemas.microsoft.com/office/drawing/2014/main" id="{E89500E3-F4C2-42E1-87F5-A46BC6E2A8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9908594"/>
              </p:ext>
            </p:extLst>
          </p:nvPr>
        </p:nvGraphicFramePr>
        <p:xfrm>
          <a:off x="1351797" y="23781164"/>
          <a:ext cx="2537354" cy="1175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1" name="CS ChemDraw Drawing" r:id="rId23" imgW="1268677" imgH="587526" progId="ChemDraw.Document.6.0">
                  <p:embed/>
                </p:oleObj>
              </mc:Choice>
              <mc:Fallback>
                <p:oleObj name="CS ChemDraw Drawing" r:id="rId23" imgW="1268677" imgH="58752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351797" y="23781164"/>
                        <a:ext cx="2537354" cy="1175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8" name="Group 57">
            <a:extLst>
              <a:ext uri="{FF2B5EF4-FFF2-40B4-BE49-F238E27FC236}">
                <a16:creationId xmlns:a16="http://schemas.microsoft.com/office/drawing/2014/main" id="{5594AFE3-FDD6-46C2-A875-E2AE980832A9}"/>
              </a:ext>
            </a:extLst>
          </p:cNvPr>
          <p:cNvGrpSpPr/>
          <p:nvPr/>
        </p:nvGrpSpPr>
        <p:grpSpPr>
          <a:xfrm>
            <a:off x="15460703" y="20564964"/>
            <a:ext cx="5337616" cy="4799418"/>
            <a:chOff x="15822983" y="7263299"/>
            <a:chExt cx="5068621" cy="5010869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4D701687-37AC-4711-9C06-9CF5AE7C89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5822983" y="7263299"/>
              <a:ext cx="5068621" cy="5010869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9FEA9F6-8A8B-4770-86A4-A2C952E5B5AA}"/>
                </a:ext>
              </a:extLst>
            </p:cNvPr>
            <p:cNvSpPr txBox="1"/>
            <p:nvPr/>
          </p:nvSpPr>
          <p:spPr>
            <a:xfrm>
              <a:off x="18703544" y="10971045"/>
              <a:ext cx="53758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Co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6F5D0477-D713-4A41-96D6-5DD616D902B7}"/>
                </a:ext>
              </a:extLst>
            </p:cNvPr>
            <p:cNvSpPr txBox="1"/>
            <p:nvPr/>
          </p:nvSpPr>
          <p:spPr>
            <a:xfrm>
              <a:off x="19253353" y="11674733"/>
              <a:ext cx="53758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Cl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669B2C08-694E-410B-831C-46F3790AB447}"/>
                </a:ext>
              </a:extLst>
            </p:cNvPr>
            <p:cNvSpPr txBox="1"/>
            <p:nvPr/>
          </p:nvSpPr>
          <p:spPr>
            <a:xfrm>
              <a:off x="19736586" y="10131911"/>
              <a:ext cx="537587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Cl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B47AB6F4-121A-4E8B-B6FC-DB78C5D470B5}"/>
              </a:ext>
            </a:extLst>
          </p:cNvPr>
          <p:cNvGrpSpPr/>
          <p:nvPr/>
        </p:nvGrpSpPr>
        <p:grpSpPr>
          <a:xfrm>
            <a:off x="21576282" y="20564964"/>
            <a:ext cx="5535727" cy="4799418"/>
            <a:chOff x="21403003" y="9826667"/>
            <a:chExt cx="5435514" cy="4957746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27EDAFE2-4EA3-4729-948E-A094A7A6E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21403003" y="9826667"/>
              <a:ext cx="5315164" cy="4957746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62963B4-6737-4203-8B6E-BB65786033A5}"/>
                </a:ext>
              </a:extLst>
            </p:cNvPr>
            <p:cNvSpPr txBox="1"/>
            <p:nvPr/>
          </p:nvSpPr>
          <p:spPr>
            <a:xfrm>
              <a:off x="24325927" y="13468195"/>
              <a:ext cx="53451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Ni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6B60BF6-E026-490D-9D20-8C254F5EE85D}"/>
                </a:ext>
              </a:extLst>
            </p:cNvPr>
            <p:cNvSpPr txBox="1"/>
            <p:nvPr/>
          </p:nvSpPr>
          <p:spPr>
            <a:xfrm>
              <a:off x="24723267" y="14126304"/>
              <a:ext cx="53451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Br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6E418B1D-3F51-406B-9EF8-6C0B7E9984AB}"/>
                </a:ext>
              </a:extLst>
            </p:cNvPr>
            <p:cNvSpPr txBox="1"/>
            <p:nvPr/>
          </p:nvSpPr>
          <p:spPr>
            <a:xfrm>
              <a:off x="26304004" y="12028498"/>
              <a:ext cx="534513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200" b="1" dirty="0"/>
                <a:t>Br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21E6083-EC7D-4B0C-AB3C-4F4F6400E8EB}"/>
              </a:ext>
            </a:extLst>
          </p:cNvPr>
          <p:cNvSpPr txBox="1"/>
          <p:nvPr/>
        </p:nvSpPr>
        <p:spPr>
          <a:xfrm>
            <a:off x="5333539" y="21849989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1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7869C422-68F9-4269-AC28-6A2FE4813100}"/>
              </a:ext>
            </a:extLst>
          </p:cNvPr>
          <p:cNvSpPr txBox="1"/>
          <p:nvPr/>
        </p:nvSpPr>
        <p:spPr>
          <a:xfrm>
            <a:off x="10881839" y="21923415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A214E554-12C7-493C-8BD7-5C56FE524FC9}"/>
              </a:ext>
            </a:extLst>
          </p:cNvPr>
          <p:cNvSpPr txBox="1"/>
          <p:nvPr/>
        </p:nvSpPr>
        <p:spPr>
          <a:xfrm>
            <a:off x="4373291" y="25166843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3a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4BB3CA11-6DE3-43B4-8B84-744FD52E047B}"/>
              </a:ext>
            </a:extLst>
          </p:cNvPr>
          <p:cNvSpPr txBox="1"/>
          <p:nvPr/>
        </p:nvSpPr>
        <p:spPr>
          <a:xfrm>
            <a:off x="9539889" y="25233431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3b</a:t>
            </a:r>
          </a:p>
        </p:txBody>
      </p:sp>
      <p:graphicFrame>
        <p:nvGraphicFramePr>
          <p:cNvPr id="19" name="Object 18">
            <a:extLst>
              <a:ext uri="{FF2B5EF4-FFF2-40B4-BE49-F238E27FC236}">
                <a16:creationId xmlns:a16="http://schemas.microsoft.com/office/drawing/2014/main" id="{1E3EF375-E225-418A-898C-9E72D6675D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3046897"/>
              </p:ext>
            </p:extLst>
          </p:nvPr>
        </p:nvGraphicFramePr>
        <p:xfrm>
          <a:off x="30275984" y="17969678"/>
          <a:ext cx="3092798" cy="2315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2" name="CS ChemDraw Drawing" r:id="rId27" imgW="1546399" imgH="1157659" progId="ChemDraw.Document.6.0">
                  <p:embed/>
                </p:oleObj>
              </mc:Choice>
              <mc:Fallback>
                <p:oleObj name="CS ChemDraw Drawing" r:id="rId27" imgW="1546399" imgH="115765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30275984" y="17969678"/>
                        <a:ext cx="3092798" cy="23153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>
            <a:extLst>
              <a:ext uri="{FF2B5EF4-FFF2-40B4-BE49-F238E27FC236}">
                <a16:creationId xmlns:a16="http://schemas.microsoft.com/office/drawing/2014/main" id="{27BB4BBC-9B31-4A39-A857-533A7972678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1447000"/>
              </p:ext>
            </p:extLst>
          </p:nvPr>
        </p:nvGraphicFramePr>
        <p:xfrm>
          <a:off x="34352602" y="18441821"/>
          <a:ext cx="2186904" cy="17019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3" name="CS ChemDraw Drawing" r:id="rId29" imgW="1093452" imgH="850958" progId="ChemDraw.Document.6.0">
                  <p:embed/>
                </p:oleObj>
              </mc:Choice>
              <mc:Fallback>
                <p:oleObj name="CS ChemDraw Drawing" r:id="rId29" imgW="1093452" imgH="85095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34352602" y="18441821"/>
                        <a:ext cx="2186904" cy="17019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F3BE5ECE-B469-4D40-BFCB-DD5C86A7EAB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2770545"/>
              </p:ext>
            </p:extLst>
          </p:nvPr>
        </p:nvGraphicFramePr>
        <p:xfrm>
          <a:off x="37335015" y="17870814"/>
          <a:ext cx="4637496" cy="23153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4" name="CS ChemDraw Drawing" r:id="rId31" imgW="2318748" imgH="1157659" progId="ChemDraw.Document.6.0">
                  <p:embed/>
                </p:oleObj>
              </mc:Choice>
              <mc:Fallback>
                <p:oleObj name="CS ChemDraw Drawing" r:id="rId31" imgW="2318748" imgH="115765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37335015" y="17870814"/>
                        <a:ext cx="4637496" cy="23153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id="{B8785299-267D-454C-87A8-8C70E353033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4248029" y="7615621"/>
            <a:ext cx="7477572" cy="5304288"/>
          </a:xfrm>
          <a:prstGeom prst="rect">
            <a:avLst/>
          </a:prstGeom>
        </p:spPr>
      </p:pic>
      <p:graphicFrame>
        <p:nvGraphicFramePr>
          <p:cNvPr id="84" name="Object 83">
            <a:extLst>
              <a:ext uri="{FF2B5EF4-FFF2-40B4-BE49-F238E27FC236}">
                <a16:creationId xmlns:a16="http://schemas.microsoft.com/office/drawing/2014/main" id="{2C6DB368-C7CD-4A34-816B-C9BB89C000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8311592"/>
              </p:ext>
            </p:extLst>
          </p:nvPr>
        </p:nvGraphicFramePr>
        <p:xfrm>
          <a:off x="30122493" y="7915965"/>
          <a:ext cx="3022198" cy="235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5" name="CS ChemDraw Drawing" r:id="rId17" imgW="1511099" imgH="1175900" progId="ChemDraw.Document.6.0">
                  <p:embed/>
                </p:oleObj>
              </mc:Choice>
              <mc:Fallback>
                <p:oleObj name="CS ChemDraw Drawing" r:id="rId17" imgW="1511099" imgH="1175900" progId="ChemDraw.Document.6.0">
                  <p:embed/>
                  <p:pic>
                    <p:nvPicPr>
                      <p:cNvPr id="81" name="Object 80">
                        <a:extLst>
                          <a:ext uri="{FF2B5EF4-FFF2-40B4-BE49-F238E27FC236}">
                            <a16:creationId xmlns:a16="http://schemas.microsoft.com/office/drawing/2014/main" id="{2F7B7EA2-C795-4DFA-B3D4-52CF1D7973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0122493" y="7915965"/>
                        <a:ext cx="3022198" cy="2351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Object 84">
            <a:extLst>
              <a:ext uri="{FF2B5EF4-FFF2-40B4-BE49-F238E27FC236}">
                <a16:creationId xmlns:a16="http://schemas.microsoft.com/office/drawing/2014/main" id="{36639842-64DD-4B81-84EF-FFA8CAF8645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694453"/>
              </p:ext>
            </p:extLst>
          </p:nvPr>
        </p:nvGraphicFramePr>
        <p:xfrm>
          <a:off x="30122493" y="10267765"/>
          <a:ext cx="3024750" cy="2543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6" name="CS ChemDraw Drawing" r:id="rId21" imgW="1512375" imgH="1271770" progId="ChemDraw.Document.6.0">
                  <p:embed/>
                </p:oleObj>
              </mc:Choice>
              <mc:Fallback>
                <p:oleObj name="CS ChemDraw Drawing" r:id="rId21" imgW="1512375" imgH="1271770" progId="ChemDraw.Document.6.0">
                  <p:embed/>
                  <p:pic>
                    <p:nvPicPr>
                      <p:cNvPr id="82" name="Object 81">
                        <a:extLst>
                          <a:ext uri="{FF2B5EF4-FFF2-40B4-BE49-F238E27FC236}">
                            <a16:creationId xmlns:a16="http://schemas.microsoft.com/office/drawing/2014/main" id="{00A03B9C-EF93-4D6B-8A1C-35EA6DAB4DD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0122493" y="10267765"/>
                        <a:ext cx="3024750" cy="25435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TextBox 26">
            <a:extLst>
              <a:ext uri="{FF2B5EF4-FFF2-40B4-BE49-F238E27FC236}">
                <a16:creationId xmlns:a16="http://schemas.microsoft.com/office/drawing/2014/main" id="{AFDCA6E8-7913-4642-A7A5-8724A88198B4}"/>
              </a:ext>
            </a:extLst>
          </p:cNvPr>
          <p:cNvSpPr txBox="1"/>
          <p:nvPr/>
        </p:nvSpPr>
        <p:spPr>
          <a:xfrm>
            <a:off x="36873180" y="7885344"/>
            <a:ext cx="5318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H-NMR, 500MHz,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200" i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DMF</a:t>
            </a:r>
            <a:endParaRPr lang="en-US" sz="32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BB40A404-D69F-49BE-B52A-3E9E35C8FABB}"/>
              </a:ext>
            </a:extLst>
          </p:cNvPr>
          <p:cNvPicPr>
            <a:picLocks noChangeAspect="1"/>
          </p:cNvPicPr>
          <p:nvPr/>
        </p:nvPicPr>
        <p:blipFill rotWithShape="1"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83" t="29913" r="35739" b="22464"/>
          <a:stretch/>
        </p:blipFill>
        <p:spPr>
          <a:xfrm>
            <a:off x="21459196" y="10850200"/>
            <a:ext cx="5830696" cy="392221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BF09717-D170-4232-98D0-A24EFBA1BC09}"/>
              </a:ext>
            </a:extLst>
          </p:cNvPr>
          <p:cNvPicPr>
            <a:picLocks noChangeAspect="1"/>
          </p:cNvPicPr>
          <p:nvPr/>
        </p:nvPicPr>
        <p:blipFill rotWithShape="1"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21" t="20175" r="35090" b="28637"/>
          <a:stretch/>
        </p:blipFill>
        <p:spPr>
          <a:xfrm>
            <a:off x="29955506" y="20633638"/>
            <a:ext cx="5337324" cy="405598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3610E54-DF74-4455-9B58-3FB4F56F6A83}"/>
              </a:ext>
            </a:extLst>
          </p:cNvPr>
          <p:cNvPicPr>
            <a:picLocks noChangeAspect="1"/>
          </p:cNvPicPr>
          <p:nvPr/>
        </p:nvPicPr>
        <p:blipFill rotWithShape="1"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4" t="20749" r="34749" b="17582"/>
          <a:stretch/>
        </p:blipFill>
        <p:spPr>
          <a:xfrm>
            <a:off x="36962622" y="20143737"/>
            <a:ext cx="5589411" cy="488657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6256868-4CAD-4795-8ACC-9D41C52D62D0}"/>
              </a:ext>
            </a:extLst>
          </p:cNvPr>
          <p:cNvPicPr>
            <a:picLocks noChangeAspect="1"/>
          </p:cNvPicPr>
          <p:nvPr/>
        </p:nvPicPr>
        <p:blipFill rotWithShape="1"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52" t="18551" r="37349" b="21492"/>
          <a:stretch/>
        </p:blipFill>
        <p:spPr>
          <a:xfrm>
            <a:off x="15675129" y="10331126"/>
            <a:ext cx="5194927" cy="467060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A74B7AB3-E3CC-44FE-84FC-FDF4EB8FEC32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9249973" y="27019060"/>
            <a:ext cx="3277467" cy="4434220"/>
          </a:xfrm>
          <a:prstGeom prst="rect">
            <a:avLst/>
          </a:prstGeom>
        </p:spPr>
      </p:pic>
      <p:sp>
        <p:nvSpPr>
          <p:cNvPr id="70" name="TextBox 69">
            <a:extLst>
              <a:ext uri="{FF2B5EF4-FFF2-40B4-BE49-F238E27FC236}">
                <a16:creationId xmlns:a16="http://schemas.microsoft.com/office/drawing/2014/main" id="{7081723D-9DC3-4673-B2C9-11A2C8B818A9}"/>
              </a:ext>
            </a:extLst>
          </p:cNvPr>
          <p:cNvSpPr txBox="1"/>
          <p:nvPr/>
        </p:nvSpPr>
        <p:spPr>
          <a:xfrm>
            <a:off x="1227355" y="27446763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A.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6546791-2AB0-42B0-A42D-0DC87ED97265}"/>
              </a:ext>
            </a:extLst>
          </p:cNvPr>
          <p:cNvSpPr txBox="1"/>
          <p:nvPr/>
        </p:nvSpPr>
        <p:spPr>
          <a:xfrm>
            <a:off x="9233704" y="27446763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B.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5309C7C9-0B37-4474-B6A9-D960AACEA7C2}"/>
              </a:ext>
            </a:extLst>
          </p:cNvPr>
          <p:cNvSpPr txBox="1"/>
          <p:nvPr/>
        </p:nvSpPr>
        <p:spPr>
          <a:xfrm>
            <a:off x="15265639" y="10735166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A.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D4D4849-5C28-4847-A7EB-A1DC33EE1947}"/>
              </a:ext>
            </a:extLst>
          </p:cNvPr>
          <p:cNvSpPr txBox="1"/>
          <p:nvPr/>
        </p:nvSpPr>
        <p:spPr>
          <a:xfrm>
            <a:off x="21201469" y="10735166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B.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57A2F560-849A-4E76-855C-15FAB35E4C73}"/>
              </a:ext>
            </a:extLst>
          </p:cNvPr>
          <p:cNvSpPr txBox="1"/>
          <p:nvPr/>
        </p:nvSpPr>
        <p:spPr>
          <a:xfrm>
            <a:off x="30556135" y="21399487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A.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AABDE9BF-5F8D-43F2-80EF-BA12A56EF47B}"/>
              </a:ext>
            </a:extLst>
          </p:cNvPr>
          <p:cNvSpPr txBox="1"/>
          <p:nvPr/>
        </p:nvSpPr>
        <p:spPr>
          <a:xfrm>
            <a:off x="37028830" y="21399487"/>
            <a:ext cx="612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B.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4A72F8F-8867-42DC-95C1-8881F750E336}"/>
              </a:ext>
            </a:extLst>
          </p:cNvPr>
          <p:cNvSpPr txBox="1"/>
          <p:nvPr/>
        </p:nvSpPr>
        <p:spPr>
          <a:xfrm>
            <a:off x="33519238" y="11152036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2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73FE6F6-1803-498B-A433-7EAC11916C32}"/>
              </a:ext>
            </a:extLst>
          </p:cNvPr>
          <p:cNvSpPr txBox="1"/>
          <p:nvPr/>
        </p:nvSpPr>
        <p:spPr>
          <a:xfrm>
            <a:off x="33509086" y="8690776"/>
            <a:ext cx="7287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1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5C9BC900-2E68-4CA0-91FB-964FAEC0B77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76965"/>
              </p:ext>
            </p:extLst>
          </p:nvPr>
        </p:nvGraphicFramePr>
        <p:xfrm>
          <a:off x="9726024" y="22739024"/>
          <a:ext cx="2900562" cy="3290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7" name="CS ChemDraw Drawing" r:id="rId39" imgW="1450281" imgH="1645072" progId="ChemDraw.Document.6.0">
                  <p:embed/>
                </p:oleObj>
              </mc:Choice>
              <mc:Fallback>
                <p:oleObj name="CS ChemDraw Drawing" r:id="rId39" imgW="1450281" imgH="164507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0"/>
                      <a:stretch>
                        <a:fillRect/>
                      </a:stretch>
                    </p:blipFill>
                    <p:spPr>
                      <a:xfrm>
                        <a:off x="9726024" y="22739024"/>
                        <a:ext cx="2900562" cy="32901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6F5D6096-5010-4892-8971-11DAD1D97C7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0902463"/>
              </p:ext>
            </p:extLst>
          </p:nvPr>
        </p:nvGraphicFramePr>
        <p:xfrm>
          <a:off x="4111915" y="22454164"/>
          <a:ext cx="3021348" cy="3641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8" name="CS ChemDraw Drawing" r:id="rId41" imgW="1510674" imgH="1820693" progId="ChemDraw.Document.6.0">
                  <p:embed/>
                </p:oleObj>
              </mc:Choice>
              <mc:Fallback>
                <p:oleObj name="CS ChemDraw Drawing" r:id="rId41" imgW="1510674" imgH="182069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2"/>
                      <a:stretch>
                        <a:fillRect/>
                      </a:stretch>
                    </p:blipFill>
                    <p:spPr>
                      <a:xfrm>
                        <a:off x="4111915" y="22454164"/>
                        <a:ext cx="3021348" cy="3641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64CC2139-86D9-4087-A322-D968ACBDB4D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5637341"/>
              </p:ext>
            </p:extLst>
          </p:nvPr>
        </p:nvGraphicFramePr>
        <p:xfrm>
          <a:off x="1114586" y="26929099"/>
          <a:ext cx="7521046" cy="49606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9" name="CS ChemDraw Drawing" r:id="rId43" imgW="3760523" imgH="2480334" progId="ChemDraw.Document.6.0">
                  <p:embed/>
                </p:oleObj>
              </mc:Choice>
              <mc:Fallback>
                <p:oleObj name="CS ChemDraw Drawing" r:id="rId43" imgW="3760523" imgH="248033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4"/>
                      <a:stretch>
                        <a:fillRect/>
                      </a:stretch>
                    </p:blipFill>
                    <p:spPr>
                      <a:xfrm>
                        <a:off x="1114586" y="26929099"/>
                        <a:ext cx="7521046" cy="496066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17EBCF24-A75B-4FAF-83D8-8CF363C3D8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84865"/>
              </p:ext>
            </p:extLst>
          </p:nvPr>
        </p:nvGraphicFramePr>
        <p:xfrm>
          <a:off x="7557348" y="24024681"/>
          <a:ext cx="1744590" cy="6227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0" name="CS ChemDraw Drawing" r:id="rId45" imgW="872295" imgH="311367" progId="ChemDraw.Document.6.0">
                  <p:embed/>
                </p:oleObj>
              </mc:Choice>
              <mc:Fallback>
                <p:oleObj name="CS ChemDraw Drawing" r:id="rId45" imgW="872295" imgH="31136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6"/>
                      <a:stretch>
                        <a:fillRect/>
                      </a:stretch>
                    </p:blipFill>
                    <p:spPr>
                      <a:xfrm>
                        <a:off x="7557348" y="24024681"/>
                        <a:ext cx="1744590" cy="6227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AC70B246-7BDF-476E-9307-6F10EB08D7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501849"/>
              </p:ext>
            </p:extLst>
          </p:nvPr>
        </p:nvGraphicFramePr>
        <p:xfrm>
          <a:off x="4465299" y="17413600"/>
          <a:ext cx="1769258" cy="14338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1" name="CS ChemDraw Drawing" r:id="rId47" imgW="884629" imgH="716908" progId="ChemDraw.Document.6.0">
                  <p:embed/>
                </p:oleObj>
              </mc:Choice>
              <mc:Fallback>
                <p:oleObj name="CS ChemDraw Drawing" r:id="rId47" imgW="884629" imgH="71690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8"/>
                      <a:stretch>
                        <a:fillRect/>
                      </a:stretch>
                    </p:blipFill>
                    <p:spPr>
                      <a:xfrm>
                        <a:off x="4465299" y="17413600"/>
                        <a:ext cx="1769258" cy="14338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6E3266C1-2D36-4999-AF0A-FA28E455B8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8120727"/>
              </p:ext>
            </p:extLst>
          </p:nvPr>
        </p:nvGraphicFramePr>
        <p:xfrm>
          <a:off x="1270171" y="19630533"/>
          <a:ext cx="2131616" cy="28328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2" name="CS ChemDraw Drawing" r:id="rId49" imgW="1065808" imgH="1416424" progId="ChemDraw.Document.6.0">
                  <p:embed/>
                </p:oleObj>
              </mc:Choice>
              <mc:Fallback>
                <p:oleObj name="CS ChemDraw Drawing" r:id="rId49" imgW="1065808" imgH="141642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0"/>
                      <a:stretch>
                        <a:fillRect/>
                      </a:stretch>
                    </p:blipFill>
                    <p:spPr>
                      <a:xfrm>
                        <a:off x="1270171" y="19630533"/>
                        <a:ext cx="2131616" cy="28328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12906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5439</TotalTime>
  <Words>859</Words>
  <Application>Microsoft Office PowerPoint</Application>
  <PresentationFormat>Custom</PresentationFormat>
  <Paragraphs>160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CS ChemDraw Drawing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Aaron Chung</dc:creator>
  <cp:lastModifiedBy>Zane Relethford</cp:lastModifiedBy>
  <cp:revision>176</cp:revision>
  <dcterms:created xsi:type="dcterms:W3CDTF">2017-05-01T14:50:23Z</dcterms:created>
  <dcterms:modified xsi:type="dcterms:W3CDTF">2018-06-14T14:19:40Z</dcterms:modified>
</cp:coreProperties>
</file>