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32918400" cy="43891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24"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33" d="100"/>
          <a:sy n="33" d="100"/>
        </p:scale>
        <p:origin x="588" y="-318"/>
      </p:cViewPr>
      <p:guideLst>
        <p:guide orient="horz" pos="13824"/>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5" Type="http://schemas.openxmlformats.org/officeDocument/2006/relationships/image" Target="../media/image5.wmf"/><Relationship Id="rId4"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90730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8128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E8A728-ACF8-435F-973F-513520103B0A}"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75306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E8A728-ACF8-435F-973F-513520103B0A}" type="datetimeFigureOut">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9698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E8A728-ACF8-435F-973F-513520103B0A}" type="datetimeFigureOut">
              <a:rPr lang="en-US" smtClean="0"/>
              <a:t>6/14/2018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567337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E8A728-ACF8-435F-973F-513520103B0A}" type="datetimeFigureOut">
              <a:rPr lang="en-US" smtClean="0"/>
              <a:t>6/14/2018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427851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8A728-ACF8-435F-973F-513520103B0A}" type="datetimeFigureOut">
              <a:rPr lang="en-US" smtClean="0"/>
              <a:t>6/14/2018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477954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259686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2663782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1283850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t>‹#›</a:t>
            </a:fld>
            <a:endParaRPr lang="en-US"/>
          </a:p>
        </p:txBody>
      </p:sp>
    </p:spTree>
    <p:extLst>
      <p:ext uri="{BB962C8B-B14F-4D97-AF65-F5344CB8AC3E}">
        <p14:creationId xmlns:p14="http://schemas.microsoft.com/office/powerpoint/2010/main" val="4412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18E8A728-ACF8-435F-973F-513520103B0A}" type="datetimeFigureOut">
              <a:rPr lang="en-US" smtClean="0"/>
              <a:t>6/14/2018</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1F76D695-0E55-4E93-AD48-7E480E8BD3DE}" type="slidenum">
              <a:rPr lang="en-US" smtClean="0"/>
              <a:t>‹#›</a:t>
            </a:fld>
            <a:endParaRPr lang="en-US"/>
          </a:p>
        </p:txBody>
      </p:sp>
    </p:spTree>
    <p:extLst>
      <p:ext uri="{BB962C8B-B14F-4D97-AF65-F5344CB8AC3E}">
        <p14:creationId xmlns:p14="http://schemas.microsoft.com/office/powerpoint/2010/main" val="32318488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png"/><Relationship Id="rId18" Type="http://schemas.openxmlformats.org/officeDocument/2006/relationships/image" Target="../media/image10.png"/><Relationship Id="rId3" Type="http://schemas.openxmlformats.org/officeDocument/2006/relationships/image" Target="../media/image6.jpg"/><Relationship Id="rId21" Type="http://schemas.openxmlformats.org/officeDocument/2006/relationships/image" Target="../media/image13.png"/><Relationship Id="rId7" Type="http://schemas.microsoft.com/office/2007/relationships/hdphoto" Target="../media/hdphoto1.wdp"/><Relationship Id="rId12" Type="http://schemas.openxmlformats.org/officeDocument/2006/relationships/oleObject" Target="../embeddings/oleObject3.bin"/><Relationship Id="rId17" Type="http://schemas.openxmlformats.org/officeDocument/2006/relationships/image" Target="../media/image5.wmf"/><Relationship Id="rId25" Type="http://schemas.openxmlformats.org/officeDocument/2006/relationships/image" Target="../media/image17.png"/><Relationship Id="rId2" Type="http://schemas.openxmlformats.org/officeDocument/2006/relationships/slideLayout" Target="../slideLayouts/slideLayout7.xml"/><Relationship Id="rId16" Type="http://schemas.openxmlformats.org/officeDocument/2006/relationships/oleObject" Target="../embeddings/oleObject5.bin"/><Relationship Id="rId20" Type="http://schemas.openxmlformats.org/officeDocument/2006/relationships/image" Target="../media/image12.jpg"/><Relationship Id="rId1" Type="http://schemas.openxmlformats.org/officeDocument/2006/relationships/vmlDrawing" Target="../drawings/vmlDrawing1.vml"/><Relationship Id="rId6" Type="http://schemas.openxmlformats.org/officeDocument/2006/relationships/image" Target="../media/image9.png"/><Relationship Id="rId11" Type="http://schemas.openxmlformats.org/officeDocument/2006/relationships/image" Target="../media/image2.png"/><Relationship Id="rId24" Type="http://schemas.openxmlformats.org/officeDocument/2006/relationships/image" Target="../media/image16.png"/><Relationship Id="rId5" Type="http://schemas.openxmlformats.org/officeDocument/2006/relationships/image" Target="../media/image8.jpeg"/><Relationship Id="rId15" Type="http://schemas.openxmlformats.org/officeDocument/2006/relationships/image" Target="../media/image4.wmf"/><Relationship Id="rId23" Type="http://schemas.openxmlformats.org/officeDocument/2006/relationships/image" Target="../media/image15.png"/><Relationship Id="rId10" Type="http://schemas.openxmlformats.org/officeDocument/2006/relationships/oleObject" Target="../embeddings/oleObject2.bin"/><Relationship Id="rId19" Type="http://schemas.openxmlformats.org/officeDocument/2006/relationships/image" Target="../media/image11.png"/><Relationship Id="rId4" Type="http://schemas.openxmlformats.org/officeDocument/2006/relationships/image" Target="../media/image7.jpeg"/><Relationship Id="rId9" Type="http://schemas.openxmlformats.org/officeDocument/2006/relationships/image" Target="../media/image1.png"/><Relationship Id="rId14" Type="http://schemas.openxmlformats.org/officeDocument/2006/relationships/oleObject" Target="../embeddings/oleObject4.bin"/><Relationship Id="rId22"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a:extLst>
              <a:ext uri="{FF2B5EF4-FFF2-40B4-BE49-F238E27FC236}">
                <a16:creationId xmlns:a16="http://schemas.microsoft.com/office/drawing/2014/main" id="{279894C5-1372-4BB6-B474-C4C2A7344C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88203" y="33758823"/>
            <a:ext cx="10294089" cy="4915427"/>
          </a:xfrm>
          <a:prstGeom prst="rect">
            <a:avLst/>
          </a:prstGeom>
        </p:spPr>
      </p:pic>
      <p:sp>
        <p:nvSpPr>
          <p:cNvPr id="4" name="Rectangle 5"/>
          <p:cNvSpPr>
            <a:spLocks noChangeArrowheads="1"/>
          </p:cNvSpPr>
          <p:nvPr/>
        </p:nvSpPr>
        <p:spPr bwMode="auto">
          <a:xfrm>
            <a:off x="914400" y="914400"/>
            <a:ext cx="31089600" cy="3011501"/>
          </a:xfrm>
          <a:prstGeom prst="rect">
            <a:avLst/>
          </a:prstGeom>
          <a:solidFill>
            <a:schemeClr val="accent1"/>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6600" dirty="0">
                <a:cs typeface="Times New Roman" panose="02020603050405020304" pitchFamily="18" charset="0"/>
              </a:rPr>
              <a:t>A Statistical Analysis of Interhemispheric Pi1B Seasonal Variations</a:t>
            </a:r>
          </a:p>
          <a:p>
            <a:pPr algn="ctr"/>
            <a:r>
              <a:rPr lang="en-US" altLang="zh-CN" sz="3200" dirty="0">
                <a:ea typeface="SimSun" panose="02010600030101010101" pitchFamily="2" charset="-122"/>
                <a:cs typeface="Times New Roman" panose="02020603050405020304" pitchFamily="18" charset="0"/>
              </a:rPr>
              <a:t>Michelle Salzano</a:t>
            </a:r>
            <a:r>
              <a:rPr lang="en-US" altLang="ko-KR" sz="3200" baseline="30000" dirty="0">
                <a:cs typeface="Times New Roman" panose="02020603050405020304" pitchFamily="18" charset="0"/>
              </a:rPr>
              <a:t>1</a:t>
            </a:r>
            <a:r>
              <a:rPr lang="en-US" altLang="zh-CN" sz="3200" dirty="0">
                <a:ea typeface="SimSun" panose="02010600030101010101" pitchFamily="2" charset="-122"/>
                <a:cs typeface="Times New Roman" panose="02020603050405020304" pitchFamily="18" charset="0"/>
              </a:rPr>
              <a:t>,</a:t>
            </a:r>
            <a:r>
              <a:rPr lang="en-US" altLang="ko-KR" sz="3200" dirty="0">
                <a:cs typeface="Times New Roman" panose="02020603050405020304" pitchFamily="18" charset="0"/>
              </a:rPr>
              <a:t> Marc R. Lessard</a:t>
            </a:r>
            <a:r>
              <a:rPr lang="en-US" altLang="ko-KR" sz="3200" baseline="30000" dirty="0">
                <a:cs typeface="Times New Roman" panose="02020603050405020304" pitchFamily="18" charset="0"/>
              </a:rPr>
              <a:t>1</a:t>
            </a:r>
            <a:r>
              <a:rPr lang="en-US" altLang="ko-KR" sz="3200" dirty="0">
                <a:cs typeface="Times New Roman" panose="02020603050405020304" pitchFamily="18" charset="0"/>
              </a:rPr>
              <a:t>, </a:t>
            </a:r>
            <a:r>
              <a:rPr lang="en-US" altLang="zh-CN" sz="3200" dirty="0" err="1">
                <a:ea typeface="SimSun" panose="02010600030101010101" pitchFamily="2" charset="-122"/>
                <a:cs typeface="Times New Roman" panose="02020603050405020304" pitchFamily="18" charset="0"/>
              </a:rPr>
              <a:t>H</a:t>
            </a:r>
            <a:r>
              <a:rPr lang="en-US" altLang="ko-KR" sz="3200" dirty="0" err="1">
                <a:cs typeface="Times New Roman" panose="02020603050405020304" pitchFamily="18" charset="0"/>
              </a:rPr>
              <a:t>yomin</a:t>
            </a:r>
            <a:r>
              <a:rPr lang="en-US" altLang="ko-KR" sz="3200" dirty="0">
                <a:cs typeface="Times New Roman" panose="02020603050405020304" pitchFamily="18" charset="0"/>
              </a:rPr>
              <a:t> Kim</a:t>
            </a:r>
            <a:r>
              <a:rPr lang="en-US" altLang="ko-KR" sz="3200" baseline="30000" dirty="0">
                <a:cs typeface="Times New Roman" panose="02020603050405020304" pitchFamily="18" charset="0"/>
              </a:rPr>
              <a:t>2</a:t>
            </a:r>
            <a:r>
              <a:rPr lang="en-US" altLang="ko-KR" sz="3200" dirty="0">
                <a:cs typeface="Times New Roman" panose="02020603050405020304" pitchFamily="18" charset="0"/>
              </a:rPr>
              <a:t>, Mark J. Engebretson</a:t>
            </a:r>
            <a:r>
              <a:rPr lang="en-US" altLang="ko-KR" sz="3200" baseline="30000" dirty="0">
                <a:cs typeface="Times New Roman" panose="02020603050405020304" pitchFamily="18" charset="0"/>
              </a:rPr>
              <a:t>3</a:t>
            </a:r>
            <a:r>
              <a:rPr lang="en-US" altLang="ko-KR" sz="3200" dirty="0">
                <a:cs typeface="Times New Roman" panose="02020603050405020304" pitchFamily="18" charset="0"/>
              </a:rPr>
              <a:t> , and Naomi Wight</a:t>
            </a:r>
            <a:r>
              <a:rPr lang="en-US" altLang="ko-KR" sz="3200" baseline="30000" dirty="0">
                <a:cs typeface="Times New Roman" panose="02020603050405020304" pitchFamily="18" charset="0"/>
              </a:rPr>
              <a:t>1</a:t>
            </a:r>
          </a:p>
          <a:p>
            <a:pPr algn="ctr"/>
            <a:endParaRPr lang="en-US" altLang="ko-KR" sz="2000" baseline="30000" dirty="0">
              <a:cs typeface="Times New Roman" panose="02020603050405020304" pitchFamily="18" charset="0"/>
            </a:endParaRPr>
          </a:p>
          <a:p>
            <a:pPr algn="ctr"/>
            <a:r>
              <a:rPr lang="en-US" altLang="ko-KR" sz="2000" baseline="30000" dirty="0">
                <a:cs typeface="Times New Roman" panose="02020603050405020304" pitchFamily="18" charset="0"/>
              </a:rPr>
              <a:t>1</a:t>
            </a:r>
            <a:r>
              <a:rPr lang="en-US" altLang="ko-KR" sz="2000" dirty="0">
                <a:cs typeface="Times New Roman" panose="02020603050405020304" pitchFamily="18" charset="0"/>
              </a:rPr>
              <a:t> Space Science Center, University of New Hampshire, Durham, NH., USA.</a:t>
            </a:r>
          </a:p>
          <a:p>
            <a:pPr algn="ctr"/>
            <a:r>
              <a:rPr lang="en-US" altLang="ko-KR" sz="2000" baseline="30000" dirty="0">
                <a:cs typeface="Times New Roman" panose="02020603050405020304" pitchFamily="18" charset="0"/>
              </a:rPr>
              <a:t>2</a:t>
            </a:r>
            <a:r>
              <a:rPr lang="en-US" altLang="ko-KR" sz="2000" dirty="0">
                <a:cs typeface="Times New Roman" panose="02020603050405020304" pitchFamily="18" charset="0"/>
              </a:rPr>
              <a:t> Center for Solar-Terrestrial Research, New Jersey Institute of Technology, Newark, NJ., USA.</a:t>
            </a:r>
          </a:p>
          <a:p>
            <a:pPr algn="ctr"/>
            <a:r>
              <a:rPr lang="en-GB" altLang="en-US" sz="2000" baseline="30000" dirty="0">
                <a:ea typeface="HG Mincho Light J" charset="0"/>
                <a:cs typeface="Times New Roman" panose="02020603050405020304" pitchFamily="18" charset="0"/>
              </a:rPr>
              <a:t>3</a:t>
            </a:r>
            <a:r>
              <a:rPr lang="en-GB" altLang="en-US" sz="2000" dirty="0">
                <a:ea typeface="HG Mincho Light J" charset="0"/>
                <a:cs typeface="Times New Roman" panose="02020603050405020304" pitchFamily="18" charset="0"/>
              </a:rPr>
              <a:t> Physics Dept., Augsburg College, Minneapolis, MN., USA</a:t>
            </a:r>
            <a:endParaRPr lang="en-US" altLang="ko-KR" sz="2000" baseline="30000" dirty="0">
              <a:cs typeface="Times New Roman" panose="02020603050405020304" pitchFamily="18" charset="0"/>
            </a:endParaRPr>
          </a:p>
        </p:txBody>
      </p:sp>
      <p:sp>
        <p:nvSpPr>
          <p:cNvPr id="6" name="TextBox 5"/>
          <p:cNvSpPr txBox="1"/>
          <p:nvPr/>
        </p:nvSpPr>
        <p:spPr>
          <a:xfrm>
            <a:off x="860272" y="5368257"/>
            <a:ext cx="8131328" cy="11310789"/>
          </a:xfrm>
          <a:prstGeom prst="rect">
            <a:avLst/>
          </a:prstGeom>
          <a:noFill/>
        </p:spPr>
        <p:txBody>
          <a:bodyPr wrap="square" rtlCol="0">
            <a:spAutoFit/>
          </a:bodyPr>
          <a:lstStyle/>
          <a:p>
            <a:pPr algn="just"/>
            <a:r>
              <a:rPr lang="en-US" sz="2700" dirty="0">
                <a:latin typeface="Times New Roman" panose="02020603050405020304" pitchFamily="18" charset="0"/>
                <a:cs typeface="Times New Roman" panose="02020603050405020304" pitchFamily="18" charset="0"/>
              </a:rPr>
              <a:t>Pi1B magnetic pulsations are 1Hz broadband bursts with periods of between 1-40 seconds that are well-correlated with </a:t>
            </a:r>
            <a:r>
              <a:rPr lang="en-US" sz="2700" dirty="0" err="1">
                <a:latin typeface="Times New Roman" panose="02020603050405020304" pitchFamily="18" charset="0"/>
                <a:cs typeface="Times New Roman" panose="02020603050405020304" pitchFamily="18" charset="0"/>
              </a:rPr>
              <a:t>substorm</a:t>
            </a:r>
            <a:r>
              <a:rPr lang="en-US" sz="2700" dirty="0">
                <a:latin typeface="Times New Roman" panose="02020603050405020304" pitchFamily="18" charset="0"/>
                <a:cs typeface="Times New Roman" panose="02020603050405020304" pitchFamily="18" charset="0"/>
              </a:rPr>
              <a:t> onset. Lessard, et al. [2006] showed simultaneous observations of Pi1B pulsations in association with </a:t>
            </a:r>
            <a:r>
              <a:rPr lang="en-US" sz="2700" dirty="0" err="1">
                <a:latin typeface="Times New Roman" panose="02020603050405020304" pitchFamily="18" charset="0"/>
                <a:cs typeface="Times New Roman" panose="02020603050405020304" pitchFamily="18" charset="0"/>
              </a:rPr>
              <a:t>substorm</a:t>
            </a:r>
            <a:r>
              <a:rPr lang="en-US" sz="2700" dirty="0">
                <a:latin typeface="Times New Roman" panose="02020603050405020304" pitchFamily="18" charset="0"/>
                <a:cs typeface="Times New Roman" panose="02020603050405020304" pitchFamily="18" charset="0"/>
              </a:rPr>
              <a:t> onset on the ground and at geosynchronous orbit. Additional, they showed that Pi1B waves that are compressional at geosynchronous orbit must undergo a mode conversation to shear mode waves, and raised the question of whether this makes it possible to use ground-based arrival times to triangulate the source region of </a:t>
            </a:r>
            <a:r>
              <a:rPr lang="en-US" sz="2700" dirty="0" err="1">
                <a:latin typeface="Times New Roman" panose="02020603050405020304" pitchFamily="18" charset="0"/>
                <a:cs typeface="Times New Roman" panose="02020603050405020304" pitchFamily="18" charset="0"/>
              </a:rPr>
              <a:t>substorm</a:t>
            </a:r>
            <a:r>
              <a:rPr lang="en-US" sz="2700" dirty="0">
                <a:latin typeface="Times New Roman" panose="02020603050405020304" pitchFamily="18" charset="0"/>
                <a:cs typeface="Times New Roman" panose="02020603050405020304" pitchFamily="18" charset="0"/>
              </a:rPr>
              <a:t> onset in the magnetotail. The following study builds off of this question, and is additionally motivated by papers showing interhemispheric differences in </a:t>
            </a:r>
            <a:r>
              <a:rPr lang="en-US" sz="2700" dirty="0" err="1">
                <a:latin typeface="Times New Roman" panose="02020603050405020304" pitchFamily="18" charset="0"/>
                <a:cs typeface="Times New Roman" panose="02020603050405020304" pitchFamily="18" charset="0"/>
              </a:rPr>
              <a:t>substorm</a:t>
            </a:r>
            <a:r>
              <a:rPr lang="en-US" sz="2700" dirty="0">
                <a:latin typeface="Times New Roman" panose="02020603050405020304" pitchFamily="18" charset="0"/>
                <a:cs typeface="Times New Roman" panose="02020603050405020304" pitchFamily="18" charset="0"/>
              </a:rPr>
              <a:t> evolution [</a:t>
            </a:r>
            <a:r>
              <a:rPr lang="en-US" sz="2700" dirty="0" err="1">
                <a:latin typeface="Times New Roman" panose="02020603050405020304" pitchFamily="18" charset="0"/>
                <a:cs typeface="Times New Roman" panose="02020603050405020304" pitchFamily="18" charset="0"/>
              </a:rPr>
              <a:t>Papitashvili</a:t>
            </a:r>
            <a:r>
              <a:rPr lang="en-US" sz="2700" dirty="0">
                <a:latin typeface="Times New Roman" panose="02020603050405020304" pitchFamily="18" charset="0"/>
                <a:cs typeface="Times New Roman" panose="02020603050405020304" pitchFamily="18" charset="0"/>
              </a:rPr>
              <a:t> et al., 2002].Using ground-based 2015 data from South Pole (SPA) and Iqaluit (IQA) in conjunction with Kyoto University's Provisional AE index and </a:t>
            </a:r>
            <a:r>
              <a:rPr lang="en-US" sz="2700" dirty="0" err="1">
                <a:latin typeface="Times New Roman" panose="02020603050405020304" pitchFamily="18" charset="0"/>
                <a:cs typeface="Times New Roman" panose="02020603050405020304" pitchFamily="18" charset="0"/>
              </a:rPr>
              <a:t>SuperMAG</a:t>
            </a:r>
            <a:r>
              <a:rPr lang="en-US" sz="2700" dirty="0">
                <a:latin typeface="Times New Roman" panose="02020603050405020304" pitchFamily="18" charset="0"/>
                <a:cs typeface="Times New Roman" panose="02020603050405020304" pitchFamily="18" charset="0"/>
              </a:rPr>
              <a:t> magnetic field data, Pi1B waves associated with </a:t>
            </a:r>
            <a:r>
              <a:rPr lang="en-US" sz="2700" dirty="0" err="1">
                <a:latin typeface="Times New Roman" panose="02020603050405020304" pitchFamily="18" charset="0"/>
                <a:cs typeface="Times New Roman" panose="02020603050405020304" pitchFamily="18" charset="0"/>
              </a:rPr>
              <a:t>substorm</a:t>
            </a:r>
            <a:r>
              <a:rPr lang="en-US" sz="2700" dirty="0">
                <a:latin typeface="Times New Roman" panose="02020603050405020304" pitchFamily="18" charset="0"/>
                <a:cs typeface="Times New Roman" panose="02020603050405020304" pitchFamily="18" charset="0"/>
              </a:rPr>
              <a:t> onset are identified in both hemispheres. Onset time differences are compared between both stations over the course of the year to evaluate the seasonal dependence of these time differences. While the current study is still in progress, a preliminary study conducted in 2006 by </a:t>
            </a:r>
            <a:r>
              <a:rPr lang="en-US" sz="2700" dirty="0" err="1">
                <a:latin typeface="Times New Roman" panose="02020603050405020304" pitchFamily="18" charset="0"/>
                <a:cs typeface="Times New Roman" panose="02020603050405020304" pitchFamily="18" charset="0"/>
              </a:rPr>
              <a:t>Hyomin</a:t>
            </a:r>
            <a:r>
              <a:rPr lang="en-US" sz="2700" dirty="0">
                <a:latin typeface="Times New Roman" panose="02020603050405020304" pitchFamily="18" charset="0"/>
                <a:cs typeface="Times New Roman" panose="02020603050405020304" pitchFamily="18" charset="0"/>
              </a:rPr>
              <a:t> Kim suggested the presence of this seasonal dependence in Pi1B onset times in opposite hemispheres.</a:t>
            </a:r>
            <a:endParaRPr lang="en-US" sz="2700" dirty="0">
              <a:effectLst/>
              <a:latin typeface="Times New Roman" panose="02020603050405020304" pitchFamily="18" charset="0"/>
              <a:cs typeface="Times New Roman" panose="02020603050405020304" pitchFamily="18" charset="0"/>
            </a:endParaRPr>
          </a:p>
        </p:txBody>
      </p:sp>
      <p:sp>
        <p:nvSpPr>
          <p:cNvPr id="13" name="Rectangle 981"/>
          <p:cNvSpPr>
            <a:spLocks noChangeArrowheads="1"/>
          </p:cNvSpPr>
          <p:nvPr/>
        </p:nvSpPr>
        <p:spPr bwMode="auto">
          <a:xfrm>
            <a:off x="881222" y="16679583"/>
            <a:ext cx="31004284" cy="769441"/>
          </a:xfrm>
          <a:prstGeom prst="rect">
            <a:avLst/>
          </a:prstGeom>
          <a:solidFill>
            <a:schemeClr val="accent4">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Results of the 2006 Preliminary Study</a:t>
            </a:r>
          </a:p>
        </p:txBody>
      </p:sp>
      <p:pic>
        <p:nvPicPr>
          <p:cNvPr id="17" name="Picture 1096" descr="D:\users\HyominKim\research\presentations\200606_GEM_meeting\Pi1b_examples\IQ95241_descri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5643" y="17943580"/>
            <a:ext cx="5757941" cy="573083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97" descr="D:\users\HyominKim\research\presentations\200606_GEM_meeting\Pi1b_examples\SP95241_descrip.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72409" y="17945237"/>
            <a:ext cx="5757942" cy="5729176"/>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098"/>
          <p:cNvSpPr>
            <a:spLocks noChangeArrowheads="1"/>
          </p:cNvSpPr>
          <p:nvPr/>
        </p:nvSpPr>
        <p:spPr bwMode="auto">
          <a:xfrm>
            <a:off x="1046591" y="23984932"/>
            <a:ext cx="13868400" cy="646331"/>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hangingPunct="0">
              <a:buClr>
                <a:srgbClr val="000000"/>
              </a:buClr>
              <a:buSzPct val="45000"/>
              <a:buFont typeface="StarSymbol" charset="0"/>
              <a:buNone/>
            </a:pPr>
            <a:r>
              <a:rPr lang="en-GB" altLang="ko-KR" b="1" dirty="0">
                <a:latin typeface="Times New Roman" panose="02020603050405020304" pitchFamily="18" charset="0"/>
                <a:cs typeface="Times New Roman" panose="02020603050405020304" pitchFamily="18" charset="0"/>
              </a:rPr>
              <a:t>Figure 5</a:t>
            </a:r>
            <a:r>
              <a:rPr lang="en-GB" altLang="ko-KR" dirty="0">
                <a:latin typeface="Times New Roman" panose="02020603050405020304" pitchFamily="18" charset="0"/>
                <a:cs typeface="Times New Roman" panose="02020603050405020304" pitchFamily="18" charset="0"/>
              </a:rPr>
              <a:t>  Pi1B arrival time difference at Iqaluit Station (left) and its geomagnetic conjugate South Pole Station (right), identified visually during the preliminary study. </a:t>
            </a:r>
            <a:r>
              <a:rPr lang="en-US" altLang="ko-KR" dirty="0">
                <a:latin typeface="Times New Roman" panose="02020603050405020304" pitchFamily="18" charset="0"/>
                <a:cs typeface="Times New Roman" panose="02020603050405020304" pitchFamily="18" charset="0"/>
              </a:rPr>
              <a:t> </a:t>
            </a:r>
          </a:p>
        </p:txBody>
      </p:sp>
      <p:sp>
        <p:nvSpPr>
          <p:cNvPr id="20" name="Rectangle 1140"/>
          <p:cNvSpPr>
            <a:spLocks noChangeArrowheads="1"/>
          </p:cNvSpPr>
          <p:nvPr/>
        </p:nvSpPr>
        <p:spPr bwMode="auto">
          <a:xfrm>
            <a:off x="6604621" y="17878069"/>
            <a:ext cx="10040009" cy="40011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hangingPunct="0">
              <a:buClr>
                <a:srgbClr val="000000"/>
              </a:buClr>
              <a:buSzPct val="45000"/>
              <a:buFont typeface="StarSymbol" charset="0"/>
              <a:buNone/>
            </a:pPr>
            <a:r>
              <a:rPr lang="en-GB" altLang="en-US" sz="2000" b="1" dirty="0">
                <a:latin typeface="Times New Roman" panose="02020603050405020304" pitchFamily="18" charset="0"/>
                <a:ea typeface="HG Mincho Light J" charset="0"/>
                <a:cs typeface="Times New Roman" panose="02020603050405020304" pitchFamily="18" charset="0"/>
              </a:rPr>
              <a:t>Iqaluit                                                                                            South Pole</a:t>
            </a:r>
            <a:r>
              <a:rPr lang="en-GB" altLang="en-US" dirty="0">
                <a:latin typeface="Times New Roman" panose="02020603050405020304" pitchFamily="18" charset="0"/>
                <a:ea typeface="HG Mincho Light J" charset="0"/>
                <a:cs typeface="Times New Roman" panose="02020603050405020304" pitchFamily="18" charset="0"/>
              </a:rPr>
              <a:t>                </a:t>
            </a:r>
          </a:p>
        </p:txBody>
      </p:sp>
      <p:pic>
        <p:nvPicPr>
          <p:cNvPr id="24" name="Picture 1094" descr="D:\users\HyominKim\research\presentations\200512_AGU_fall\data\MLT_occurrence_allyear.jpg"/>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49000" contrast="100000"/>
                    </a14:imgEffect>
                  </a14:imgLayer>
                </a14:imgProps>
              </a:ext>
              <a:ext uri="{28A0092B-C50C-407E-A947-70E740481C1C}">
                <a14:useLocalDpi xmlns:a14="http://schemas.microsoft.com/office/drawing/2010/main" val="0"/>
              </a:ext>
            </a:extLst>
          </a:blip>
          <a:srcRect/>
          <a:stretch>
            <a:fillRect/>
          </a:stretch>
        </p:blipFill>
        <p:spPr bwMode="auto">
          <a:xfrm>
            <a:off x="15193495" y="17770543"/>
            <a:ext cx="7429499" cy="3542667"/>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1095"/>
          <p:cNvSpPr>
            <a:spLocks noChangeArrowheads="1"/>
          </p:cNvSpPr>
          <p:nvPr/>
        </p:nvSpPr>
        <p:spPr bwMode="auto">
          <a:xfrm>
            <a:off x="15963168" y="21354721"/>
            <a:ext cx="6449937" cy="165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52475"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spcBef>
                <a:spcPct val="50000"/>
              </a:spcBef>
            </a:pPr>
            <a:r>
              <a:rPr lang="en-US" altLang="ko-KR" sz="1800" b="1" dirty="0">
                <a:solidFill>
                  <a:srgbClr val="000000"/>
                </a:solidFill>
                <a:cs typeface="Times New Roman" panose="02020603050405020304" pitchFamily="18" charset="0"/>
              </a:rPr>
              <a:t>Figure 6 </a:t>
            </a:r>
            <a:r>
              <a:rPr lang="en-US" altLang="ko-KR" sz="1800" dirty="0">
                <a:cs typeface="Times New Roman" panose="02020603050405020304" pitchFamily="18" charset="0"/>
              </a:rPr>
              <a:t>MLT occurrence of Pi1Bs observed at the South Pole and Iqaluit, Nunavut, Canada simultaneously. Solid line represents all the Pi1Bs measured in this study; dashed line is for Pi1Bs that are confirmed to occur during </a:t>
            </a:r>
            <a:r>
              <a:rPr lang="en-US" altLang="ko-KR" sz="1800" dirty="0" err="1">
                <a:cs typeface="Times New Roman" panose="02020603050405020304" pitchFamily="18" charset="0"/>
              </a:rPr>
              <a:t>substorm</a:t>
            </a:r>
            <a:r>
              <a:rPr lang="en-US" altLang="ko-KR" sz="1800" dirty="0">
                <a:cs typeface="Times New Roman" panose="02020603050405020304" pitchFamily="18" charset="0"/>
              </a:rPr>
              <a:t> onsets observed by South Pole fluxgate magnetometer (75% of the total Pi1B events observed in this study).</a:t>
            </a:r>
            <a:endParaRPr lang="en-US" altLang="ko-KR" sz="1800" dirty="0">
              <a:ea typeface="Batang" panose="02030600000101010101" pitchFamily="18" charset="-127"/>
              <a:cs typeface="Times New Roman" panose="02020603050405020304" pitchFamily="18" charset="0"/>
            </a:endParaRPr>
          </a:p>
        </p:txBody>
      </p:sp>
      <p:grpSp>
        <p:nvGrpSpPr>
          <p:cNvPr id="26" name="Group 1099"/>
          <p:cNvGrpSpPr>
            <a:grpSpLocks noChangeAspect="1"/>
          </p:cNvGrpSpPr>
          <p:nvPr/>
        </p:nvGrpSpPr>
        <p:grpSpPr bwMode="auto">
          <a:xfrm>
            <a:off x="22928684" y="17477382"/>
            <a:ext cx="5211976" cy="5595291"/>
            <a:chOff x="27168" y="8352"/>
            <a:chExt cx="3300" cy="3582"/>
          </a:xfrm>
        </p:grpSpPr>
        <p:graphicFrame>
          <p:nvGraphicFramePr>
            <p:cNvPr id="27" name="Object 1100"/>
            <p:cNvGraphicFramePr>
              <a:graphicFrameLocks noChangeAspect="1"/>
            </p:cNvGraphicFramePr>
            <p:nvPr/>
          </p:nvGraphicFramePr>
          <p:xfrm>
            <a:off x="27168" y="8352"/>
            <a:ext cx="3294" cy="1242"/>
          </p:xfrm>
          <a:graphic>
            <a:graphicData uri="http://schemas.openxmlformats.org/presentationml/2006/ole">
              <mc:AlternateContent xmlns:mc="http://schemas.openxmlformats.org/markup-compatibility/2006">
                <mc:Choice xmlns:v="urn:schemas-microsoft-com:vml" Requires="v">
                  <p:oleObj spid="_x0000_s1502" name="Acrobat Document" r:id="rId8" imgW="5229955" imgH="1971950" progId="AcroExch.Document.7">
                    <p:embed/>
                  </p:oleObj>
                </mc:Choice>
                <mc:Fallback>
                  <p:oleObj name="Acrobat Document" r:id="rId8" imgW="5229955" imgH="1971950" progId="AcroExch.Document.7">
                    <p:embed/>
                    <p:pic>
                      <p:nvPicPr>
                        <p:cNvPr id="138" name="Object 110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168" y="8352"/>
                          <a:ext cx="3294" cy="1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 name="Object 1101"/>
            <p:cNvGraphicFramePr>
              <a:graphicFrameLocks noChangeAspect="1"/>
            </p:cNvGraphicFramePr>
            <p:nvPr/>
          </p:nvGraphicFramePr>
          <p:xfrm>
            <a:off x="27171" y="9516"/>
            <a:ext cx="3294" cy="1242"/>
          </p:xfrm>
          <a:graphic>
            <a:graphicData uri="http://schemas.openxmlformats.org/presentationml/2006/ole">
              <mc:AlternateContent xmlns:mc="http://schemas.openxmlformats.org/markup-compatibility/2006">
                <mc:Choice xmlns:v="urn:schemas-microsoft-com:vml" Requires="v">
                  <p:oleObj spid="_x0000_s1503" name="Acrobat Document" r:id="rId10" imgW="5229955" imgH="1971950" progId="AcroExch.Document.7">
                    <p:embed/>
                  </p:oleObj>
                </mc:Choice>
                <mc:Fallback>
                  <p:oleObj name="Acrobat Document" r:id="rId10" imgW="5229955" imgH="1971950" progId="AcroExch.Document.7">
                    <p:embed/>
                    <p:pic>
                      <p:nvPicPr>
                        <p:cNvPr id="139" name="Object 110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171" y="9516"/>
                          <a:ext cx="3294" cy="1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9" name="Object 1102"/>
            <p:cNvGraphicFramePr>
              <a:graphicFrameLocks noChangeAspect="1"/>
            </p:cNvGraphicFramePr>
            <p:nvPr/>
          </p:nvGraphicFramePr>
          <p:xfrm>
            <a:off x="27174" y="10692"/>
            <a:ext cx="3294" cy="1242"/>
          </p:xfrm>
          <a:graphic>
            <a:graphicData uri="http://schemas.openxmlformats.org/presentationml/2006/ole">
              <mc:AlternateContent xmlns:mc="http://schemas.openxmlformats.org/markup-compatibility/2006">
                <mc:Choice xmlns:v="urn:schemas-microsoft-com:vml" Requires="v">
                  <p:oleObj spid="_x0000_s1504" name="Acrobat Document" r:id="rId12" imgW="5229955" imgH="1971950" progId="AcroExch.Document.7">
                    <p:embed/>
                  </p:oleObj>
                </mc:Choice>
                <mc:Fallback>
                  <p:oleObj name="Acrobat Document" r:id="rId12" imgW="5229955" imgH="1971950" progId="AcroExch.Document.7">
                    <p:embed/>
                    <p:pic>
                      <p:nvPicPr>
                        <p:cNvPr id="140" name="Object 110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7174" y="10692"/>
                          <a:ext cx="3294" cy="1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30" name="Rectangle 1103"/>
          <p:cNvSpPr>
            <a:spLocks noChangeArrowheads="1"/>
          </p:cNvSpPr>
          <p:nvPr/>
        </p:nvSpPr>
        <p:spPr bwMode="auto">
          <a:xfrm>
            <a:off x="28380458" y="17825040"/>
            <a:ext cx="3505047"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GB" altLang="en-US" b="1" dirty="0">
                <a:latin typeface="Times New Roman" panose="02020603050405020304" pitchFamily="18" charset="0"/>
                <a:ea typeface="HG Mincho Light J" charset="0"/>
                <a:cs typeface="Times New Roman" panose="02020603050405020304" pitchFamily="18" charset="0"/>
              </a:rPr>
              <a:t>Figure 7  </a:t>
            </a:r>
            <a:r>
              <a:rPr lang="en-US" altLang="en-US" dirty="0">
                <a:latin typeface="Times New Roman" panose="02020603050405020304" pitchFamily="18" charset="0"/>
                <a:cs typeface="Times New Roman" panose="02020603050405020304" pitchFamily="18" charset="0"/>
              </a:rPr>
              <a:t>Daily variations of Pi1B arrival time difference between South Pole Station (SP) and Iqaluit Station (IQ) obtained in (a) 1995; (b)1996, and (c) 1995-1996. If the waves arrive at SP first (SP&gt;IQ), the difference is a positive number, and negative differences are shown for the opposite case (SP&lt;IQ). It appears that the arrival times are clustered in the upper part (SP&gt;IQ) during the spring season and in the lower part (SP&lt;IQ) during the fall season. A sine curve is plotted in panel (a) to show that </a:t>
            </a:r>
            <a:r>
              <a:rPr lang="en-US" altLang="en-US" b="1" dirty="0">
                <a:latin typeface="Times New Roman" panose="02020603050405020304" pitchFamily="18" charset="0"/>
                <a:cs typeface="Times New Roman" panose="02020603050405020304" pitchFamily="18" charset="0"/>
              </a:rPr>
              <a:t>the typical arrival time differences in the spring are more scattered and larger than those in the fall. </a:t>
            </a:r>
          </a:p>
        </p:txBody>
      </p:sp>
      <p:sp>
        <p:nvSpPr>
          <p:cNvPr id="38" name="Rectangle 906"/>
          <p:cNvSpPr>
            <a:spLocks noChangeArrowheads="1"/>
          </p:cNvSpPr>
          <p:nvPr/>
        </p:nvSpPr>
        <p:spPr bwMode="auto">
          <a:xfrm>
            <a:off x="914399" y="38886172"/>
            <a:ext cx="30971107" cy="769441"/>
          </a:xfrm>
          <a:prstGeom prst="rect">
            <a:avLst/>
          </a:prstGeom>
          <a:solidFill>
            <a:schemeClr val="accent1"/>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References</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39" name="Rectangle 907"/>
          <p:cNvSpPr>
            <a:spLocks noChangeArrowheads="1"/>
          </p:cNvSpPr>
          <p:nvPr/>
        </p:nvSpPr>
        <p:spPr bwMode="auto">
          <a:xfrm>
            <a:off x="888599" y="39825285"/>
            <a:ext cx="30996907" cy="2308324"/>
          </a:xfrm>
          <a:prstGeom prst="rect">
            <a:avLst/>
          </a:prstGeom>
          <a:noFill/>
          <a:ln w="9525">
            <a:noFill/>
            <a:miter lim="800000"/>
            <a:headEnd/>
            <a:tailEnd/>
          </a:ln>
          <a:effectLst/>
          <a:extLst>
            <a:ext uri="{909E8E84-426E-40DD-AFC4-6F175D3DCCD1}">
              <a14:hiddenFill xmlns:a14="http://schemas.microsoft.com/office/drawing/2010/main">
                <a:solidFill>
                  <a:srgbClr val="99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Times New Roman" panose="02020603050405020304" pitchFamily="18" charset="0"/>
              </a:defRPr>
            </a:lvl1pPr>
            <a:lvl2pPr marL="628650">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defRPr>
            </a:lvl9pPr>
          </a:lstStyle>
          <a:p>
            <a:pPr algn="just"/>
            <a:r>
              <a:rPr lang="en-US" altLang="ko-KR" dirty="0" err="1"/>
              <a:t>Arnoldy</a:t>
            </a:r>
            <a:r>
              <a:rPr lang="en-US" altLang="ko-KR" dirty="0"/>
              <a:t> et al., Pi1 magnetic pulsations in space and at high latitudes on the ground, J. </a:t>
            </a:r>
            <a:r>
              <a:rPr lang="en-US" altLang="ko-KR" dirty="0" err="1"/>
              <a:t>Geophys</a:t>
            </a:r>
            <a:r>
              <a:rPr lang="en-US" altLang="ko-KR" dirty="0"/>
              <a:t>. Res., 103, 23,581, 1998.</a:t>
            </a:r>
          </a:p>
          <a:p>
            <a:pPr algn="just" eaLnBrk="0" hangingPunct="0"/>
            <a:r>
              <a:rPr lang="en-US" altLang="ko-KR" dirty="0" err="1"/>
              <a:t>Heacock</a:t>
            </a:r>
            <a:r>
              <a:rPr lang="en-US" altLang="ko-KR" dirty="0"/>
              <a:t>, R. R., Two subtypes of Pi </a:t>
            </a:r>
            <a:r>
              <a:rPr lang="en-US" altLang="ko-KR" dirty="0" err="1"/>
              <a:t>micropulsations</a:t>
            </a:r>
            <a:r>
              <a:rPr lang="en-US" altLang="ko-KR" dirty="0"/>
              <a:t>, J. </a:t>
            </a:r>
            <a:r>
              <a:rPr lang="en-US" altLang="ko-KR" dirty="0" err="1"/>
              <a:t>Geophys</a:t>
            </a:r>
            <a:r>
              <a:rPr lang="en-US" altLang="ko-KR" dirty="0"/>
              <a:t>. Res., 72, 3905, 1967.</a:t>
            </a:r>
          </a:p>
          <a:p>
            <a:pPr algn="just" eaLnBrk="0" hangingPunct="0"/>
            <a:r>
              <a:rPr lang="en-US" altLang="ko-KR" dirty="0"/>
              <a:t>Kim et al., Seasonal Variations of Pi1B Propagation Asymmetries at Conjugate Hemispheres in Association with </a:t>
            </a:r>
            <a:r>
              <a:rPr lang="en-US" altLang="ko-KR" dirty="0" err="1"/>
              <a:t>Substorm</a:t>
            </a:r>
            <a:r>
              <a:rPr lang="en-US" altLang="ko-KR" dirty="0"/>
              <a:t> Onset, GEM Spring Meeting, 2006.</a:t>
            </a:r>
          </a:p>
          <a:p>
            <a:pPr algn="just" eaLnBrk="0" hangingPunct="0"/>
            <a:r>
              <a:rPr lang="en-US" dirty="0"/>
              <a:t>Lessard, M. R., E. J. Lund, H. M. Kim, M. J. </a:t>
            </a:r>
            <a:r>
              <a:rPr lang="en-US" dirty="0" err="1"/>
              <a:t>Engebretson</a:t>
            </a:r>
            <a:r>
              <a:rPr lang="en-US" dirty="0"/>
              <a:t> and K. Hayashi, Pi1B pulsations as a possible driver of </a:t>
            </a:r>
            <a:r>
              <a:rPr lang="en-US" dirty="0" err="1"/>
              <a:t>Alfvénic</a:t>
            </a:r>
            <a:r>
              <a:rPr lang="en-US" dirty="0"/>
              <a:t> aurora at </a:t>
            </a:r>
            <a:r>
              <a:rPr lang="en-US" dirty="0" err="1"/>
              <a:t>substorm</a:t>
            </a:r>
            <a:r>
              <a:rPr lang="en-US" dirty="0"/>
              <a:t> onset, J. </a:t>
            </a:r>
            <a:r>
              <a:rPr lang="en-US" dirty="0" err="1"/>
              <a:t>Geophys</a:t>
            </a:r>
            <a:r>
              <a:rPr lang="en-US" dirty="0"/>
              <a:t>. Res., </a:t>
            </a:r>
            <a:r>
              <a:rPr lang="en-US" dirty="0" err="1"/>
              <a:t>doi</a:t>
            </a:r>
            <a:r>
              <a:rPr lang="en-US" dirty="0"/>
              <a:t>: 10.1029/2010JA016355, 116, A6, 2011.</a:t>
            </a:r>
          </a:p>
          <a:p>
            <a:pPr algn="just" eaLnBrk="0" hangingPunct="0"/>
            <a:r>
              <a:rPr lang="en-US" dirty="0"/>
              <a:t>Lessard, M. R., E. J. Lund, S. L. Jones, R. L. </a:t>
            </a:r>
            <a:r>
              <a:rPr lang="en-US" dirty="0" err="1"/>
              <a:t>Arnoldy</a:t>
            </a:r>
            <a:r>
              <a:rPr lang="en-US" dirty="0"/>
              <a:t>, J. L. </a:t>
            </a:r>
            <a:r>
              <a:rPr lang="en-US" dirty="0" err="1"/>
              <a:t>Posch</a:t>
            </a:r>
            <a:r>
              <a:rPr lang="en-US" dirty="0"/>
              <a:t>, M. J. </a:t>
            </a:r>
            <a:r>
              <a:rPr lang="en-US" dirty="0" err="1"/>
              <a:t>Engebretson</a:t>
            </a:r>
            <a:r>
              <a:rPr lang="en-US" dirty="0"/>
              <a:t> and K. Hayashi, The Nature of Pi1B Pulsations as Inferred from Ground and Satellite Observations, Geophysical Research Letters, 33, L14108, doi:10.1029/2006GL026411, 2006.</a:t>
            </a:r>
            <a:endParaRPr lang="en-US" altLang="ko-KR" dirty="0"/>
          </a:p>
        </p:txBody>
      </p:sp>
      <p:sp>
        <p:nvSpPr>
          <p:cNvPr id="40" name="Rectangle 909"/>
          <p:cNvSpPr>
            <a:spLocks noChangeArrowheads="1"/>
          </p:cNvSpPr>
          <p:nvPr/>
        </p:nvSpPr>
        <p:spPr bwMode="auto">
          <a:xfrm>
            <a:off x="22001806" y="42344156"/>
            <a:ext cx="9989545" cy="64633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99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2880" tIns="182880" rIns="182880" bIns="182880">
            <a:spAutoFit/>
          </a:bodyPr>
          <a:lstStyle/>
          <a:p>
            <a:r>
              <a:rPr lang="en-US" altLang="en-US" b="1" dirty="0">
                <a:latin typeface="Times New Roman" panose="02020603050405020304" pitchFamily="18" charset="0"/>
                <a:cs typeface="Times New Roman" panose="02020603050405020304" pitchFamily="18" charset="0"/>
              </a:rPr>
              <a:t>Acknowledgement</a:t>
            </a:r>
            <a:r>
              <a:rPr lang="en-US" altLang="en-US" dirty="0">
                <a:latin typeface="Times New Roman" panose="02020603050405020304" pitchFamily="18" charset="0"/>
                <a:cs typeface="Times New Roman" panose="02020603050405020304" pitchFamily="18" charset="0"/>
              </a:rPr>
              <a:t>: This research was conducted under </a:t>
            </a:r>
            <a:r>
              <a:rPr lang="en-US" altLang="ko-KR" dirty="0">
                <a:latin typeface="Times New Roman" panose="02020603050405020304" pitchFamily="18" charset="0"/>
                <a:cs typeface="Times New Roman" panose="02020603050405020304" pitchFamily="18" charset="0"/>
              </a:rPr>
              <a:t>NSF grants ARC-0520475 and ANT-0233169.</a:t>
            </a:r>
            <a:endParaRPr lang="en-US" altLang="en-US" dirty="0">
              <a:latin typeface="Times New Roman" panose="02020603050405020304" pitchFamily="18" charset="0"/>
              <a:cs typeface="Times New Roman" panose="02020603050405020304" pitchFamily="18" charset="0"/>
            </a:endParaRPr>
          </a:p>
        </p:txBody>
      </p:sp>
      <p:sp>
        <p:nvSpPr>
          <p:cNvPr id="41" name="Rectangle 930"/>
          <p:cNvSpPr>
            <a:spLocks noChangeArrowheads="1"/>
          </p:cNvSpPr>
          <p:nvPr/>
        </p:nvSpPr>
        <p:spPr bwMode="auto">
          <a:xfrm>
            <a:off x="15590844" y="24864516"/>
            <a:ext cx="16294662" cy="838200"/>
          </a:xfrm>
          <a:prstGeom prst="rect">
            <a:avLst/>
          </a:prstGeom>
          <a:solidFill>
            <a:schemeClr val="accent4">
              <a:lumMod val="40000"/>
              <a:lumOff val="6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Summary</a:t>
            </a:r>
            <a:endParaRPr lang="en-US" altLang="en-US" sz="36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42" name="Rectangle 982"/>
          <p:cNvSpPr>
            <a:spLocks noChangeArrowheads="1"/>
          </p:cNvSpPr>
          <p:nvPr/>
        </p:nvSpPr>
        <p:spPr bwMode="auto">
          <a:xfrm>
            <a:off x="914400" y="24885328"/>
            <a:ext cx="13976569" cy="769441"/>
          </a:xfrm>
          <a:prstGeom prst="rect">
            <a:avLst/>
          </a:prstGeom>
          <a:solidFill>
            <a:schemeClr val="accent4">
              <a:lumMod val="40000"/>
              <a:lumOff val="6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Propagation vs </a:t>
            </a:r>
            <a:r>
              <a:rPr lang="en-US" altLang="ko-KR" sz="4400" dirty="0" err="1">
                <a:effectLst>
                  <a:outerShdw blurRad="38100" dist="38100" dir="2700000" algn="tl">
                    <a:srgbClr val="FFFFFF"/>
                  </a:outerShdw>
                </a:effectLst>
                <a:latin typeface="Times New Roman" panose="02020603050405020304" pitchFamily="18" charset="0"/>
                <a:cs typeface="Times New Roman" panose="02020603050405020304" pitchFamily="18" charset="0"/>
              </a:rPr>
              <a:t>Magnetospheric</a:t>
            </a: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 Geometry</a:t>
            </a:r>
            <a:endParaRPr lang="en-US" altLang="en-US" sz="36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50" name="Rectangle 1128"/>
          <p:cNvSpPr txBox="1">
            <a:spLocks noChangeArrowheads="1"/>
          </p:cNvSpPr>
          <p:nvPr/>
        </p:nvSpPr>
        <p:spPr>
          <a:xfrm>
            <a:off x="914399" y="34044248"/>
            <a:ext cx="7206427" cy="914400"/>
          </a:xfrm>
          <a:prstGeom prst="rect">
            <a:avLst/>
          </a:prstGeom>
          <a:noFill/>
          <a:ln/>
        </p:spPr>
        <p:txBody>
          <a:bodyPr/>
          <a:lst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a:lstStyle>
          <a:p>
            <a:pPr algn="just" defTabSz="914400"/>
            <a:r>
              <a:rPr lang="en-US" altLang="en-US" sz="1800" b="1" dirty="0">
                <a:latin typeface="Times New Roman" panose="02020603050405020304" pitchFamily="18" charset="0"/>
                <a:cs typeface="Times New Roman" panose="02020603050405020304" pitchFamily="18" charset="0"/>
              </a:rPr>
              <a:t>Figure 8</a:t>
            </a:r>
            <a:r>
              <a:rPr lang="en-US" altLang="en-US" sz="1800" dirty="0">
                <a:latin typeface="Times New Roman" panose="02020603050405020304" pitchFamily="18" charset="0"/>
                <a:cs typeface="Times New Roman" panose="02020603050405020304" pitchFamily="18" charset="0"/>
              </a:rPr>
              <a:t>  Pi1B propagation time delays due to magnetospheric geometry.</a:t>
            </a:r>
          </a:p>
        </p:txBody>
      </p:sp>
      <p:sp>
        <p:nvSpPr>
          <p:cNvPr id="51" name="Rectangle 1129"/>
          <p:cNvSpPr>
            <a:spLocks noChangeArrowheads="1"/>
          </p:cNvSpPr>
          <p:nvPr/>
        </p:nvSpPr>
        <p:spPr bwMode="auto">
          <a:xfrm>
            <a:off x="703385" y="25810142"/>
            <a:ext cx="14307679" cy="32766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274320" tIns="137160" rIns="274320" bIns="137160"/>
          <a:lstStyle>
            <a:lvl1pPr marL="115888" indent="-115888">
              <a:defRPr sz="2400">
                <a:solidFill>
                  <a:schemeClr val="tx1"/>
                </a:solidFill>
                <a:latin typeface="Times New Roman" panose="02020603050405020304" pitchFamily="18" charset="0"/>
              </a:defRPr>
            </a:lvl1pPr>
            <a:lvl2pPr marL="804863" indent="-285750">
              <a:defRPr sz="2400">
                <a:solidFill>
                  <a:schemeClr val="tx1"/>
                </a:solidFill>
                <a:latin typeface="Times New Roman" panose="02020603050405020304" pitchFamily="18" charset="0"/>
              </a:defRPr>
            </a:lvl2pPr>
            <a:lvl3pPr marL="1147763"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20000"/>
              </a:spcBef>
            </a:pPr>
            <a:r>
              <a:rPr lang="en-US" altLang="ko-KR" dirty="0">
                <a:cs typeface="Times New Roman" panose="02020603050405020304" pitchFamily="18" charset="0"/>
              </a:rPr>
              <a:t>•</a:t>
            </a:r>
            <a:r>
              <a:rPr lang="en-GB" altLang="ko-KR" dirty="0">
                <a:cs typeface="Times New Roman" panose="02020603050405020304" pitchFamily="18" charset="0"/>
              </a:rPr>
              <a:t>The compressional nature of the Pi1B waves at geosynchronous orbit suggests that they are fast-mode waves, capable of propagating </a:t>
            </a:r>
            <a:r>
              <a:rPr lang="en-GB" altLang="ko-KR" dirty="0" err="1">
                <a:cs typeface="Times New Roman" panose="02020603050405020304" pitchFamily="18" charset="0"/>
              </a:rPr>
              <a:t>isotropically</a:t>
            </a:r>
            <a:r>
              <a:rPr lang="en-GB" altLang="ko-KR" dirty="0">
                <a:cs typeface="Times New Roman" panose="02020603050405020304" pitchFamily="18" charset="0"/>
              </a:rPr>
              <a:t>. As the waves propagate earthward, they become increasingly parallel to the background field, eventually undergoing a mode conversion to shear mode waves. </a:t>
            </a:r>
            <a:r>
              <a:rPr lang="en-GB" altLang="ko-KR" i="1" dirty="0">
                <a:cs typeface="Times New Roman" panose="02020603050405020304" pitchFamily="18" charset="0"/>
              </a:rPr>
              <a:t>Lessard, et al. </a:t>
            </a:r>
            <a:r>
              <a:rPr lang="en-GB" altLang="ko-KR" dirty="0">
                <a:cs typeface="Times New Roman" panose="02020603050405020304" pitchFamily="18" charset="0"/>
              </a:rPr>
              <a:t>[2006, 2011]</a:t>
            </a:r>
            <a:endParaRPr lang="en-US" altLang="ko-KR" dirty="0">
              <a:cs typeface="Times New Roman" panose="02020603050405020304" pitchFamily="18" charset="0"/>
            </a:endParaRPr>
          </a:p>
          <a:p>
            <a:pPr algn="just">
              <a:lnSpc>
                <a:spcPct val="90000"/>
              </a:lnSpc>
              <a:spcBef>
                <a:spcPct val="20000"/>
              </a:spcBef>
            </a:pPr>
            <a:r>
              <a:rPr lang="en-US" altLang="ko-KR" dirty="0">
                <a:ea typeface="Batang" panose="02030600000101010101" pitchFamily="18" charset="-127"/>
                <a:cs typeface="Times New Roman" panose="02020603050405020304" pitchFamily="18" charset="0"/>
              </a:rPr>
              <a:t>•Under the condition that Pi1B is compressional wave and propagates </a:t>
            </a:r>
            <a:r>
              <a:rPr lang="en-US" altLang="ko-KR" dirty="0" err="1">
                <a:ea typeface="Batang" panose="02030600000101010101" pitchFamily="18" charset="-127"/>
                <a:cs typeface="Times New Roman" panose="02020603050405020304" pitchFamily="18" charset="0"/>
              </a:rPr>
              <a:t>isotropically</a:t>
            </a:r>
            <a:r>
              <a:rPr lang="en-US" altLang="ko-KR" dirty="0">
                <a:ea typeface="Batang" panose="02030600000101010101" pitchFamily="18" charset="-127"/>
                <a:cs typeface="Times New Roman" panose="02020603050405020304" pitchFamily="18" charset="0"/>
              </a:rPr>
              <a:t>, a very simple </a:t>
            </a:r>
            <a:r>
              <a:rPr lang="en-US" altLang="ko-KR" dirty="0" err="1">
                <a:ea typeface="Batang" panose="02030600000101010101" pitchFamily="18" charset="-127"/>
                <a:cs typeface="Times New Roman" panose="02020603050405020304" pitchFamily="18" charset="0"/>
              </a:rPr>
              <a:t>magnetospheric</a:t>
            </a:r>
            <a:r>
              <a:rPr lang="en-US" altLang="ko-KR" dirty="0">
                <a:ea typeface="Batang" panose="02030600000101010101" pitchFamily="18" charset="-127"/>
                <a:cs typeface="Times New Roman" panose="02020603050405020304" pitchFamily="18" charset="0"/>
              </a:rPr>
              <a:t> model, by which the wave travel distance is mostly affected by the tilt angle, might explain the travel time difference between the conjugate hemispheres.</a:t>
            </a:r>
          </a:p>
        </p:txBody>
      </p:sp>
      <p:graphicFrame>
        <p:nvGraphicFramePr>
          <p:cNvPr id="52" name="Object 1130"/>
          <p:cNvGraphicFramePr>
            <a:graphicFrameLocks noChangeAspect="1"/>
          </p:cNvGraphicFramePr>
          <p:nvPr>
            <p:extLst>
              <p:ext uri="{D42A27DB-BD31-4B8C-83A1-F6EECF244321}">
                <p14:modId xmlns:p14="http://schemas.microsoft.com/office/powerpoint/2010/main" val="180710961"/>
              </p:ext>
            </p:extLst>
          </p:nvPr>
        </p:nvGraphicFramePr>
        <p:xfrm>
          <a:off x="888600" y="28557848"/>
          <a:ext cx="6989308" cy="5517246"/>
        </p:xfrm>
        <a:graphic>
          <a:graphicData uri="http://schemas.openxmlformats.org/presentationml/2006/ole">
            <mc:AlternateContent xmlns:mc="http://schemas.openxmlformats.org/markup-compatibility/2006">
              <mc:Choice xmlns:v="urn:schemas-microsoft-com:vml" Requires="v">
                <p:oleObj spid="_x0000_s1505" name="VISIO" r:id="rId14" imgW="5976360" imgH="4716360" progId="Visio.Drawing.5">
                  <p:embed/>
                </p:oleObj>
              </mc:Choice>
              <mc:Fallback>
                <p:oleObj name="VISIO" r:id="rId14" imgW="5976360" imgH="4716360" progId="Visio.Drawing.5">
                  <p:embed/>
                  <p:pic>
                    <p:nvPicPr>
                      <p:cNvPr id="163" name="Object 113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88600" y="28557848"/>
                        <a:ext cx="6989308" cy="5517246"/>
                      </a:xfrm>
                      <a:prstGeom prst="rect">
                        <a:avLst/>
                      </a:prstGeom>
                      <a:noFill/>
                      <a:ln>
                        <a:noFill/>
                      </a:ln>
                      <a:effectLst/>
                      <a:extLst/>
                    </p:spPr>
                  </p:pic>
                </p:oleObj>
              </mc:Fallback>
            </mc:AlternateContent>
          </a:graphicData>
        </a:graphic>
      </p:graphicFrame>
      <p:sp>
        <p:nvSpPr>
          <p:cNvPr id="53" name="Rectangle 1131"/>
          <p:cNvSpPr>
            <a:spLocks noChangeArrowheads="1"/>
          </p:cNvSpPr>
          <p:nvPr/>
        </p:nvSpPr>
        <p:spPr bwMode="auto">
          <a:xfrm>
            <a:off x="9910815" y="31667178"/>
            <a:ext cx="3965484" cy="646331"/>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lang="en-US" altLang="en-US" b="1" dirty="0">
                <a:latin typeface="Times New Roman" panose="02020603050405020304" pitchFamily="18" charset="0"/>
                <a:cs typeface="Times New Roman" panose="02020603050405020304" pitchFamily="18" charset="0"/>
              </a:rPr>
              <a:t>Figure 9</a:t>
            </a:r>
            <a:r>
              <a:rPr lang="en-US" altLang="en-US" dirty="0">
                <a:latin typeface="Times New Roman" panose="02020603050405020304" pitchFamily="18" charset="0"/>
                <a:cs typeface="Times New Roman" panose="02020603050405020304" pitchFamily="18" charset="0"/>
              </a:rPr>
              <a:t>  Definition of tilt angle: the angle between SM and GSM. </a:t>
            </a:r>
          </a:p>
        </p:txBody>
      </p:sp>
      <p:graphicFrame>
        <p:nvGraphicFramePr>
          <p:cNvPr id="54" name="Object 1133"/>
          <p:cNvGraphicFramePr>
            <a:graphicFrameLocks noChangeAspect="1"/>
          </p:cNvGraphicFramePr>
          <p:nvPr>
            <p:extLst>
              <p:ext uri="{D42A27DB-BD31-4B8C-83A1-F6EECF244321}">
                <p14:modId xmlns:p14="http://schemas.microsoft.com/office/powerpoint/2010/main" val="3451828374"/>
              </p:ext>
            </p:extLst>
          </p:nvPr>
        </p:nvGraphicFramePr>
        <p:xfrm>
          <a:off x="10330814" y="28927717"/>
          <a:ext cx="2587625" cy="2754313"/>
        </p:xfrm>
        <a:graphic>
          <a:graphicData uri="http://schemas.openxmlformats.org/presentationml/2006/ole">
            <mc:AlternateContent xmlns:mc="http://schemas.openxmlformats.org/markup-compatibility/2006">
              <mc:Choice xmlns:v="urn:schemas-microsoft-com:vml" Requires="v">
                <p:oleObj spid="_x0000_s1506" name="VISIO" r:id="rId16" imgW="3759480" imgH="3996720" progId="Visio.Drawing.5">
                  <p:embed/>
                </p:oleObj>
              </mc:Choice>
              <mc:Fallback>
                <p:oleObj name="VISIO" r:id="rId16" imgW="3759480" imgH="3996720" progId="Visio.Drawing.5">
                  <p:embed/>
                  <p:pic>
                    <p:nvPicPr>
                      <p:cNvPr id="165" name="Object 113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330814" y="28927717"/>
                        <a:ext cx="2587625" cy="275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55" name="Picture 1134" descr="D:\users\HyominKim\research\presentations\200605_AGU_spring\data\timediff_tilt2.tif"/>
          <p:cNvPicPr>
            <a:picLocks noChangeAspect="1" noChangeArrowheads="1"/>
          </p:cNvPicPr>
          <p:nvPr/>
        </p:nvPicPr>
        <p:blipFill>
          <a:blip r:embed="rId18">
            <a:extLst>
              <a:ext uri="{28A0092B-C50C-407E-A947-70E740481C1C}">
                <a14:useLocalDpi xmlns:a14="http://schemas.microsoft.com/office/drawing/2010/main" val="0"/>
              </a:ext>
            </a:extLst>
          </a:blip>
          <a:srcRect l="2501" t="3334" r="5000"/>
          <a:stretch>
            <a:fillRect/>
          </a:stretch>
        </p:blipFill>
        <p:spPr bwMode="auto">
          <a:xfrm>
            <a:off x="860273" y="34580418"/>
            <a:ext cx="5037801" cy="3950309"/>
          </a:xfrm>
          <a:prstGeom prst="rect">
            <a:avLst/>
          </a:prstGeom>
          <a:noFill/>
          <a:extLst>
            <a:ext uri="{909E8E84-426E-40DD-AFC4-6F175D3DCCD1}">
              <a14:hiddenFill xmlns:a14="http://schemas.microsoft.com/office/drawing/2010/main">
                <a:solidFill>
                  <a:srgbClr val="FFFFFF"/>
                </a:solidFill>
              </a14:hiddenFill>
            </a:ext>
          </a:extLst>
        </p:spPr>
      </p:pic>
      <p:sp>
        <p:nvSpPr>
          <p:cNvPr id="56" name="Rectangle 1135"/>
          <p:cNvSpPr>
            <a:spLocks noChangeArrowheads="1"/>
          </p:cNvSpPr>
          <p:nvPr/>
        </p:nvSpPr>
        <p:spPr bwMode="auto">
          <a:xfrm>
            <a:off x="6012177" y="34614715"/>
            <a:ext cx="2215420" cy="4354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20000"/>
              </a:spcBef>
            </a:pPr>
            <a:r>
              <a:rPr lang="en-US" altLang="en-US" sz="1800" b="1" dirty="0">
                <a:cs typeface="Times New Roman" panose="02020603050405020304" pitchFamily="18" charset="0"/>
              </a:rPr>
              <a:t>Figure 10</a:t>
            </a:r>
            <a:r>
              <a:rPr lang="en-US" altLang="en-US" sz="1800" dirty="0">
                <a:cs typeface="Times New Roman" panose="02020603050405020304" pitchFamily="18" charset="0"/>
              </a:rPr>
              <a:t>  The plot of arrival time difference vs geomagnetic tilt angle shows the events observed in each season were clustered at particular tilt angles and arrival time differences, which might suggest the propagation of Pi1B is controlled by the geometry of the magnetosphere. </a:t>
            </a:r>
          </a:p>
        </p:txBody>
      </p:sp>
      <p:sp>
        <p:nvSpPr>
          <p:cNvPr id="57" name="Rectangle 1136"/>
          <p:cNvSpPr txBox="1">
            <a:spLocks noChangeArrowheads="1"/>
          </p:cNvSpPr>
          <p:nvPr/>
        </p:nvSpPr>
        <p:spPr bwMode="auto">
          <a:xfrm>
            <a:off x="8358227" y="37430880"/>
            <a:ext cx="6931695"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9354" tIns="224677" rIns="449354" bIns="224677" numCol="1" anchor="t" anchorCtr="0" compatLnSpc="1">
            <a:prstTxWarp prst="textNoShape">
              <a:avLst/>
            </a:prstTxWarp>
          </a:bodyPr>
          <a:lstStyle>
            <a:lvl1pPr marL="1684338" indent="-1684338" algn="l" defTabSz="4494213" rtl="0" fontAlgn="base">
              <a:spcBef>
                <a:spcPct val="20000"/>
              </a:spcBef>
              <a:spcAft>
                <a:spcPct val="0"/>
              </a:spcAft>
              <a:buChar char="•"/>
              <a:defRPr sz="15700" kern="1200">
                <a:solidFill>
                  <a:schemeClr val="tx1"/>
                </a:solidFill>
                <a:latin typeface="+mn-lt"/>
                <a:ea typeface="+mn-ea"/>
                <a:cs typeface="+mn-cs"/>
              </a:defRPr>
            </a:lvl1pPr>
            <a:lvl2pPr marL="3651250" indent="-1404938" algn="l" defTabSz="4494213" rtl="0" fontAlgn="base">
              <a:spcBef>
                <a:spcPct val="20000"/>
              </a:spcBef>
              <a:spcAft>
                <a:spcPct val="0"/>
              </a:spcAft>
              <a:buChar char="–"/>
              <a:defRPr sz="13800" kern="1200">
                <a:solidFill>
                  <a:schemeClr val="tx1"/>
                </a:solidFill>
                <a:latin typeface="+mn-lt"/>
                <a:ea typeface="+mn-ea"/>
                <a:cs typeface="+mn-cs"/>
              </a:defRPr>
            </a:lvl2pPr>
            <a:lvl3pPr marL="5616575" indent="-1122363" algn="l" defTabSz="4494213" rtl="0" fontAlgn="base">
              <a:spcBef>
                <a:spcPct val="20000"/>
              </a:spcBef>
              <a:spcAft>
                <a:spcPct val="0"/>
              </a:spcAft>
              <a:buChar char="•"/>
              <a:defRPr sz="11800" kern="1200">
                <a:solidFill>
                  <a:schemeClr val="tx1"/>
                </a:solidFill>
                <a:latin typeface="+mn-lt"/>
                <a:ea typeface="+mn-ea"/>
                <a:cs typeface="+mn-cs"/>
              </a:defRPr>
            </a:lvl3pPr>
            <a:lvl4pPr marL="7864475" indent="-1123950" algn="l" defTabSz="4494213" rtl="0" fontAlgn="base">
              <a:spcBef>
                <a:spcPct val="20000"/>
              </a:spcBef>
              <a:spcAft>
                <a:spcPct val="0"/>
              </a:spcAft>
              <a:buChar char="–"/>
              <a:defRPr sz="9800" kern="1200">
                <a:solidFill>
                  <a:schemeClr val="tx1"/>
                </a:solidFill>
                <a:latin typeface="+mn-lt"/>
                <a:ea typeface="+mn-ea"/>
                <a:cs typeface="+mn-cs"/>
              </a:defRPr>
            </a:lvl4pPr>
            <a:lvl5pPr marL="10110788" indent="-1123950" algn="l" defTabSz="4494213" rtl="0" fontAlgn="base">
              <a:spcBef>
                <a:spcPct val="20000"/>
              </a:spcBef>
              <a:spcAft>
                <a:spcPct val="0"/>
              </a:spcAft>
              <a:buChar char="»"/>
              <a:defRPr sz="9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914400">
              <a:buFontTx/>
              <a:buNone/>
            </a:pPr>
            <a:r>
              <a:rPr lang="en-US" altLang="en-US" sz="1800" b="1" dirty="0">
                <a:latin typeface="Times New Roman" panose="02020603050405020304" pitchFamily="18" charset="0"/>
                <a:cs typeface="Times New Roman" panose="02020603050405020304" pitchFamily="18" charset="0"/>
              </a:rPr>
              <a:t>Figure 11  </a:t>
            </a:r>
            <a:r>
              <a:rPr lang="en-US" altLang="en-US" sz="1800" dirty="0">
                <a:latin typeface="Times New Roman" panose="02020603050405020304" pitchFamily="18" charset="0"/>
                <a:cs typeface="Times New Roman" panose="02020603050405020304" pitchFamily="18" charset="0"/>
              </a:rPr>
              <a:t>Seasonal variation of the arrival time differences and IMF tilt angles. The seasonal variations of Pi1B arrival time differences might be controlled by the geomagnetic tilt angle.  </a:t>
            </a:r>
          </a:p>
        </p:txBody>
      </p:sp>
      <p:pic>
        <p:nvPicPr>
          <p:cNvPr id="58" name="Picture 1137" descr="D:\users\HyominKim\research\presentations\200605_AGU_spring\data\doy_timediff_tilt.tif"/>
          <p:cNvPicPr>
            <a:picLocks noChangeAspect="1" noChangeArrowheads="1"/>
          </p:cNvPicPr>
          <p:nvPr/>
        </p:nvPicPr>
        <p:blipFill>
          <a:blip r:embed="rId19">
            <a:extLst>
              <a:ext uri="{28A0092B-C50C-407E-A947-70E740481C1C}">
                <a14:useLocalDpi xmlns:a14="http://schemas.microsoft.com/office/drawing/2010/main" val="0"/>
              </a:ext>
            </a:extLst>
          </a:blip>
          <a:srcRect l="5000" t="3334" r="6250"/>
          <a:stretch>
            <a:fillRect/>
          </a:stretch>
        </p:blipFill>
        <p:spPr bwMode="auto">
          <a:xfrm>
            <a:off x="8529036" y="32504680"/>
            <a:ext cx="6482030" cy="5166747"/>
          </a:xfrm>
          <a:prstGeom prst="rect">
            <a:avLst/>
          </a:prstGeom>
          <a:noFill/>
          <a:extLst>
            <a:ext uri="{909E8E84-426E-40DD-AFC4-6F175D3DCCD1}">
              <a14:hiddenFill xmlns:a14="http://schemas.microsoft.com/office/drawing/2010/main">
                <a:solidFill>
                  <a:srgbClr val="FFFFFF"/>
                </a:solidFill>
              </a14:hiddenFill>
            </a:ext>
          </a:extLst>
        </p:spPr>
      </p:pic>
      <p:sp>
        <p:nvSpPr>
          <p:cNvPr id="59" name="Rectangle 1138"/>
          <p:cNvSpPr>
            <a:spLocks noChangeArrowheads="1"/>
          </p:cNvSpPr>
          <p:nvPr/>
        </p:nvSpPr>
        <p:spPr bwMode="auto">
          <a:xfrm>
            <a:off x="15193495" y="25823159"/>
            <a:ext cx="16916861" cy="7467600"/>
          </a:xfrm>
          <a:prstGeom prst="rect">
            <a:avLst/>
          </a:prstGeom>
          <a:noFill/>
          <a:ln w="9525">
            <a:no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228600" rIns="457200" bIns="228600"/>
          <a:lstStyle>
            <a:lvl1pPr marL="342900" indent="-3429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marL="0" indent="0" algn="just">
              <a:lnSpc>
                <a:spcPct val="90000"/>
              </a:lnSpc>
              <a:spcBef>
                <a:spcPct val="50000"/>
              </a:spcBef>
              <a:spcAft>
                <a:spcPct val="20000"/>
              </a:spcAft>
            </a:pPr>
            <a:r>
              <a:rPr lang="en-US" altLang="ko-KR" b="1" u="sng" dirty="0">
                <a:cs typeface="Times New Roman" panose="02020603050405020304" pitchFamily="18" charset="0"/>
              </a:rPr>
              <a:t>PRELIMINARY STUDY:</a:t>
            </a:r>
          </a:p>
          <a:p>
            <a:pPr algn="just">
              <a:lnSpc>
                <a:spcPct val="90000"/>
              </a:lnSpc>
              <a:spcBef>
                <a:spcPct val="50000"/>
              </a:spcBef>
              <a:spcAft>
                <a:spcPct val="20000"/>
              </a:spcAft>
              <a:buFontTx/>
              <a:buChar char="•"/>
            </a:pPr>
            <a:r>
              <a:rPr lang="en-US" altLang="ko-KR" dirty="0">
                <a:cs typeface="Times New Roman" panose="02020603050405020304" pitchFamily="18" charset="0"/>
              </a:rPr>
              <a:t>212 Pi1B events were included in a statistical study to compare the arrival time differences at conjugate stations (the South Pole Station and Iqaluit Station, Nunavut, Canada, observed from 1995 to 1996). 160 out of 212 events were confirmed to occur during </a:t>
            </a:r>
            <a:r>
              <a:rPr lang="en-US" altLang="ko-KR" dirty="0" err="1">
                <a:cs typeface="Times New Roman" panose="02020603050405020304" pitchFamily="18" charset="0"/>
              </a:rPr>
              <a:t>substorm</a:t>
            </a:r>
            <a:r>
              <a:rPr lang="en-US" altLang="ko-KR" dirty="0">
                <a:cs typeface="Times New Roman" panose="02020603050405020304" pitchFamily="18" charset="0"/>
              </a:rPr>
              <a:t> onsets. </a:t>
            </a:r>
          </a:p>
          <a:p>
            <a:pPr algn="just">
              <a:lnSpc>
                <a:spcPct val="90000"/>
              </a:lnSpc>
              <a:spcBef>
                <a:spcPct val="50000"/>
              </a:spcBef>
              <a:spcAft>
                <a:spcPct val="20000"/>
              </a:spcAft>
              <a:buFontTx/>
              <a:buChar char="•"/>
            </a:pPr>
            <a:r>
              <a:rPr lang="en-US" altLang="ko-KR" dirty="0">
                <a:cs typeface="Times New Roman" panose="02020603050405020304" pitchFamily="18" charset="0"/>
              </a:rPr>
              <a:t>During the spring of 1995, events at the South Pole tended to lead those at Iqaluit often by a minute or two, with a wide distribution in time differences.</a:t>
            </a:r>
          </a:p>
          <a:p>
            <a:pPr algn="just">
              <a:lnSpc>
                <a:spcPct val="90000"/>
              </a:lnSpc>
              <a:spcBef>
                <a:spcPct val="50000"/>
              </a:spcBef>
              <a:spcAft>
                <a:spcPct val="20000"/>
              </a:spcAft>
              <a:buFontTx/>
              <a:buChar char="•"/>
            </a:pPr>
            <a:r>
              <a:rPr lang="en-US" altLang="ko-KR" dirty="0">
                <a:cs typeface="Times New Roman" panose="02020603050405020304" pitchFamily="18" charset="0"/>
              </a:rPr>
              <a:t>During the fall of 1995, events at Iqaluit tended to lead those at the South Pole, but with significantly smaller time differences and with less scatter than in the spring.</a:t>
            </a:r>
          </a:p>
          <a:p>
            <a:pPr algn="just">
              <a:lnSpc>
                <a:spcPct val="90000"/>
              </a:lnSpc>
              <a:spcBef>
                <a:spcPct val="50000"/>
              </a:spcBef>
              <a:spcAft>
                <a:spcPct val="20000"/>
              </a:spcAft>
              <a:buFontTx/>
              <a:buChar char="•"/>
            </a:pPr>
            <a:r>
              <a:rPr lang="en-US" altLang="ko-KR" dirty="0">
                <a:cs typeface="Times New Roman" panose="02020603050405020304" pitchFamily="18" charset="0"/>
              </a:rPr>
              <a:t>To study this seasonal dependence, the solar wind speed and the geometry of the magnetosphere such as tilt angle and clock angle were examined, which showed no clear tendency but tilt angle seemed to play a minor role in the arrival time differences. </a:t>
            </a:r>
          </a:p>
          <a:p>
            <a:pPr marL="0" indent="0" algn="just">
              <a:lnSpc>
                <a:spcPct val="90000"/>
              </a:lnSpc>
              <a:spcBef>
                <a:spcPct val="50000"/>
              </a:spcBef>
              <a:spcAft>
                <a:spcPct val="20000"/>
              </a:spcAft>
            </a:pPr>
            <a:br>
              <a:rPr lang="en-US" dirty="0">
                <a:cs typeface="Times New Roman" panose="02020603050405020304" pitchFamily="18" charset="0"/>
              </a:rPr>
            </a:br>
            <a:r>
              <a:rPr lang="en-US" b="1" u="sng" dirty="0">
                <a:cs typeface="Times New Roman" panose="02020603050405020304" pitchFamily="18" charset="0"/>
              </a:rPr>
              <a:t>CURRENT STUDY (IN PROGRESS):</a:t>
            </a:r>
          </a:p>
          <a:p>
            <a:pPr algn="just">
              <a:lnSpc>
                <a:spcPct val="90000"/>
              </a:lnSpc>
              <a:spcBef>
                <a:spcPct val="50000"/>
              </a:spcBef>
              <a:spcAft>
                <a:spcPct val="20000"/>
              </a:spcAft>
              <a:buFontTx/>
              <a:buChar char="•"/>
            </a:pPr>
            <a:r>
              <a:rPr lang="en-US" dirty="0">
                <a:cs typeface="Times New Roman" panose="02020603050405020304" pitchFamily="18" charset="0"/>
              </a:rPr>
              <a:t>The current study uses 2015 ground-based magnetic flux data from IQA and SPA, which remain good conjugates to </a:t>
            </a:r>
            <a:r>
              <a:rPr lang="en-US" dirty="0" err="1">
                <a:cs typeface="Times New Roman" panose="02020603050405020304" pitchFamily="18" charset="0"/>
              </a:rPr>
              <a:t>eachother</a:t>
            </a:r>
            <a:r>
              <a:rPr lang="en-US" dirty="0">
                <a:cs typeface="Times New Roman" panose="02020603050405020304" pitchFamily="18" charset="0"/>
              </a:rPr>
              <a:t>. </a:t>
            </a:r>
          </a:p>
          <a:p>
            <a:pPr algn="just">
              <a:lnSpc>
                <a:spcPct val="90000"/>
              </a:lnSpc>
              <a:spcBef>
                <a:spcPct val="50000"/>
              </a:spcBef>
              <a:spcAft>
                <a:spcPct val="20000"/>
              </a:spcAft>
              <a:buFontTx/>
              <a:buChar char="•"/>
            </a:pPr>
            <a:r>
              <a:rPr lang="en-US" dirty="0">
                <a:cs typeface="Times New Roman" panose="02020603050405020304" pitchFamily="18" charset="0"/>
              </a:rPr>
              <a:t>Because of the gray areas involved in identifying Pi1B waves, data from Kyoto University's AE index and </a:t>
            </a:r>
            <a:r>
              <a:rPr lang="en-US" dirty="0" err="1">
                <a:cs typeface="Times New Roman" panose="02020603050405020304" pitchFamily="18" charset="0"/>
              </a:rPr>
              <a:t>SuperMAG</a:t>
            </a:r>
            <a:r>
              <a:rPr lang="en-US" dirty="0">
                <a:cs typeface="Times New Roman" panose="02020603050405020304" pitchFamily="18" charset="0"/>
              </a:rPr>
              <a:t> magnetic field data is used to confirm a </a:t>
            </a:r>
            <a:r>
              <a:rPr lang="en-US" dirty="0" err="1">
                <a:cs typeface="Times New Roman" panose="02020603050405020304" pitchFamily="18" charset="0"/>
              </a:rPr>
              <a:t>substorm</a:t>
            </a:r>
            <a:r>
              <a:rPr lang="en-US" dirty="0">
                <a:cs typeface="Times New Roman" panose="02020603050405020304" pitchFamily="18" charset="0"/>
              </a:rPr>
              <a:t>-relationship.</a:t>
            </a:r>
          </a:p>
          <a:p>
            <a:pPr algn="just">
              <a:lnSpc>
                <a:spcPct val="90000"/>
              </a:lnSpc>
              <a:spcBef>
                <a:spcPct val="50000"/>
              </a:spcBef>
              <a:spcAft>
                <a:spcPct val="20000"/>
              </a:spcAft>
              <a:buFontTx/>
              <a:buChar char="•"/>
            </a:pPr>
            <a:r>
              <a:rPr lang="en-US" dirty="0">
                <a:cs typeface="Times New Roman" panose="02020603050405020304" pitchFamily="18" charset="0"/>
              </a:rPr>
              <a:t>An initial cut of the data has been performed. The next steps involve a third pass to catch any missed events, as well as beginning the onset-time analysis. Currently it is planned to do this visually.</a:t>
            </a:r>
          </a:p>
        </p:txBody>
      </p:sp>
      <p:sp>
        <p:nvSpPr>
          <p:cNvPr id="2" name="Rectangle 1"/>
          <p:cNvSpPr/>
          <p:nvPr/>
        </p:nvSpPr>
        <p:spPr>
          <a:xfrm>
            <a:off x="15590843" y="23391842"/>
            <a:ext cx="16294662" cy="1200329"/>
          </a:xfrm>
          <a:prstGeom prst="rect">
            <a:avLst/>
          </a:prstGeom>
        </p:spPr>
        <p:txBody>
          <a:bodyPr wrap="square">
            <a:spAutoFit/>
          </a:bodyPr>
          <a:lstStyle/>
          <a:p>
            <a:pPr algn="just">
              <a:spcBef>
                <a:spcPct val="50000"/>
              </a:spcBef>
            </a:pPr>
            <a:r>
              <a:rPr lang="en-US" altLang="ko-KR" sz="2400" dirty="0">
                <a:latin typeface="Times New Roman" panose="02020603050405020304" pitchFamily="18" charset="0"/>
                <a:cs typeface="Times New Roman" panose="02020603050405020304" pitchFamily="18" charset="0"/>
              </a:rPr>
              <a:t>212 Pi1B events (obtained in 1995 and 1996) were included in a statistical study to compare </a:t>
            </a:r>
            <a:r>
              <a:rPr lang="en-US" altLang="ko-KR" sz="2400" dirty="0" err="1">
                <a:latin typeface="Times New Roman" panose="02020603050405020304" pitchFamily="18" charset="0"/>
                <a:cs typeface="Times New Roman" panose="02020603050405020304" pitchFamily="18" charset="0"/>
              </a:rPr>
              <a:t>substorm</a:t>
            </a:r>
            <a:r>
              <a:rPr lang="en-US" altLang="ko-KR" sz="2400" dirty="0">
                <a:latin typeface="Times New Roman" panose="02020603050405020304" pitchFamily="18" charset="0"/>
                <a:cs typeface="Times New Roman" panose="02020603050405020304" pitchFamily="18" charset="0"/>
              </a:rPr>
              <a:t> onset times at the South Pole and Iqaluit, Nunavut, Canada. 160 events were confirmed to occur during </a:t>
            </a:r>
            <a:r>
              <a:rPr lang="en-US" altLang="ko-KR" sz="2400" dirty="0" err="1">
                <a:latin typeface="Times New Roman" panose="02020603050405020304" pitchFamily="18" charset="0"/>
                <a:cs typeface="Times New Roman" panose="02020603050405020304" pitchFamily="18" charset="0"/>
              </a:rPr>
              <a:t>substorm</a:t>
            </a:r>
            <a:r>
              <a:rPr lang="en-US" altLang="ko-KR" sz="2400" dirty="0">
                <a:latin typeface="Times New Roman" panose="02020603050405020304" pitchFamily="18" charset="0"/>
                <a:cs typeface="Times New Roman" panose="02020603050405020304" pitchFamily="18" charset="0"/>
              </a:rPr>
              <a:t> onsets (Figure 7). These two stations are in opposite hemispheres but are nominally conjugate.  </a:t>
            </a:r>
          </a:p>
        </p:txBody>
      </p:sp>
      <p:sp>
        <p:nvSpPr>
          <p:cNvPr id="8" name="Rectangle 938"/>
          <p:cNvSpPr txBox="1">
            <a:spLocks noChangeArrowheads="1"/>
          </p:cNvSpPr>
          <p:nvPr/>
        </p:nvSpPr>
        <p:spPr bwMode="auto">
          <a:xfrm>
            <a:off x="8991600" y="4959847"/>
            <a:ext cx="10334786" cy="8382000"/>
          </a:xfrm>
          <a:prstGeom prst="rect">
            <a:avLst/>
          </a:prstGeom>
          <a:noFill/>
          <a:ln>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9354" tIns="224677" rIns="449354" bIns="224677" numCol="1" anchor="t" anchorCtr="0" compatLnSpc="1">
            <a:prstTxWarp prst="textNoShape">
              <a:avLst/>
            </a:prstTxWarp>
          </a:bodyPr>
          <a:lstStyle>
            <a:lvl1pPr marL="1684338" indent="-1684338" algn="l" defTabSz="4494213" rtl="0" fontAlgn="base">
              <a:spcBef>
                <a:spcPct val="20000"/>
              </a:spcBef>
              <a:spcAft>
                <a:spcPct val="0"/>
              </a:spcAft>
              <a:buChar char="•"/>
              <a:defRPr sz="15700" kern="1200">
                <a:solidFill>
                  <a:schemeClr val="tx1"/>
                </a:solidFill>
                <a:latin typeface="+mn-lt"/>
                <a:ea typeface="+mn-ea"/>
                <a:cs typeface="+mn-cs"/>
              </a:defRPr>
            </a:lvl1pPr>
            <a:lvl2pPr marL="3651250" indent="-1404938" algn="l" defTabSz="4494213" rtl="0" fontAlgn="base">
              <a:spcBef>
                <a:spcPct val="20000"/>
              </a:spcBef>
              <a:spcAft>
                <a:spcPct val="0"/>
              </a:spcAft>
              <a:buChar char="–"/>
              <a:defRPr sz="13800" kern="1200">
                <a:solidFill>
                  <a:schemeClr val="tx1"/>
                </a:solidFill>
                <a:latin typeface="+mn-lt"/>
                <a:ea typeface="+mn-ea"/>
                <a:cs typeface="+mn-cs"/>
              </a:defRPr>
            </a:lvl2pPr>
            <a:lvl3pPr marL="5616575" indent="-1122363" algn="l" defTabSz="4494213" rtl="0" fontAlgn="base">
              <a:spcBef>
                <a:spcPct val="20000"/>
              </a:spcBef>
              <a:spcAft>
                <a:spcPct val="0"/>
              </a:spcAft>
              <a:buChar char="•"/>
              <a:defRPr sz="11800" kern="1200">
                <a:solidFill>
                  <a:schemeClr val="tx1"/>
                </a:solidFill>
                <a:latin typeface="+mn-lt"/>
                <a:ea typeface="+mn-ea"/>
                <a:cs typeface="+mn-cs"/>
              </a:defRPr>
            </a:lvl3pPr>
            <a:lvl4pPr marL="7864475" indent="-1123950" algn="l" defTabSz="4494213" rtl="0" fontAlgn="base">
              <a:spcBef>
                <a:spcPct val="20000"/>
              </a:spcBef>
              <a:spcAft>
                <a:spcPct val="0"/>
              </a:spcAft>
              <a:buChar char="–"/>
              <a:defRPr sz="9800" kern="1200">
                <a:solidFill>
                  <a:schemeClr val="tx1"/>
                </a:solidFill>
                <a:latin typeface="+mn-lt"/>
                <a:ea typeface="+mn-ea"/>
                <a:cs typeface="+mn-cs"/>
              </a:defRPr>
            </a:lvl4pPr>
            <a:lvl5pPr marL="10110788" indent="-1123950" algn="l" defTabSz="4494213" rtl="0" fontAlgn="base">
              <a:spcBef>
                <a:spcPct val="20000"/>
              </a:spcBef>
              <a:spcAft>
                <a:spcPct val="0"/>
              </a:spcAft>
              <a:buChar char="»"/>
              <a:defRPr sz="9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latin typeface="Times New Roman" panose="02020603050405020304" pitchFamily="18" charset="0"/>
                <a:cs typeface="Times New Roman" panose="02020603050405020304" pitchFamily="18" charset="0"/>
              </a:rPr>
              <a:t>Pi1</a:t>
            </a:r>
            <a:r>
              <a:rPr lang="en-US" sz="2400" dirty="0">
                <a:latin typeface="Times New Roman" panose="02020603050405020304" pitchFamily="18" charset="0"/>
                <a:cs typeface="Times New Roman" panose="02020603050405020304" pitchFamily="18" charset="0"/>
              </a:rPr>
              <a:t> pulsations are irregular ULF range (T=1~40 s) magnetic pulsations, which can be divided into two groups, </a:t>
            </a:r>
            <a:r>
              <a:rPr lang="en-US" sz="2400" b="1" dirty="0">
                <a:latin typeface="Times New Roman" panose="02020603050405020304" pitchFamily="18" charset="0"/>
                <a:cs typeface="Times New Roman" panose="02020603050405020304" pitchFamily="18" charset="0"/>
              </a:rPr>
              <a:t>Pi1B</a:t>
            </a:r>
            <a:r>
              <a:rPr lang="en-US" sz="2400" dirty="0">
                <a:latin typeface="Times New Roman" panose="02020603050405020304" pitchFamily="18" charset="0"/>
                <a:cs typeface="Times New Roman" panose="02020603050405020304" pitchFamily="18" charset="0"/>
              </a:rPr>
              <a:t> (broadband bursts) and </a:t>
            </a:r>
            <a:r>
              <a:rPr lang="en-US" sz="2400" b="1" dirty="0" err="1">
                <a:latin typeface="Times New Roman" panose="02020603050405020304" pitchFamily="18" charset="0"/>
                <a:cs typeface="Times New Roman" panose="02020603050405020304" pitchFamily="18" charset="0"/>
              </a:rPr>
              <a:t>PiC</a:t>
            </a:r>
            <a:r>
              <a:rPr lang="en-US" sz="2400" dirty="0">
                <a:latin typeface="Times New Roman" panose="02020603050405020304" pitchFamily="18" charset="0"/>
                <a:cs typeface="Times New Roman" panose="02020603050405020304" pitchFamily="18" charset="0"/>
              </a:rPr>
              <a:t> (narrowband, continuous typically for several tens of minutes). Pi1B and </a:t>
            </a:r>
            <a:r>
              <a:rPr lang="en-US" sz="2400" dirty="0" err="1">
                <a:latin typeface="Times New Roman" panose="02020603050405020304" pitchFamily="18" charset="0"/>
                <a:cs typeface="Times New Roman" panose="02020603050405020304" pitchFamily="18" charset="0"/>
              </a:rPr>
              <a:t>PiC</a:t>
            </a:r>
            <a:r>
              <a:rPr lang="en-US" sz="2400" dirty="0">
                <a:latin typeface="Times New Roman" panose="02020603050405020304" pitchFamily="18" charset="0"/>
                <a:cs typeface="Times New Roman" panose="02020603050405020304" pitchFamily="18" charset="0"/>
              </a:rPr>
              <a:t> are observed to occur near simultaneously between 2300-0200 LMT. [</a:t>
            </a:r>
            <a:r>
              <a:rPr lang="en-US" sz="2400" dirty="0" err="1">
                <a:latin typeface="Times New Roman" panose="02020603050405020304" pitchFamily="18" charset="0"/>
                <a:cs typeface="Times New Roman" panose="02020603050405020304" pitchFamily="18" charset="0"/>
              </a:rPr>
              <a:t>Heacock</a:t>
            </a:r>
            <a:r>
              <a:rPr lang="en-US" sz="2400" dirty="0">
                <a:latin typeface="Times New Roman" panose="02020603050405020304" pitchFamily="18" charset="0"/>
                <a:cs typeface="Times New Roman" panose="02020603050405020304" pitchFamily="18" charset="0"/>
              </a:rPr>
              <a:t>, 1967]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Various studies have shown that Pi1B pulsations are associated with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onset. </a:t>
            </a:r>
            <a:r>
              <a:rPr lang="en-US" sz="2400" i="1" dirty="0" err="1">
                <a:latin typeface="Times New Roman" panose="02020603050405020304" pitchFamily="18" charset="0"/>
                <a:cs typeface="Times New Roman" panose="02020603050405020304" pitchFamily="18" charset="0"/>
              </a:rPr>
              <a:t>Arnoldy</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et al.</a:t>
            </a:r>
            <a:r>
              <a:rPr lang="en-US" sz="2400" dirty="0">
                <a:latin typeface="Times New Roman" panose="02020603050405020304" pitchFamily="18" charset="0"/>
                <a:cs typeface="Times New Roman" panose="02020603050405020304" pitchFamily="18" charset="0"/>
              </a:rPr>
              <a:t> [1998] showed that these pulsations can be observed at geosynchronous orbit in conjunction with onset.</a:t>
            </a:r>
          </a:p>
          <a:p>
            <a:pPr marL="0" indent="0" algn="just">
              <a:buNone/>
            </a:pP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Lessard et al. [2006] looked at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-associated data from FAST, GOES 9, and a variety of ground-based stations. They observed shear mode waves in the data from FAST but observed compressional waves in the data from GOES 9. They concluded that there must be some mode conversation between the two regions, and hypothesized the following: compressional, fast-mode waves excited during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onset at geosynchronous orbit travel </a:t>
            </a:r>
            <a:r>
              <a:rPr lang="en-US" sz="2400" dirty="0" err="1">
                <a:latin typeface="Times New Roman" panose="02020603050405020304" pitchFamily="18" charset="0"/>
                <a:cs typeface="Times New Roman" panose="02020603050405020304" pitchFamily="18" charset="0"/>
              </a:rPr>
              <a:t>isotropically</a:t>
            </a:r>
            <a:r>
              <a:rPr lang="en-US" sz="2400" dirty="0">
                <a:latin typeface="Times New Roman" panose="02020603050405020304" pitchFamily="18" charset="0"/>
                <a:cs typeface="Times New Roman" panose="02020603050405020304" pitchFamily="18" charset="0"/>
              </a:rPr>
              <a:t> and slice through the magnetosphere unhindered; as they propagate, these waves become increasingly parallel to the background field and undergo a mode conversion to shear waves, which are guided by the magnetic field lines. This raised the question of whether or not onset times at ground-based stations could then be used to triangulate the source region of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onset.</a:t>
            </a:r>
          </a:p>
          <a:p>
            <a:pPr marL="0" indent="0" algn="just">
              <a:buNone/>
            </a:pP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Inspired by this question, a preliminary study of Pi1B onset times was conducted by </a:t>
            </a:r>
            <a:r>
              <a:rPr lang="en-US" sz="2400" dirty="0" err="1">
                <a:latin typeface="Times New Roman" panose="02020603050405020304" pitchFamily="18" charset="0"/>
                <a:cs typeface="Times New Roman" panose="02020603050405020304" pitchFamily="18" charset="0"/>
              </a:rPr>
              <a:t>Hyomin</a:t>
            </a:r>
            <a:r>
              <a:rPr lang="en-US" sz="2400" dirty="0">
                <a:latin typeface="Times New Roman" panose="02020603050405020304" pitchFamily="18" charset="0"/>
                <a:cs typeface="Times New Roman" panose="02020603050405020304" pitchFamily="18" charset="0"/>
              </a:rPr>
              <a:t> Kim in 2006. It showed that during the spring of 1995, ground signatures of Pi1B pulsations at South Pole tended to lead those at Iqaluit often by a minute or two, with a wide distribution in time differences. During the fall of 1995, however, events at Iqaluit tended to lead those at the South Pole, but with significantly smaller time differences and with less scatter than in the spring. </a:t>
            </a:r>
          </a:p>
        </p:txBody>
      </p:sp>
      <p:sp>
        <p:nvSpPr>
          <p:cNvPr id="77" name="Rectangle 981"/>
          <p:cNvSpPr>
            <a:spLocks noChangeArrowheads="1"/>
          </p:cNvSpPr>
          <p:nvPr/>
        </p:nvSpPr>
        <p:spPr bwMode="auto">
          <a:xfrm>
            <a:off x="888598" y="4269489"/>
            <a:ext cx="8110752" cy="769441"/>
          </a:xfrm>
          <a:prstGeom prst="rect">
            <a:avLst/>
          </a:prstGeom>
          <a:solidFill>
            <a:schemeClr val="accent4">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Abstract</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79" name="Rectangle 981"/>
          <p:cNvSpPr>
            <a:spLocks noChangeArrowheads="1"/>
          </p:cNvSpPr>
          <p:nvPr/>
        </p:nvSpPr>
        <p:spPr bwMode="auto">
          <a:xfrm>
            <a:off x="9448800" y="4276436"/>
            <a:ext cx="9428136" cy="769441"/>
          </a:xfrm>
          <a:prstGeom prst="rect">
            <a:avLst/>
          </a:prstGeom>
          <a:solidFill>
            <a:schemeClr val="accent4">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Introduction</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80" name="Rectangle 981"/>
          <p:cNvSpPr>
            <a:spLocks noChangeArrowheads="1"/>
          </p:cNvSpPr>
          <p:nvPr/>
        </p:nvSpPr>
        <p:spPr bwMode="auto">
          <a:xfrm>
            <a:off x="19326386" y="4279317"/>
            <a:ext cx="12664966" cy="769441"/>
          </a:xfrm>
          <a:prstGeom prst="rect">
            <a:avLst/>
          </a:prstGeom>
          <a:solidFill>
            <a:schemeClr val="accent4">
              <a:lumMod val="40000"/>
              <a:lumOff val="6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at </a:t>
            </a:r>
            <a:r>
              <a:rPr lang="en-US" altLang="ko-KR" sz="4400" dirty="0" err="1">
                <a:effectLst>
                  <a:outerShdw blurRad="38100" dist="38100" dir="2700000" algn="tl">
                    <a:srgbClr val="FFFFFF"/>
                  </a:outerShdw>
                </a:effectLst>
                <a:latin typeface="Times New Roman" panose="02020603050405020304" pitchFamily="18" charset="0"/>
                <a:cs typeface="Times New Roman" panose="02020603050405020304" pitchFamily="18" charset="0"/>
              </a:rPr>
              <a:t>Substorm</a:t>
            </a: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 Onset</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689679D-A0E3-46A1-928B-3DC38ABCF12C}"/>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9284667" y="5385142"/>
            <a:ext cx="6751320" cy="4067456"/>
          </a:xfrm>
          <a:prstGeom prst="rect">
            <a:avLst/>
          </a:prstGeom>
        </p:spPr>
      </p:pic>
      <p:pic>
        <p:nvPicPr>
          <p:cNvPr id="10" name="Picture 9">
            <a:extLst>
              <a:ext uri="{FF2B5EF4-FFF2-40B4-BE49-F238E27FC236}">
                <a16:creationId xmlns:a16="http://schemas.microsoft.com/office/drawing/2014/main" id="{F27795BF-32E4-404A-BB9F-6D3E2434F608}"/>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5949676" y="5686404"/>
            <a:ext cx="6041675" cy="2395290"/>
          </a:xfrm>
          <a:prstGeom prst="rect">
            <a:avLst/>
          </a:prstGeom>
        </p:spPr>
      </p:pic>
      <p:pic>
        <p:nvPicPr>
          <p:cNvPr id="23" name="Picture 22">
            <a:extLst>
              <a:ext uri="{FF2B5EF4-FFF2-40B4-BE49-F238E27FC236}">
                <a16:creationId xmlns:a16="http://schemas.microsoft.com/office/drawing/2014/main" id="{B2B2930C-19F3-4B38-9539-7F429AC4FB73}"/>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9284669" y="11024171"/>
            <a:ext cx="6866214" cy="4041512"/>
          </a:xfrm>
          <a:prstGeom prst="rect">
            <a:avLst/>
          </a:prstGeom>
        </p:spPr>
      </p:pic>
      <p:pic>
        <p:nvPicPr>
          <p:cNvPr id="32" name="Picture 31">
            <a:extLst>
              <a:ext uri="{FF2B5EF4-FFF2-40B4-BE49-F238E27FC236}">
                <a16:creationId xmlns:a16="http://schemas.microsoft.com/office/drawing/2014/main" id="{D74F77A7-FF7C-498E-AE38-172AA9F381CF}"/>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6181878" y="10175537"/>
            <a:ext cx="5840469" cy="3826973"/>
          </a:xfrm>
          <a:prstGeom prst="rect">
            <a:avLst/>
          </a:prstGeom>
        </p:spPr>
      </p:pic>
      <p:sp>
        <p:nvSpPr>
          <p:cNvPr id="60" name="Rectangle 1098">
            <a:extLst>
              <a:ext uri="{FF2B5EF4-FFF2-40B4-BE49-F238E27FC236}">
                <a16:creationId xmlns:a16="http://schemas.microsoft.com/office/drawing/2014/main" id="{5D0828A7-DBB3-4E41-A061-7655A888CBDE}"/>
              </a:ext>
            </a:extLst>
          </p:cNvPr>
          <p:cNvSpPr>
            <a:spLocks noChangeArrowheads="1"/>
          </p:cNvSpPr>
          <p:nvPr/>
        </p:nvSpPr>
        <p:spPr bwMode="auto">
          <a:xfrm>
            <a:off x="19822332" y="9591382"/>
            <a:ext cx="5346915" cy="1015663"/>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hangingPunct="0">
              <a:buClr>
                <a:srgbClr val="000000"/>
              </a:buClr>
              <a:buSzPct val="45000"/>
              <a:buFont typeface="StarSymbol" charset="0"/>
              <a:buNone/>
            </a:pPr>
            <a:r>
              <a:rPr lang="en-GB" altLang="ko-KR" sz="2000" b="1" dirty="0">
                <a:latin typeface="Times New Roman" panose="02020603050405020304" pitchFamily="18" charset="0"/>
                <a:cs typeface="Times New Roman" panose="02020603050405020304" pitchFamily="18" charset="0"/>
              </a:rPr>
              <a:t>Figure 1 </a:t>
            </a:r>
            <a:r>
              <a:rPr lang="en-GB" altLang="ko-KR" sz="2000" dirty="0">
                <a:latin typeface="Times New Roman" panose="02020603050405020304" pitchFamily="18" charset="0"/>
                <a:cs typeface="Times New Roman" panose="02020603050405020304" pitchFamily="18" charset="0"/>
              </a:rPr>
              <a:t>04 April 2015 Spectrogram Data from IQA. </a:t>
            </a:r>
            <a:r>
              <a:rPr lang="en-GB" altLang="ko-KR" sz="2000" dirty="0" err="1">
                <a:latin typeface="Times New Roman" panose="02020603050405020304" pitchFamily="18" charset="0"/>
                <a:cs typeface="Times New Roman" panose="02020603050405020304" pitchFamily="18" charset="0"/>
              </a:rPr>
              <a:t>Simultaenous</a:t>
            </a:r>
            <a:r>
              <a:rPr lang="en-GB" altLang="ko-KR" sz="2000" dirty="0">
                <a:latin typeface="Times New Roman" panose="02020603050405020304" pitchFamily="18" charset="0"/>
                <a:cs typeface="Times New Roman" panose="02020603050405020304" pitchFamily="18" charset="0"/>
              </a:rPr>
              <a:t> Pi1B waves are observed at 0200, 0530, and 2300 UT.</a:t>
            </a:r>
            <a:endParaRPr lang="en-US" altLang="ko-KR" sz="2000" dirty="0">
              <a:latin typeface="Times New Roman" panose="02020603050405020304" pitchFamily="18" charset="0"/>
              <a:cs typeface="Times New Roman" panose="02020603050405020304" pitchFamily="18" charset="0"/>
            </a:endParaRPr>
          </a:p>
        </p:txBody>
      </p:sp>
      <p:sp>
        <p:nvSpPr>
          <p:cNvPr id="68" name="Rectangle 1098">
            <a:extLst>
              <a:ext uri="{FF2B5EF4-FFF2-40B4-BE49-F238E27FC236}">
                <a16:creationId xmlns:a16="http://schemas.microsoft.com/office/drawing/2014/main" id="{FFB19B85-2BA5-4390-B489-3B0A500C4168}"/>
              </a:ext>
            </a:extLst>
          </p:cNvPr>
          <p:cNvSpPr>
            <a:spLocks noChangeArrowheads="1"/>
          </p:cNvSpPr>
          <p:nvPr/>
        </p:nvSpPr>
        <p:spPr bwMode="auto">
          <a:xfrm>
            <a:off x="19822332" y="15223516"/>
            <a:ext cx="5517397" cy="707886"/>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hangingPunct="0">
              <a:buClr>
                <a:srgbClr val="000000"/>
              </a:buClr>
              <a:buSzPct val="45000"/>
              <a:buFont typeface="StarSymbol" charset="0"/>
              <a:buNone/>
            </a:pPr>
            <a:r>
              <a:rPr lang="en-GB" altLang="ko-KR" sz="2000" b="1" dirty="0">
                <a:latin typeface="Times New Roman" panose="02020603050405020304" pitchFamily="18" charset="0"/>
                <a:cs typeface="Times New Roman" panose="02020603050405020304" pitchFamily="18" charset="0"/>
              </a:rPr>
              <a:t>Figure 2 </a:t>
            </a:r>
            <a:r>
              <a:rPr lang="en-GB" altLang="ko-KR" sz="2000" dirty="0">
                <a:latin typeface="Times New Roman" panose="02020603050405020304" pitchFamily="18" charset="0"/>
                <a:cs typeface="Times New Roman" panose="02020603050405020304" pitchFamily="18" charset="0"/>
              </a:rPr>
              <a:t>04 April 2015 Spectrogram Data from SPA.</a:t>
            </a:r>
            <a:endParaRPr lang="en-US" altLang="ko-KR" sz="2000" dirty="0">
              <a:latin typeface="Times New Roman" panose="02020603050405020304" pitchFamily="18" charset="0"/>
              <a:cs typeface="Times New Roman" panose="02020603050405020304" pitchFamily="18" charset="0"/>
            </a:endParaRPr>
          </a:p>
        </p:txBody>
      </p:sp>
      <p:sp>
        <p:nvSpPr>
          <p:cNvPr id="69" name="Rectangle 1098">
            <a:extLst>
              <a:ext uri="{FF2B5EF4-FFF2-40B4-BE49-F238E27FC236}">
                <a16:creationId xmlns:a16="http://schemas.microsoft.com/office/drawing/2014/main" id="{695E9ABE-A98A-48FB-8555-5D76CF9C486D}"/>
              </a:ext>
            </a:extLst>
          </p:cNvPr>
          <p:cNvSpPr>
            <a:spLocks noChangeArrowheads="1"/>
          </p:cNvSpPr>
          <p:nvPr/>
        </p:nvSpPr>
        <p:spPr bwMode="auto">
          <a:xfrm>
            <a:off x="26564095" y="8212432"/>
            <a:ext cx="5207430" cy="1631216"/>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hangingPunct="0">
              <a:buClr>
                <a:srgbClr val="000000"/>
              </a:buClr>
              <a:buSzPct val="45000"/>
              <a:buFont typeface="StarSymbol" charset="0"/>
              <a:buNone/>
            </a:pPr>
            <a:r>
              <a:rPr lang="en-GB" altLang="ko-KR" sz="2000" b="1" dirty="0">
                <a:latin typeface="Times New Roman" panose="02020603050405020304" pitchFamily="18" charset="0"/>
                <a:cs typeface="Times New Roman" panose="02020603050405020304" pitchFamily="18" charset="0"/>
              </a:rPr>
              <a:t>Figure 3 </a:t>
            </a:r>
            <a:r>
              <a:rPr lang="en-GB" altLang="ko-KR" sz="2000" dirty="0">
                <a:latin typeface="Times New Roman" panose="02020603050405020304" pitchFamily="18" charset="0"/>
                <a:cs typeface="Times New Roman" panose="02020603050405020304" pitchFamily="18" charset="0"/>
              </a:rPr>
              <a:t>04 April 2015 AL index data from Kyoto University’s Provisional AE index. There is an obvious negative bay at 2300, which lines up with a Pi1B wave observed in the spectrogram data to the left.</a:t>
            </a:r>
            <a:endParaRPr lang="en-US" altLang="ko-KR" sz="2000" dirty="0">
              <a:latin typeface="Times New Roman" panose="02020603050405020304" pitchFamily="18" charset="0"/>
              <a:cs typeface="Times New Roman" panose="02020603050405020304" pitchFamily="18" charset="0"/>
            </a:endParaRPr>
          </a:p>
        </p:txBody>
      </p:sp>
      <p:sp>
        <p:nvSpPr>
          <p:cNvPr id="70" name="Rectangle 1098">
            <a:extLst>
              <a:ext uri="{FF2B5EF4-FFF2-40B4-BE49-F238E27FC236}">
                <a16:creationId xmlns:a16="http://schemas.microsoft.com/office/drawing/2014/main" id="{DF0E93BA-96CE-44B0-860B-56D8AA3028A3}"/>
              </a:ext>
            </a:extLst>
          </p:cNvPr>
          <p:cNvSpPr>
            <a:spLocks noChangeArrowheads="1"/>
          </p:cNvSpPr>
          <p:nvPr/>
        </p:nvSpPr>
        <p:spPr bwMode="auto">
          <a:xfrm>
            <a:off x="26564095" y="14270694"/>
            <a:ext cx="5207430" cy="1631216"/>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hangingPunct="0">
              <a:buClr>
                <a:srgbClr val="000000"/>
              </a:buClr>
              <a:buSzPct val="45000"/>
              <a:buFont typeface="StarSymbol" charset="0"/>
              <a:buNone/>
            </a:pPr>
            <a:r>
              <a:rPr lang="en-GB" altLang="ko-KR" sz="2000" b="1" dirty="0">
                <a:latin typeface="Times New Roman" panose="02020603050405020304" pitchFamily="18" charset="0"/>
                <a:cs typeface="Times New Roman" panose="02020603050405020304" pitchFamily="18" charset="0"/>
              </a:rPr>
              <a:t>Figure 4 </a:t>
            </a:r>
            <a:r>
              <a:rPr lang="en-GB" altLang="ko-KR" sz="2000" dirty="0">
                <a:latin typeface="Times New Roman" panose="02020603050405020304" pitchFamily="18" charset="0"/>
                <a:cs typeface="Times New Roman" panose="02020603050405020304" pitchFamily="18" charset="0"/>
              </a:rPr>
              <a:t>04 April 2015 </a:t>
            </a:r>
            <a:r>
              <a:rPr lang="en-GB" altLang="ko-KR" sz="2000" dirty="0" err="1">
                <a:latin typeface="Times New Roman" panose="02020603050405020304" pitchFamily="18" charset="0"/>
                <a:cs typeface="Times New Roman" panose="02020603050405020304" pitchFamily="18" charset="0"/>
              </a:rPr>
              <a:t>SuperMAG</a:t>
            </a:r>
            <a:r>
              <a:rPr lang="en-GB" altLang="ko-KR" sz="2000" dirty="0">
                <a:latin typeface="Times New Roman" panose="02020603050405020304" pitchFamily="18" charset="0"/>
                <a:cs typeface="Times New Roman" panose="02020603050405020304" pitchFamily="18" charset="0"/>
              </a:rPr>
              <a:t> data showcasing the Z field at PGC and IQA. There is magnetic activity at 0200 and at 0530 that lines up with a Pi1B wave observed in the spectrogram data to the left.</a:t>
            </a:r>
            <a:endParaRPr lang="en-US" altLang="ko-KR" sz="2000" dirty="0">
              <a:latin typeface="Times New Roman" panose="02020603050405020304" pitchFamily="18" charset="0"/>
              <a:cs typeface="Times New Roman" panose="02020603050405020304" pitchFamily="18" charset="0"/>
            </a:endParaRPr>
          </a:p>
        </p:txBody>
      </p:sp>
      <p:sp>
        <p:nvSpPr>
          <p:cNvPr id="35" name="TextBox 34">
            <a:extLst>
              <a:ext uri="{FF2B5EF4-FFF2-40B4-BE49-F238E27FC236}">
                <a16:creationId xmlns:a16="http://schemas.microsoft.com/office/drawing/2014/main" id="{E8E9C88C-5190-4727-B4B3-389FC64B5C89}"/>
              </a:ext>
            </a:extLst>
          </p:cNvPr>
          <p:cNvSpPr txBox="1"/>
          <p:nvPr/>
        </p:nvSpPr>
        <p:spPr>
          <a:xfrm>
            <a:off x="24275143" y="33989559"/>
            <a:ext cx="7496381"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figure to the left shows the number of simultaneous events identified each month, as well as possible events that require some closer inspection.</a:t>
            </a:r>
          </a:p>
          <a:p>
            <a:pPr marL="285750" indent="-285750" algn="jus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An average of 14 simultaneous events a month were identified. This number is expected to rise with a third pass.</a:t>
            </a:r>
          </a:p>
          <a:p>
            <a:pPr marL="285750" indent="-285750" algn="jus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There is no SPA data for November 2015. This gap may be filled using AGO data in the future.</a:t>
            </a:r>
          </a:p>
          <a:p>
            <a:pPr marL="285750" indent="-285750" algn="jus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Pi1B waves were identified visually using spectrograms.</a:t>
            </a:r>
          </a:p>
        </p:txBody>
      </p:sp>
      <p:pic>
        <p:nvPicPr>
          <p:cNvPr id="44" name="Picture 43">
            <a:extLst>
              <a:ext uri="{FF2B5EF4-FFF2-40B4-BE49-F238E27FC236}">
                <a16:creationId xmlns:a16="http://schemas.microsoft.com/office/drawing/2014/main" id="{3A89E0C9-9C7F-4A7F-92B8-DB6617DD5486}"/>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244905" y="1244921"/>
            <a:ext cx="2819048" cy="2387301"/>
          </a:xfrm>
          <a:prstGeom prst="rect">
            <a:avLst/>
          </a:prstGeom>
        </p:spPr>
      </p:pic>
      <p:pic>
        <p:nvPicPr>
          <p:cNvPr id="46" name="Picture 45">
            <a:extLst>
              <a:ext uri="{FF2B5EF4-FFF2-40B4-BE49-F238E27FC236}">
                <a16:creationId xmlns:a16="http://schemas.microsoft.com/office/drawing/2014/main" id="{789B982C-E978-40CD-9C94-E363D65AEB47}"/>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9596080" y="1274515"/>
            <a:ext cx="2002007" cy="2750849"/>
          </a:xfrm>
          <a:prstGeom prst="rect">
            <a:avLst/>
          </a:prstGeom>
        </p:spPr>
      </p:pic>
    </p:spTree>
    <p:extLst>
      <p:ext uri="{BB962C8B-B14F-4D97-AF65-F5344CB8AC3E}">
        <p14:creationId xmlns:p14="http://schemas.microsoft.com/office/powerpoint/2010/main" val="28494686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573</TotalTime>
  <Words>1441</Words>
  <Application>Microsoft Office PowerPoint</Application>
  <PresentationFormat>Custom</PresentationFormat>
  <Paragraphs>55</Paragraphs>
  <Slides>1</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13" baseType="lpstr">
      <vt:lpstr>Batang</vt:lpstr>
      <vt:lpstr>맑은 고딕</vt:lpstr>
      <vt:lpstr>SimSun</vt:lpstr>
      <vt:lpstr>Arial</vt:lpstr>
      <vt:lpstr>Calibri</vt:lpstr>
      <vt:lpstr>Calibri Light</vt:lpstr>
      <vt:lpstr>HG Mincho Light J</vt:lpstr>
      <vt:lpstr>StarSymbol</vt:lpstr>
      <vt:lpstr>Times New Roman</vt:lpstr>
      <vt:lpstr>Office Theme</vt:lpstr>
      <vt:lpstr>Acrobat Document</vt:lpstr>
      <vt:lpstr>VISIO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mls</dc:creator>
  <cp:lastModifiedBy>Salzano, Michelle L</cp:lastModifiedBy>
  <cp:revision>67</cp:revision>
  <dcterms:created xsi:type="dcterms:W3CDTF">2017-06-12T20:38:50Z</dcterms:created>
  <dcterms:modified xsi:type="dcterms:W3CDTF">2018-06-14T20:55:02Z</dcterms:modified>
</cp:coreProperties>
</file>