
<file path=[Content_Types].xml><?xml version="1.0" encoding="utf-8"?>
<Types xmlns="http://schemas.openxmlformats.org/package/2006/content-types">
  <Override PartName="/docProps/core.xml" ContentType="application/vnd.openxmlformats-package.core-properties+xml"/>
  <Default Extension="rels" ContentType="application/vnd.openxmlformats-package.relationships+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1.xml" ContentType="application/vnd.openxmlformats-officedocument.presentationml.slideLayout+xml"/>
  <Default Extension="png" ContentType="image/png"/>
  <Override PartName="/ppt/slideLayouts/slideLayout11.xml" ContentType="application/vnd.openxmlformats-officedocument.presentationml.slideLayout+xml"/>
  <Override PartName="/ppt/slideLayouts/slideLayout3.xml" ContentType="application/vnd.openxmlformats-officedocument.presentationml.slideLayout+xml"/>
  <Default Extension="xml" ContentType="application/xml"/>
  <Override PartName="/docProps/app.xml" ContentType="application/vnd.openxmlformats-officedocument.extended-properties+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viewProps.xml" ContentType="application/vnd.openxmlformats-officedocument.presentationml.viewProps+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2.xml" ContentType="application/vnd.openxmlformats-officedocument.presentationml.slideLayout+xml"/>
  <Default Extension="bin" ContentType="application/vnd.openxmlformats-officedocument.presentationml.printerSettings"/>
  <Override PartName="/ppt/slides/slide1.xml" ContentType="application/vnd.openxmlformats-officedocument.presentationml.slide+xml"/>
  <Default Extension="jpeg" ContentType="image/jpeg"/>
  <Override PartName="/ppt/slideLayouts/slideLayout4.xml" ContentType="application/vnd.openxmlformats-officedocument.presentationml.slideLayout+xml"/>
  <Override PartName="/ppt/tableStyles.xml" ContentType="application/vnd.openxmlformats-officedocument.presentationml.tableStyles+xml"/>
  <Override PartName="/ppt/theme/theme1.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p:sldMasterIdLst>
    <p:sldMasterId id="2147483684" r:id="rId1"/>
  </p:sldMasterIdLst>
  <p:sldIdLst>
    <p:sldId id="256" r:id="rId2"/>
  </p:sldIdLst>
  <p:sldSz cx="32918400" cy="438912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mc="http://schemas.openxmlformats.org/markup-compatibility/2006" xmlns:mv="urn:schemas-microsoft-com:mac:vml" xmlns:p15="http://schemas.microsoft.com/office/powerpoint/2012/main" xmlns:p="http://schemas.openxmlformats.org/presentationml/2006/main" xmlns:r="http://schemas.openxmlformats.org/officeDocument/2006/relationships" xmlns:a="http://schemas.openxmlformats.org/drawingml/2006/main" xmlns="">
        <p15:guide id="1" orient="horz" pos="13824" userDrawn="1">
          <p15:clr>
            <a:srgbClr val="A4A3A4"/>
          </p15:clr>
        </p15:guide>
        <p15:guide id="2" pos="1036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prnPr scaleToFitPaper="1"/>
  <p:extLst>
    <p:ext uri="{E76CE94A-603C-4142-B9EB-6D1370010A27}">
      <p14:discardImageEditData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0"/>
    </p:ext>
    <p:ext uri="{D31A062A-798A-4329-ABDD-BBA856620510}">
      <p14:defaultImageDpi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32767"/>
    </p:ext>
    <p:ext uri="{FD5EFAAD-0ECE-453E-9831-46B23BE46B34}">
      <p15:chartTrackingRefBased xmlns:mc="http://schemas.openxmlformats.org/markup-compatibility/2006" xmlns:mv="urn:schemas-microsoft-com:mac:vml" xmlns:p15="http://schemas.microsoft.com/office/powerpoint/2012/main" xmlns:p="http://schemas.openxmlformats.org/presentationml/2006/main" xmlns:r="http://schemas.openxmlformats.org/officeDocument/2006/relationships" xmlns:a="http://schemas.openxmlformats.org/drawingml/2006/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horzBarState="maximized">
    <p:restoredLeft sz="14994" autoAdjust="0"/>
    <p:restoredTop sz="94660"/>
  </p:normalViewPr>
  <p:slideViewPr>
    <p:cSldViewPr snapToGrid="0">
      <p:cViewPr>
        <p:scale>
          <a:sx n="50" d="100"/>
          <a:sy n="50" d="100"/>
        </p:scale>
        <p:origin x="1256" y="8640"/>
      </p:cViewPr>
      <p:guideLst>
        <p:guide orient="horz" pos="13824"/>
        <p:guide pos="10368"/>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7183123"/>
            <a:ext cx="27980640" cy="15280640"/>
          </a:xfrm>
        </p:spPr>
        <p:txBody>
          <a:bodyPr anchor="b"/>
          <a:lstStyle>
            <a:lvl1pPr algn="ctr">
              <a:defRPr sz="21600"/>
            </a:lvl1pPr>
          </a:lstStyle>
          <a:p>
            <a:r>
              <a:rPr lang="en-US"/>
              <a:t>Click to edit Master title style</a:t>
            </a:r>
            <a:endParaRPr lang="en-US" dirty="0"/>
          </a:p>
        </p:txBody>
      </p:sp>
      <p:sp>
        <p:nvSpPr>
          <p:cNvPr id="3" name="Subtitle 2"/>
          <p:cNvSpPr>
            <a:spLocks noGrp="1"/>
          </p:cNvSpPr>
          <p:nvPr>
            <p:ph type="subTitle" idx="1"/>
          </p:nvPr>
        </p:nvSpPr>
        <p:spPr>
          <a:xfrm>
            <a:off x="4114800" y="23053043"/>
            <a:ext cx="24688800" cy="10596877"/>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8E8A728-ACF8-435F-973F-513520103B0A}" type="datetimeFigureOut">
              <a:rPr lang="en-US" smtClean="0"/>
              <a:pPr/>
              <a:t>6/18/18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76D695-0E55-4E93-AD48-7E480E8BD3DE}"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907303499"/>
      </p:ext>
    </p:extLst>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E8A728-ACF8-435F-973F-513520103B0A}" type="datetimeFigureOut">
              <a:rPr lang="en-US" smtClean="0"/>
              <a:pPr/>
              <a:t>6/18/18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76D695-0E55-4E93-AD48-7E480E8BD3DE}"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8128186"/>
      </p:ext>
    </p:extLst>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45997" y="10942333"/>
            <a:ext cx="28392120" cy="18257517"/>
          </a:xfrm>
        </p:spPr>
        <p:txBody>
          <a:bodyPr anchor="b"/>
          <a:lstStyle>
            <a:lvl1pPr>
              <a:defRPr sz="21600"/>
            </a:lvl1pPr>
          </a:lstStyle>
          <a:p>
            <a:r>
              <a:rPr lang="en-US"/>
              <a:t>Click to edit Master title style</a:t>
            </a:r>
            <a:endParaRPr lang="en-US" dirty="0"/>
          </a:p>
        </p:txBody>
      </p:sp>
      <p:sp>
        <p:nvSpPr>
          <p:cNvPr id="3" name="Text Placeholder 2"/>
          <p:cNvSpPr>
            <a:spLocks noGrp="1"/>
          </p:cNvSpPr>
          <p:nvPr>
            <p:ph type="body" idx="1"/>
          </p:nvPr>
        </p:nvSpPr>
        <p:spPr>
          <a:xfrm>
            <a:off x="2245997" y="29372573"/>
            <a:ext cx="28392120" cy="9601197"/>
          </a:xfrm>
        </p:spPr>
        <p:txBody>
          <a:bodyPr/>
          <a:lstStyle>
            <a:lvl1pPr marL="0" indent="0">
              <a:buNone/>
              <a:defRPr sz="8640">
                <a:solidFill>
                  <a:schemeClr val="tx1"/>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8E8A728-ACF8-435F-973F-513520103B0A}" type="datetimeFigureOut">
              <a:rPr lang="en-US" smtClean="0"/>
              <a:pPr/>
              <a:t>6/18/18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76D695-0E55-4E93-AD48-7E480E8BD3DE}"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753061555"/>
      </p:ext>
    </p:extLst>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263140" y="11684000"/>
            <a:ext cx="13990320" cy="278485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6664940" y="11684000"/>
            <a:ext cx="13990320" cy="278485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8E8A728-ACF8-435F-973F-513520103B0A}" type="datetimeFigureOut">
              <a:rPr lang="en-US" smtClean="0"/>
              <a:pPr/>
              <a:t>6/18/18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76D695-0E55-4E93-AD48-7E480E8BD3DE}"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96986704"/>
      </p:ext>
    </p:extLst>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336810"/>
            <a:ext cx="28392120" cy="8483603"/>
          </a:xfrm>
        </p:spPr>
        <p:txBody>
          <a:bodyPr/>
          <a:lstStyle/>
          <a:p>
            <a:r>
              <a:rPr lang="en-US"/>
              <a:t>Click to edit Master title style</a:t>
            </a:r>
            <a:endParaRPr lang="en-US" dirty="0"/>
          </a:p>
        </p:txBody>
      </p:sp>
      <p:sp>
        <p:nvSpPr>
          <p:cNvPr id="3" name="Text Placeholder 2"/>
          <p:cNvSpPr>
            <a:spLocks noGrp="1"/>
          </p:cNvSpPr>
          <p:nvPr>
            <p:ph type="body" idx="1"/>
          </p:nvPr>
        </p:nvSpPr>
        <p:spPr>
          <a:xfrm>
            <a:off x="2267431" y="10759443"/>
            <a:ext cx="13926024" cy="5273037"/>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4" name="Content Placeholder 3"/>
          <p:cNvSpPr>
            <a:spLocks noGrp="1"/>
          </p:cNvSpPr>
          <p:nvPr>
            <p:ph sz="half" idx="2"/>
          </p:nvPr>
        </p:nvSpPr>
        <p:spPr>
          <a:xfrm>
            <a:off x="2267431" y="16032480"/>
            <a:ext cx="13926024" cy="23581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6664942" y="10759443"/>
            <a:ext cx="13994608" cy="5273037"/>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6" name="Content Placeholder 5"/>
          <p:cNvSpPr>
            <a:spLocks noGrp="1"/>
          </p:cNvSpPr>
          <p:nvPr>
            <p:ph sz="quarter" idx="4"/>
          </p:nvPr>
        </p:nvSpPr>
        <p:spPr>
          <a:xfrm>
            <a:off x="16664942" y="16032480"/>
            <a:ext cx="13994608" cy="23581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8E8A728-ACF8-435F-973F-513520103B0A}" type="datetimeFigureOut">
              <a:rPr lang="en-US" smtClean="0"/>
              <a:pPr/>
              <a:t>6/18/18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F76D695-0E55-4E93-AD48-7E480E8BD3DE}"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567337029"/>
      </p:ext>
    </p:extLst>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8E8A728-ACF8-435F-973F-513520103B0A}" type="datetimeFigureOut">
              <a:rPr lang="en-US" smtClean="0"/>
              <a:pPr/>
              <a:t>6/18/18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F76D695-0E55-4E93-AD48-7E480E8BD3DE}"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427851001"/>
      </p:ext>
    </p:extLst>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E8A728-ACF8-435F-973F-513520103B0A}" type="datetimeFigureOut">
              <a:rPr lang="en-US" smtClean="0"/>
              <a:pPr/>
              <a:t>6/18/18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F76D695-0E55-4E93-AD48-7E480E8BD3DE}"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477954871"/>
      </p:ext>
    </p:extLst>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926080"/>
            <a:ext cx="10617041" cy="10241280"/>
          </a:xfrm>
        </p:spPr>
        <p:txBody>
          <a:bodyPr anchor="b"/>
          <a:lstStyle>
            <a:lvl1pPr>
              <a:defRPr sz="11520"/>
            </a:lvl1pPr>
          </a:lstStyle>
          <a:p>
            <a:r>
              <a:rPr lang="en-US"/>
              <a:t>Click to edit Master title style</a:t>
            </a:r>
            <a:endParaRPr lang="en-US" dirty="0"/>
          </a:p>
        </p:txBody>
      </p:sp>
      <p:sp>
        <p:nvSpPr>
          <p:cNvPr id="3" name="Content Placeholder 2"/>
          <p:cNvSpPr>
            <a:spLocks noGrp="1"/>
          </p:cNvSpPr>
          <p:nvPr>
            <p:ph idx="1"/>
          </p:nvPr>
        </p:nvSpPr>
        <p:spPr>
          <a:xfrm>
            <a:off x="13994608" y="6319530"/>
            <a:ext cx="16664940" cy="311912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267428" y="13167360"/>
            <a:ext cx="10617041" cy="24394163"/>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18E8A728-ACF8-435F-973F-513520103B0A}" type="datetimeFigureOut">
              <a:rPr lang="en-US" smtClean="0"/>
              <a:pPr/>
              <a:t>6/18/18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76D695-0E55-4E93-AD48-7E480E8BD3DE}"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259686013"/>
      </p:ext>
    </p:extLst>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926080"/>
            <a:ext cx="10617041" cy="10241280"/>
          </a:xfrm>
        </p:spPr>
        <p:txBody>
          <a:bodyPr anchor="b"/>
          <a:lstStyle>
            <a:lvl1pPr>
              <a:defRPr sz="1152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994608" y="6319530"/>
            <a:ext cx="16664940" cy="31191200"/>
          </a:xfrm>
        </p:spPr>
        <p:txBody>
          <a:bodyPr anchor="t"/>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r>
              <a:rPr lang="en-US"/>
              <a:t>Click icon to add picture</a:t>
            </a:r>
            <a:endParaRPr lang="en-US" dirty="0"/>
          </a:p>
        </p:txBody>
      </p:sp>
      <p:sp>
        <p:nvSpPr>
          <p:cNvPr id="4" name="Text Placeholder 3"/>
          <p:cNvSpPr>
            <a:spLocks noGrp="1"/>
          </p:cNvSpPr>
          <p:nvPr>
            <p:ph type="body" sz="half" idx="2"/>
          </p:nvPr>
        </p:nvSpPr>
        <p:spPr>
          <a:xfrm>
            <a:off x="2267428" y="13167360"/>
            <a:ext cx="10617041" cy="24394163"/>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18E8A728-ACF8-435F-973F-513520103B0A}" type="datetimeFigureOut">
              <a:rPr lang="en-US" smtClean="0"/>
              <a:pPr/>
              <a:t>6/18/18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76D695-0E55-4E93-AD48-7E480E8BD3DE}"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2663782319"/>
      </p:ext>
    </p:extLst>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E8A728-ACF8-435F-973F-513520103B0A}" type="datetimeFigureOut">
              <a:rPr lang="en-US" smtClean="0"/>
              <a:pPr/>
              <a:t>6/18/18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76D695-0E55-4E93-AD48-7E480E8BD3DE}"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1283850152"/>
      </p:ext>
    </p:extLst>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557232" y="2336800"/>
            <a:ext cx="7098030" cy="3719576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63142" y="2336800"/>
            <a:ext cx="20882610" cy="3719576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E8A728-ACF8-435F-973F-513520103B0A}" type="datetimeFigureOut">
              <a:rPr lang="en-US" smtClean="0"/>
              <a:pPr/>
              <a:t>6/18/18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76D695-0E55-4E93-AD48-7E480E8BD3DE}"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44120207"/>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63140" y="2336810"/>
            <a:ext cx="28392120" cy="848360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63140" y="11684000"/>
            <a:ext cx="28392120" cy="278485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263140" y="40680650"/>
            <a:ext cx="7406640" cy="2336800"/>
          </a:xfrm>
          <a:prstGeom prst="rect">
            <a:avLst/>
          </a:prstGeom>
        </p:spPr>
        <p:txBody>
          <a:bodyPr vert="horz" lIns="91440" tIns="45720" rIns="91440" bIns="45720" rtlCol="0" anchor="ctr"/>
          <a:lstStyle>
            <a:lvl1pPr algn="l">
              <a:defRPr sz="4320">
                <a:solidFill>
                  <a:schemeClr val="tx1">
                    <a:tint val="75000"/>
                  </a:schemeClr>
                </a:solidFill>
              </a:defRPr>
            </a:lvl1pPr>
          </a:lstStyle>
          <a:p>
            <a:fld id="{18E8A728-ACF8-435F-973F-513520103B0A}" type="datetimeFigureOut">
              <a:rPr lang="en-US" smtClean="0"/>
              <a:pPr/>
              <a:t>6/18/18</a:t>
            </a:fld>
            <a:endParaRPr lang="en-US"/>
          </a:p>
        </p:txBody>
      </p:sp>
      <p:sp>
        <p:nvSpPr>
          <p:cNvPr id="5" name="Footer Placeholder 4"/>
          <p:cNvSpPr>
            <a:spLocks noGrp="1"/>
          </p:cNvSpPr>
          <p:nvPr>
            <p:ph type="ftr" sz="quarter" idx="3"/>
          </p:nvPr>
        </p:nvSpPr>
        <p:spPr>
          <a:xfrm>
            <a:off x="10904220" y="40680650"/>
            <a:ext cx="11109960" cy="2336800"/>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248620" y="40680650"/>
            <a:ext cx="7406640" cy="2336800"/>
          </a:xfrm>
          <a:prstGeom prst="rect">
            <a:avLst/>
          </a:prstGeom>
        </p:spPr>
        <p:txBody>
          <a:bodyPr vert="horz" lIns="91440" tIns="45720" rIns="91440" bIns="45720" rtlCol="0" anchor="ctr"/>
          <a:lstStyle>
            <a:lvl1pPr algn="r">
              <a:defRPr sz="4320">
                <a:solidFill>
                  <a:schemeClr val="tx1">
                    <a:tint val="75000"/>
                  </a:schemeClr>
                </a:solidFill>
              </a:defRPr>
            </a:lvl1pPr>
          </a:lstStyle>
          <a:p>
            <a:fld id="{1F76D695-0E55-4E93-AD48-7E480E8BD3DE}" type="slidenum">
              <a:rPr lang="en-US" smtClean="0"/>
              <a:pPr/>
              <a:t>‹#›</a:t>
            </a:fld>
            <a:endParaRPr lang="en-US"/>
          </a:p>
        </p:txBody>
      </p: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323184883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10.jpeg"/><Relationship Id="rId12" Type="http://schemas.openxmlformats.org/officeDocument/2006/relationships/image" Target="../media/image11.jpeg"/><Relationship Id="rId13" Type="http://schemas.openxmlformats.org/officeDocument/2006/relationships/image" Target="../media/image12.jpeg"/><Relationship Id="rId14" Type="http://schemas.openxmlformats.org/officeDocument/2006/relationships/image" Target="../media/image13.jpeg"/><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jpeg"/><Relationship Id="rId5" Type="http://schemas.openxmlformats.org/officeDocument/2006/relationships/image" Target="../media/image4.jpeg"/><Relationship Id="rId6" Type="http://schemas.openxmlformats.org/officeDocument/2006/relationships/image" Target="../media/image5.jpeg"/><Relationship Id="rId7" Type="http://schemas.openxmlformats.org/officeDocument/2006/relationships/image" Target="../media/image6.jpeg"/><Relationship Id="rId8" Type="http://schemas.openxmlformats.org/officeDocument/2006/relationships/image" Target="../media/image7.jpeg"/><Relationship Id="rId9" Type="http://schemas.openxmlformats.org/officeDocument/2006/relationships/image" Target="../media/image8.jpeg"/><Relationship Id="rId10"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Rectangle 5"/>
          <p:cNvSpPr>
            <a:spLocks noChangeArrowheads="1"/>
          </p:cNvSpPr>
          <p:nvPr/>
        </p:nvSpPr>
        <p:spPr bwMode="auto">
          <a:xfrm>
            <a:off x="914400" y="787400"/>
            <a:ext cx="31089600" cy="3516178"/>
          </a:xfrm>
          <a:prstGeom prst="rect">
            <a:avLst/>
          </a:prstGeom>
          <a:solidFill>
            <a:schemeClr val="accent1">
              <a:lumMod val="75000"/>
            </a:schemeClr>
          </a:solidFill>
          <a:ln>
            <a:noFill/>
          </a:ln>
          <a:effectLst/>
        </p:spPr>
        <p:txBody>
          <a:bodyPr lIns="323805" tIns="161902" rIns="323805" bIns="161902" anchor="ctr"/>
          <a:lstStyle>
            <a:lvl1pPr defTabSz="3240088">
              <a:defRPr sz="2400">
                <a:solidFill>
                  <a:schemeClr val="tx1"/>
                </a:solidFill>
                <a:latin typeface="Times New Roman" panose="02020603050405020304" pitchFamily="18" charset="0"/>
              </a:defRPr>
            </a:lvl1pPr>
            <a:lvl2pPr defTabSz="3240088">
              <a:defRPr sz="2400">
                <a:solidFill>
                  <a:schemeClr val="tx1"/>
                </a:solidFill>
                <a:latin typeface="Times New Roman" panose="02020603050405020304" pitchFamily="18" charset="0"/>
              </a:defRPr>
            </a:lvl2pPr>
            <a:lvl3pPr defTabSz="3240088">
              <a:defRPr sz="2400">
                <a:solidFill>
                  <a:schemeClr val="tx1"/>
                </a:solidFill>
                <a:latin typeface="Times New Roman" panose="02020603050405020304" pitchFamily="18" charset="0"/>
              </a:defRPr>
            </a:lvl3pPr>
            <a:lvl4pPr defTabSz="3240088">
              <a:defRPr sz="2400">
                <a:solidFill>
                  <a:schemeClr val="tx1"/>
                </a:solidFill>
                <a:latin typeface="Times New Roman" panose="02020603050405020304" pitchFamily="18" charset="0"/>
              </a:defRPr>
            </a:lvl4pPr>
            <a:lvl5pPr defTabSz="3240088">
              <a:defRPr sz="2400">
                <a:solidFill>
                  <a:schemeClr val="tx1"/>
                </a:solidFill>
                <a:latin typeface="Times New Roman" panose="02020603050405020304" pitchFamily="18" charset="0"/>
              </a:defRPr>
            </a:lvl5pPr>
            <a:lvl6pPr marL="457200" defTabSz="3240088" fontAlgn="base">
              <a:spcBef>
                <a:spcPct val="0"/>
              </a:spcBef>
              <a:spcAft>
                <a:spcPct val="0"/>
              </a:spcAft>
              <a:defRPr sz="2400">
                <a:solidFill>
                  <a:schemeClr val="tx1"/>
                </a:solidFill>
                <a:latin typeface="Times New Roman" panose="02020603050405020304" pitchFamily="18" charset="0"/>
              </a:defRPr>
            </a:lvl6pPr>
            <a:lvl7pPr marL="914400" defTabSz="3240088" fontAlgn="base">
              <a:spcBef>
                <a:spcPct val="0"/>
              </a:spcBef>
              <a:spcAft>
                <a:spcPct val="0"/>
              </a:spcAft>
              <a:defRPr sz="2400">
                <a:solidFill>
                  <a:schemeClr val="tx1"/>
                </a:solidFill>
                <a:latin typeface="Times New Roman" panose="02020603050405020304" pitchFamily="18" charset="0"/>
              </a:defRPr>
            </a:lvl7pPr>
            <a:lvl8pPr marL="1371600" defTabSz="3240088" fontAlgn="base">
              <a:spcBef>
                <a:spcPct val="0"/>
              </a:spcBef>
              <a:spcAft>
                <a:spcPct val="0"/>
              </a:spcAft>
              <a:defRPr sz="2400">
                <a:solidFill>
                  <a:schemeClr val="tx1"/>
                </a:solidFill>
                <a:latin typeface="Times New Roman" panose="02020603050405020304" pitchFamily="18" charset="0"/>
              </a:defRPr>
            </a:lvl8pPr>
            <a:lvl9pPr marL="1828800" defTabSz="3240088" fontAlgn="base">
              <a:spcBef>
                <a:spcPct val="0"/>
              </a:spcBef>
              <a:spcAft>
                <a:spcPct val="0"/>
              </a:spcAft>
              <a:defRPr sz="2400">
                <a:solidFill>
                  <a:schemeClr val="tx1"/>
                </a:solidFill>
                <a:latin typeface="Times New Roman" panose="02020603050405020304" pitchFamily="18" charset="0"/>
              </a:defRPr>
            </a:lvl9pPr>
          </a:lstStyle>
          <a:p>
            <a:pPr algn="ctr"/>
            <a:r>
              <a:rPr lang="en-US" altLang="ko-KR" sz="6600" dirty="0">
                <a:solidFill>
                  <a:schemeClr val="bg1"/>
                </a:solidFill>
                <a:cs typeface="Times New Roman" panose="02020603050405020304" pitchFamily="18" charset="0"/>
              </a:rPr>
              <a:t>The Magnetic Induction Coil Array (MICA)</a:t>
            </a:r>
          </a:p>
          <a:p>
            <a:pPr algn="ctr"/>
            <a:r>
              <a:rPr lang="en-US" altLang="zh-CN" sz="3200" dirty="0">
                <a:solidFill>
                  <a:schemeClr val="bg1"/>
                </a:solidFill>
                <a:ea typeface="SimSun" panose="02010600030101010101" pitchFamily="2" charset="-122"/>
                <a:cs typeface="Times New Roman" panose="02020603050405020304" pitchFamily="18" charset="0"/>
              </a:rPr>
              <a:t>Marc Lessard</a:t>
            </a:r>
            <a:r>
              <a:rPr lang="en-US" altLang="zh-CN" sz="3200" baseline="30000" dirty="0">
                <a:solidFill>
                  <a:schemeClr val="bg1"/>
                </a:solidFill>
                <a:cs typeface="Times New Roman" panose="02020603050405020304" pitchFamily="18" charset="0"/>
              </a:rPr>
              <a:t>1</a:t>
            </a:r>
            <a:r>
              <a:rPr lang="en-US" altLang="zh-CN" sz="3200" dirty="0">
                <a:solidFill>
                  <a:schemeClr val="bg1"/>
                </a:solidFill>
                <a:ea typeface="SimSun" panose="02010600030101010101" pitchFamily="2" charset="-122"/>
                <a:cs typeface="Times New Roman" panose="02020603050405020304" pitchFamily="18" charset="0"/>
              </a:rPr>
              <a:t>, Mark Engebretson</a:t>
            </a:r>
            <a:r>
              <a:rPr lang="en-US" altLang="ko-KR" sz="3200" baseline="30000" dirty="0">
                <a:solidFill>
                  <a:schemeClr val="bg1"/>
                </a:solidFill>
                <a:cs typeface="Times New Roman" panose="02020603050405020304" pitchFamily="18" charset="0"/>
              </a:rPr>
              <a:t>2</a:t>
            </a:r>
            <a:r>
              <a:rPr lang="en-US" altLang="zh-CN" sz="3200" dirty="0">
                <a:solidFill>
                  <a:schemeClr val="bg1"/>
                </a:solidFill>
                <a:ea typeface="SimSun" panose="02010600030101010101" pitchFamily="2" charset="-122"/>
                <a:cs typeface="Times New Roman" panose="02020603050405020304" pitchFamily="18" charset="0"/>
              </a:rPr>
              <a:t>, </a:t>
            </a:r>
            <a:r>
              <a:rPr lang="en-US" altLang="zh-CN" sz="3200" dirty="0" err="1">
                <a:solidFill>
                  <a:schemeClr val="bg1"/>
                </a:solidFill>
                <a:ea typeface="SimSun" panose="02010600030101010101" pitchFamily="2" charset="-122"/>
                <a:cs typeface="Times New Roman" panose="02020603050405020304" pitchFamily="18" charset="0"/>
              </a:rPr>
              <a:t>H</a:t>
            </a:r>
            <a:r>
              <a:rPr lang="en-US" altLang="ko-KR" sz="3200" dirty="0" err="1">
                <a:solidFill>
                  <a:schemeClr val="bg1"/>
                </a:solidFill>
                <a:cs typeface="Times New Roman" panose="02020603050405020304" pitchFamily="18" charset="0"/>
              </a:rPr>
              <a:t>yomin</a:t>
            </a:r>
            <a:r>
              <a:rPr lang="en-US" altLang="ko-KR" sz="3200" dirty="0">
                <a:solidFill>
                  <a:schemeClr val="bg1"/>
                </a:solidFill>
                <a:cs typeface="Times New Roman" panose="02020603050405020304" pitchFamily="18" charset="0"/>
              </a:rPr>
              <a:t> Kim</a:t>
            </a:r>
            <a:r>
              <a:rPr lang="en-US" altLang="ko-KR" sz="3200" baseline="30000" dirty="0">
                <a:solidFill>
                  <a:schemeClr val="bg1"/>
                </a:solidFill>
                <a:cs typeface="Times New Roman" panose="02020603050405020304" pitchFamily="18" charset="0"/>
              </a:rPr>
              <a:t>3</a:t>
            </a:r>
            <a:r>
              <a:rPr lang="en-US" altLang="ko-KR" sz="3200" dirty="0">
                <a:solidFill>
                  <a:schemeClr val="bg1"/>
                </a:solidFill>
                <a:cs typeface="Times New Roman" panose="02020603050405020304" pitchFamily="18" charset="0"/>
              </a:rPr>
              <a:t>, </a:t>
            </a:r>
            <a:endParaRPr lang="en-US" altLang="ko-KR" sz="2000" baseline="30000" dirty="0">
              <a:solidFill>
                <a:schemeClr val="bg1"/>
              </a:solidFill>
              <a:cs typeface="Times New Roman" panose="02020603050405020304" pitchFamily="18" charset="0"/>
            </a:endParaRPr>
          </a:p>
          <a:p>
            <a:pPr algn="ctr"/>
            <a:r>
              <a:rPr lang="en-US" altLang="ko-KR" sz="2000" baseline="30000" dirty="0">
                <a:solidFill>
                  <a:schemeClr val="bg1"/>
                </a:solidFill>
                <a:cs typeface="Times New Roman" panose="02020603050405020304" pitchFamily="18" charset="0"/>
              </a:rPr>
              <a:t>1</a:t>
            </a:r>
            <a:r>
              <a:rPr lang="en-US" altLang="ko-KR" sz="2000" dirty="0">
                <a:solidFill>
                  <a:schemeClr val="bg1"/>
                </a:solidFill>
                <a:cs typeface="Times New Roman" panose="02020603050405020304" pitchFamily="18" charset="0"/>
              </a:rPr>
              <a:t> Space Science Center, University of New Hampshire, Durham, NH., USA</a:t>
            </a:r>
          </a:p>
          <a:p>
            <a:pPr algn="ctr"/>
            <a:r>
              <a:rPr lang="en-US" altLang="ko-KR" sz="2000" baseline="30000" dirty="0">
                <a:solidFill>
                  <a:schemeClr val="bg1"/>
                </a:solidFill>
                <a:cs typeface="Times New Roman" panose="02020603050405020304" pitchFamily="18" charset="0"/>
              </a:rPr>
              <a:t>2</a:t>
            </a:r>
            <a:r>
              <a:rPr lang="en-US" altLang="ko-KR" sz="2000" dirty="0">
                <a:solidFill>
                  <a:schemeClr val="bg1"/>
                </a:solidFill>
                <a:cs typeface="Times New Roman" panose="02020603050405020304" pitchFamily="18" charset="0"/>
              </a:rPr>
              <a:t>Department of Physics, Augsburg College, Minneapolis, MN, USA </a:t>
            </a:r>
          </a:p>
          <a:p>
            <a:pPr algn="ctr"/>
            <a:r>
              <a:rPr lang="en-US" altLang="ko-KR" sz="2000" baseline="30000" dirty="0">
                <a:solidFill>
                  <a:schemeClr val="bg1"/>
                </a:solidFill>
                <a:cs typeface="Times New Roman" panose="02020603050405020304" pitchFamily="18" charset="0"/>
              </a:rPr>
              <a:t>3</a:t>
            </a:r>
            <a:r>
              <a:rPr lang="en-US" altLang="ko-KR" sz="2000" dirty="0">
                <a:solidFill>
                  <a:schemeClr val="bg1"/>
                </a:solidFill>
                <a:cs typeface="Times New Roman" panose="02020603050405020304" pitchFamily="18" charset="0"/>
              </a:rPr>
              <a:t> Center for Solar-Terrestrial Research, New Jersey Institute of Technology, Newark, NJ., USA</a:t>
            </a:r>
          </a:p>
        </p:txBody>
      </p:sp>
      <p:sp>
        <p:nvSpPr>
          <p:cNvPr id="5" name="Rectangle 5"/>
          <p:cNvSpPr>
            <a:spLocks noChangeArrowheads="1"/>
          </p:cNvSpPr>
          <p:nvPr/>
        </p:nvSpPr>
        <p:spPr bwMode="auto">
          <a:xfrm rot="10800000" flipV="1">
            <a:off x="914398" y="4868011"/>
            <a:ext cx="12069493" cy="1058231"/>
          </a:xfrm>
          <a:prstGeom prst="rect">
            <a:avLst/>
          </a:prstGeom>
          <a:solidFill>
            <a:schemeClr val="accent1">
              <a:lumMod val="75000"/>
            </a:schemeClr>
          </a:solidFill>
          <a:ln>
            <a:noFill/>
          </a:ln>
          <a:effectLst/>
        </p:spPr>
        <p:txBody>
          <a:bodyPr lIns="323805" tIns="161902" rIns="323805" bIns="161902" anchor="ctr"/>
          <a:lstStyle>
            <a:lvl1pPr defTabSz="3240088">
              <a:defRPr sz="2400">
                <a:solidFill>
                  <a:schemeClr val="tx1"/>
                </a:solidFill>
                <a:latin typeface="Times New Roman" panose="02020603050405020304" pitchFamily="18" charset="0"/>
              </a:defRPr>
            </a:lvl1pPr>
            <a:lvl2pPr defTabSz="3240088">
              <a:defRPr sz="2400">
                <a:solidFill>
                  <a:schemeClr val="tx1"/>
                </a:solidFill>
                <a:latin typeface="Times New Roman" panose="02020603050405020304" pitchFamily="18" charset="0"/>
              </a:defRPr>
            </a:lvl2pPr>
            <a:lvl3pPr defTabSz="3240088">
              <a:defRPr sz="2400">
                <a:solidFill>
                  <a:schemeClr val="tx1"/>
                </a:solidFill>
                <a:latin typeface="Times New Roman" panose="02020603050405020304" pitchFamily="18" charset="0"/>
              </a:defRPr>
            </a:lvl3pPr>
            <a:lvl4pPr defTabSz="3240088">
              <a:defRPr sz="2400">
                <a:solidFill>
                  <a:schemeClr val="tx1"/>
                </a:solidFill>
                <a:latin typeface="Times New Roman" panose="02020603050405020304" pitchFamily="18" charset="0"/>
              </a:defRPr>
            </a:lvl4pPr>
            <a:lvl5pPr defTabSz="3240088">
              <a:defRPr sz="2400">
                <a:solidFill>
                  <a:schemeClr val="tx1"/>
                </a:solidFill>
                <a:latin typeface="Times New Roman" panose="02020603050405020304" pitchFamily="18" charset="0"/>
              </a:defRPr>
            </a:lvl5pPr>
            <a:lvl6pPr marL="457200" defTabSz="3240088" fontAlgn="base">
              <a:spcBef>
                <a:spcPct val="0"/>
              </a:spcBef>
              <a:spcAft>
                <a:spcPct val="0"/>
              </a:spcAft>
              <a:defRPr sz="2400">
                <a:solidFill>
                  <a:schemeClr val="tx1"/>
                </a:solidFill>
                <a:latin typeface="Times New Roman" panose="02020603050405020304" pitchFamily="18" charset="0"/>
              </a:defRPr>
            </a:lvl6pPr>
            <a:lvl7pPr marL="914400" defTabSz="3240088" fontAlgn="base">
              <a:spcBef>
                <a:spcPct val="0"/>
              </a:spcBef>
              <a:spcAft>
                <a:spcPct val="0"/>
              </a:spcAft>
              <a:defRPr sz="2400">
                <a:solidFill>
                  <a:schemeClr val="tx1"/>
                </a:solidFill>
                <a:latin typeface="Times New Roman" panose="02020603050405020304" pitchFamily="18" charset="0"/>
              </a:defRPr>
            </a:lvl7pPr>
            <a:lvl8pPr marL="1371600" defTabSz="3240088" fontAlgn="base">
              <a:spcBef>
                <a:spcPct val="0"/>
              </a:spcBef>
              <a:spcAft>
                <a:spcPct val="0"/>
              </a:spcAft>
              <a:defRPr sz="2400">
                <a:solidFill>
                  <a:schemeClr val="tx1"/>
                </a:solidFill>
                <a:latin typeface="Times New Roman" panose="02020603050405020304" pitchFamily="18" charset="0"/>
              </a:defRPr>
            </a:lvl8pPr>
            <a:lvl9pPr marL="1828800" defTabSz="3240088" fontAlgn="base">
              <a:spcBef>
                <a:spcPct val="0"/>
              </a:spcBef>
              <a:spcAft>
                <a:spcPct val="0"/>
              </a:spcAft>
              <a:defRPr sz="2400">
                <a:solidFill>
                  <a:schemeClr val="tx1"/>
                </a:solidFill>
                <a:latin typeface="Times New Roman" panose="02020603050405020304" pitchFamily="18" charset="0"/>
              </a:defRPr>
            </a:lvl9pPr>
          </a:lstStyle>
          <a:p>
            <a:pPr algn="ctr"/>
            <a:r>
              <a:rPr lang="en-US" altLang="ko-KR" sz="5400" dirty="0">
                <a:solidFill>
                  <a:srgbClr val="FFFFFF"/>
                </a:solidFill>
                <a:cs typeface="Times New Roman" panose="02020603050405020304" pitchFamily="18" charset="0"/>
              </a:rPr>
              <a:t>Introduction</a:t>
            </a:r>
          </a:p>
        </p:txBody>
      </p:sp>
      <p:sp>
        <p:nvSpPr>
          <p:cNvPr id="68" name="Rectangle 5"/>
          <p:cNvSpPr>
            <a:spLocks noChangeArrowheads="1"/>
          </p:cNvSpPr>
          <p:nvPr/>
        </p:nvSpPr>
        <p:spPr bwMode="auto">
          <a:xfrm rot="10800000" flipV="1">
            <a:off x="13892787" y="4868010"/>
            <a:ext cx="18162012" cy="1081290"/>
          </a:xfrm>
          <a:prstGeom prst="rect">
            <a:avLst/>
          </a:prstGeom>
          <a:solidFill>
            <a:schemeClr val="accent1">
              <a:lumMod val="75000"/>
            </a:schemeClr>
          </a:solidFill>
          <a:ln>
            <a:noFill/>
          </a:ln>
          <a:effectLst/>
        </p:spPr>
        <p:txBody>
          <a:bodyPr lIns="323805" tIns="161902" rIns="323805" bIns="161902" anchor="ctr"/>
          <a:lstStyle>
            <a:lvl1pPr defTabSz="3240088">
              <a:defRPr sz="2400">
                <a:solidFill>
                  <a:schemeClr val="tx1"/>
                </a:solidFill>
                <a:latin typeface="Times New Roman" panose="02020603050405020304" pitchFamily="18" charset="0"/>
              </a:defRPr>
            </a:lvl1pPr>
            <a:lvl2pPr defTabSz="3240088">
              <a:defRPr sz="2400">
                <a:solidFill>
                  <a:schemeClr val="tx1"/>
                </a:solidFill>
                <a:latin typeface="Times New Roman" panose="02020603050405020304" pitchFamily="18" charset="0"/>
              </a:defRPr>
            </a:lvl2pPr>
            <a:lvl3pPr defTabSz="3240088">
              <a:defRPr sz="2400">
                <a:solidFill>
                  <a:schemeClr val="tx1"/>
                </a:solidFill>
                <a:latin typeface="Times New Roman" panose="02020603050405020304" pitchFamily="18" charset="0"/>
              </a:defRPr>
            </a:lvl3pPr>
            <a:lvl4pPr defTabSz="3240088">
              <a:defRPr sz="2400">
                <a:solidFill>
                  <a:schemeClr val="tx1"/>
                </a:solidFill>
                <a:latin typeface="Times New Roman" panose="02020603050405020304" pitchFamily="18" charset="0"/>
              </a:defRPr>
            </a:lvl4pPr>
            <a:lvl5pPr defTabSz="3240088">
              <a:defRPr sz="2400">
                <a:solidFill>
                  <a:schemeClr val="tx1"/>
                </a:solidFill>
                <a:latin typeface="Times New Roman" panose="02020603050405020304" pitchFamily="18" charset="0"/>
              </a:defRPr>
            </a:lvl5pPr>
            <a:lvl6pPr marL="457200" defTabSz="3240088" fontAlgn="base">
              <a:spcBef>
                <a:spcPct val="0"/>
              </a:spcBef>
              <a:spcAft>
                <a:spcPct val="0"/>
              </a:spcAft>
              <a:defRPr sz="2400">
                <a:solidFill>
                  <a:schemeClr val="tx1"/>
                </a:solidFill>
                <a:latin typeface="Times New Roman" panose="02020603050405020304" pitchFamily="18" charset="0"/>
              </a:defRPr>
            </a:lvl6pPr>
            <a:lvl7pPr marL="914400" defTabSz="3240088" fontAlgn="base">
              <a:spcBef>
                <a:spcPct val="0"/>
              </a:spcBef>
              <a:spcAft>
                <a:spcPct val="0"/>
              </a:spcAft>
              <a:defRPr sz="2400">
                <a:solidFill>
                  <a:schemeClr val="tx1"/>
                </a:solidFill>
                <a:latin typeface="Times New Roman" panose="02020603050405020304" pitchFamily="18" charset="0"/>
              </a:defRPr>
            </a:lvl7pPr>
            <a:lvl8pPr marL="1371600" defTabSz="3240088" fontAlgn="base">
              <a:spcBef>
                <a:spcPct val="0"/>
              </a:spcBef>
              <a:spcAft>
                <a:spcPct val="0"/>
              </a:spcAft>
              <a:defRPr sz="2400">
                <a:solidFill>
                  <a:schemeClr val="tx1"/>
                </a:solidFill>
                <a:latin typeface="Times New Roman" panose="02020603050405020304" pitchFamily="18" charset="0"/>
              </a:defRPr>
            </a:lvl8pPr>
            <a:lvl9pPr marL="1828800" defTabSz="3240088" fontAlgn="base">
              <a:spcBef>
                <a:spcPct val="0"/>
              </a:spcBef>
              <a:spcAft>
                <a:spcPct val="0"/>
              </a:spcAft>
              <a:defRPr sz="2400">
                <a:solidFill>
                  <a:schemeClr val="tx1"/>
                </a:solidFill>
                <a:latin typeface="Times New Roman" panose="02020603050405020304" pitchFamily="18" charset="0"/>
              </a:defRPr>
            </a:lvl9pPr>
          </a:lstStyle>
          <a:p>
            <a:pPr algn="ctr"/>
            <a:r>
              <a:rPr lang="en-US" altLang="ko-KR" sz="5400" dirty="0">
                <a:solidFill>
                  <a:srgbClr val="FFFFFF"/>
                </a:solidFill>
                <a:cs typeface="Times New Roman" panose="02020603050405020304" pitchFamily="18" charset="0"/>
              </a:rPr>
              <a:t>Station locations</a:t>
            </a:r>
          </a:p>
        </p:txBody>
      </p:sp>
      <p:pic>
        <p:nvPicPr>
          <p:cNvPr id="70" name="Picture 4"/>
          <p:cNvPicPr>
            <a:picLocks noChangeAspect="1" noChangeArrowheads="1"/>
          </p:cNvPicPr>
          <p:nvPr/>
        </p:nvPicPr>
        <p:blipFill>
          <a:blip r:embed="rId2"/>
          <a:srcRect b="49548"/>
          <a:stretch>
            <a:fillRect/>
          </a:stretch>
        </p:blipFill>
        <p:spPr bwMode="auto">
          <a:xfrm>
            <a:off x="8077200" y="8261389"/>
            <a:ext cx="4711514" cy="2579376"/>
          </a:xfrm>
          <a:prstGeom prst="rect">
            <a:avLst/>
          </a:prstGeom>
          <a:noFill/>
          <a:ln w="9525">
            <a:noFill/>
            <a:miter lim="800000"/>
            <a:headEnd/>
            <a:tailEnd/>
          </a:ln>
        </p:spPr>
      </p:pic>
      <p:pic>
        <p:nvPicPr>
          <p:cNvPr id="71" name="Picture 8"/>
          <p:cNvPicPr>
            <a:picLocks noChangeAspect="1" noChangeArrowheads="1"/>
          </p:cNvPicPr>
          <p:nvPr/>
        </p:nvPicPr>
        <p:blipFill>
          <a:blip r:embed="rId3"/>
          <a:srcRect t="36600" b="24001"/>
          <a:stretch>
            <a:fillRect/>
          </a:stretch>
        </p:blipFill>
        <p:spPr bwMode="auto">
          <a:xfrm>
            <a:off x="1009005" y="8534315"/>
            <a:ext cx="6640288" cy="1961585"/>
          </a:xfrm>
          <a:prstGeom prst="rect">
            <a:avLst/>
          </a:prstGeom>
          <a:noFill/>
          <a:ln w="9525">
            <a:noFill/>
            <a:miter lim="800000"/>
            <a:headEnd/>
            <a:tailEnd/>
          </a:ln>
        </p:spPr>
      </p:pic>
      <p:sp>
        <p:nvSpPr>
          <p:cNvPr id="73" name="Rectangle 11"/>
          <p:cNvSpPr>
            <a:spLocks noChangeArrowheads="1"/>
          </p:cNvSpPr>
          <p:nvPr/>
        </p:nvSpPr>
        <p:spPr bwMode="auto">
          <a:xfrm>
            <a:off x="931032" y="11054665"/>
            <a:ext cx="12073768" cy="1930407"/>
          </a:xfrm>
          <a:prstGeom prst="rect">
            <a:avLst/>
          </a:prstGeom>
          <a:noFill/>
          <a:ln w="9525">
            <a:noFill/>
            <a:miter lim="800000"/>
            <a:headEnd/>
            <a:tailEnd/>
          </a:ln>
        </p:spPr>
        <p:txBody>
          <a:bodyPr wrap="square" lIns="82936" tIns="41469" rIns="82936" bIns="41469">
            <a:prstTxWarp prst="textNoShape">
              <a:avLst/>
            </a:prstTxWarp>
            <a:spAutoFit/>
          </a:bodyPr>
          <a:lstStyle/>
          <a:p>
            <a:pPr algn="just"/>
            <a:r>
              <a:rPr lang="en-US" sz="2000">
                <a:latin typeface="Ariel" charset="0"/>
              </a:rPr>
              <a:t>The photo above shows an example of one of these sensors. In this case, it uses 16 spools mounted on a high permeability core, each with 10,000 turns to obtain sensitivity the order of a less than a pT at frequencies near 1 Hz. Unlike a fluxgate magnetometer, induction coils do not provide a measure of the absolute field but have great sensitivities for frequencies greater than ~0.01 Hz. The figure on the right shows the measured frequency response of the coil. A separate coil is needed for each vertor compnent measured.</a:t>
            </a:r>
            <a:endParaRPr lang="en-US" sz="2000"/>
          </a:p>
        </p:txBody>
      </p:sp>
      <p:pic>
        <p:nvPicPr>
          <p:cNvPr id="75" name="Picture 74" descr="Map_MICA_N_labels.jpg"/>
          <p:cNvPicPr>
            <a:picLocks noChangeAspect="1"/>
          </p:cNvPicPr>
          <p:nvPr/>
        </p:nvPicPr>
        <p:blipFill>
          <a:blip r:embed="rId4"/>
          <a:stretch>
            <a:fillRect/>
          </a:stretch>
        </p:blipFill>
        <p:spPr>
          <a:xfrm>
            <a:off x="14057112" y="6352388"/>
            <a:ext cx="7936992" cy="4215384"/>
          </a:xfrm>
          <a:prstGeom prst="rect">
            <a:avLst/>
          </a:prstGeom>
        </p:spPr>
      </p:pic>
      <p:pic>
        <p:nvPicPr>
          <p:cNvPr id="76" name="Picture 75" descr="Map_MICA_S.jpg"/>
          <p:cNvPicPr>
            <a:picLocks noChangeAspect="1"/>
          </p:cNvPicPr>
          <p:nvPr/>
        </p:nvPicPr>
        <p:blipFill>
          <a:blip r:embed="rId5"/>
          <a:stretch>
            <a:fillRect/>
          </a:stretch>
        </p:blipFill>
        <p:spPr>
          <a:xfrm>
            <a:off x="27254201" y="6454868"/>
            <a:ext cx="4097538" cy="4091832"/>
          </a:xfrm>
          <a:prstGeom prst="rect">
            <a:avLst/>
          </a:prstGeom>
        </p:spPr>
      </p:pic>
      <p:pic>
        <p:nvPicPr>
          <p:cNvPr id="77" name="Picture 76" descr="data_interface.jpg"/>
          <p:cNvPicPr>
            <a:picLocks noChangeAspect="1"/>
          </p:cNvPicPr>
          <p:nvPr/>
        </p:nvPicPr>
        <p:blipFill>
          <a:blip r:embed="rId6"/>
          <a:stretch>
            <a:fillRect/>
          </a:stretch>
        </p:blipFill>
        <p:spPr>
          <a:xfrm>
            <a:off x="2185142" y="13545689"/>
            <a:ext cx="8688590" cy="7788913"/>
          </a:xfrm>
          <a:prstGeom prst="rect">
            <a:avLst/>
          </a:prstGeom>
        </p:spPr>
      </p:pic>
      <p:pic>
        <p:nvPicPr>
          <p:cNvPr id="80" name="Picture 79" descr="mica_n_stations.jpg"/>
          <p:cNvPicPr>
            <a:picLocks noChangeAspect="1"/>
          </p:cNvPicPr>
          <p:nvPr/>
        </p:nvPicPr>
        <p:blipFill>
          <a:blip r:embed="rId7"/>
          <a:stretch>
            <a:fillRect/>
          </a:stretch>
        </p:blipFill>
        <p:spPr>
          <a:xfrm>
            <a:off x="14213272" y="10818383"/>
            <a:ext cx="7670881" cy="2115917"/>
          </a:xfrm>
          <a:prstGeom prst="rect">
            <a:avLst/>
          </a:prstGeom>
        </p:spPr>
      </p:pic>
      <p:sp>
        <p:nvSpPr>
          <p:cNvPr id="82" name="TextBox 81"/>
          <p:cNvSpPr txBox="1"/>
          <p:nvPr/>
        </p:nvSpPr>
        <p:spPr>
          <a:xfrm>
            <a:off x="22718735" y="14093200"/>
            <a:ext cx="8599465" cy="5324535"/>
          </a:xfrm>
          <a:prstGeom prst="rect">
            <a:avLst/>
          </a:prstGeom>
          <a:noFill/>
        </p:spPr>
        <p:txBody>
          <a:bodyPr wrap="square" rtlCol="0">
            <a:spAutoFit/>
          </a:bodyPr>
          <a:lstStyle/>
          <a:p>
            <a:pPr algn="just"/>
            <a:r>
              <a:rPr lang="en-US" sz="2000" b="1">
                <a:latin typeface="Arial"/>
                <a:cs typeface="Arial"/>
              </a:rPr>
              <a:t>MICA-S(outh) station locations</a:t>
            </a:r>
            <a:r>
              <a:rPr lang="en-US" sz="2000">
                <a:latin typeface="Arial"/>
                <a:cs typeface="Arial"/>
              </a:rPr>
              <a:t>. Systems currently exist at the South Pole (SPA), McMurdo (MCM), Halley (HBA) and soon, Rothera (RTH). The U.S. AGO stations are marked as AGO1, AGO2 and AGO5. Neumayer III (VNA) was installed this past austral summer. Jang Bogo (JBS) was installed in the austral summer of 2016-17, King Sejong (KSS) is expected to be operational by 2019.</a:t>
            </a:r>
          </a:p>
          <a:p>
            <a:pPr algn="just"/>
            <a:endParaRPr lang="en-US" sz="2000">
              <a:latin typeface="Arial"/>
              <a:cs typeface="Arial"/>
            </a:endParaRPr>
          </a:p>
          <a:p>
            <a:pPr algn="just"/>
            <a:r>
              <a:rPr lang="en-US" sz="2000">
                <a:latin typeface="Arial"/>
                <a:cs typeface="Arial"/>
              </a:rPr>
              <a:t>Locations marked in red show the magnetic footprints of some existing locations in the northern hemisphere. For perspective, SNK and IQA are in central Canada; SDY is in Greenland. The yellow highlighted region (with an apex at the southern magnetic pole) is included to show that these stations more or less encompass a region of a few hours in MLT.</a:t>
            </a:r>
          </a:p>
          <a:p>
            <a:pPr algn="just"/>
            <a:endParaRPr lang="en-US" sz="2000">
              <a:latin typeface="Arial"/>
              <a:cs typeface="Arial"/>
            </a:endParaRPr>
          </a:p>
          <a:p>
            <a:pPr algn="just"/>
            <a:r>
              <a:rPr lang="en-US" sz="2000">
                <a:latin typeface="Arial"/>
                <a:cs typeface="Arial"/>
              </a:rPr>
              <a:t>The figure on the right includes the remote </a:t>
            </a:r>
            <a:r>
              <a:rPr lang="en-US" sz="2000" smtClean="0"/>
              <a:t>Autonomous Adaptive Low-Power Instrument Platform (AAL-PIP) locations (R. Clauer, Virginia Tech, PI). Each of these these solar powered observatories support a fluxgate magnetometer, induction coils and a  GPS/TEC instrument.</a:t>
            </a:r>
            <a:endParaRPr lang="en-US" sz="2000">
              <a:latin typeface="Arial"/>
              <a:cs typeface="Arial"/>
            </a:endParaRPr>
          </a:p>
        </p:txBody>
      </p:sp>
      <p:pic>
        <p:nvPicPr>
          <p:cNvPr id="84" name="Picture 83" descr="map_south_annotated.jpg"/>
          <p:cNvPicPr>
            <a:picLocks noChangeAspect="1"/>
          </p:cNvPicPr>
          <p:nvPr/>
        </p:nvPicPr>
        <p:blipFill>
          <a:blip r:embed="rId8"/>
          <a:stretch>
            <a:fillRect/>
          </a:stretch>
        </p:blipFill>
        <p:spPr>
          <a:xfrm>
            <a:off x="22631401" y="6508100"/>
            <a:ext cx="3984434" cy="3962400"/>
          </a:xfrm>
          <a:prstGeom prst="rect">
            <a:avLst/>
          </a:prstGeom>
        </p:spPr>
      </p:pic>
      <p:pic>
        <p:nvPicPr>
          <p:cNvPr id="85" name="Picture 84" descr="mica_s_stations.jpg"/>
          <p:cNvPicPr>
            <a:picLocks noChangeAspect="1"/>
          </p:cNvPicPr>
          <p:nvPr/>
        </p:nvPicPr>
        <p:blipFill>
          <a:blip r:embed="rId9"/>
          <a:stretch>
            <a:fillRect/>
          </a:stretch>
        </p:blipFill>
        <p:spPr>
          <a:xfrm>
            <a:off x="22905766" y="10802091"/>
            <a:ext cx="8122345" cy="3021209"/>
          </a:xfrm>
          <a:prstGeom prst="rect">
            <a:avLst/>
          </a:prstGeom>
        </p:spPr>
      </p:pic>
      <p:sp>
        <p:nvSpPr>
          <p:cNvPr id="86" name="TextBox 85"/>
          <p:cNvSpPr txBox="1"/>
          <p:nvPr/>
        </p:nvSpPr>
        <p:spPr>
          <a:xfrm>
            <a:off x="14295335" y="13435895"/>
            <a:ext cx="7716077" cy="5940088"/>
          </a:xfrm>
          <a:prstGeom prst="rect">
            <a:avLst/>
          </a:prstGeom>
          <a:noFill/>
        </p:spPr>
        <p:txBody>
          <a:bodyPr wrap="square" rtlCol="0">
            <a:spAutoFit/>
          </a:bodyPr>
          <a:lstStyle/>
          <a:p>
            <a:pPr algn="just"/>
            <a:r>
              <a:rPr lang="en-US" sz="2000" b="1">
                <a:latin typeface="Arial"/>
                <a:cs typeface="Arial"/>
              </a:rPr>
              <a:t>MICA-N(orth) station locations</a:t>
            </a:r>
            <a:r>
              <a:rPr lang="en-US" sz="2000">
                <a:latin typeface="Arial"/>
                <a:cs typeface="Arial"/>
              </a:rPr>
              <a:t>. In nearly every case, sites were selected to focus on specific science questions. Logistics also play a very important role, including the cost of access tothe various locations, the availability of on-site support, data transfer possibilities, etc.</a:t>
            </a:r>
          </a:p>
          <a:p>
            <a:pPr algn="just"/>
            <a:endParaRPr lang="en-US" sz="2000">
              <a:latin typeface="Arial"/>
              <a:cs typeface="Arial"/>
            </a:endParaRPr>
          </a:p>
          <a:p>
            <a:pPr algn="just"/>
            <a:r>
              <a:rPr lang="en-US" sz="2000">
                <a:latin typeface="Arial"/>
                <a:cs typeface="Arial"/>
              </a:rPr>
              <a:t>In the northern hemisphere, stations on Svalbard are ideally located for studies of cusp phenomena (and are very well supported with other ground-based instruments there). The Sondrestromfjord system was placed there as part of the larger ISR effort, though it is now being removed. The Iqaluit site was selected for its conjugacy to the South Pole; Sanikiluaq was chosen for its conjugacy to GOES 13.</a:t>
            </a:r>
          </a:p>
          <a:p>
            <a:pPr algn="just"/>
            <a:endParaRPr lang="en-US" sz="2000">
              <a:latin typeface="Arial"/>
              <a:cs typeface="Arial"/>
            </a:endParaRPr>
          </a:p>
          <a:p>
            <a:pPr algn="just"/>
            <a:r>
              <a:rPr lang="en-US" sz="2000">
                <a:latin typeface="Arial"/>
                <a:cs typeface="Arial"/>
              </a:rPr>
              <a:t>To a large degree, the MICA concept (in both hemispheres) has materialized from the existence of increasing numbers of these sites, with the realization that, in almost all studies, data from distributed arrays are much more scientifically useful than from single locations.</a:t>
            </a:r>
          </a:p>
        </p:txBody>
      </p:sp>
      <p:sp>
        <p:nvSpPr>
          <p:cNvPr id="90" name="TextBox 89"/>
          <p:cNvSpPr txBox="1"/>
          <p:nvPr/>
        </p:nvSpPr>
        <p:spPr>
          <a:xfrm>
            <a:off x="1225635" y="38861176"/>
            <a:ext cx="12048332" cy="3170099"/>
          </a:xfrm>
          <a:prstGeom prst="rect">
            <a:avLst/>
          </a:prstGeom>
          <a:noFill/>
        </p:spPr>
        <p:txBody>
          <a:bodyPr wrap="square" rtlCol="0">
            <a:spAutoFit/>
          </a:bodyPr>
          <a:lstStyle/>
          <a:p>
            <a:pPr algn="just"/>
            <a:r>
              <a:rPr lang="en-US" sz="2000">
                <a:latin typeface="Arial"/>
                <a:cs typeface="Arial"/>
              </a:rPr>
              <a:t>The goal of this ongoing study is to understand differences in observations of EMIC waves observed by GOES 13 and at Sanikiluaq, a ground station at its magnetic footprint in Canada. In the panel on the left, when both platforms were located in the post-midnight (dark) region, EMIC waves are observed by GOES 13 but not on the ground at SNK. In the panel on the right, when the platforms are located near dusk and pre-midnight (but still sunlit), EMIC waves are recorded both by GOES 13 and at SNK.</a:t>
            </a:r>
          </a:p>
          <a:p>
            <a:pPr algn="just"/>
            <a:endParaRPr lang="en-US" sz="2000">
              <a:latin typeface="Arial"/>
              <a:cs typeface="Arial"/>
            </a:endParaRPr>
          </a:p>
          <a:p>
            <a:pPr algn="just"/>
            <a:r>
              <a:rPr lang="en-US" sz="2000">
                <a:latin typeface="Arial"/>
                <a:cs typeface="Arial"/>
              </a:rPr>
              <a:t>Whether the difference in signatures is caused by ionospheric effects that might inhibit the transmission of the signal to the ground or whether it is the result of the wave being absorbed in the magnetosphere, understanding EMIC signatures is fundamentally important because of how these data are used in various studies.</a:t>
            </a:r>
          </a:p>
        </p:txBody>
      </p:sp>
      <p:pic>
        <p:nvPicPr>
          <p:cNvPr id="91" name="Picture 90" descr="GOES13_SNK_20151029.jpg"/>
          <p:cNvPicPr>
            <a:picLocks noChangeAspect="1"/>
          </p:cNvPicPr>
          <p:nvPr/>
        </p:nvPicPr>
        <p:blipFill>
          <a:blip r:embed="rId10"/>
          <a:stretch>
            <a:fillRect/>
          </a:stretch>
        </p:blipFill>
        <p:spPr>
          <a:xfrm>
            <a:off x="1035627" y="35523648"/>
            <a:ext cx="6181344" cy="2996184"/>
          </a:xfrm>
          <a:prstGeom prst="rect">
            <a:avLst/>
          </a:prstGeom>
        </p:spPr>
      </p:pic>
      <p:pic>
        <p:nvPicPr>
          <p:cNvPr id="92" name="Picture 91" descr="GOES13_SNK_20151030.jpg"/>
          <p:cNvPicPr>
            <a:picLocks noChangeAspect="1"/>
          </p:cNvPicPr>
          <p:nvPr/>
        </p:nvPicPr>
        <p:blipFill>
          <a:blip r:embed="rId11"/>
          <a:stretch>
            <a:fillRect/>
          </a:stretch>
        </p:blipFill>
        <p:spPr>
          <a:xfrm>
            <a:off x="7348412" y="35497849"/>
            <a:ext cx="6214872" cy="2996184"/>
          </a:xfrm>
          <a:prstGeom prst="rect">
            <a:avLst/>
          </a:prstGeom>
        </p:spPr>
      </p:pic>
      <p:sp>
        <p:nvSpPr>
          <p:cNvPr id="96" name="TextBox 95"/>
          <p:cNvSpPr txBox="1"/>
          <p:nvPr/>
        </p:nvSpPr>
        <p:spPr>
          <a:xfrm>
            <a:off x="914400" y="6533500"/>
            <a:ext cx="12064999" cy="1631216"/>
          </a:xfrm>
          <a:prstGeom prst="rect">
            <a:avLst/>
          </a:prstGeom>
          <a:noFill/>
        </p:spPr>
        <p:txBody>
          <a:bodyPr wrap="square" rtlCol="0">
            <a:spAutoFit/>
          </a:bodyPr>
          <a:lstStyle/>
          <a:p>
            <a:pPr algn="just"/>
            <a:r>
              <a:rPr lang="en-US" sz="2000">
                <a:latin typeface="Ariel" charset="0"/>
              </a:rPr>
              <a:t>Induction coil magnetometers have provided important data for space science studies for decades. Historically, various research groups around the world have installed similar versions of this instrument at different locations to target specific science objectives. The MICA effort has the purpose of integrating these data into a single database in order to simply the process needed to use these data and includes the participation of researchers from 6 different countries.</a:t>
            </a:r>
            <a:endParaRPr lang="en-US" sz="2000"/>
          </a:p>
        </p:txBody>
      </p:sp>
      <p:sp>
        <p:nvSpPr>
          <p:cNvPr id="97" name="Rectangle 11"/>
          <p:cNvSpPr>
            <a:spLocks noChangeArrowheads="1"/>
          </p:cNvSpPr>
          <p:nvPr/>
        </p:nvSpPr>
        <p:spPr bwMode="auto">
          <a:xfrm>
            <a:off x="931032" y="21683315"/>
            <a:ext cx="12073768" cy="1007078"/>
          </a:xfrm>
          <a:prstGeom prst="rect">
            <a:avLst/>
          </a:prstGeom>
          <a:noFill/>
          <a:ln w="9525">
            <a:noFill/>
            <a:miter lim="800000"/>
            <a:headEnd/>
            <a:tailEnd/>
          </a:ln>
        </p:spPr>
        <p:txBody>
          <a:bodyPr wrap="square" lIns="82936" tIns="41469" rIns="82936" bIns="41469">
            <a:prstTxWarp prst="textNoShape">
              <a:avLst/>
            </a:prstTxWarp>
            <a:spAutoFit/>
          </a:bodyPr>
          <a:lstStyle/>
          <a:p>
            <a:pPr algn="just"/>
            <a:r>
              <a:rPr lang="en-US" sz="2000">
                <a:latin typeface="Ariel" charset="0"/>
              </a:rPr>
              <a:t>MICA supports the integration of data into a single database (although MICA is still in its infancy and many sites are not yet completely included). An important part of this interface is a web-based GUI that allows the user to select specific sites and to plot spectra with user-selected parameters.</a:t>
            </a:r>
          </a:p>
        </p:txBody>
      </p:sp>
      <p:sp>
        <p:nvSpPr>
          <p:cNvPr id="103" name="Rectangle 5"/>
          <p:cNvSpPr>
            <a:spLocks noChangeArrowheads="1"/>
          </p:cNvSpPr>
          <p:nvPr/>
        </p:nvSpPr>
        <p:spPr bwMode="auto">
          <a:xfrm rot="10800000" flipV="1">
            <a:off x="987904" y="24602900"/>
            <a:ext cx="31048437" cy="1359678"/>
          </a:xfrm>
          <a:prstGeom prst="rect">
            <a:avLst/>
          </a:prstGeom>
          <a:solidFill>
            <a:schemeClr val="accent1">
              <a:lumMod val="75000"/>
            </a:schemeClr>
          </a:solidFill>
          <a:ln>
            <a:noFill/>
          </a:ln>
          <a:effectLst/>
        </p:spPr>
        <p:txBody>
          <a:bodyPr lIns="323805" tIns="161902" rIns="323805" bIns="161902" anchor="ctr"/>
          <a:lstStyle>
            <a:lvl1pPr defTabSz="3240088">
              <a:defRPr sz="2400">
                <a:solidFill>
                  <a:schemeClr val="tx1"/>
                </a:solidFill>
                <a:latin typeface="Times New Roman" panose="02020603050405020304" pitchFamily="18" charset="0"/>
              </a:defRPr>
            </a:lvl1pPr>
            <a:lvl2pPr defTabSz="3240088">
              <a:defRPr sz="2400">
                <a:solidFill>
                  <a:schemeClr val="tx1"/>
                </a:solidFill>
                <a:latin typeface="Times New Roman" panose="02020603050405020304" pitchFamily="18" charset="0"/>
              </a:defRPr>
            </a:lvl2pPr>
            <a:lvl3pPr defTabSz="3240088">
              <a:defRPr sz="2400">
                <a:solidFill>
                  <a:schemeClr val="tx1"/>
                </a:solidFill>
                <a:latin typeface="Times New Roman" panose="02020603050405020304" pitchFamily="18" charset="0"/>
              </a:defRPr>
            </a:lvl3pPr>
            <a:lvl4pPr defTabSz="3240088">
              <a:defRPr sz="2400">
                <a:solidFill>
                  <a:schemeClr val="tx1"/>
                </a:solidFill>
                <a:latin typeface="Times New Roman" panose="02020603050405020304" pitchFamily="18" charset="0"/>
              </a:defRPr>
            </a:lvl4pPr>
            <a:lvl5pPr defTabSz="3240088">
              <a:defRPr sz="2400">
                <a:solidFill>
                  <a:schemeClr val="tx1"/>
                </a:solidFill>
                <a:latin typeface="Times New Roman" panose="02020603050405020304" pitchFamily="18" charset="0"/>
              </a:defRPr>
            </a:lvl5pPr>
            <a:lvl6pPr marL="457200" defTabSz="3240088" fontAlgn="base">
              <a:spcBef>
                <a:spcPct val="0"/>
              </a:spcBef>
              <a:spcAft>
                <a:spcPct val="0"/>
              </a:spcAft>
              <a:defRPr sz="2400">
                <a:solidFill>
                  <a:schemeClr val="tx1"/>
                </a:solidFill>
                <a:latin typeface="Times New Roman" panose="02020603050405020304" pitchFamily="18" charset="0"/>
              </a:defRPr>
            </a:lvl6pPr>
            <a:lvl7pPr marL="914400" defTabSz="3240088" fontAlgn="base">
              <a:spcBef>
                <a:spcPct val="0"/>
              </a:spcBef>
              <a:spcAft>
                <a:spcPct val="0"/>
              </a:spcAft>
              <a:defRPr sz="2400">
                <a:solidFill>
                  <a:schemeClr val="tx1"/>
                </a:solidFill>
                <a:latin typeface="Times New Roman" panose="02020603050405020304" pitchFamily="18" charset="0"/>
              </a:defRPr>
            </a:lvl7pPr>
            <a:lvl8pPr marL="1371600" defTabSz="3240088" fontAlgn="base">
              <a:spcBef>
                <a:spcPct val="0"/>
              </a:spcBef>
              <a:spcAft>
                <a:spcPct val="0"/>
              </a:spcAft>
              <a:defRPr sz="2400">
                <a:solidFill>
                  <a:schemeClr val="tx1"/>
                </a:solidFill>
                <a:latin typeface="Times New Roman" panose="02020603050405020304" pitchFamily="18" charset="0"/>
              </a:defRPr>
            </a:lvl8pPr>
            <a:lvl9pPr marL="1828800" defTabSz="3240088" fontAlgn="base">
              <a:spcBef>
                <a:spcPct val="0"/>
              </a:spcBef>
              <a:spcAft>
                <a:spcPct val="0"/>
              </a:spcAft>
              <a:defRPr sz="2400">
                <a:solidFill>
                  <a:schemeClr val="tx1"/>
                </a:solidFill>
                <a:latin typeface="Times New Roman" panose="02020603050405020304" pitchFamily="18" charset="0"/>
              </a:defRPr>
            </a:lvl9pPr>
          </a:lstStyle>
          <a:p>
            <a:pPr algn="ctr"/>
            <a:r>
              <a:rPr lang="en-US" altLang="ko-KR" sz="5400" dirty="0">
                <a:solidFill>
                  <a:srgbClr val="FFFFFF"/>
                </a:solidFill>
                <a:cs typeface="Times New Roman" panose="02020603050405020304" pitchFamily="18" charset="0"/>
              </a:rPr>
              <a:t>The importance of combining ground- and satellite-based observations</a:t>
            </a:r>
          </a:p>
        </p:txBody>
      </p:sp>
      <p:sp>
        <p:nvSpPr>
          <p:cNvPr id="38" name="Rectangle 11"/>
          <p:cNvSpPr>
            <a:spLocks noChangeArrowheads="1"/>
          </p:cNvSpPr>
          <p:nvPr/>
        </p:nvSpPr>
        <p:spPr bwMode="auto">
          <a:xfrm>
            <a:off x="14383477" y="21624273"/>
            <a:ext cx="16849994" cy="2238184"/>
          </a:xfrm>
          <a:prstGeom prst="rect">
            <a:avLst/>
          </a:prstGeom>
          <a:noFill/>
          <a:ln w="9525">
            <a:noFill/>
            <a:miter lim="800000"/>
            <a:headEnd/>
            <a:tailEnd/>
          </a:ln>
        </p:spPr>
        <p:txBody>
          <a:bodyPr wrap="square" lIns="82936" tIns="41469" rIns="82936" bIns="41469">
            <a:prstTxWarp prst="textNoShape">
              <a:avLst/>
            </a:prstTxWarp>
            <a:spAutoFit/>
          </a:bodyPr>
          <a:lstStyle/>
          <a:p>
            <a:pPr algn="just"/>
            <a:r>
              <a:rPr lang="en-US" sz="2000">
                <a:latin typeface="Ariel" charset="0"/>
              </a:rPr>
              <a:t>MICA benefits greatly from the collaborative spirit of many countries. In the north, systems are hosted at two sites by </a:t>
            </a:r>
            <a:r>
              <a:rPr lang="en-US" sz="2000" smtClean="0"/>
              <a:t>Natural Resources Canada, at 3 sites in Svalbard by UNIS and King’s Bay (Royal Norwegian Ministry of Trade and Industry) and at Hornsund by the Institute of Geophysics, Polish Academy of Sciences.</a:t>
            </a:r>
          </a:p>
          <a:p>
            <a:pPr algn="just"/>
            <a:endParaRPr lang="en-US" sz="2000" smtClean="0">
              <a:latin typeface="Ariel" charset="0"/>
            </a:endParaRPr>
          </a:p>
          <a:p>
            <a:pPr algn="just"/>
            <a:r>
              <a:rPr lang="en-US" sz="2000" smtClean="0">
                <a:latin typeface="Ariel" charset="0"/>
              </a:rPr>
              <a:t>In the southern hemisphere, MICA is supported at Halley and Rothera by the British Antarctic Survey. Additional support (Jan Bogo) is provided by Kyung Hee University. This group has also provided the ULF system that is now hosted at the German Von Neumeyer station.Future collaborations are expected to involve researchers from China, Japan and Australia.</a:t>
            </a:r>
            <a:endParaRPr lang="en-US" sz="2000">
              <a:latin typeface="Ariel" charset="0"/>
            </a:endParaRPr>
          </a:p>
        </p:txBody>
      </p:sp>
      <p:sp>
        <p:nvSpPr>
          <p:cNvPr id="40" name="Rectangle 5"/>
          <p:cNvSpPr>
            <a:spLocks noChangeArrowheads="1"/>
          </p:cNvSpPr>
          <p:nvPr/>
        </p:nvSpPr>
        <p:spPr bwMode="auto">
          <a:xfrm rot="10800000" flipV="1">
            <a:off x="13929735" y="20042084"/>
            <a:ext cx="18162012" cy="1081290"/>
          </a:xfrm>
          <a:prstGeom prst="rect">
            <a:avLst/>
          </a:prstGeom>
          <a:solidFill>
            <a:schemeClr val="accent1">
              <a:lumMod val="75000"/>
            </a:schemeClr>
          </a:solidFill>
          <a:ln>
            <a:noFill/>
          </a:ln>
          <a:effectLst/>
        </p:spPr>
        <p:txBody>
          <a:bodyPr lIns="323805" tIns="161902" rIns="323805" bIns="161902" anchor="ctr"/>
          <a:lstStyle>
            <a:lvl1pPr defTabSz="3240088">
              <a:defRPr sz="2400">
                <a:solidFill>
                  <a:schemeClr val="tx1"/>
                </a:solidFill>
                <a:latin typeface="Times New Roman" panose="02020603050405020304" pitchFamily="18" charset="0"/>
              </a:defRPr>
            </a:lvl1pPr>
            <a:lvl2pPr defTabSz="3240088">
              <a:defRPr sz="2400">
                <a:solidFill>
                  <a:schemeClr val="tx1"/>
                </a:solidFill>
                <a:latin typeface="Times New Roman" panose="02020603050405020304" pitchFamily="18" charset="0"/>
              </a:defRPr>
            </a:lvl2pPr>
            <a:lvl3pPr defTabSz="3240088">
              <a:defRPr sz="2400">
                <a:solidFill>
                  <a:schemeClr val="tx1"/>
                </a:solidFill>
                <a:latin typeface="Times New Roman" panose="02020603050405020304" pitchFamily="18" charset="0"/>
              </a:defRPr>
            </a:lvl3pPr>
            <a:lvl4pPr defTabSz="3240088">
              <a:defRPr sz="2400">
                <a:solidFill>
                  <a:schemeClr val="tx1"/>
                </a:solidFill>
                <a:latin typeface="Times New Roman" panose="02020603050405020304" pitchFamily="18" charset="0"/>
              </a:defRPr>
            </a:lvl4pPr>
            <a:lvl5pPr defTabSz="3240088">
              <a:defRPr sz="2400">
                <a:solidFill>
                  <a:schemeClr val="tx1"/>
                </a:solidFill>
                <a:latin typeface="Times New Roman" panose="02020603050405020304" pitchFamily="18" charset="0"/>
              </a:defRPr>
            </a:lvl5pPr>
            <a:lvl6pPr marL="457200" defTabSz="3240088" fontAlgn="base">
              <a:spcBef>
                <a:spcPct val="0"/>
              </a:spcBef>
              <a:spcAft>
                <a:spcPct val="0"/>
              </a:spcAft>
              <a:defRPr sz="2400">
                <a:solidFill>
                  <a:schemeClr val="tx1"/>
                </a:solidFill>
                <a:latin typeface="Times New Roman" panose="02020603050405020304" pitchFamily="18" charset="0"/>
              </a:defRPr>
            </a:lvl6pPr>
            <a:lvl7pPr marL="914400" defTabSz="3240088" fontAlgn="base">
              <a:spcBef>
                <a:spcPct val="0"/>
              </a:spcBef>
              <a:spcAft>
                <a:spcPct val="0"/>
              </a:spcAft>
              <a:defRPr sz="2400">
                <a:solidFill>
                  <a:schemeClr val="tx1"/>
                </a:solidFill>
                <a:latin typeface="Times New Roman" panose="02020603050405020304" pitchFamily="18" charset="0"/>
              </a:defRPr>
            </a:lvl7pPr>
            <a:lvl8pPr marL="1371600" defTabSz="3240088" fontAlgn="base">
              <a:spcBef>
                <a:spcPct val="0"/>
              </a:spcBef>
              <a:spcAft>
                <a:spcPct val="0"/>
              </a:spcAft>
              <a:defRPr sz="2400">
                <a:solidFill>
                  <a:schemeClr val="tx1"/>
                </a:solidFill>
                <a:latin typeface="Times New Roman" panose="02020603050405020304" pitchFamily="18" charset="0"/>
              </a:defRPr>
            </a:lvl8pPr>
            <a:lvl9pPr marL="1828800" defTabSz="3240088" fontAlgn="base">
              <a:spcBef>
                <a:spcPct val="0"/>
              </a:spcBef>
              <a:spcAft>
                <a:spcPct val="0"/>
              </a:spcAft>
              <a:defRPr sz="2400">
                <a:solidFill>
                  <a:schemeClr val="tx1"/>
                </a:solidFill>
                <a:latin typeface="Times New Roman" panose="02020603050405020304" pitchFamily="18" charset="0"/>
              </a:defRPr>
            </a:lvl9pPr>
          </a:lstStyle>
          <a:p>
            <a:pPr algn="ctr"/>
            <a:r>
              <a:rPr lang="en-US" altLang="ko-KR" sz="5400" dirty="0">
                <a:solidFill>
                  <a:srgbClr val="FFFFFF"/>
                </a:solidFill>
                <a:cs typeface="Times New Roman" panose="02020603050405020304" pitchFamily="18" charset="0"/>
              </a:rPr>
              <a:t>MICA as an international effort</a:t>
            </a:r>
          </a:p>
        </p:txBody>
      </p:sp>
      <p:pic>
        <p:nvPicPr>
          <p:cNvPr id="41" name="Picture 40" descr="fig_8.jpg"/>
          <p:cNvPicPr>
            <a:picLocks noChangeAspect="1"/>
          </p:cNvPicPr>
          <p:nvPr/>
        </p:nvPicPr>
        <p:blipFill>
          <a:blip r:embed="rId12"/>
          <a:stretch>
            <a:fillRect/>
          </a:stretch>
        </p:blipFill>
        <p:spPr>
          <a:xfrm>
            <a:off x="18077033" y="26718240"/>
            <a:ext cx="6261112" cy="7417222"/>
          </a:xfrm>
          <a:prstGeom prst="rect">
            <a:avLst/>
          </a:prstGeom>
        </p:spPr>
      </p:pic>
      <p:sp>
        <p:nvSpPr>
          <p:cNvPr id="42" name="TextBox 41"/>
          <p:cNvSpPr txBox="1"/>
          <p:nvPr/>
        </p:nvSpPr>
        <p:spPr>
          <a:xfrm>
            <a:off x="15877040" y="35134134"/>
            <a:ext cx="5927429" cy="1763761"/>
          </a:xfrm>
          <a:prstGeom prst="rect">
            <a:avLst/>
          </a:prstGeom>
          <a:noFill/>
        </p:spPr>
        <p:txBody>
          <a:bodyPr wrap="square" rtlCol="0">
            <a:spAutoFit/>
          </a:bodyPr>
          <a:lstStyle/>
          <a:p>
            <a:endParaRPr lang="en-US"/>
          </a:p>
        </p:txBody>
      </p:sp>
      <p:sp>
        <p:nvSpPr>
          <p:cNvPr id="46" name="Rectangle 45"/>
          <p:cNvSpPr/>
          <p:nvPr/>
        </p:nvSpPr>
        <p:spPr>
          <a:xfrm>
            <a:off x="25315910" y="26891561"/>
            <a:ext cx="4224950" cy="2929007"/>
          </a:xfrm>
          <a:prstGeom prst="rect">
            <a:avLst/>
          </a:prstGeom>
        </p:spPr>
        <p:txBody>
          <a:bodyPr wrap="square">
            <a:spAutoFit/>
          </a:bodyPr>
          <a:lstStyle/>
          <a:p>
            <a:r>
              <a:rPr lang="en-US" sz="2000" b="1" dirty="0">
                <a:latin typeface="Ariel"/>
                <a:cs typeface="Ariel"/>
              </a:rPr>
              <a:t>1</a:t>
            </a:r>
            <a:r>
              <a:rPr lang="en-US" sz="2000" b="1" dirty="0" smtClean="0">
                <a:latin typeface="Ariel"/>
                <a:cs typeface="Ariel"/>
              </a:rPr>
              <a:t>.  Single Station Observations:</a:t>
            </a:r>
          </a:p>
          <a:p>
            <a:endParaRPr lang="en-US" sz="2000" dirty="0" smtClean="0">
              <a:latin typeface="Ariel"/>
              <a:cs typeface="Ariel"/>
            </a:endParaRPr>
          </a:p>
          <a:p>
            <a:pPr>
              <a:lnSpc>
                <a:spcPct val="90000"/>
              </a:lnSpc>
            </a:pPr>
            <a:r>
              <a:rPr lang="en-US" sz="2000" dirty="0" smtClean="0">
                <a:latin typeface="Ariel"/>
                <a:cs typeface="Ariel"/>
              </a:rPr>
              <a:t>(a) In situ spacecraft make </a:t>
            </a:r>
            <a:r>
              <a:rPr lang="en-US" sz="2000" u="sng" dirty="0" smtClean="0">
                <a:latin typeface="Ariel"/>
                <a:cs typeface="Ariel"/>
              </a:rPr>
              <a:t>local measurements</a:t>
            </a:r>
            <a:r>
              <a:rPr lang="en-US" sz="2000" dirty="0" smtClean="0">
                <a:latin typeface="Ariel"/>
                <a:cs typeface="Ariel"/>
              </a:rPr>
              <a:t> of magnetic fields.  </a:t>
            </a:r>
          </a:p>
          <a:p>
            <a:pPr>
              <a:lnSpc>
                <a:spcPct val="90000"/>
              </a:lnSpc>
            </a:pPr>
            <a:endParaRPr lang="en-US" sz="2000" dirty="0" smtClean="0">
              <a:latin typeface="Ariel"/>
              <a:cs typeface="Ariel"/>
            </a:endParaRPr>
          </a:p>
          <a:p>
            <a:pPr>
              <a:lnSpc>
                <a:spcPct val="90000"/>
              </a:lnSpc>
            </a:pPr>
            <a:r>
              <a:rPr lang="en-US" sz="2000" dirty="0" smtClean="0">
                <a:latin typeface="Ariel"/>
                <a:cs typeface="Ariel"/>
              </a:rPr>
              <a:t>(b)  Horizontal ducting of EMIC waves a</a:t>
            </a:r>
            <a:r>
              <a:rPr lang="en-US" sz="2000" b="0" i="0" u="none" strike="noStrike" baseline="0" dirty="0" smtClean="0">
                <a:latin typeface="Ariel"/>
                <a:cs typeface="Ariel"/>
              </a:rPr>
              <a:t>llows</a:t>
            </a:r>
            <a:r>
              <a:rPr lang="en-US" sz="2000" b="0" i="0" u="none" strike="noStrike" dirty="0" smtClean="0">
                <a:latin typeface="Ariel"/>
                <a:cs typeface="Ariel"/>
              </a:rPr>
              <a:t> a ground station (Halley, Antarctica) to detect intense EMIC waves t</a:t>
            </a:r>
            <a:r>
              <a:rPr lang="en-US" sz="2000" baseline="0" dirty="0" smtClean="0">
                <a:latin typeface="Ariel"/>
                <a:cs typeface="Ariel"/>
              </a:rPr>
              <a:t>hat</a:t>
            </a:r>
            <a:r>
              <a:rPr lang="en-US" sz="2000" dirty="0" smtClean="0">
                <a:latin typeface="Ariel"/>
                <a:cs typeface="Ariel"/>
              </a:rPr>
              <a:t> high-altitude spacecraft may miss.</a:t>
            </a:r>
            <a:endParaRPr lang="en-US" sz="2000" b="0" i="0" u="none" strike="noStrike" baseline="0" dirty="0" smtClean="0">
              <a:latin typeface="Ariel"/>
              <a:cs typeface="Ariel"/>
            </a:endParaRPr>
          </a:p>
        </p:txBody>
      </p:sp>
      <p:sp>
        <p:nvSpPr>
          <p:cNvPr id="47" name="Rectangle 46"/>
          <p:cNvSpPr/>
          <p:nvPr/>
        </p:nvSpPr>
        <p:spPr>
          <a:xfrm>
            <a:off x="25300457" y="30045201"/>
            <a:ext cx="3837844" cy="1205458"/>
          </a:xfrm>
          <a:prstGeom prst="rect">
            <a:avLst/>
          </a:prstGeom>
        </p:spPr>
        <p:txBody>
          <a:bodyPr wrap="square">
            <a:spAutoFit/>
          </a:bodyPr>
          <a:lstStyle/>
          <a:p>
            <a:pPr>
              <a:lnSpc>
                <a:spcPct val="90000"/>
              </a:lnSpc>
            </a:pPr>
            <a:r>
              <a:rPr lang="en-US" sz="2000" dirty="0" smtClean="0">
                <a:latin typeface="Ariel"/>
                <a:cs typeface="Ariel"/>
              </a:rPr>
              <a:t>(c)  SSCWEB southern hemisphere magnetic </a:t>
            </a:r>
            <a:r>
              <a:rPr lang="en-US" sz="2000" dirty="0" err="1" smtClean="0">
                <a:latin typeface="Ariel"/>
                <a:cs typeface="Ariel"/>
              </a:rPr>
              <a:t>footpoint</a:t>
            </a:r>
            <a:r>
              <a:rPr lang="en-US" sz="2000" dirty="0" smtClean="0">
                <a:latin typeface="Ariel"/>
                <a:cs typeface="Ariel"/>
              </a:rPr>
              <a:t> of RBSP-B f</a:t>
            </a:r>
            <a:r>
              <a:rPr lang="en-US" sz="2000" b="0" i="0" u="none" strike="noStrike" baseline="0" dirty="0" smtClean="0">
                <a:latin typeface="Ariel"/>
                <a:cs typeface="Ariel"/>
              </a:rPr>
              <a:t>rom</a:t>
            </a:r>
            <a:r>
              <a:rPr lang="en-US" sz="2000" b="0" i="0" u="none" strike="noStrike" dirty="0" smtClean="0">
                <a:latin typeface="Ariel"/>
                <a:cs typeface="Ariel"/>
              </a:rPr>
              <a:t> 2100 to 2400 UT </a:t>
            </a:r>
            <a:r>
              <a:rPr lang="en-US" sz="2000" baseline="0" dirty="0" smtClean="0">
                <a:latin typeface="Ariel"/>
                <a:cs typeface="Ariel"/>
              </a:rPr>
              <a:t>June 2, 2013.</a:t>
            </a:r>
            <a:endParaRPr lang="en-US" sz="2000" b="0" i="0" u="none" strike="noStrike" baseline="0" dirty="0" smtClean="0">
              <a:latin typeface="Ariel"/>
              <a:cs typeface="Ariel"/>
            </a:endParaRPr>
          </a:p>
        </p:txBody>
      </p:sp>
      <p:sp>
        <p:nvSpPr>
          <p:cNvPr id="48" name="Rectangle 47"/>
          <p:cNvSpPr/>
          <p:nvPr/>
        </p:nvSpPr>
        <p:spPr>
          <a:xfrm>
            <a:off x="25300457" y="31447852"/>
            <a:ext cx="3731216" cy="2867452"/>
          </a:xfrm>
          <a:prstGeom prst="rect">
            <a:avLst/>
          </a:prstGeom>
        </p:spPr>
        <p:txBody>
          <a:bodyPr wrap="square">
            <a:spAutoFit/>
          </a:bodyPr>
          <a:lstStyle/>
          <a:p>
            <a:pPr>
              <a:lnSpc>
                <a:spcPct val="90000"/>
              </a:lnSpc>
            </a:pPr>
            <a:r>
              <a:rPr lang="en-US" sz="2000" dirty="0" smtClean="0">
                <a:latin typeface="Ariel"/>
                <a:cs typeface="Ariel"/>
              </a:rPr>
              <a:t>Halley data confirm Van Allen Probe REPT Phase Space Density and Pitch Angle Distribution data showing a localized dropout of </a:t>
            </a:r>
            <a:r>
              <a:rPr lang="en-US" sz="2000" dirty="0" err="1" smtClean="0">
                <a:latin typeface="Ariel"/>
                <a:cs typeface="Ariel"/>
              </a:rPr>
              <a:t>ultrarelativistic</a:t>
            </a:r>
            <a:r>
              <a:rPr lang="en-US" sz="2000" dirty="0" smtClean="0">
                <a:latin typeface="Ariel"/>
                <a:cs typeface="Ariel"/>
              </a:rPr>
              <a:t> electrons at this time.</a:t>
            </a:r>
          </a:p>
          <a:p>
            <a:pPr>
              <a:lnSpc>
                <a:spcPct val="90000"/>
              </a:lnSpc>
            </a:pPr>
            <a:endParaRPr lang="en-US" sz="2000" dirty="0">
              <a:latin typeface="Ariel"/>
              <a:cs typeface="Ariel"/>
            </a:endParaRPr>
          </a:p>
          <a:p>
            <a:pPr>
              <a:lnSpc>
                <a:spcPct val="90000"/>
              </a:lnSpc>
            </a:pPr>
            <a:r>
              <a:rPr lang="en-US" sz="2000" dirty="0" smtClean="0">
                <a:latin typeface="Ariel"/>
                <a:cs typeface="Ariel"/>
              </a:rPr>
              <a:t> -- Engebretson et al. JGR, submitted 2018</a:t>
            </a:r>
            <a:endParaRPr lang="en-US" sz="2000" dirty="0">
              <a:latin typeface="Ariel"/>
              <a:cs typeface="Ariel"/>
            </a:endParaRPr>
          </a:p>
        </p:txBody>
      </p:sp>
      <p:sp>
        <p:nvSpPr>
          <p:cNvPr id="49" name="TextBox 48"/>
          <p:cNvSpPr txBox="1"/>
          <p:nvPr/>
        </p:nvSpPr>
        <p:spPr>
          <a:xfrm>
            <a:off x="1300000" y="31375449"/>
            <a:ext cx="12488113" cy="3416320"/>
          </a:xfrm>
          <a:prstGeom prst="rect">
            <a:avLst/>
          </a:prstGeom>
          <a:noFill/>
        </p:spPr>
        <p:txBody>
          <a:bodyPr wrap="square" rtlCol="0">
            <a:spAutoFit/>
          </a:bodyPr>
          <a:lstStyle/>
          <a:p>
            <a:r>
              <a:rPr lang="en-US" sz="2000">
                <a:latin typeface="Arial"/>
                <a:cs typeface="Arial"/>
              </a:rPr>
              <a:t>Simultaneous observations of Pc1 pearl pulsations by both VA Probes in B</a:t>
            </a:r>
            <a:r>
              <a:rPr lang="en-US" sz="2000" i="1">
                <a:latin typeface="Arial"/>
                <a:cs typeface="Arial"/>
              </a:rPr>
              <a:t>w </a:t>
            </a:r>
            <a:r>
              <a:rPr lang="en-US" sz="2000">
                <a:latin typeface="Arial"/>
                <a:cs typeface="Arial"/>
              </a:rPr>
              <a:t>component (spin axis) of spacecraft frame in conjunction with Halley Bay B</a:t>
            </a:r>
            <a:r>
              <a:rPr lang="en-US" sz="2000" i="1">
                <a:latin typeface="Arial"/>
                <a:cs typeface="Arial"/>
              </a:rPr>
              <a:t>y </a:t>
            </a:r>
            <a:r>
              <a:rPr lang="en-US" sz="2000">
                <a:latin typeface="Arial"/>
                <a:cs typeface="Arial"/>
              </a:rPr>
              <a:t>(eastward magnetic) component pearl observations. The equatorial gyrofrequency lines for He+ and O+ are plotted in white. Essentially, the ground-based data suggest that the EMIC wave generation region is extended over many hours in MLT. The in-situ observations show that the radial extent of the generation region (in the magnetosphere) is quite narrow. From Paulson, K. W., C. W. Smith, M. R. Lessard, M. J. Engebretson, R. B. Torbert, and C. A. Kletzing (2014), In situ observations of Pc1 pearl pulsations by the Van Allen Probes, Geophys. Res. Lett., 41, doi:10.1002/2013GL059187. </a:t>
            </a:r>
            <a:br>
              <a:rPr lang="en-US" sz="2000">
                <a:latin typeface="Arial"/>
                <a:cs typeface="Arial"/>
              </a:rPr>
            </a:br>
            <a:endParaRPr lang="en-US" sz="2000">
              <a:latin typeface="Arial"/>
              <a:cs typeface="Arial"/>
            </a:endParaRPr>
          </a:p>
          <a:p>
            <a:r>
              <a:rPr lang="en-US"/>
              <a:t>  </a:t>
            </a:r>
          </a:p>
          <a:p>
            <a:endParaRPr lang="en-US"/>
          </a:p>
        </p:txBody>
      </p:sp>
      <p:pic>
        <p:nvPicPr>
          <p:cNvPr id="50" name="Picture 49" descr="paulson_fig.jpg"/>
          <p:cNvPicPr>
            <a:picLocks noChangeAspect="1"/>
          </p:cNvPicPr>
          <p:nvPr/>
        </p:nvPicPr>
        <p:blipFill>
          <a:blip r:embed="rId13"/>
          <a:stretch>
            <a:fillRect/>
          </a:stretch>
        </p:blipFill>
        <p:spPr>
          <a:xfrm>
            <a:off x="3513796" y="26568620"/>
            <a:ext cx="8708033" cy="4690430"/>
          </a:xfrm>
          <a:prstGeom prst="rect">
            <a:avLst/>
          </a:prstGeom>
        </p:spPr>
      </p:pic>
      <p:pic>
        <p:nvPicPr>
          <p:cNvPr id="51" name="Picture 50" descr="mje_fig.jpg"/>
          <p:cNvPicPr>
            <a:picLocks noChangeAspect="1"/>
          </p:cNvPicPr>
          <p:nvPr/>
        </p:nvPicPr>
        <p:blipFill>
          <a:blip r:embed="rId14"/>
          <a:stretch>
            <a:fillRect/>
          </a:stretch>
        </p:blipFill>
        <p:spPr>
          <a:xfrm>
            <a:off x="25657984" y="36100005"/>
            <a:ext cx="5798856" cy="5366692"/>
          </a:xfrm>
          <a:prstGeom prst="rect">
            <a:avLst/>
          </a:prstGeom>
        </p:spPr>
      </p:pic>
      <p:sp>
        <p:nvSpPr>
          <p:cNvPr id="33" name="TextBox 32"/>
          <p:cNvSpPr txBox="1"/>
          <p:nvPr/>
        </p:nvSpPr>
        <p:spPr>
          <a:xfrm>
            <a:off x="17163942" y="35944218"/>
            <a:ext cx="7870014" cy="6247864"/>
          </a:xfrm>
          <a:prstGeom prst="rect">
            <a:avLst/>
          </a:prstGeom>
          <a:noFill/>
        </p:spPr>
        <p:txBody>
          <a:bodyPr wrap="square" rtlCol="0">
            <a:spAutoFit/>
          </a:bodyPr>
          <a:lstStyle/>
          <a:p>
            <a:r>
              <a:rPr lang="en-US" sz="2000">
                <a:latin typeface="Arial"/>
                <a:cs typeface="Arial"/>
              </a:rPr>
              <a:t>In this event, EMIC waves were stimulated by large solar wind compressions that appeared over wide ranges of both local times and L shells. The figure shows Fourier spectrograms of differenced HE component (radially inward) magnetic ﬁeld data from GOES 13 (top) and GOES 15 (middle) and of differenced X component (north-south) search coil (dB/dT) data from Halley, Antarctica (bottom). The local He+ and O+ gyrofrequencies are shown as white overplotted lines (the middle panel shows these frequencies as well as the H+ gyrofrequency during the last 4 h of the time interval shown).</a:t>
            </a:r>
          </a:p>
          <a:p>
            <a:endParaRPr lang="en-US" sz="2000">
              <a:latin typeface="Arial"/>
              <a:cs typeface="Arial"/>
            </a:endParaRPr>
          </a:p>
          <a:p>
            <a:r>
              <a:rPr lang="en-US" sz="2000">
                <a:latin typeface="Arial"/>
                <a:cs typeface="Arial"/>
              </a:rPr>
              <a:t>A solar wind pressure spike at 0708 UT caused wave bursts to appear at all five ground stations (not shown). No sustained EMIC wave activity appeared at GOES 13 during the interval. Except for the weak burst at 0708 UT, the wave activity showed no similarity to the waves observed at the GOES, RBSP or THEMIS spacecraft. </a:t>
            </a:r>
          </a:p>
          <a:p>
            <a:endParaRPr lang="en-US" sz="2000">
              <a:latin typeface="Arial"/>
              <a:cs typeface="Arial"/>
            </a:endParaRPr>
          </a:p>
          <a:p>
            <a:r>
              <a:rPr lang="en-US" sz="2000">
                <a:latin typeface="Arial"/>
                <a:cs typeface="Arial"/>
              </a:rPr>
              <a:t>Engebretson, M. J., et al. (2015), Van Allen probes, NOAA, GOES, and ground observations of an intense E MIC wave event extending over 12 h in magnetic local time, J. Geophys. Res. Space Physics,120,5465–5488, doi:10.1002/2015JA021227.</a:t>
            </a:r>
          </a:p>
        </p:txBody>
      </p:sp>
      <p:cxnSp>
        <p:nvCxnSpPr>
          <p:cNvPr id="35" name="Straight Connector 34"/>
          <p:cNvCxnSpPr/>
          <p:nvPr/>
        </p:nvCxnSpPr>
        <p:spPr>
          <a:xfrm>
            <a:off x="1423914" y="34616514"/>
            <a:ext cx="12199483" cy="1588"/>
          </a:xfrm>
          <a:prstGeom prst="line">
            <a:avLst/>
          </a:prstGeom>
          <a:ln w="73025"/>
        </p:spPr>
        <p:style>
          <a:lnRef idx="2">
            <a:schemeClr val="accent1"/>
          </a:lnRef>
          <a:fillRef idx="0">
            <a:schemeClr val="accent1"/>
          </a:fillRef>
          <a:effectRef idx="1">
            <a:schemeClr val="accent1"/>
          </a:effectRef>
          <a:fontRef idx="minor">
            <a:schemeClr val="tx1"/>
          </a:fontRef>
        </p:style>
      </p:cxnSp>
      <p:cxnSp>
        <p:nvCxnSpPr>
          <p:cNvPr id="37" name="Straight Connector 36"/>
          <p:cNvCxnSpPr/>
          <p:nvPr/>
        </p:nvCxnSpPr>
        <p:spPr>
          <a:xfrm>
            <a:off x="16856069" y="35078375"/>
            <a:ext cx="14200660" cy="1588"/>
          </a:xfrm>
          <a:prstGeom prst="line">
            <a:avLst/>
          </a:prstGeom>
          <a:ln w="73025"/>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rot="16200000" flipV="1">
            <a:off x="7445943" y="34420741"/>
            <a:ext cx="15392096" cy="43621"/>
          </a:xfrm>
          <a:prstGeom prst="line">
            <a:avLst/>
          </a:prstGeom>
          <a:ln w="7302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mc="http://schemas.openxmlformats.org/markup-compatibility/2006" xmlns:mv="urn:schemas-microsoft-com:mac:vml" xmlns:p14="http://schemas.microsoft.com/office/powerpoint/2010/main" xmlns:p="http://schemas.openxmlformats.org/presentationml/2006/main" xmlns:r="http://schemas.openxmlformats.org/officeDocument/2006/relationships" xmlns:a="http://schemas.openxmlformats.org/drawingml/2006/main" xmlns="" val="284946861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a="http://schemas.openxmlformats.org/drawingml/2006/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5342</TotalTime>
  <Words>1506</Words>
  <Application>Microsoft Macintosh PowerPoint</Application>
  <PresentationFormat>Custom</PresentationFormat>
  <Paragraphs>44</Paragraphs>
  <Slides>1</Slides>
  <Notes>0</Notes>
  <HiddenSlides>0</HiddenSlides>
  <MMClips>0</MMClips>
  <ScaleCrop>false</ScaleCrop>
  <HeadingPairs>
    <vt:vector size="4" baseType="variant">
      <vt:variant>
        <vt:lpstr>Design Template</vt:lpstr>
      </vt:variant>
      <vt:variant>
        <vt:i4>1</vt:i4>
      </vt:variant>
      <vt:variant>
        <vt:lpstr>Slide Titles</vt:lpstr>
      </vt:variant>
      <vt:variant>
        <vt:i4>1</vt:i4>
      </vt:variant>
    </vt:vector>
  </HeadingPairs>
  <TitlesOfParts>
    <vt:vector size="2" baseType="lpstr">
      <vt:lpstr>Office Theme</vt:lpstr>
      <vt:lpstr>Slide 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mls</dc:creator>
  <cp:lastModifiedBy>Marc Lessard</cp:lastModifiedBy>
  <cp:revision>56</cp:revision>
  <cp:lastPrinted>2018-06-18T19:40:36Z</cp:lastPrinted>
  <dcterms:created xsi:type="dcterms:W3CDTF">2018-06-18T14:04:50Z</dcterms:created>
  <dcterms:modified xsi:type="dcterms:W3CDTF">2018-06-19T14:03:50Z</dcterms:modified>
</cp:coreProperties>
</file>